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6" d="100"/>
          <a:sy n="76" d="100"/>
        </p:scale>
        <p:origin x="7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10/20/2023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10/20/2023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hyperlink" Target="http://www.kipris.or.kr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z="3200" dirty="0" smtClean="0">
                <a:latin typeface="+mj-ea"/>
              </a:rPr>
              <a:t>KIPRIS</a:t>
            </a:r>
            <a:r>
              <a:rPr lang="ko-KR" altLang="en-US" sz="3200" dirty="0" smtClean="0">
                <a:latin typeface="+mj-ea"/>
              </a:rPr>
              <a:t> 특허 사이트를 대상으로</a:t>
            </a:r>
            <a:r>
              <a:rPr lang="en-US" altLang="ko-KR" sz="3200" dirty="0" smtClean="0">
                <a:latin typeface="+mj-ea"/>
              </a:rPr>
              <a:t/>
            </a:r>
            <a:br>
              <a:rPr lang="en-US" altLang="ko-KR" sz="3200" dirty="0" smtClean="0">
                <a:latin typeface="+mj-ea"/>
              </a:rPr>
            </a:br>
            <a:r>
              <a:rPr lang="ko-KR" altLang="en-US" sz="3200" dirty="0" err="1" smtClean="0">
                <a:latin typeface="+mj-ea"/>
              </a:rPr>
              <a:t>파이썬</a:t>
            </a:r>
            <a:r>
              <a:rPr lang="ko-KR" altLang="en-US" sz="3200" dirty="0" smtClean="0">
                <a:latin typeface="+mj-ea"/>
              </a:rPr>
              <a:t> 라이브러리를 활용한</a:t>
            </a:r>
            <a:r>
              <a:rPr lang="en-US" altLang="ko-KR" sz="3200" dirty="0" smtClean="0">
                <a:latin typeface="+mj-ea"/>
              </a:rPr>
              <a:t/>
            </a:r>
            <a:br>
              <a:rPr lang="en-US" altLang="ko-KR" sz="3200" dirty="0" smtClean="0">
                <a:latin typeface="+mj-ea"/>
              </a:rPr>
            </a:br>
            <a:r>
              <a:rPr lang="ko-KR" altLang="en-US" sz="3200" dirty="0" err="1" smtClean="0">
                <a:latin typeface="+mj-ea"/>
              </a:rPr>
              <a:t>동적웹크롤링</a:t>
            </a:r>
            <a:r>
              <a:rPr lang="ko-KR" altLang="en-US" sz="3200" dirty="0" smtClean="0">
                <a:latin typeface="+mj-ea"/>
              </a:rPr>
              <a:t> 및 한국어 </a:t>
            </a:r>
            <a:r>
              <a:rPr lang="ko-KR" altLang="en-US" sz="3200" dirty="0" err="1" smtClean="0">
                <a:latin typeface="+mj-ea"/>
              </a:rPr>
              <a:t>자연어처리</a:t>
            </a:r>
            <a:endParaRPr lang="ko-KR" altLang="en-US" sz="3200" dirty="0">
              <a:latin typeface="+mj-ea"/>
            </a:endParaRPr>
          </a:p>
        </p:txBody>
      </p:sp>
      <p:sp>
        <p:nvSpPr>
          <p:cNvPr id="7" name="부제목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교육과정 </a:t>
            </a:r>
            <a:r>
              <a:rPr lang="en-US" altLang="ko-KR" dirty="0" smtClean="0"/>
              <a:t>: Intel AI Edge SW</a:t>
            </a:r>
            <a:r>
              <a:rPr lang="ko-KR" altLang="en-US" dirty="0" smtClean="0"/>
              <a:t> </a:t>
            </a:r>
            <a:r>
              <a:rPr lang="en-US" altLang="ko-KR" dirty="0" smtClean="0"/>
              <a:t>1</a:t>
            </a:r>
            <a:r>
              <a:rPr lang="ko-KR" altLang="en-US" dirty="0" smtClean="0"/>
              <a:t>기</a:t>
            </a:r>
            <a:endParaRPr lang="en-US" altLang="ko-KR" dirty="0" smtClean="0"/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작성자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윤용빈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117559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4780" y="609600"/>
            <a:ext cx="4112780" cy="657138"/>
          </a:xfrm>
        </p:spPr>
        <p:txBody>
          <a:bodyPr>
            <a:normAutofit/>
          </a:bodyPr>
          <a:lstStyle/>
          <a:p>
            <a:r>
              <a:rPr lang="en-US" altLang="ko-KR" sz="2800" dirty="0" smtClean="0"/>
              <a:t>NPY </a:t>
            </a:r>
            <a:r>
              <a:rPr lang="ko-KR" altLang="en-US" sz="2800" dirty="0" smtClean="0"/>
              <a:t>데이터 </a:t>
            </a:r>
            <a:r>
              <a:rPr lang="ko-KR" altLang="en-US" sz="2800" dirty="0" err="1" smtClean="0"/>
              <a:t>프로세싱</a:t>
            </a:r>
            <a:endParaRPr lang="ko-KR" altLang="en-US" sz="2800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780" y="2196962"/>
            <a:ext cx="7359662" cy="3004211"/>
          </a:xfrm>
        </p:spPr>
      </p:pic>
      <p:sp>
        <p:nvSpPr>
          <p:cNvPr id="5" name="설명선 1 4"/>
          <p:cNvSpPr/>
          <p:nvPr/>
        </p:nvSpPr>
        <p:spPr>
          <a:xfrm>
            <a:off x="7133439" y="2909772"/>
            <a:ext cx="2497123" cy="529715"/>
          </a:xfrm>
          <a:prstGeom prst="borderCallout1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Konlpy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활용 </a:t>
            </a:r>
            <a:r>
              <a:rPr lang="ko-KR" altLang="en-US" dirty="0" err="1" smtClean="0">
                <a:solidFill>
                  <a:schemeClr val="tx1"/>
                </a:solidFill>
              </a:rPr>
              <a:t>토큰화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8017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69612" y="1012272"/>
            <a:ext cx="4330894" cy="690694"/>
          </a:xfrm>
        </p:spPr>
        <p:txBody>
          <a:bodyPr>
            <a:normAutofit/>
          </a:bodyPr>
          <a:lstStyle/>
          <a:p>
            <a:r>
              <a:rPr lang="ko-KR" altLang="en-US" sz="2800" dirty="0" smtClean="0"/>
              <a:t>패딩 후 </a:t>
            </a:r>
            <a:r>
              <a:rPr lang="en-US" altLang="ko-KR" sz="2800" dirty="0" err="1" smtClean="0"/>
              <a:t>npy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파일 생성</a:t>
            </a:r>
            <a:endParaRPr lang="ko-KR" altLang="en-US" sz="2800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957" y="2363124"/>
            <a:ext cx="8783099" cy="2603159"/>
          </a:xfrm>
        </p:spPr>
      </p:pic>
      <p:sp>
        <p:nvSpPr>
          <p:cNvPr id="5" name="설명선 1 4"/>
          <p:cNvSpPr/>
          <p:nvPr/>
        </p:nvSpPr>
        <p:spPr>
          <a:xfrm>
            <a:off x="4901967" y="1970205"/>
            <a:ext cx="2497123" cy="529715"/>
          </a:xfrm>
          <a:prstGeom prst="borderCallout1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패딩처리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설명선 1 5"/>
          <p:cNvSpPr/>
          <p:nvPr/>
        </p:nvSpPr>
        <p:spPr>
          <a:xfrm>
            <a:off x="5304639" y="3731893"/>
            <a:ext cx="2497123" cy="529715"/>
          </a:xfrm>
          <a:prstGeom prst="borderCallout1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Npy</a:t>
            </a:r>
            <a:r>
              <a:rPr lang="ko-KR" altLang="en-US" dirty="0" smtClean="0">
                <a:solidFill>
                  <a:schemeClr val="tx1"/>
                </a:solidFill>
              </a:rPr>
              <a:t>파일 저장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75520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7334" y="450210"/>
            <a:ext cx="2552427" cy="757806"/>
          </a:xfrm>
        </p:spPr>
        <p:txBody>
          <a:bodyPr>
            <a:normAutofit/>
          </a:bodyPr>
          <a:lstStyle/>
          <a:p>
            <a:r>
              <a:rPr lang="ko-KR" altLang="en-US" sz="3200" dirty="0" smtClean="0"/>
              <a:t>모델 학습</a:t>
            </a:r>
            <a:endParaRPr lang="ko-KR" altLang="en-US" sz="3200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617" y="1208016"/>
            <a:ext cx="3209925" cy="1190625"/>
          </a:xfr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8371" y="1149293"/>
            <a:ext cx="6483745" cy="5234729"/>
          </a:xfrm>
          <a:prstGeom prst="rect">
            <a:avLst/>
          </a:prstGeom>
        </p:spPr>
      </p:pic>
      <p:sp>
        <p:nvSpPr>
          <p:cNvPr id="6" name="설명선 1 5"/>
          <p:cNvSpPr/>
          <p:nvPr/>
        </p:nvSpPr>
        <p:spPr>
          <a:xfrm>
            <a:off x="7821335" y="1803328"/>
            <a:ext cx="2497123" cy="529715"/>
          </a:xfrm>
          <a:prstGeom prst="borderCallout1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글자수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255" y="3156447"/>
            <a:ext cx="3335855" cy="2581111"/>
          </a:xfrm>
          <a:prstGeom prst="rect">
            <a:avLst/>
          </a:prstGeom>
        </p:spPr>
      </p:pic>
      <p:sp>
        <p:nvSpPr>
          <p:cNvPr id="7" name="설명선 1 6"/>
          <p:cNvSpPr/>
          <p:nvPr/>
        </p:nvSpPr>
        <p:spPr>
          <a:xfrm>
            <a:off x="3308464" y="4128220"/>
            <a:ext cx="1389777" cy="318782"/>
          </a:xfrm>
          <a:prstGeom prst="borderCallout1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과적합</a:t>
            </a:r>
            <a:r>
              <a:rPr lang="ko-KR" altLang="en-US" sz="1200" dirty="0" smtClean="0">
                <a:solidFill>
                  <a:schemeClr val="tx1"/>
                </a:solidFill>
              </a:rPr>
              <a:t> 여부 판단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설명선 1 8"/>
          <p:cNvSpPr/>
          <p:nvPr/>
        </p:nvSpPr>
        <p:spPr>
          <a:xfrm>
            <a:off x="7821335" y="3985189"/>
            <a:ext cx="2807517" cy="286062"/>
          </a:xfrm>
          <a:prstGeom prst="borderCallout1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분류할 카테고리 수 </a:t>
            </a:r>
            <a:r>
              <a:rPr lang="en-US" altLang="ko-KR" sz="1600" dirty="0" smtClean="0">
                <a:solidFill>
                  <a:schemeClr val="tx1"/>
                </a:solidFill>
              </a:rPr>
              <a:t>: 2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10512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3986945" cy="623582"/>
          </a:xfrm>
        </p:spPr>
        <p:txBody>
          <a:bodyPr>
            <a:normAutofit/>
          </a:bodyPr>
          <a:lstStyle/>
          <a:p>
            <a:r>
              <a:rPr lang="ko-KR" altLang="en-US" sz="2400" dirty="0" smtClean="0"/>
              <a:t>학습 모델을 통한 예측</a:t>
            </a:r>
            <a:endParaRPr lang="ko-KR" altLang="en-US" sz="2400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13" y="1233182"/>
            <a:ext cx="4783945" cy="2315361"/>
          </a:xfr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360" y="3785794"/>
            <a:ext cx="5715000" cy="2457450"/>
          </a:xfrm>
          <a:prstGeom prst="rect">
            <a:avLst/>
          </a:prstGeom>
        </p:spPr>
      </p:pic>
      <p:sp>
        <p:nvSpPr>
          <p:cNvPr id="6" name="설명선 1 5"/>
          <p:cNvSpPr/>
          <p:nvPr/>
        </p:nvSpPr>
        <p:spPr>
          <a:xfrm>
            <a:off x="5724089" y="1500421"/>
            <a:ext cx="3688359" cy="529715"/>
          </a:xfrm>
          <a:prstGeom prst="borderCallout1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err="1" smtClean="0">
                <a:solidFill>
                  <a:schemeClr val="tx1"/>
                </a:solidFill>
              </a:rPr>
              <a:t>불용어</a:t>
            </a:r>
            <a:r>
              <a:rPr lang="ko-KR" altLang="en-US" sz="2000" dirty="0" err="1">
                <a:solidFill>
                  <a:schemeClr val="tx1"/>
                </a:solidFill>
              </a:rPr>
              <a:t>를</a:t>
            </a:r>
            <a:r>
              <a:rPr lang="ko-KR" altLang="en-US" sz="2000" dirty="0" smtClean="0">
                <a:solidFill>
                  <a:schemeClr val="tx1"/>
                </a:solidFill>
              </a:rPr>
              <a:t> 제거하기위한 </a:t>
            </a:r>
            <a:r>
              <a:rPr lang="en-US" altLang="ko-KR" sz="2000" dirty="0" err="1" smtClean="0">
                <a:solidFill>
                  <a:schemeClr val="tx1"/>
                </a:solidFill>
              </a:rPr>
              <a:t>konlpy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" name="설명선 1 6"/>
          <p:cNvSpPr/>
          <p:nvPr/>
        </p:nvSpPr>
        <p:spPr>
          <a:xfrm>
            <a:off x="6294541" y="3548543"/>
            <a:ext cx="2304176" cy="529715"/>
          </a:xfrm>
          <a:prstGeom prst="borderCallout1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smtClean="0">
                <a:solidFill>
                  <a:schemeClr val="tx1"/>
                </a:solidFill>
              </a:rPr>
              <a:t>불용어</a:t>
            </a:r>
            <a:r>
              <a:rPr lang="ko-KR" altLang="en-US" sz="2000" dirty="0">
                <a:solidFill>
                  <a:schemeClr val="tx1"/>
                </a:solidFill>
              </a:rPr>
              <a:t> </a:t>
            </a:r>
            <a:r>
              <a:rPr lang="ko-KR" altLang="en-US" sz="2000" dirty="0" smtClean="0">
                <a:solidFill>
                  <a:schemeClr val="tx1"/>
                </a:solidFill>
              </a:rPr>
              <a:t>제거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840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4780" y="542488"/>
            <a:ext cx="7191539" cy="648749"/>
          </a:xfrm>
        </p:spPr>
        <p:txBody>
          <a:bodyPr>
            <a:normAutofit/>
          </a:bodyPr>
          <a:lstStyle/>
          <a:p>
            <a:r>
              <a:rPr lang="ko-KR" altLang="en-US" sz="2800" dirty="0" smtClean="0"/>
              <a:t>모델 활용 예측 및 맞춘 개수</a:t>
            </a:r>
            <a:r>
              <a:rPr lang="en-US" altLang="ko-KR" sz="2800" dirty="0" smtClean="0"/>
              <a:t>, </a:t>
            </a:r>
            <a:r>
              <a:rPr lang="ko-KR" altLang="en-US" sz="2800" dirty="0" smtClean="0"/>
              <a:t>정확도 계산</a:t>
            </a:r>
            <a:endParaRPr lang="ko-KR" altLang="en-US" sz="2800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8787" y="1254577"/>
            <a:ext cx="5721188" cy="5147020"/>
          </a:xfrm>
        </p:spPr>
      </p:pic>
      <p:sp>
        <p:nvSpPr>
          <p:cNvPr id="5" name="설명선 1 4"/>
          <p:cNvSpPr/>
          <p:nvPr/>
        </p:nvSpPr>
        <p:spPr>
          <a:xfrm>
            <a:off x="5184397" y="1652632"/>
            <a:ext cx="2304176" cy="369116"/>
          </a:xfrm>
          <a:prstGeom prst="borderCallout1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smtClean="0">
                <a:solidFill>
                  <a:schemeClr val="tx1"/>
                </a:solidFill>
              </a:rPr>
              <a:t>모델 예측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" name="설명선 1 5"/>
          <p:cNvSpPr/>
          <p:nvPr/>
        </p:nvSpPr>
        <p:spPr>
          <a:xfrm>
            <a:off x="5396919" y="3643529"/>
            <a:ext cx="4183308" cy="369116"/>
          </a:xfrm>
          <a:prstGeom prst="borderCallout1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tx1"/>
                </a:solidFill>
              </a:rPr>
              <a:t>맞춘 개수 카운트 및 정확도 계산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30079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842435" y="2806700"/>
            <a:ext cx="5825065" cy="958748"/>
          </a:xfrm>
        </p:spPr>
        <p:txBody>
          <a:bodyPr/>
          <a:lstStyle/>
          <a:p>
            <a:r>
              <a:rPr lang="ko-KR" altLang="en-US" dirty="0" smtClean="0"/>
              <a:t>코드 실행 결과 설명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>
          <a:xfrm>
            <a:off x="1071035" y="4044848"/>
            <a:ext cx="3704165" cy="860400"/>
          </a:xfrm>
        </p:spPr>
        <p:txBody>
          <a:bodyPr>
            <a:normAutofit/>
          </a:bodyPr>
          <a:lstStyle/>
          <a:p>
            <a:r>
              <a:rPr lang="ko-KR" altLang="en-US" sz="2400" dirty="0" smtClean="0">
                <a:latin typeface="+mj-ea"/>
                <a:ea typeface="+mj-ea"/>
              </a:rPr>
              <a:t>코드 과정 별 화면</a:t>
            </a:r>
            <a:endParaRPr lang="ko-KR" altLang="en-US" sz="24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0984306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987727" y="492154"/>
            <a:ext cx="3248714" cy="841695"/>
          </a:xfrm>
        </p:spPr>
        <p:txBody>
          <a:bodyPr>
            <a:normAutofit/>
          </a:bodyPr>
          <a:lstStyle/>
          <a:p>
            <a:r>
              <a:rPr lang="ko-KR" altLang="en-US" sz="3200" dirty="0" smtClean="0"/>
              <a:t>자동 </a:t>
            </a:r>
            <a:r>
              <a:rPr lang="ko-KR" altLang="en-US" sz="3200" dirty="0" err="1" smtClean="0"/>
              <a:t>크롤링</a:t>
            </a:r>
            <a:endParaRPr lang="ko-KR" altLang="en-US" sz="3200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3170" y="1333849"/>
            <a:ext cx="4152404" cy="4485888"/>
          </a:xfrm>
        </p:spPr>
      </p:pic>
      <p:sp>
        <p:nvSpPr>
          <p:cNvPr id="7" name="설명선 1 6"/>
          <p:cNvSpPr/>
          <p:nvPr/>
        </p:nvSpPr>
        <p:spPr>
          <a:xfrm>
            <a:off x="4123262" y="4239147"/>
            <a:ext cx="5321416" cy="369116"/>
          </a:xfrm>
          <a:prstGeom prst="borderCallout1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tx1"/>
                </a:solidFill>
              </a:rPr>
              <a:t>검색조건 자동 클릭</a:t>
            </a:r>
            <a:r>
              <a:rPr lang="ko-KR" altLang="en-US" sz="2000" dirty="0" smtClean="0">
                <a:solidFill>
                  <a:schemeClr val="tx1"/>
                </a:solidFill>
              </a:rPr>
              <a:t>을 통한 조정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" name="설명선 1 7"/>
          <p:cNvSpPr/>
          <p:nvPr/>
        </p:nvSpPr>
        <p:spPr>
          <a:xfrm>
            <a:off x="5557815" y="2417382"/>
            <a:ext cx="2452309" cy="369116"/>
          </a:xfrm>
          <a:prstGeom prst="borderCallout1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tx1"/>
                </a:solidFill>
              </a:rPr>
              <a:t>자동 타이핑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15923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887058" y="659934"/>
            <a:ext cx="8357609" cy="699083"/>
          </a:xfrm>
        </p:spPr>
        <p:txBody>
          <a:bodyPr>
            <a:normAutofit/>
          </a:bodyPr>
          <a:lstStyle/>
          <a:p>
            <a:r>
              <a:rPr lang="ko-KR" altLang="en-US" sz="3200" dirty="0" smtClean="0"/>
              <a:t>학습시킬 데이터</a:t>
            </a:r>
            <a:r>
              <a:rPr lang="en-US" altLang="ko-KR" sz="3200" dirty="0" smtClean="0"/>
              <a:t>(</a:t>
            </a:r>
            <a:r>
              <a:rPr lang="en-US" altLang="ko-KR" sz="3200" dirty="0" err="1" smtClean="0"/>
              <a:t>Crwling</a:t>
            </a:r>
            <a:r>
              <a:rPr lang="ko-KR" altLang="en-US" sz="3200" dirty="0" smtClean="0"/>
              <a:t> 후 </a:t>
            </a:r>
            <a:r>
              <a:rPr lang="en-US" altLang="ko-KR" sz="3200" dirty="0" smtClean="0"/>
              <a:t>Simply Labeled)</a:t>
            </a:r>
            <a:endParaRPr lang="ko-KR" altLang="en-US" sz="3200" dirty="0"/>
          </a:p>
        </p:txBody>
      </p:sp>
      <p:pic>
        <p:nvPicPr>
          <p:cNvPr id="2" name="내용 개체 틀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230" y="1590137"/>
            <a:ext cx="5826450" cy="4869386"/>
          </a:xfrm>
        </p:spPr>
      </p:pic>
    </p:spTree>
    <p:extLst>
      <p:ext uri="{BB962C8B-B14F-4D97-AF65-F5344CB8AC3E}">
        <p14:creationId xmlns:p14="http://schemas.microsoft.com/office/powerpoint/2010/main" val="39998741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29004" y="701880"/>
            <a:ext cx="3861110" cy="741028"/>
          </a:xfrm>
        </p:spPr>
        <p:txBody>
          <a:bodyPr>
            <a:normAutofit/>
          </a:bodyPr>
          <a:lstStyle/>
          <a:p>
            <a:r>
              <a:rPr lang="ko-KR" altLang="en-US" sz="2800" dirty="0" smtClean="0"/>
              <a:t>모델 학습 실행 화면</a:t>
            </a:r>
            <a:endParaRPr lang="ko-KR" altLang="en-US" sz="2800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668" y="1682416"/>
            <a:ext cx="8834499" cy="4122766"/>
          </a:xfrm>
        </p:spPr>
      </p:pic>
    </p:spTree>
    <p:extLst>
      <p:ext uri="{BB962C8B-B14F-4D97-AF65-F5344CB8AC3E}">
        <p14:creationId xmlns:p14="http://schemas.microsoft.com/office/powerpoint/2010/main" val="2527141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88395" y="1188441"/>
            <a:ext cx="2971875" cy="1320800"/>
          </a:xfrm>
        </p:spPr>
        <p:txBody>
          <a:bodyPr>
            <a:normAutofit/>
          </a:bodyPr>
          <a:lstStyle/>
          <a:p>
            <a:r>
              <a:rPr lang="ko-KR" altLang="en-US" sz="2800" dirty="0" smtClean="0"/>
              <a:t>모델 </a:t>
            </a:r>
            <a:r>
              <a:rPr lang="en-US" altLang="ko-KR" sz="2800" dirty="0" smtClean="0"/>
              <a:t>Parameters </a:t>
            </a:r>
            <a:endParaRPr lang="ko-KR" altLang="en-US" sz="2800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6887" y="559267"/>
            <a:ext cx="4298334" cy="5813061"/>
          </a:xfrm>
        </p:spPr>
      </p:pic>
    </p:spTree>
    <p:extLst>
      <p:ext uri="{BB962C8B-B14F-4D97-AF65-F5344CB8AC3E}">
        <p14:creationId xmlns:p14="http://schemas.microsoft.com/office/powerpoint/2010/main" val="2149358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프로젝트 주요 내용 </a:t>
            </a:r>
            <a:r>
              <a:rPr lang="en-US" altLang="ko-KR" dirty="0"/>
              <a:t>:</a:t>
            </a:r>
            <a:r>
              <a:rPr lang="en-US" altLang="ko-KR" dirty="0" smtClean="0"/>
              <a:t> Development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 err="1" smtClean="0"/>
              <a:t>Pycharm</a:t>
            </a:r>
            <a:r>
              <a:rPr lang="ko-KR" altLang="en-US" sz="2000" dirty="0" smtClean="0"/>
              <a:t> 환경을 이용한 코드 작성 및 실행</a:t>
            </a:r>
            <a:r>
              <a:rPr lang="en-US" altLang="ko-KR" sz="2000" dirty="0"/>
              <a:t>.</a:t>
            </a:r>
            <a:endParaRPr lang="en-US" altLang="ko-KR" sz="2000" dirty="0" smtClean="0"/>
          </a:p>
          <a:p>
            <a:r>
              <a:rPr lang="en-US" altLang="ko-KR" sz="2000" dirty="0" smtClean="0"/>
              <a:t>Python Selenium </a:t>
            </a:r>
            <a:r>
              <a:rPr lang="ko-KR" altLang="en-US" sz="2000" dirty="0" smtClean="0"/>
              <a:t>패키지를 활용한 동적 </a:t>
            </a:r>
            <a:r>
              <a:rPr lang="ko-KR" altLang="en-US" sz="2000" dirty="0" err="1" smtClean="0"/>
              <a:t>웹크롤링</a:t>
            </a:r>
            <a:r>
              <a:rPr lang="en-US" altLang="ko-KR" sz="2000" dirty="0" smtClean="0"/>
              <a:t>.</a:t>
            </a:r>
          </a:p>
          <a:p>
            <a:r>
              <a:rPr lang="en-US" altLang="ko-KR" sz="2000" dirty="0" smtClean="0"/>
              <a:t>Pandas </a:t>
            </a:r>
            <a:r>
              <a:rPr lang="ko-KR" altLang="en-US" sz="2000" dirty="0" smtClean="0"/>
              <a:t>라이브러리를 통한 </a:t>
            </a:r>
            <a:r>
              <a:rPr lang="en-US" altLang="ko-KR" sz="2000" dirty="0" smtClean="0"/>
              <a:t>csv </a:t>
            </a:r>
            <a:r>
              <a:rPr lang="ko-KR" altLang="en-US" sz="2000" dirty="0" smtClean="0"/>
              <a:t>데이터 변환</a:t>
            </a:r>
            <a:r>
              <a:rPr lang="en-US" altLang="ko-KR" sz="2000" dirty="0" smtClean="0"/>
              <a:t>.</a:t>
            </a:r>
          </a:p>
          <a:p>
            <a:r>
              <a:rPr lang="en-US" altLang="ko-KR" sz="2000" dirty="0" smtClean="0"/>
              <a:t>Python</a:t>
            </a:r>
            <a:r>
              <a:rPr lang="ko-KR" altLang="en-US" sz="2000" dirty="0" smtClean="0"/>
              <a:t>을 활용한</a:t>
            </a:r>
            <a:r>
              <a:rPr lang="en-US" altLang="ko-KR" sz="2000" dirty="0" smtClean="0"/>
              <a:t> </a:t>
            </a:r>
            <a:r>
              <a:rPr lang="en-US" altLang="ko-KR" sz="2000" dirty="0" err="1" smtClean="0"/>
              <a:t>KoNLP</a:t>
            </a:r>
            <a:r>
              <a:rPr lang="en-US" altLang="ko-KR" sz="2000" dirty="0"/>
              <a:t> </a:t>
            </a:r>
            <a:r>
              <a:rPr lang="ko-KR" altLang="en-US" sz="2000" dirty="0" smtClean="0"/>
              <a:t>수행</a:t>
            </a:r>
            <a:r>
              <a:rPr lang="en-US" altLang="ko-KR" sz="2000" dirty="0" smtClean="0"/>
              <a:t>.</a:t>
            </a:r>
          </a:p>
          <a:p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9765519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29003" y="643156"/>
            <a:ext cx="6948259" cy="573248"/>
          </a:xfrm>
        </p:spPr>
        <p:txBody>
          <a:bodyPr>
            <a:normAutofit/>
          </a:bodyPr>
          <a:lstStyle/>
          <a:p>
            <a:r>
              <a:rPr lang="ko-KR" altLang="en-US" sz="2800" dirty="0" smtClean="0"/>
              <a:t>예측 테스트할 대상 데이터</a:t>
            </a:r>
            <a:r>
              <a:rPr lang="en-US" altLang="ko-KR" sz="2800" dirty="0" smtClean="0"/>
              <a:t>(900 articles)</a:t>
            </a:r>
            <a:endParaRPr lang="ko-KR" altLang="en-US" sz="2800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1046" y="1548191"/>
            <a:ext cx="4260042" cy="4558993"/>
          </a:xfrm>
        </p:spPr>
      </p:pic>
    </p:spTree>
    <p:extLst>
      <p:ext uri="{BB962C8B-B14F-4D97-AF65-F5344CB8AC3E}">
        <p14:creationId xmlns:p14="http://schemas.microsoft.com/office/powerpoint/2010/main" val="16340962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81341" y="592822"/>
            <a:ext cx="4515451" cy="581637"/>
          </a:xfrm>
        </p:spPr>
        <p:txBody>
          <a:bodyPr>
            <a:normAutofit/>
          </a:bodyPr>
          <a:lstStyle/>
          <a:p>
            <a:r>
              <a:rPr lang="ko-KR" altLang="en-US" sz="2800" dirty="0" smtClean="0"/>
              <a:t>예측 결과 및 정확도</a:t>
            </a:r>
            <a:endParaRPr lang="ko-KR" altLang="en-US" sz="2800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6647" y="1564970"/>
            <a:ext cx="4562092" cy="4751940"/>
          </a:xfrm>
        </p:spPr>
      </p:pic>
      <p:sp>
        <p:nvSpPr>
          <p:cNvPr id="5" name="설명선 1 4"/>
          <p:cNvSpPr/>
          <p:nvPr/>
        </p:nvSpPr>
        <p:spPr>
          <a:xfrm>
            <a:off x="6639994" y="2625754"/>
            <a:ext cx="3787522" cy="2945889"/>
          </a:xfrm>
          <a:prstGeom prst="borderCallout1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 smtClean="0">
                <a:solidFill>
                  <a:schemeClr val="tx1"/>
                </a:solidFill>
              </a:rPr>
              <a:t>1. Trained Data</a:t>
            </a:r>
          </a:p>
          <a:p>
            <a:r>
              <a:rPr lang="en-US" altLang="ko-KR" sz="2400" dirty="0" smtClean="0">
                <a:solidFill>
                  <a:schemeClr val="tx1"/>
                </a:solidFill>
              </a:rPr>
              <a:t>: 1500 articles</a:t>
            </a:r>
          </a:p>
          <a:p>
            <a:r>
              <a:rPr lang="en-US" altLang="ko-KR" sz="2400" dirty="0" smtClean="0">
                <a:solidFill>
                  <a:schemeClr val="tx1"/>
                </a:solidFill>
              </a:rPr>
              <a:t>2. Data for Prediction</a:t>
            </a:r>
          </a:p>
          <a:p>
            <a:r>
              <a:rPr lang="en-US" altLang="ko-KR" sz="2400" dirty="0" smtClean="0">
                <a:solidFill>
                  <a:schemeClr val="tx1"/>
                </a:solidFill>
              </a:rPr>
              <a:t>: 900 articles</a:t>
            </a:r>
          </a:p>
          <a:p>
            <a:r>
              <a:rPr lang="en-US" altLang="ko-KR" sz="2400" dirty="0" smtClean="0">
                <a:solidFill>
                  <a:schemeClr val="tx1"/>
                </a:solidFill>
              </a:rPr>
              <a:t>3. Accuracy Of Prediction </a:t>
            </a:r>
          </a:p>
          <a:p>
            <a:r>
              <a:rPr lang="en-US" altLang="ko-KR" sz="2400" dirty="0" smtClean="0">
                <a:solidFill>
                  <a:schemeClr val="tx1"/>
                </a:solidFill>
              </a:rPr>
              <a:t>: 69.67 %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2772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905935" y="2286000"/>
            <a:ext cx="4466165" cy="1060348"/>
          </a:xfrm>
        </p:spPr>
        <p:txBody>
          <a:bodyPr/>
          <a:lstStyle/>
          <a:p>
            <a:r>
              <a:rPr lang="ko-KR" altLang="en-US" dirty="0" smtClean="0"/>
              <a:t>실행 결과 평가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>
          <a:xfrm>
            <a:off x="905935" y="3905148"/>
            <a:ext cx="4428065" cy="860400"/>
          </a:xfrm>
        </p:spPr>
        <p:txBody>
          <a:bodyPr/>
          <a:lstStyle/>
          <a:p>
            <a:r>
              <a:rPr lang="en-US" altLang="ko-KR" dirty="0" smtClean="0">
                <a:latin typeface="+mj-ea"/>
                <a:ea typeface="+mj-ea"/>
              </a:rPr>
              <a:t>- </a:t>
            </a:r>
            <a:r>
              <a:rPr lang="ko-KR" altLang="en-US" dirty="0" smtClean="0">
                <a:latin typeface="+mj-ea"/>
                <a:ea typeface="+mj-ea"/>
              </a:rPr>
              <a:t> 정확도와 사용가능성에 대해</a:t>
            </a:r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8320350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9734" y="939800"/>
            <a:ext cx="7768166" cy="698500"/>
          </a:xfrm>
        </p:spPr>
        <p:txBody>
          <a:bodyPr>
            <a:normAutofit/>
          </a:bodyPr>
          <a:lstStyle/>
          <a:p>
            <a:r>
              <a:rPr lang="ko-KR" altLang="en-US" sz="2400" dirty="0" smtClean="0"/>
              <a:t>충분하지 않지만 유의미한 정확도를 보였다</a:t>
            </a:r>
            <a:r>
              <a:rPr lang="en-US" altLang="ko-KR" sz="2800" dirty="0" smtClean="0"/>
              <a:t>.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18634" y="2236789"/>
            <a:ext cx="8682566" cy="2881311"/>
          </a:xfrm>
        </p:spPr>
        <p:txBody>
          <a:bodyPr>
            <a:normAutofit/>
          </a:bodyPr>
          <a:lstStyle/>
          <a:p>
            <a:r>
              <a:rPr lang="ko-KR" altLang="en-US" sz="2000" dirty="0" smtClean="0"/>
              <a:t>특허의 거절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등록 여부를 예측하는 데 있어서 </a:t>
            </a:r>
            <a:r>
              <a:rPr lang="en-US" altLang="ko-KR" sz="2000" dirty="0" smtClean="0"/>
              <a:t>69.67% </a:t>
            </a:r>
            <a:r>
              <a:rPr lang="ko-KR" altLang="en-US" sz="2000" dirty="0" smtClean="0"/>
              <a:t>유의미한 </a:t>
            </a:r>
            <a:r>
              <a:rPr lang="ko-KR" altLang="en-US" sz="2000" dirty="0" err="1" smtClean="0"/>
              <a:t>정확도라고</a:t>
            </a:r>
            <a:r>
              <a:rPr lang="ko-KR" altLang="en-US" sz="2000" dirty="0" smtClean="0"/>
              <a:t> 볼 수 있다</a:t>
            </a:r>
            <a:r>
              <a:rPr lang="en-US" altLang="ko-KR" sz="2000" dirty="0" smtClean="0"/>
              <a:t>.</a:t>
            </a:r>
            <a:br>
              <a:rPr lang="en-US" altLang="ko-KR" sz="2000" dirty="0" smtClean="0"/>
            </a:br>
            <a:r>
              <a:rPr lang="ko-KR" altLang="en-US" sz="2000" dirty="0" smtClean="0"/>
              <a:t>그러나 사용하기에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충분한 </a:t>
            </a:r>
            <a:r>
              <a:rPr lang="ko-KR" altLang="en-US" sz="2000" dirty="0" err="1" smtClean="0"/>
              <a:t>정확도라고</a:t>
            </a:r>
            <a:r>
              <a:rPr lang="ko-KR" altLang="en-US" sz="2000" dirty="0" smtClean="0"/>
              <a:t> 볼 수는 없다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현재 특허는 등록을 위한 절차가 간소하지 않아 등록에 필요한 비용이 높은 편이기 때문이다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000" dirty="0" smtClean="0"/>
              <a:t>다만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실용신안 등록이나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저작권과 같은 보다 간소한 유형의 절차에 대해서는 적용가능성이 있다</a:t>
            </a:r>
            <a:r>
              <a:rPr lang="en-US" altLang="ko-KR" sz="20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915633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1849967" y="2590799"/>
            <a:ext cx="7766936" cy="837736"/>
          </a:xfrm>
        </p:spPr>
        <p:txBody>
          <a:bodyPr/>
          <a:lstStyle/>
          <a:p>
            <a:pPr algn="ctr"/>
            <a:r>
              <a:rPr lang="en-US" altLang="ko-KR" sz="4400" dirty="0" smtClean="0"/>
              <a:t>End Of Description</a:t>
            </a:r>
            <a:endParaRPr lang="ko-KR" altLang="en-US" sz="4400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3864418" y="3784133"/>
            <a:ext cx="4093633" cy="521167"/>
          </a:xfrm>
        </p:spPr>
        <p:txBody>
          <a:bodyPr>
            <a:normAutofit/>
          </a:bodyPr>
          <a:lstStyle/>
          <a:p>
            <a:pPr algn="ctr"/>
            <a:r>
              <a:rPr lang="ko-KR" altLang="en-US" sz="2000" dirty="0" smtClean="0">
                <a:solidFill>
                  <a:schemeClr val="tx1"/>
                </a:solidFill>
                <a:latin typeface="+mj-ea"/>
                <a:ea typeface="+mj-ea"/>
              </a:rPr>
              <a:t>프레젠테이션 종료</a:t>
            </a:r>
            <a:endParaRPr lang="ko-KR" altLang="en-US" sz="20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6" name="부제목 4"/>
          <p:cNvSpPr txBox="1">
            <a:spLocks/>
          </p:cNvSpPr>
          <p:nvPr/>
        </p:nvSpPr>
        <p:spPr>
          <a:xfrm>
            <a:off x="5134417" y="6108233"/>
            <a:ext cx="4093633" cy="4703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+mj-ea"/>
                <a:ea typeface="+mj-ea"/>
              </a:rPr>
              <a:t>작성자 </a:t>
            </a:r>
            <a:r>
              <a:rPr lang="en-US" altLang="ko-KR" dirty="0" smtClean="0">
                <a:solidFill>
                  <a:schemeClr val="tx1"/>
                </a:solidFill>
                <a:latin typeface="+mj-ea"/>
                <a:ea typeface="+mj-ea"/>
              </a:rPr>
              <a:t>: </a:t>
            </a:r>
            <a:r>
              <a:rPr lang="ko-KR" altLang="en-US" dirty="0" err="1" smtClean="0">
                <a:solidFill>
                  <a:schemeClr val="tx1"/>
                </a:solidFill>
                <a:latin typeface="+mj-ea"/>
                <a:ea typeface="+mj-ea"/>
              </a:rPr>
              <a:t>윤용빈</a:t>
            </a:r>
            <a:endParaRPr lang="ko-KR" altLang="en-US" dirty="0">
              <a:solidFill>
                <a:schemeClr val="tx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9772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 err="1" smtClean="0"/>
              <a:t>웹크롤링</a:t>
            </a:r>
            <a:r>
              <a:rPr lang="ko-KR" altLang="en-US" sz="3200" dirty="0" smtClean="0"/>
              <a:t> 목표 사이트 </a:t>
            </a:r>
            <a:r>
              <a:rPr lang="en-US" altLang="ko-KR" sz="3200" dirty="0" smtClean="0"/>
              <a:t>: KIPRIS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77334" y="1473624"/>
            <a:ext cx="4339166" cy="1117176"/>
          </a:xfrm>
        </p:spPr>
        <p:txBody>
          <a:bodyPr>
            <a:normAutofit/>
          </a:bodyPr>
          <a:lstStyle/>
          <a:p>
            <a:r>
              <a:rPr lang="en-US" altLang="ko-KR" sz="2000" dirty="0">
                <a:hlinkClick r:id="rId2"/>
              </a:rPr>
              <a:t>http://www.kipris.or.kr</a:t>
            </a:r>
            <a:r>
              <a:rPr lang="en-US" altLang="ko-KR" sz="2000" dirty="0" smtClean="0">
                <a:hlinkClick r:id="rId2"/>
              </a:rPr>
              <a:t>/</a:t>
            </a:r>
            <a:endParaRPr lang="en-US" altLang="ko-KR" sz="2000" dirty="0" smtClean="0"/>
          </a:p>
          <a:p>
            <a:r>
              <a:rPr lang="ko-KR" altLang="en-US" sz="2000" dirty="0" smtClean="0"/>
              <a:t>사이트 목적 </a:t>
            </a:r>
            <a:r>
              <a:rPr lang="en-US" altLang="ko-KR" sz="2000" dirty="0" smtClean="0"/>
              <a:t>:</a:t>
            </a:r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6917" y="1930400"/>
            <a:ext cx="3769783" cy="1460273"/>
          </a:xfrm>
          <a:prstGeom prst="rect">
            <a:avLst/>
          </a:prstGeom>
        </p:spPr>
      </p:pic>
      <p:sp>
        <p:nvSpPr>
          <p:cNvPr id="6" name="내용 개체 틀 2"/>
          <p:cNvSpPr txBox="1">
            <a:spLocks/>
          </p:cNvSpPr>
          <p:nvPr/>
        </p:nvSpPr>
        <p:spPr>
          <a:xfrm>
            <a:off x="636502" y="3605213"/>
            <a:ext cx="3071898" cy="7000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 smtClean="0"/>
              <a:t>사이트 형태 </a:t>
            </a:r>
            <a:r>
              <a:rPr lang="en-US" altLang="ko-KR" sz="2000" dirty="0" smtClean="0"/>
              <a:t>: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450" y="3636661"/>
            <a:ext cx="3949249" cy="2912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065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1083735" y="2616200"/>
            <a:ext cx="6942665" cy="1022248"/>
          </a:xfrm>
        </p:spPr>
        <p:txBody>
          <a:bodyPr/>
          <a:lstStyle/>
          <a:p>
            <a:r>
              <a:rPr lang="ko-KR" altLang="en-US" dirty="0" smtClean="0"/>
              <a:t>주요 코드 실행 과정 설명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>
          <a:xfrm>
            <a:off x="1223435" y="3841648"/>
            <a:ext cx="4326465" cy="860400"/>
          </a:xfrm>
        </p:spPr>
        <p:txBody>
          <a:bodyPr>
            <a:normAutofit/>
          </a:bodyPr>
          <a:lstStyle/>
          <a:p>
            <a:r>
              <a:rPr lang="en-US" altLang="ko-KR" sz="2400" dirty="0" smtClean="0">
                <a:latin typeface="Arial Black" panose="020B0A04020102020204" pitchFamily="34" charset="0"/>
              </a:rPr>
              <a:t>(Code Description)</a:t>
            </a:r>
            <a:endParaRPr lang="ko-KR" altLang="en-US" sz="24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2478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0735" y="215900"/>
            <a:ext cx="6598265" cy="1016000"/>
          </a:xfrm>
        </p:spPr>
        <p:txBody>
          <a:bodyPr>
            <a:normAutofit/>
          </a:bodyPr>
          <a:lstStyle/>
          <a:p>
            <a:r>
              <a:rPr lang="ko-KR" altLang="en-US" sz="2800" dirty="0" err="1" smtClean="0"/>
              <a:t>웹크롤링</a:t>
            </a:r>
            <a:r>
              <a:rPr lang="ko-KR" altLang="en-US" sz="2800" dirty="0" smtClean="0"/>
              <a:t> 방법 </a:t>
            </a:r>
            <a:r>
              <a:rPr lang="en-US" altLang="ko-KR" sz="2800" dirty="0" smtClean="0"/>
              <a:t>: </a:t>
            </a:r>
            <a:br>
              <a:rPr lang="en-US" altLang="ko-KR" sz="2800" dirty="0" smtClean="0"/>
            </a:br>
            <a:r>
              <a:rPr lang="ko-KR" altLang="en-US" sz="2800" dirty="0" smtClean="0"/>
              <a:t>동적 </a:t>
            </a:r>
            <a:r>
              <a:rPr lang="ko-KR" altLang="en-US" sz="2800" dirty="0" err="1" smtClean="0"/>
              <a:t>웹크롤링</a:t>
            </a:r>
            <a:r>
              <a:rPr lang="ko-KR" altLang="en-US" sz="2800" dirty="0" smtClean="0"/>
              <a:t> </a:t>
            </a:r>
            <a:r>
              <a:rPr lang="en-US" altLang="ko-KR" sz="2800" dirty="0" smtClean="0"/>
              <a:t>(Selenium Library)</a:t>
            </a:r>
            <a:endParaRPr lang="ko-KR" altLang="en-US" sz="2800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734" y="1231900"/>
            <a:ext cx="6561773" cy="5270500"/>
          </a:xfrm>
        </p:spPr>
      </p:pic>
      <p:sp>
        <p:nvSpPr>
          <p:cNvPr id="6" name="설명선 1 5"/>
          <p:cNvSpPr/>
          <p:nvPr/>
        </p:nvSpPr>
        <p:spPr>
          <a:xfrm>
            <a:off x="8001000" y="825500"/>
            <a:ext cx="2870200" cy="812800"/>
          </a:xfrm>
          <a:prstGeom prst="borderCallout1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셀레니움</a:t>
            </a:r>
            <a:r>
              <a:rPr lang="ko-KR" altLang="en-US" dirty="0" smtClean="0">
                <a:solidFill>
                  <a:schemeClr val="tx1"/>
                </a:solidFill>
              </a:rPr>
              <a:t> 관련 </a:t>
            </a:r>
            <a:r>
              <a:rPr lang="ko-KR" altLang="en-US" dirty="0" err="1" smtClean="0">
                <a:solidFill>
                  <a:schemeClr val="tx1"/>
                </a:solidFill>
              </a:rPr>
              <a:t>임포트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: </a:t>
            </a:r>
            <a:r>
              <a:rPr lang="ko-KR" altLang="en-US" dirty="0" smtClean="0">
                <a:solidFill>
                  <a:schemeClr val="tx1"/>
                </a:solidFill>
              </a:rPr>
              <a:t>동적 </a:t>
            </a:r>
            <a:r>
              <a:rPr lang="ko-KR" altLang="en-US" dirty="0" err="1" smtClean="0">
                <a:solidFill>
                  <a:schemeClr val="tx1"/>
                </a:solidFill>
              </a:rPr>
              <a:t>웹크롤링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설명선 1 6"/>
          <p:cNvSpPr/>
          <p:nvPr/>
        </p:nvSpPr>
        <p:spPr>
          <a:xfrm>
            <a:off x="7454900" y="1879600"/>
            <a:ext cx="3035300" cy="825500"/>
          </a:xfrm>
          <a:prstGeom prst="borderCallout1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Html </a:t>
            </a:r>
            <a:r>
              <a:rPr lang="ko-KR" altLang="en-US" dirty="0" smtClean="0">
                <a:solidFill>
                  <a:schemeClr val="tx1"/>
                </a:solidFill>
              </a:rPr>
              <a:t>문서를 </a:t>
            </a:r>
            <a:r>
              <a:rPr lang="ko-KR" altLang="en-US" dirty="0" err="1" smtClean="0">
                <a:solidFill>
                  <a:schemeClr val="tx1"/>
                </a:solidFill>
              </a:rPr>
              <a:t>크롤링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ko-KR" altLang="en-US" dirty="0" err="1" smtClean="0">
                <a:solidFill>
                  <a:schemeClr val="tx1"/>
                </a:solidFill>
              </a:rPr>
              <a:t>하기위한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BS4 </a:t>
            </a:r>
            <a:r>
              <a:rPr lang="ko-KR" altLang="en-US" dirty="0" smtClean="0">
                <a:solidFill>
                  <a:schemeClr val="tx1"/>
                </a:solidFill>
              </a:rPr>
              <a:t>패키지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설명선 1 7"/>
          <p:cNvSpPr/>
          <p:nvPr/>
        </p:nvSpPr>
        <p:spPr>
          <a:xfrm>
            <a:off x="7721600" y="4445000"/>
            <a:ext cx="3035300" cy="609600"/>
          </a:xfrm>
          <a:prstGeom prst="borderCallout1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Time.sleep</a:t>
            </a:r>
            <a:r>
              <a:rPr lang="en-US" altLang="ko-KR" dirty="0" smtClean="0">
                <a:solidFill>
                  <a:schemeClr val="tx1"/>
                </a:solidFill>
              </a:rPr>
              <a:t>() </a:t>
            </a:r>
            <a:r>
              <a:rPr lang="ko-KR" altLang="en-US" dirty="0" smtClean="0">
                <a:solidFill>
                  <a:schemeClr val="tx1"/>
                </a:solidFill>
              </a:rPr>
              <a:t>함수 사용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9469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7334" y="571500"/>
            <a:ext cx="7984066" cy="584200"/>
          </a:xfrm>
        </p:spPr>
        <p:txBody>
          <a:bodyPr>
            <a:normAutofit/>
          </a:bodyPr>
          <a:lstStyle/>
          <a:p>
            <a:r>
              <a:rPr lang="ko-KR" altLang="en-US" sz="2400" dirty="0" smtClean="0"/>
              <a:t>크롬 드라이버 및 </a:t>
            </a:r>
            <a:r>
              <a:rPr lang="en-US" altLang="ko-KR" sz="2400" dirty="0" err="1" smtClean="0"/>
              <a:t>ActionChains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활용 동적 </a:t>
            </a:r>
            <a:r>
              <a:rPr lang="ko-KR" altLang="en-US" sz="2400" dirty="0" err="1" smtClean="0"/>
              <a:t>웹크롤링</a:t>
            </a:r>
            <a:endParaRPr lang="ko-KR" altLang="en-US" sz="2400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296988"/>
            <a:ext cx="6527323" cy="4951412"/>
          </a:xfrm>
        </p:spPr>
      </p:pic>
      <p:sp>
        <p:nvSpPr>
          <p:cNvPr id="5" name="설명선 1 4"/>
          <p:cNvSpPr/>
          <p:nvPr/>
        </p:nvSpPr>
        <p:spPr>
          <a:xfrm>
            <a:off x="7861300" y="2159000"/>
            <a:ext cx="3403600" cy="825500"/>
          </a:xfrm>
          <a:prstGeom prst="borderCallout1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ActionChains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활용 자동 검색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24320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24934" y="342900"/>
            <a:ext cx="8657166" cy="952500"/>
          </a:xfrm>
        </p:spPr>
        <p:txBody>
          <a:bodyPr>
            <a:normAutofit/>
          </a:bodyPr>
          <a:lstStyle/>
          <a:p>
            <a:r>
              <a:rPr lang="en-US" altLang="ko-KR" sz="2800" dirty="0" smtClean="0"/>
              <a:t>For </a:t>
            </a:r>
            <a:r>
              <a:rPr lang="ko-KR" altLang="en-US" sz="2800" dirty="0" smtClean="0"/>
              <a:t>문 및 </a:t>
            </a:r>
            <a:r>
              <a:rPr lang="en-US" altLang="ko-KR" sz="2800" dirty="0" err="1" smtClean="0"/>
              <a:t>Actionchains</a:t>
            </a:r>
            <a:r>
              <a:rPr lang="ko-KR" altLang="en-US" sz="2800" dirty="0" smtClean="0"/>
              <a:t>활용 자동 페이지 이동</a:t>
            </a:r>
            <a:r>
              <a:rPr lang="en-US" altLang="ko-KR" sz="2800" dirty="0" smtClean="0"/>
              <a:t>,</a:t>
            </a:r>
            <a:br>
              <a:rPr lang="en-US" altLang="ko-KR" sz="2800" dirty="0" smtClean="0"/>
            </a:br>
            <a:r>
              <a:rPr lang="ko-KR" altLang="en-US" sz="2800" dirty="0" smtClean="0"/>
              <a:t>한글 텍스트 </a:t>
            </a:r>
            <a:r>
              <a:rPr lang="ko-KR" altLang="en-US" sz="2800" dirty="0" err="1" smtClean="0"/>
              <a:t>스크래핑</a:t>
            </a:r>
            <a:endParaRPr lang="ko-KR" altLang="en-US" sz="2800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935" y="1447800"/>
            <a:ext cx="9838266" cy="5021190"/>
          </a:xfrm>
        </p:spPr>
      </p:pic>
      <p:sp>
        <p:nvSpPr>
          <p:cNvPr id="5" name="설명선 1 4"/>
          <p:cNvSpPr/>
          <p:nvPr/>
        </p:nvSpPr>
        <p:spPr>
          <a:xfrm>
            <a:off x="7391400" y="1841500"/>
            <a:ext cx="3403600" cy="825500"/>
          </a:xfrm>
          <a:prstGeom prst="borderCallout1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For</a:t>
            </a:r>
            <a:r>
              <a:rPr lang="ko-KR" altLang="en-US" dirty="0" smtClean="0">
                <a:solidFill>
                  <a:schemeClr val="tx1"/>
                </a:solidFill>
              </a:rPr>
              <a:t>문 활용 자동 클릭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설명선 1 5"/>
          <p:cNvSpPr/>
          <p:nvPr/>
        </p:nvSpPr>
        <p:spPr>
          <a:xfrm>
            <a:off x="7810500" y="4113140"/>
            <a:ext cx="3403600" cy="825500"/>
          </a:xfrm>
          <a:prstGeom prst="borderCallout1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Txt </a:t>
            </a:r>
            <a:r>
              <a:rPr lang="ko-KR" altLang="en-US" dirty="0" smtClean="0">
                <a:solidFill>
                  <a:schemeClr val="tx1"/>
                </a:solidFill>
              </a:rPr>
              <a:t>파일로 저장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14539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3534" y="508000"/>
            <a:ext cx="5875866" cy="711200"/>
          </a:xfrm>
        </p:spPr>
        <p:txBody>
          <a:bodyPr>
            <a:normAutofit/>
          </a:bodyPr>
          <a:lstStyle/>
          <a:p>
            <a:r>
              <a:rPr lang="en-US" altLang="ko-KR" sz="3200" dirty="0" smtClean="0"/>
              <a:t>Txt </a:t>
            </a:r>
            <a:r>
              <a:rPr lang="ko-KR" altLang="en-US" sz="3200" dirty="0" smtClean="0"/>
              <a:t>파일을 </a:t>
            </a:r>
            <a:r>
              <a:rPr lang="en-US" altLang="ko-KR" sz="3200" dirty="0" smtClean="0"/>
              <a:t>csv</a:t>
            </a:r>
            <a:r>
              <a:rPr lang="ko-KR" altLang="en-US" sz="3200" dirty="0" smtClean="0"/>
              <a:t>파일로 변환 </a:t>
            </a:r>
            <a:endParaRPr lang="ko-KR" altLang="en-US" sz="3200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734" y="1436688"/>
            <a:ext cx="8850408" cy="4659312"/>
          </a:xfrm>
        </p:spPr>
      </p:pic>
      <p:sp>
        <p:nvSpPr>
          <p:cNvPr id="5" name="설명선 1 4"/>
          <p:cNvSpPr/>
          <p:nvPr/>
        </p:nvSpPr>
        <p:spPr>
          <a:xfrm>
            <a:off x="7620000" y="611188"/>
            <a:ext cx="3403600" cy="825500"/>
          </a:xfrm>
          <a:prstGeom prst="borderCallout1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줄바꿈</a:t>
            </a:r>
            <a:r>
              <a:rPr lang="ko-KR" altLang="en-US" dirty="0" smtClean="0">
                <a:solidFill>
                  <a:schemeClr val="tx1"/>
                </a:solidFill>
              </a:rPr>
              <a:t> 기준 </a:t>
            </a:r>
            <a:r>
              <a:rPr lang="en-US" altLang="ko-KR" dirty="0" smtClean="0">
                <a:solidFill>
                  <a:schemeClr val="tx1"/>
                </a:solidFill>
              </a:rPr>
              <a:t>csv </a:t>
            </a:r>
            <a:r>
              <a:rPr lang="ko-KR" altLang="en-US" dirty="0" smtClean="0">
                <a:solidFill>
                  <a:schemeClr val="tx1"/>
                </a:solidFill>
              </a:rPr>
              <a:t>작성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42504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6071" y="390788"/>
            <a:ext cx="6097125" cy="1018563"/>
          </a:xfrm>
        </p:spPr>
        <p:txBody>
          <a:bodyPr>
            <a:normAutofit/>
          </a:bodyPr>
          <a:lstStyle/>
          <a:p>
            <a:r>
              <a:rPr lang="en-US" altLang="ko-KR" sz="2800" dirty="0" smtClean="0"/>
              <a:t>Pandas </a:t>
            </a:r>
            <a:r>
              <a:rPr lang="ko-KR" altLang="en-US" sz="2800" dirty="0" smtClean="0"/>
              <a:t>활용 후 행렬 반전</a:t>
            </a:r>
            <a:r>
              <a:rPr lang="en-US" altLang="ko-KR" sz="2800" dirty="0" smtClean="0"/>
              <a:t>,</a:t>
            </a:r>
            <a:br>
              <a:rPr lang="en-US" altLang="ko-KR" sz="2800" dirty="0" smtClean="0"/>
            </a:br>
            <a:r>
              <a:rPr lang="ko-KR" altLang="en-US" sz="2800" dirty="0" smtClean="0"/>
              <a:t>컬럼 인덱스 추가</a:t>
            </a:r>
            <a:endParaRPr lang="ko-KR" altLang="en-US" sz="2800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9913" y="1479840"/>
            <a:ext cx="7370805" cy="5008699"/>
          </a:xfrm>
        </p:spPr>
      </p:pic>
      <p:sp>
        <p:nvSpPr>
          <p:cNvPr id="5" name="설명선 1 4"/>
          <p:cNvSpPr/>
          <p:nvPr/>
        </p:nvSpPr>
        <p:spPr>
          <a:xfrm>
            <a:off x="4977468" y="3119497"/>
            <a:ext cx="3403600" cy="529715"/>
          </a:xfrm>
          <a:prstGeom prst="borderCallout1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행렬 반전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0269081"/>
      </p:ext>
    </p:extLst>
  </p:cSld>
  <p:clrMapOvr>
    <a:masterClrMapping/>
  </p:clrMapOvr>
</p:sld>
</file>

<file path=ppt/theme/theme1.xml><?xml version="1.0" encoding="utf-8"?>
<a:theme xmlns:a="http://schemas.openxmlformats.org/drawingml/2006/main" name="패싯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163</TotalTime>
  <Words>295</Words>
  <Application>Microsoft Office PowerPoint</Application>
  <PresentationFormat>와이드스크린</PresentationFormat>
  <Paragraphs>66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1" baseType="lpstr">
      <vt:lpstr>HY그래픽M</vt:lpstr>
      <vt:lpstr>맑은 고딕</vt:lpstr>
      <vt:lpstr>Arial</vt:lpstr>
      <vt:lpstr>Arial Black</vt:lpstr>
      <vt:lpstr>Trebuchet MS</vt:lpstr>
      <vt:lpstr>Wingdings 3</vt:lpstr>
      <vt:lpstr>패싯</vt:lpstr>
      <vt:lpstr>KIPRIS 특허 사이트를 대상으로 파이썬 라이브러리를 활용한 동적웹크롤링 및 한국어 자연어처리</vt:lpstr>
      <vt:lpstr>프로젝트 주요 내용 : Development</vt:lpstr>
      <vt:lpstr>웹크롤링 목표 사이트 : KIPRIS</vt:lpstr>
      <vt:lpstr>주요 코드 실행 과정 설명</vt:lpstr>
      <vt:lpstr>웹크롤링 방법 :  동적 웹크롤링 (Selenium Library)</vt:lpstr>
      <vt:lpstr>크롬 드라이버 및 ActionChains 활용 동적 웹크롤링</vt:lpstr>
      <vt:lpstr>For 문 및 Actionchains활용 자동 페이지 이동, 한글 텍스트 스크래핑</vt:lpstr>
      <vt:lpstr>Txt 파일을 csv파일로 변환 </vt:lpstr>
      <vt:lpstr>Pandas 활용 후 행렬 반전, 컬럼 인덱스 추가</vt:lpstr>
      <vt:lpstr>NPY 데이터 프로세싱</vt:lpstr>
      <vt:lpstr>패딩 후 npy 파일 생성</vt:lpstr>
      <vt:lpstr>모델 학습</vt:lpstr>
      <vt:lpstr>학습 모델을 통한 예측</vt:lpstr>
      <vt:lpstr>모델 활용 예측 및 맞춘 개수, 정확도 계산</vt:lpstr>
      <vt:lpstr>코드 실행 결과 설명</vt:lpstr>
      <vt:lpstr>자동 크롤링</vt:lpstr>
      <vt:lpstr>학습시킬 데이터(Crwling 후 Simply Labeled)</vt:lpstr>
      <vt:lpstr>모델 학습 실행 화면</vt:lpstr>
      <vt:lpstr>모델 Parameters </vt:lpstr>
      <vt:lpstr>예측 테스트할 대상 데이터(900 articles)</vt:lpstr>
      <vt:lpstr>예측 결과 및 정확도</vt:lpstr>
      <vt:lpstr>실행 결과 평가</vt:lpstr>
      <vt:lpstr>충분하지 않지만 유의미한 정확도를 보였다.</vt:lpstr>
      <vt:lpstr>End Of Description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KIPRIS 특허 사이트를 대상으로 파이썬 라이브러리를 활용한 동적웹크롤링 및 한국어 자연어처리</dc:title>
  <dc:creator>user</dc:creator>
  <cp:lastModifiedBy>user</cp:lastModifiedBy>
  <cp:revision>55</cp:revision>
  <dcterms:created xsi:type="dcterms:W3CDTF">2023-10-20T00:14:08Z</dcterms:created>
  <dcterms:modified xsi:type="dcterms:W3CDTF">2023-10-20T02:58:01Z</dcterms:modified>
</cp:coreProperties>
</file>