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0" r:id="rId6"/>
    <p:sldId id="271" r:id="rId7"/>
    <p:sldId id="273" r:id="rId8"/>
    <p:sldId id="260" r:id="rId9"/>
    <p:sldId id="278" r:id="rId10"/>
    <p:sldId id="264" r:id="rId11"/>
    <p:sldId id="265" r:id="rId12"/>
    <p:sldId id="274" r:id="rId13"/>
    <p:sldId id="275" r:id="rId14"/>
    <p:sldId id="276" r:id="rId15"/>
    <p:sldId id="277" r:id="rId16"/>
    <p:sldId id="266" r:id="rId17"/>
    <p:sldId id="279" r:id="rId18"/>
    <p:sldId id="267" r:id="rId19"/>
    <p:sldId id="280" r:id="rId20"/>
    <p:sldId id="269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8674" autoAdjust="0"/>
  </p:normalViewPr>
  <p:slideViewPr>
    <p:cSldViewPr snapToGrid="0">
      <p:cViewPr varScale="1">
        <p:scale>
          <a:sx n="88" d="100"/>
          <a:sy n="88" d="100"/>
        </p:scale>
        <p:origin x="750" y="96"/>
      </p:cViewPr>
      <p:guideLst/>
    </p:cSldViewPr>
  </p:slideViewPr>
  <p:outlineViewPr>
    <p:cViewPr>
      <p:scale>
        <a:sx n="33" d="100"/>
        <a:sy n="33" d="100"/>
      </p:scale>
      <p:origin x="0" y="-113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24"/>
    </p:cViewPr>
  </p:sorterViewPr>
  <p:notesViewPr>
    <p:cSldViewPr snapToGrid="0">
      <p:cViewPr varScale="1">
        <p:scale>
          <a:sx n="83" d="100"/>
          <a:sy n="83" d="100"/>
        </p:scale>
        <p:origin x="328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C2BF3-5F8F-4C03-8767-F52C8F289883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CDC5A-E9D6-44D7-8042-FCA391F25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5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Hello everyone.</a:t>
            </a:r>
            <a:endParaRPr lang="en-US" altLang="ko-KR" dirty="0"/>
          </a:p>
          <a:p>
            <a:r>
              <a:rPr lang="en-US" altLang="ko-KR" dirty="0"/>
              <a:t>I am </a:t>
            </a:r>
            <a:r>
              <a:rPr lang="en-US" altLang="ko-KR" dirty="0" err="1"/>
              <a:t>Kyudan</a:t>
            </a:r>
            <a:r>
              <a:rPr lang="en-US" altLang="ko-KR" dirty="0"/>
              <a:t> Jung, an undergraduate student and the first author of the paper titled </a:t>
            </a:r>
            <a:r>
              <a:rPr lang="en-US" altLang="ko-KR" b="1" dirty="0"/>
              <a:t>"</a:t>
            </a:r>
            <a:r>
              <a:rPr lang="en-US" altLang="ko-KR" b="1" dirty="0" err="1"/>
              <a:t>TeXBLEU</a:t>
            </a:r>
            <a:r>
              <a:rPr lang="en-US" altLang="ko-KR" b="1" dirty="0"/>
              <a:t>: Automatic Metric for Evaluating LaTeX Format."</a:t>
            </a:r>
            <a:br>
              <a:rPr lang="en-US" altLang="ko-KR" dirty="0"/>
            </a:br>
            <a:r>
              <a:rPr lang="en-US" altLang="ko-KR" dirty="0"/>
              <a:t>Our proposed metric algorithm is publicly available on GitHub.</a:t>
            </a:r>
            <a:br>
              <a:rPr lang="en-US" altLang="ko-KR" dirty="0"/>
            </a:br>
            <a:r>
              <a:rPr lang="en-US" altLang="ko-KR" dirty="0"/>
              <a:t>Now, let's begin the presentation.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CDC5A-E9D6-44D7-8042-FCA391F252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29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Based on this tokenizer, we built a </a:t>
            </a:r>
            <a:r>
              <a:rPr lang="en-US" altLang="ko-KR" b="1" dirty="0"/>
              <a:t>new embedding model</a:t>
            </a:r>
            <a:r>
              <a:rPr lang="en-US" altLang="ko-KR" dirty="0"/>
              <a:t> by </a:t>
            </a:r>
            <a:r>
              <a:rPr lang="en-US" altLang="ko-KR" b="1" dirty="0"/>
              <a:t>fine-tuning OpenAI's GPT-2 embedding model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CDC5A-E9D6-44D7-8042-FCA391F252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98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Next, I will define </a:t>
            </a:r>
            <a:r>
              <a:rPr lang="en-US" altLang="ko-KR" b="1" dirty="0"/>
              <a:t>token distance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Let </a:t>
            </a:r>
            <a:r>
              <a:rPr lang="en-US" altLang="ko-KR" b="1" dirty="0"/>
              <a:t>E₁ and E₂</a:t>
            </a:r>
            <a:r>
              <a:rPr lang="en-US" altLang="ko-KR" dirty="0"/>
              <a:t> be </a:t>
            </a:r>
            <a:r>
              <a:rPr lang="en-US" altLang="ko-KR" b="1" dirty="0"/>
              <a:t>token embeddings</a:t>
            </a:r>
            <a:r>
              <a:rPr lang="en-US" altLang="ko-KR" dirty="0"/>
              <a:t>, and </a:t>
            </a:r>
            <a:r>
              <a:rPr lang="en-US" altLang="ko-KR" b="1" dirty="0"/>
              <a:t>p₁ and p₂</a:t>
            </a:r>
            <a:r>
              <a:rPr lang="en-US" altLang="ko-KR" dirty="0"/>
              <a:t> be </a:t>
            </a:r>
            <a:r>
              <a:rPr lang="en-US" altLang="ko-KR" b="1" dirty="0"/>
              <a:t>positional embeddings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b="1" dirty="0"/>
              <a:t>Token distance</a:t>
            </a:r>
            <a:r>
              <a:rPr lang="en-US" altLang="ko-KR" dirty="0"/>
              <a:t> is defined in </a:t>
            </a:r>
            <a:r>
              <a:rPr lang="en-US" altLang="ko-KR" b="1" dirty="0"/>
              <a:t>Equation 1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Why include positional encoding?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In LaTeX syntax, </a:t>
            </a:r>
            <a:r>
              <a:rPr lang="en-US" altLang="ko-KR" b="1" dirty="0"/>
              <a:t>a command's position affects its meaning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For example, in the </a:t>
            </a:r>
            <a:r>
              <a:rPr lang="en-US" altLang="ko-KR" b="1" dirty="0"/>
              <a:t>\frac{}</a:t>
            </a:r>
            <a:r>
              <a:rPr lang="en-US" altLang="ko-KR" dirty="0"/>
              <a:t> command, if the </a:t>
            </a:r>
            <a:r>
              <a:rPr lang="en-US" altLang="ko-KR" b="1" dirty="0"/>
              <a:t>first and second curly bracket values are swapped</a:t>
            </a:r>
            <a:r>
              <a:rPr lang="en-US" altLang="ko-KR" dirty="0"/>
              <a:t>, the fraction </a:t>
            </a:r>
            <a:r>
              <a:rPr lang="en-US" altLang="ko-KR" b="1" dirty="0"/>
              <a:t>is inverted</a:t>
            </a:r>
            <a:r>
              <a:rPr lang="en-US" altLang="ko-KR" dirty="0"/>
              <a:t>, changing its meaning completely.</a:t>
            </a:r>
          </a:p>
          <a:p>
            <a:r>
              <a:rPr lang="en-US" altLang="ko-KR" b="1" dirty="0"/>
              <a:t>Cosine distance (</a:t>
            </a:r>
            <a:r>
              <a:rPr lang="en-US" altLang="ko-KR" b="1" dirty="0" err="1"/>
              <a:t>cosDist</a:t>
            </a:r>
            <a:r>
              <a:rPr lang="en-US" altLang="ko-KR" b="1" dirty="0"/>
              <a:t>)</a:t>
            </a:r>
            <a:r>
              <a:rPr lang="en-US" altLang="ko-KR" dirty="0"/>
              <a:t> is calculated as </a:t>
            </a:r>
            <a:r>
              <a:rPr lang="en-US" altLang="ko-KR" b="1" dirty="0"/>
              <a:t>1 minus the cosine similarity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α and β</a:t>
            </a:r>
            <a:r>
              <a:rPr lang="en-US" altLang="ko-KR" dirty="0"/>
              <a:t> are </a:t>
            </a:r>
            <a:r>
              <a:rPr lang="en-US" altLang="ko-KR" b="1" dirty="0"/>
              <a:t>hyperparameters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Taking the </a:t>
            </a:r>
            <a:r>
              <a:rPr lang="en-US" altLang="ko-KR" b="1" dirty="0"/>
              <a:t>power of cosine distance</a:t>
            </a:r>
            <a:r>
              <a:rPr lang="en-US" altLang="ko-KR" dirty="0"/>
              <a:t> allows similar embeddings to be </a:t>
            </a:r>
            <a:r>
              <a:rPr lang="en-US" altLang="ko-KR" b="1" dirty="0"/>
              <a:t>measured as more similar</a:t>
            </a:r>
            <a:r>
              <a:rPr lang="en-US" altLang="ko-KR" dirty="0"/>
              <a:t>, while dissimilar embeddings </a:t>
            </a:r>
            <a:r>
              <a:rPr lang="en-US" altLang="ko-KR" b="1" dirty="0"/>
              <a:t>are more distinct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Applying nonlinear power</a:t>
            </a:r>
            <a:r>
              <a:rPr lang="en-US" altLang="ko-KR" dirty="0"/>
              <a:t> is a well-known method to </a:t>
            </a:r>
            <a:r>
              <a:rPr lang="en-US" altLang="ko-KR" b="1" dirty="0"/>
              <a:t>adjust variance</a:t>
            </a:r>
            <a:r>
              <a:rPr lang="en-US" altLang="ko-KR" dirty="0"/>
              <a:t>, so we applied a power of </a:t>
            </a:r>
            <a:r>
              <a:rPr lang="en-US" altLang="ko-KR" b="1" dirty="0"/>
              <a:t>α</a:t>
            </a:r>
            <a:r>
              <a:rPr lang="en-US" altLang="ko-KR" dirty="0"/>
              <a:t> to the cosine distance.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CDC5A-E9D6-44D7-8042-FCA391F252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40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figure illustrates </a:t>
            </a:r>
            <a:r>
              <a:rPr lang="en-US" altLang="ko-KR" b="1" dirty="0"/>
              <a:t>the entire </a:t>
            </a:r>
            <a:r>
              <a:rPr lang="en-US" altLang="ko-KR" b="1" dirty="0" err="1"/>
              <a:t>TeXBLEU</a:t>
            </a:r>
            <a:r>
              <a:rPr lang="en-US" altLang="ko-KR" b="1" dirty="0"/>
              <a:t> computation process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Inputs:</a:t>
            </a:r>
            <a:r>
              <a:rPr lang="en-US" altLang="ko-KR" dirty="0"/>
              <a:t> Predicted sentence &amp; reference sentence.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Preprocessing:</a:t>
            </a:r>
            <a:r>
              <a:rPr lang="en-US" altLang="ko-KR" dirty="0"/>
              <a:t> Standardizes spacing.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Tokenization:</a:t>
            </a:r>
            <a:r>
              <a:rPr lang="en-US" altLang="ko-KR" dirty="0"/>
              <a:t> Using our custom tokenizer.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Embedding Extraction:</a:t>
            </a:r>
            <a:endParaRPr lang="en-US" altLang="ko-KR" dirty="0"/>
          </a:p>
          <a:p>
            <a:pPr marL="742950" lvl="1" indent="-285750">
              <a:buFont typeface="+mj-lt"/>
              <a:buAutoNum type="arabicPeriod"/>
            </a:pPr>
            <a:r>
              <a:rPr lang="en-US" altLang="ko-KR" b="1" dirty="0"/>
              <a:t>Token embeddings</a:t>
            </a:r>
            <a:r>
              <a:rPr lang="en-US" altLang="ko-KR" dirty="0"/>
              <a:t> are extracted using </a:t>
            </a:r>
            <a:r>
              <a:rPr lang="en-US" altLang="ko-KR" b="1" dirty="0"/>
              <a:t>a fine-tuned GPT-2 embedding model</a:t>
            </a:r>
            <a:r>
              <a:rPr lang="en-US" altLang="ko-KR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b="1" dirty="0"/>
              <a:t>Positional embeddings</a:t>
            </a:r>
            <a:r>
              <a:rPr lang="en-US" altLang="ko-KR" dirty="0"/>
              <a:t> are extracted using </a:t>
            </a:r>
            <a:r>
              <a:rPr lang="en-US" altLang="ko-KR" b="1" dirty="0"/>
              <a:t>GPT-2's </a:t>
            </a:r>
            <a:r>
              <a:rPr lang="en-US" altLang="ko-KR" b="1" dirty="0" err="1"/>
              <a:t>wpe</a:t>
            </a:r>
            <a:r>
              <a:rPr lang="en-US" altLang="ko-KR" b="1" dirty="0"/>
              <a:t> (word position encoding)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Distance Calculation:</a:t>
            </a:r>
            <a:endParaRPr lang="en-US" altLang="ko-KR" dirty="0"/>
          </a:p>
          <a:p>
            <a:pPr marL="742950" lvl="1" indent="-285750">
              <a:buFont typeface="+mj-lt"/>
              <a:buAutoNum type="arabicPeriod"/>
            </a:pPr>
            <a:r>
              <a:rPr lang="en-US" altLang="ko-KR" b="1" dirty="0"/>
              <a:t>L1 distance</a:t>
            </a:r>
            <a:r>
              <a:rPr lang="en-US" altLang="ko-KR" dirty="0"/>
              <a:t> is computed for </a:t>
            </a:r>
            <a:r>
              <a:rPr lang="en-US" altLang="ko-KR" b="1" dirty="0"/>
              <a:t>positional embeddings</a:t>
            </a:r>
            <a:r>
              <a:rPr lang="en-US" altLang="ko-KR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b="1" dirty="0"/>
              <a:t>Cosine distance</a:t>
            </a:r>
            <a:r>
              <a:rPr lang="en-US" altLang="ko-KR" dirty="0"/>
              <a:t> is computed for </a:t>
            </a:r>
            <a:r>
              <a:rPr lang="en-US" altLang="ko-KR" b="1" dirty="0"/>
              <a:t>token embeddings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CDC5A-E9D6-44D7-8042-FCA391F252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07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70BB6-88E0-90EC-4325-ED0DA40FE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AC9710E-BC3B-39B3-BABA-E062DD7B40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7753034-223E-4F50-247A-A76359A42B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Final </a:t>
            </a:r>
            <a:r>
              <a:rPr lang="en-US" altLang="ko-KR" b="1" dirty="0" err="1"/>
              <a:t>Computation:Token</a:t>
            </a:r>
            <a:r>
              <a:rPr lang="en-US" altLang="ko-KR" b="1" dirty="0"/>
              <a:t> distance</a:t>
            </a:r>
            <a:r>
              <a:rPr lang="en-US" altLang="ko-KR" dirty="0"/>
              <a:t> is integrated into </a:t>
            </a:r>
            <a:r>
              <a:rPr lang="en-US" altLang="ko-KR" b="1" dirty="0"/>
              <a:t>n-gram similarity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TeXBLEU</a:t>
            </a:r>
            <a:r>
              <a:rPr lang="en-US" altLang="ko-KR" dirty="0"/>
              <a:t> </a:t>
            </a:r>
            <a:r>
              <a:rPr lang="en-US" altLang="ko-KR" b="1" dirty="0"/>
              <a:t>inherits BLEU’s structure</a:t>
            </a:r>
            <a:r>
              <a:rPr lang="en-US" altLang="ko-KR" dirty="0"/>
              <a:t> but incorporates </a:t>
            </a:r>
            <a:r>
              <a:rPr lang="en-US" altLang="ko-KR" b="1" dirty="0"/>
              <a:t>semantic information</a:t>
            </a:r>
            <a:r>
              <a:rPr lang="en-US" altLang="ko-KR" dirty="0"/>
              <a:t> using token and positional embeddings.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2017DE-0510-A403-ECBE-805A223B03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CDC5A-E9D6-44D7-8042-FCA391F252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59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CC105-2926-9CE6-0A3E-D7DDA8167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D9B0DCC-A303-F5A4-569A-18C93923B2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B4080F0-4ABB-C87F-E704-D90E7A9224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TeXBLEU</a:t>
            </a:r>
            <a:r>
              <a:rPr lang="en-US" altLang="ko-KR" dirty="0"/>
              <a:t> is ultimately defined as </a:t>
            </a:r>
            <a:r>
              <a:rPr lang="en-US" altLang="ko-KR" b="1" dirty="0"/>
              <a:t>a weighted sum of n-gram similarity scores</a:t>
            </a:r>
            <a:r>
              <a:rPr lang="en-US" altLang="ko-KR" dirty="0"/>
              <a:t>, similar to BLEU.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C10E14-CCA9-29E7-EE02-03420BBC9A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CDC5A-E9D6-44D7-8042-FCA391F252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87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7C99B-ACC0-AB51-BE7F-D1097508E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EDD5810-DA60-182B-D058-F7B5428148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DB781CB-E0AE-97A3-7E79-A27868A092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algorithm represents </a:t>
            </a:r>
            <a:r>
              <a:rPr lang="en-US" altLang="ko-KR" b="1" dirty="0"/>
              <a:t>the complete </a:t>
            </a:r>
            <a:r>
              <a:rPr lang="en-US" altLang="ko-KR" b="1" dirty="0" err="1"/>
              <a:t>TeXBLEU</a:t>
            </a:r>
            <a:r>
              <a:rPr lang="en-US" altLang="ko-KR" b="1" dirty="0"/>
              <a:t> process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including the </a:t>
            </a:r>
            <a:r>
              <a:rPr lang="en-US" altLang="ko-KR" b="1" dirty="0"/>
              <a:t>Token Distance Function</a:t>
            </a:r>
            <a:r>
              <a:rPr lang="en-US" altLang="ko-KR" dirty="0"/>
              <a:t> and </a:t>
            </a:r>
            <a:r>
              <a:rPr lang="en-US" altLang="ko-KR" b="1" dirty="0"/>
              <a:t>n-gram similarity function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2C021E-567C-386F-724F-61B618D34B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CDC5A-E9D6-44D7-8042-FCA391F252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37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Now, I will discuss </a:t>
            </a:r>
            <a:r>
              <a:rPr lang="en-US" altLang="ko-KR" b="1" dirty="0"/>
              <a:t>experiments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We used the </a:t>
            </a:r>
            <a:r>
              <a:rPr lang="en-US" altLang="ko-KR" b="1" dirty="0" err="1"/>
              <a:t>MathBridge</a:t>
            </a:r>
            <a:r>
              <a:rPr lang="en-US" altLang="ko-KR" b="1" dirty="0"/>
              <a:t> dataset</a:t>
            </a:r>
            <a:r>
              <a:rPr lang="en-US" altLang="ko-KR" dirty="0"/>
              <a:t>, which contains </a:t>
            </a:r>
            <a:r>
              <a:rPr lang="en-US" altLang="ko-KR" b="1" dirty="0"/>
              <a:t>spoken mathematical expressions and their corresponding LaTeX formats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We </a:t>
            </a:r>
            <a:r>
              <a:rPr lang="en-US" altLang="ko-KR" b="1" dirty="0"/>
              <a:t>fine-tuned a T5-large model</a:t>
            </a:r>
            <a:r>
              <a:rPr lang="en-US" altLang="ko-KR" dirty="0"/>
              <a:t> using this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Input:</a:t>
            </a:r>
            <a:r>
              <a:rPr lang="en-US" altLang="ko-KR" dirty="0"/>
              <a:t> Mathematical spoken expressions.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Output:</a:t>
            </a:r>
            <a:r>
              <a:rPr lang="en-US" altLang="ko-KR" dirty="0"/>
              <a:t> Predicted LaTeX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Ground Truth:</a:t>
            </a:r>
            <a:r>
              <a:rPr lang="en-US" altLang="ko-KR" dirty="0"/>
              <a:t> Human-annotated LaTeX expressions.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CDC5A-E9D6-44D7-8042-FCA391F252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73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 develop any metric, </a:t>
            </a:r>
            <a:r>
              <a:rPr lang="en-US" altLang="ko-KR" b="1" dirty="0"/>
              <a:t>human evaluation must serve as the ideal ground truth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We formed </a:t>
            </a:r>
            <a:r>
              <a:rPr lang="en-US" altLang="ko-KR" b="1" dirty="0"/>
              <a:t>two groups of five evaluators</a:t>
            </a:r>
            <a:r>
              <a:rPr lang="en-US" altLang="ko-KR" dirty="0"/>
              <a:t>, labeled </a:t>
            </a:r>
            <a:r>
              <a:rPr lang="en-US" altLang="ko-KR" b="1" dirty="0"/>
              <a:t>H1 and H2</a:t>
            </a:r>
            <a:r>
              <a:rPr lang="en-US" altLang="ko-KR" dirty="0"/>
              <a:t>, for our experiment.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Evaluators rated outputs on a scale of 1 to 5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We measured </a:t>
            </a:r>
            <a:r>
              <a:rPr lang="en-US" altLang="ko-KR" b="1" dirty="0"/>
              <a:t>Pearson correlation coefficients and Spearman rank correlations</a:t>
            </a:r>
            <a:r>
              <a:rPr lang="en-US" altLang="ko-KR" dirty="0"/>
              <a:t> between </a:t>
            </a:r>
            <a:r>
              <a:rPr lang="en-US" altLang="ko-KR" b="1" dirty="0"/>
              <a:t>human evaluation scores and automatic metric scores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CDC5A-E9D6-44D7-8042-FCA391F2523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274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table presents the </a:t>
            </a:r>
            <a:r>
              <a:rPr lang="en-US" altLang="ko-KR" b="1" dirty="0"/>
              <a:t>correlation results</a:t>
            </a:r>
            <a:r>
              <a:rPr lang="en-US" altLang="ko-KR" dirty="0"/>
              <a:t> for different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 err="1"/>
              <a:t>TeXBLEU</a:t>
            </a:r>
            <a:r>
              <a:rPr lang="en-US" altLang="ko-KR" b="1" dirty="0"/>
              <a:t> (rightmost column)</a:t>
            </a:r>
            <a:r>
              <a:rPr lang="en-US" altLang="ko-KR" dirty="0"/>
              <a:t> has </a:t>
            </a:r>
            <a:r>
              <a:rPr lang="en-US" altLang="ko-KR" b="1" dirty="0"/>
              <a:t>the highest correlation</a:t>
            </a:r>
            <a:r>
              <a:rPr lang="en-US" altLang="ko-KR" dirty="0"/>
              <a:t> with </a:t>
            </a:r>
            <a:r>
              <a:rPr lang="en-US" altLang="ko-KR" b="1" dirty="0"/>
              <a:t>human evaluation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Other metrics, particularly WER, performed poorly</a:t>
            </a:r>
            <a:r>
              <a:rPr lang="en-US" altLang="ko-KR" dirty="0"/>
              <a:t> due to their </a:t>
            </a:r>
            <a:r>
              <a:rPr lang="en-US" altLang="ko-KR" b="1" dirty="0"/>
              <a:t>sensitivity to spacing errors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CDC5A-E9D6-44D7-8042-FCA391F2523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7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 conducted an </a:t>
            </a:r>
            <a:r>
              <a:rPr lang="en-US" altLang="ko-KR" b="1" dirty="0"/>
              <a:t>ablation study</a:t>
            </a:r>
            <a:r>
              <a:rPr lang="en-US" altLang="ko-KR" dirty="0"/>
              <a:t> comparing:</a:t>
            </a:r>
          </a:p>
          <a:p>
            <a:pPr>
              <a:buFont typeface="+mj-lt"/>
              <a:buAutoNum type="arabicPeriod"/>
            </a:pPr>
            <a:r>
              <a:rPr lang="en-US" altLang="ko-KR" b="1" dirty="0" err="1"/>
              <a:t>TeXBLEU</a:t>
            </a:r>
            <a:r>
              <a:rPr lang="en-US" altLang="ko-KR" b="1" dirty="0"/>
              <a:t> without positional embedding but with our tokenizer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b="1" dirty="0" err="1"/>
              <a:t>TeXBLEU</a:t>
            </a:r>
            <a:r>
              <a:rPr lang="en-US" altLang="ko-KR" b="1" dirty="0"/>
              <a:t> without our tokenizer but with positional embedding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Full </a:t>
            </a:r>
            <a:r>
              <a:rPr lang="en-US" altLang="ko-KR" b="1" dirty="0" err="1"/>
              <a:t>TeXBLEU</a:t>
            </a:r>
            <a:r>
              <a:rPr lang="en-US" altLang="ko-KR" b="1" dirty="0"/>
              <a:t> (with both tokenizer and positional embedding)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Again, we measured </a:t>
            </a:r>
            <a:r>
              <a:rPr lang="en-US" altLang="ko-KR" b="1" dirty="0"/>
              <a:t>Pearson correlation coefficients and Spearman rank correlations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CDC5A-E9D6-44D7-8042-FCA391F2523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20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First, I will introduce the </a:t>
            </a:r>
            <a:r>
              <a:rPr lang="en-US" altLang="ko-KR" b="1" dirty="0"/>
              <a:t>problem definition</a:t>
            </a:r>
            <a:r>
              <a:rPr lang="en-US" altLang="ko-KR" dirty="0"/>
              <a:t>. Then, I will explain our </a:t>
            </a:r>
            <a:r>
              <a:rPr lang="en-US" altLang="ko-KR" b="1" dirty="0"/>
              <a:t>core algorithm methodology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Next, I will discuss the </a:t>
            </a:r>
            <a:r>
              <a:rPr lang="en-US" altLang="ko-KR" b="1" dirty="0"/>
              <a:t>experimental setup, dataset, and results</a:t>
            </a:r>
            <a:r>
              <a:rPr lang="en-US" altLang="ko-KR" dirty="0"/>
              <a:t> of our study.</a:t>
            </a:r>
            <a:br>
              <a:rPr lang="en-US" altLang="ko-KR" dirty="0"/>
            </a:br>
            <a:r>
              <a:rPr lang="en-US" altLang="ko-KR" dirty="0"/>
              <a:t>Finally, I will conclude the presentation with a summary of our findings.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CDC5A-E9D6-44D7-8042-FCA391F252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423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Conclusion</a:t>
            </a:r>
          </a:p>
          <a:p>
            <a:r>
              <a:rPr lang="en-US" altLang="ko-KR" dirty="0"/>
              <a:t>We developed a </a:t>
            </a:r>
            <a:r>
              <a:rPr lang="en-US" altLang="ko-KR" b="1" dirty="0"/>
              <a:t>new tokenizer</a:t>
            </a:r>
            <a:r>
              <a:rPr lang="en-US" altLang="ko-KR" dirty="0"/>
              <a:t> and </a:t>
            </a:r>
            <a:r>
              <a:rPr lang="en-US" altLang="ko-KR" b="1" dirty="0"/>
              <a:t>embedding-based metric</a:t>
            </a:r>
            <a:r>
              <a:rPr lang="en-US" altLang="ko-KR" dirty="0"/>
              <a:t>, improving BLEU to create </a:t>
            </a:r>
            <a:r>
              <a:rPr lang="en-US" altLang="ko-KR" b="1" dirty="0" err="1"/>
              <a:t>TeXBLEU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 err="1"/>
              <a:t>TeXBLEU</a:t>
            </a:r>
            <a:r>
              <a:rPr lang="en-US" altLang="ko-KR" b="1" dirty="0"/>
              <a:t> showed significantly higher correlation with human evaluations</a:t>
            </a:r>
            <a:r>
              <a:rPr lang="en-US" altLang="ko-KR" dirty="0"/>
              <a:t> compared to existing metrics.</a:t>
            </a:r>
          </a:p>
          <a:p>
            <a:r>
              <a:rPr lang="en-US" altLang="ko-KR" b="1" dirty="0"/>
              <a:t>Limitation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One limitation is that </a:t>
            </a:r>
            <a:r>
              <a:rPr lang="en-US" altLang="ko-KR" b="1" dirty="0" err="1"/>
              <a:t>TeXBLEU</a:t>
            </a:r>
            <a:r>
              <a:rPr lang="en-US" altLang="ko-KR" b="1" dirty="0"/>
              <a:t> cannot determine if a LaTeX formula compiles successfully into an image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This is a complex issue because </a:t>
            </a:r>
            <a:r>
              <a:rPr lang="en-US" altLang="ko-KR" b="1" dirty="0" err="1"/>
              <a:t>TeX</a:t>
            </a:r>
            <a:r>
              <a:rPr lang="en-US" altLang="ko-KR" b="1" dirty="0"/>
              <a:t> commands vary across LaTeX, </a:t>
            </a:r>
            <a:r>
              <a:rPr lang="en-US" altLang="ko-KR" b="1" dirty="0" err="1"/>
              <a:t>KaTeX</a:t>
            </a:r>
            <a:r>
              <a:rPr lang="en-US" altLang="ko-KR" b="1" dirty="0"/>
              <a:t>, </a:t>
            </a:r>
            <a:r>
              <a:rPr lang="en-US" altLang="ko-KR" b="1" dirty="0" err="1"/>
              <a:t>MathJax</a:t>
            </a:r>
            <a:r>
              <a:rPr lang="en-US" altLang="ko-KR" b="1" dirty="0"/>
              <a:t>, etc.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Some commands compile in one system but fail in another</a:t>
            </a:r>
            <a:r>
              <a:rPr lang="en-US" altLang="ko-KR" dirty="0"/>
              <a:t> due to these inconsistencies.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Further research is needed</a:t>
            </a:r>
            <a:r>
              <a:rPr lang="en-US" altLang="ko-KR" dirty="0"/>
              <a:t> to address this issue.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CDC5A-E9D6-44D7-8042-FCA391F2523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12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concludes my presentation on </a:t>
            </a:r>
            <a:r>
              <a:rPr lang="en-US" altLang="ko-KR" b="1" dirty="0" err="1"/>
              <a:t>TeXBLEU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For any questions, please contact me via email.</a:t>
            </a:r>
            <a:br>
              <a:rPr lang="en-US" altLang="ko-KR" dirty="0"/>
            </a:br>
            <a:r>
              <a:rPr lang="en-US" altLang="ko-KR" dirty="0"/>
              <a:t>The </a:t>
            </a:r>
            <a:r>
              <a:rPr lang="en-US" altLang="ko-KR" b="1" dirty="0"/>
              <a:t>GitHub repository is publicly available</a:t>
            </a:r>
            <a:r>
              <a:rPr lang="en-US" altLang="ko-KR" dirty="0"/>
              <a:t>, so feel free to use it.</a:t>
            </a:r>
          </a:p>
          <a:p>
            <a:r>
              <a:rPr lang="en-US" altLang="ko-KR" b="1" dirty="0"/>
              <a:t>Thank you.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CDC5A-E9D6-44D7-8042-FCA391F2523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96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 put it simply, we have developed a </a:t>
            </a:r>
            <a:r>
              <a:rPr lang="en-US" altLang="ko-KR" b="1" dirty="0"/>
              <a:t>metric for evaluating LaTeX formats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As many of you know, LaTeX is widely used for writing academic papers, especially when dealing with mathematical expressions.</a:t>
            </a:r>
            <a:br>
              <a:rPr lang="en-US" altLang="ko-KR" dirty="0"/>
            </a:br>
            <a:r>
              <a:rPr lang="en-US" altLang="ko-KR" dirty="0"/>
              <a:t>Unlike standard English text, LaTeX syntax is more similar to </a:t>
            </a:r>
            <a:r>
              <a:rPr lang="en-US" altLang="ko-KR" b="1" dirty="0"/>
              <a:t>C or SQL</a:t>
            </a:r>
            <a:r>
              <a:rPr lang="en-US" altLang="ko-KR" dirty="0"/>
              <a:t> than to human language.</a:t>
            </a:r>
            <a:br>
              <a:rPr lang="en-US" altLang="ko-KR" dirty="0"/>
            </a:br>
            <a:r>
              <a:rPr lang="en-US" altLang="ko-KR" dirty="0"/>
              <a:t>This difference necessitates the development of a </a:t>
            </a:r>
            <a:r>
              <a:rPr lang="en-US" altLang="ko-KR" b="1" dirty="0"/>
              <a:t>suitable evaluation metric</a:t>
            </a:r>
            <a:r>
              <a:rPr lang="en-US" altLang="ko-KR" dirty="0"/>
              <a:t> tailored to LaTeX.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CDC5A-E9D6-44D7-8042-FCA391F252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40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Let's now discuss the </a:t>
            </a:r>
            <a:r>
              <a:rPr lang="en-US" altLang="ko-KR" b="1" dirty="0"/>
              <a:t>limitations of existing metrics</a:t>
            </a:r>
            <a:r>
              <a:rPr lang="en-US" altLang="ko-KR" dirty="0"/>
              <a:t> when evaluating LaTeX.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BLEU</a:t>
            </a:r>
            <a:r>
              <a:rPr lang="en-US" altLang="ko-KR" dirty="0"/>
              <a:t>, a commonly used metric in translation tasks, tokenizes text using a built-in tokenizer.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This results in </a:t>
            </a:r>
            <a:r>
              <a:rPr lang="en-US" altLang="ko-KR" b="1" dirty="0"/>
              <a:t>BLEU splitting LaTeX commands into meaningless tokens</a:t>
            </a:r>
            <a:r>
              <a:rPr lang="en-US" altLang="ko-KR" dirty="0"/>
              <a:t>, leading to inaccurate evaluations.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For example, the command </a:t>
            </a:r>
            <a:r>
              <a:rPr lang="en-US" altLang="ko-KR" b="1" dirty="0"/>
              <a:t>\frac{}</a:t>
            </a:r>
            <a:r>
              <a:rPr lang="en-US" altLang="ko-KR" dirty="0"/>
              <a:t>, which represents a fraction, is </a:t>
            </a:r>
            <a:r>
              <a:rPr lang="en-US" altLang="ko-KR" b="1" dirty="0"/>
              <a:t>split into meaningless tokens</a:t>
            </a:r>
            <a:r>
              <a:rPr lang="en-US" altLang="ko-KR" dirty="0"/>
              <a:t>, failing to preserve its original meaning.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CDC5A-E9D6-44D7-8042-FCA391F252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68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err="1"/>
              <a:t>SacreBLEU</a:t>
            </a:r>
            <a:r>
              <a:rPr lang="en-US" altLang="ko-KR" dirty="0"/>
              <a:t> attempts to resolve inconsistent tokenization issues by splitting text into </a:t>
            </a:r>
            <a:r>
              <a:rPr lang="en-US" altLang="ko-KR" b="1" dirty="0"/>
              <a:t>character sequences</a:t>
            </a:r>
            <a:r>
              <a:rPr lang="en-US" altLang="ko-KR" dirty="0"/>
              <a:t> before applying the BLEU algorithm.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However, this still </a:t>
            </a:r>
            <a:r>
              <a:rPr lang="en-US" altLang="ko-KR" b="1" dirty="0"/>
              <a:t>breaks down LaTeX commands like \sqrt{}</a:t>
            </a:r>
            <a:r>
              <a:rPr lang="en-US" altLang="ko-KR" dirty="0"/>
              <a:t>, which represents a square root, completely disrupting meaningful units.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CDC5A-E9D6-44D7-8042-FCA391F252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8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CER (Character Error Rate)</a:t>
            </a:r>
            <a:r>
              <a:rPr lang="en-US" altLang="ko-KR" dirty="0"/>
              <a:t> is commonly used in </a:t>
            </a:r>
            <a:r>
              <a:rPr lang="en-US" altLang="ko-KR" b="1" dirty="0"/>
              <a:t>Chinese ASR (Automatic Speech Recognition) tasks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A lower CER generally indicates higher similarity.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However, we observed </a:t>
            </a:r>
            <a:r>
              <a:rPr lang="en-US" altLang="ko-KR" b="1" dirty="0"/>
              <a:t>high CER values even when identical LaTeX expressions were input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In the example shown, the two highlighted LaTeX commands have </a:t>
            </a:r>
            <a:r>
              <a:rPr lang="en-US" altLang="ko-KR" b="1" dirty="0"/>
              <a:t>identical meanings</a:t>
            </a:r>
            <a:r>
              <a:rPr lang="en-US" altLang="ko-KR" dirty="0"/>
              <a:t>, but CER fails to capture this.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CDC5A-E9D6-44D7-8042-FCA391F252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56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WER (Word Error Rate)</a:t>
            </a:r>
            <a:r>
              <a:rPr lang="en-US" altLang="ko-KR" dirty="0"/>
              <a:t> is frequently used in </a:t>
            </a:r>
            <a:r>
              <a:rPr lang="en-US" altLang="ko-KR" b="1" dirty="0"/>
              <a:t>English ASR tasks</a:t>
            </a:r>
            <a:r>
              <a:rPr lang="en-US" altLang="ko-KR" dirty="0"/>
              <a:t> and relies on </a:t>
            </a:r>
            <a:r>
              <a:rPr lang="en-US" altLang="ko-KR" b="1" dirty="0"/>
              <a:t>whitespace for word segmentation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This makes it </a:t>
            </a:r>
            <a:r>
              <a:rPr lang="en-US" altLang="ko-KR" b="1" dirty="0"/>
              <a:t>highly sensitive to spacing</a:t>
            </a:r>
            <a:r>
              <a:rPr lang="en-US" altLang="ko-KR" dirty="0"/>
              <a:t>, resulting in all words being marked as mismatched due to minor spacing differences.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This leads to a WER of 1</a:t>
            </a:r>
            <a:r>
              <a:rPr lang="en-US" altLang="ko-KR" dirty="0"/>
              <a:t>, even when the actual semantic meaning remains unchanged.</a:t>
            </a:r>
          </a:p>
          <a:p>
            <a:r>
              <a:rPr lang="en-US" altLang="ko-KR" dirty="0"/>
              <a:t>Considering these limitations, we aimed to develop a new metric that overcomes these issues.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CDC5A-E9D6-44D7-8042-FCA391F252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69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Core Algorithm: </a:t>
            </a:r>
            <a:r>
              <a:rPr lang="en-US" altLang="ko-KR" b="1" dirty="0" err="1"/>
              <a:t>TeXBLEU</a:t>
            </a:r>
            <a:endParaRPr lang="en-US" altLang="ko-KR" b="1" dirty="0"/>
          </a:p>
          <a:p>
            <a:r>
              <a:rPr lang="en-US" altLang="ko-KR" dirty="0"/>
              <a:t>To ensure </a:t>
            </a:r>
            <a:r>
              <a:rPr lang="en-US" altLang="ko-KR" b="1" dirty="0"/>
              <a:t>proper tokenization</a:t>
            </a:r>
            <a:r>
              <a:rPr lang="en-US" altLang="ko-KR" dirty="0"/>
              <a:t>, we developed a </a:t>
            </a:r>
            <a:r>
              <a:rPr lang="en-US" altLang="ko-KR" b="1" dirty="0"/>
              <a:t>custom tokenizer</a:t>
            </a:r>
            <a:r>
              <a:rPr lang="en-US" altLang="ko-KR" dirty="0"/>
              <a:t> tailored for LaTeX 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We utilized </a:t>
            </a:r>
            <a:r>
              <a:rPr lang="en-US" altLang="ko-KR" b="1" dirty="0" err="1"/>
              <a:t>TeX</a:t>
            </a:r>
            <a:r>
              <a:rPr lang="en-US" altLang="ko-KR" b="1" dirty="0"/>
              <a:t> files from </a:t>
            </a:r>
            <a:r>
              <a:rPr lang="en-US" altLang="ko-KR" b="1" dirty="0" err="1"/>
              <a:t>arXiv</a:t>
            </a:r>
            <a:r>
              <a:rPr lang="en-US" altLang="ko-KR" b="1" dirty="0"/>
              <a:t> papers published in 2023</a:t>
            </a:r>
            <a:r>
              <a:rPr lang="en-US" altLang="ko-KR" dirty="0"/>
              <a:t> as our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Since LaTeX contains various special characters, we employed </a:t>
            </a:r>
            <a:r>
              <a:rPr lang="en-US" altLang="ko-KR" b="1" dirty="0"/>
              <a:t>Byte Pair Encoding (BPE)</a:t>
            </a:r>
            <a:r>
              <a:rPr lang="en-US" altLang="ko-KR" dirty="0"/>
              <a:t> for tokenization.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Unlike conventional tokenizers, </a:t>
            </a:r>
            <a:r>
              <a:rPr lang="en-US" altLang="ko-KR" b="1" dirty="0"/>
              <a:t>our tokenizer understands LaTeX syntax elements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CDC5A-E9D6-44D7-8042-FCA391F252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9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his figure compares our tokenizer with others.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Red highlights</a:t>
            </a:r>
            <a:r>
              <a:rPr lang="en-US" altLang="ko-KR" dirty="0"/>
              <a:t> indicate incorrectly tokenized segments.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Ideally, </a:t>
            </a:r>
            <a:r>
              <a:rPr lang="en-US" altLang="ko-KR" b="1" dirty="0"/>
              <a:t>LaTeX commands should remain intact</a:t>
            </a:r>
            <a:r>
              <a:rPr lang="en-US" altLang="ko-KR" dirty="0"/>
              <a:t> during tokenization.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As shown in the figure, </a:t>
            </a:r>
            <a:r>
              <a:rPr lang="en-US" altLang="ko-KR" b="1" dirty="0"/>
              <a:t>our tokenizer outperforms GPT-2, BERT, and T5 tokenizers</a:t>
            </a:r>
            <a:r>
              <a:rPr lang="en-US" altLang="ko-KR" dirty="0"/>
              <a:t>, preserving meaningful LaTeX units more robustly.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CDC5A-E9D6-44D7-8042-FCA391F252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96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0CCAC-AD07-7FC8-098A-616F61C49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684C9F-95C7-72F7-98EA-51AB8C692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54E387-6920-C1A3-584D-440B64D2D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B1CAA-129F-4A7B-B271-FC96CE3B16FF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2849C-B2EA-7CFD-618D-C9B598D9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13A9D76-C190-DE8E-6324-7E7585A7F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3C377D2F-8862-455C-94B3-D03E358470A2}" type="slidenum">
              <a:rPr lang="en-US" smtClean="0"/>
              <a:pPr/>
              <a:t>‹#›</a:t>
            </a:fld>
            <a:r>
              <a:rPr lang="en-US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963207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19A9D-835F-638C-6347-F229908D9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FA1ED3-C59F-F056-BEC7-8285A6931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575B27-39E7-3ED7-84FD-3B3CD649A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19D15-CD8E-446F-AA04-57FBF0A86F2A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FFF5ED-D2B0-3893-1754-3823DD82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F04E7187-BAA1-4399-1CD9-6A0C99CCD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3C377D2F-8862-455C-94B3-D03E358470A2}" type="slidenum">
              <a:rPr lang="en-US" smtClean="0"/>
              <a:pPr/>
              <a:t>‹#›</a:t>
            </a:fld>
            <a:r>
              <a:rPr lang="en-US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72931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C1BC01-D139-697D-38E7-BCE558D6F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786BB3-A80D-6B1A-DB7E-A7B8842FD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1FD017-8B01-49D2-99E4-FDF204C5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FBD3-0948-4520-8624-2D254BA38618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ED3781-AC42-528F-6C98-060D431BD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61EB15-00A6-A6BC-6F3C-351DD1F89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7D2F-8862-455C-94B3-D03E35847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8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21B3B-4118-39F2-AC8B-993A7A601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AE6692-2446-9040-C946-733AC50AD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CD553-C2C0-30D8-55E8-8557CC9E7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5053-60A8-4598-9027-DFC1794DBB4C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171D68-43F9-A83D-4BC1-54F657156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38F324E3-5502-462B-A708-C99526CB8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3C377D2F-8862-455C-94B3-D03E358470A2}" type="slidenum">
              <a:rPr lang="en-US" smtClean="0"/>
              <a:pPr/>
              <a:t>‹#›</a:t>
            </a:fld>
            <a:r>
              <a:rPr lang="en-US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347557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69D59-DB2E-2ED3-84E7-63360373E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CBCC38-0912-F15F-FC7C-11491D2F5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22DFDA-4B9F-3B4D-664A-AD8B37491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3C89-62C8-4CC0-82E3-46248EC9F7E1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EE841-0D4F-B7D7-876D-CD0663446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174CCA-67E3-4623-4AA4-79863807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7D2F-8862-455C-94B3-D03E35847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7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99623-0F78-770D-29DE-1ECDEF31C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DAD5EA-A8A1-FB8B-9096-38E7677BC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93B41A-F1DB-E35F-292D-11FED2785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8850E9-7BB5-E8E6-1C31-E528958A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0778-9F94-41D2-8BF0-B28F7ABFBD99}" type="datetime1">
              <a:rPr lang="en-US" smtClean="0"/>
              <a:t>3/12/2025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50F98A-3268-D3B3-3D34-AFA0EE982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0C3E004B-93F9-B0C3-FAA0-248A7E015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3C377D2F-8862-455C-94B3-D03E358470A2}" type="slidenum">
              <a:rPr lang="en-US" smtClean="0"/>
              <a:pPr/>
              <a:t>‹#›</a:t>
            </a:fld>
            <a:r>
              <a:rPr lang="en-US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262963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8D76F-F34B-D764-0768-6E3986C67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4837DA-F7A3-4D37-EAB7-391541CA4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A06C0F-2955-B8F7-FDB1-2A3C990E6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E14C0B-490C-7D59-1006-6B5416520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EECF94-3488-A328-8EE1-C3432B5C3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BF97C0-D16C-6B94-C544-CF7E409ED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528BB-E008-4F04-B9BE-D37816D58D90}" type="datetime1">
              <a:rPr lang="en-US" smtClean="0"/>
              <a:t>3/12/2025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0A166C-5633-C3E9-4CEE-6AB0B0597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98AE1211-B1CF-AE9D-436C-3AF1884A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3C377D2F-8862-455C-94B3-D03E358470A2}" type="slidenum">
              <a:rPr lang="en-US" smtClean="0"/>
              <a:pPr/>
              <a:t>‹#›</a:t>
            </a:fld>
            <a:r>
              <a:rPr lang="en-US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18252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48D47-95D0-E857-A579-BDA51037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EF1551-5500-20BD-34D2-0190DDF4F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50BF4-BD58-4775-828A-6934B73E86DC}" type="datetime1">
              <a:rPr lang="en-US" smtClean="0"/>
              <a:t>3/12/2025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1AAD79-48CB-887E-F901-0FD7565E5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EDBBD5-162C-AC84-B490-C14F55CE0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3C377D2F-8862-455C-94B3-D03E358470A2}" type="slidenum">
              <a:rPr lang="en-US" smtClean="0"/>
              <a:pPr/>
              <a:t>‹#›</a:t>
            </a:fld>
            <a:r>
              <a:rPr lang="en-US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263598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D12000-5FE5-A979-60CE-1ED5F1ACD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35C8-6D3C-4856-A1BF-5107D1F6C7BB}" type="datetime1">
              <a:rPr lang="en-US" smtClean="0"/>
              <a:t>3/12/2025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11FA76-9127-6016-10A8-756961E54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96D01AAD-DB44-0BC7-8FBE-C73F5A214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3C377D2F-8862-455C-94B3-D03E358470A2}" type="slidenum">
              <a:rPr lang="en-US" smtClean="0"/>
              <a:pPr/>
              <a:t>‹#›</a:t>
            </a:fld>
            <a:r>
              <a:rPr lang="en-US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282707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E2C7D-CD86-5C97-405E-E2B8FD278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B6F3FE-971B-06E9-896A-E09B9F8F1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A6E499-8C3D-F7D3-E320-1852AC6E4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DB12C5-64D6-66F7-9795-18F749A5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0D90-641F-462F-9EB5-875D10DFA87C}" type="datetime1">
              <a:rPr lang="en-US" smtClean="0"/>
              <a:t>3/12/2025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FB62B2-4529-842C-4980-7F52B439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C7BD90-4E6E-E95E-4991-8F69EB8C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7D2F-8862-455C-94B3-D03E35847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9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F7D04-5A0F-A57E-6203-521A20C0D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1D6D97-11E3-EEE7-8BCC-9024553C9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6D601E-A0A5-CB6A-FC1C-8C45ED165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831ACA-1E77-8415-5DDB-FAF3B9C65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F6CC-7AE7-462C-9F95-E753683FAFD4}" type="datetime1">
              <a:rPr lang="en-US" smtClean="0"/>
              <a:t>3/12/2025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518EE0-6A52-A39D-48DF-D25209C90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AD8B9D2-F7CA-83BE-07FA-3BA86E06A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3C377D2F-8862-455C-94B3-D03E358470A2}" type="slidenum">
              <a:rPr lang="en-US" smtClean="0"/>
              <a:pPr/>
              <a:t>‹#›</a:t>
            </a:fld>
            <a:r>
              <a:rPr lang="en-US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1614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1036C9-9D09-2D27-E6B2-30D8D973E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503B0B-0693-B4B3-11A7-E42CFC0A1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284C8E-5A4F-A334-7104-34DD83072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30FC5E-4E72-4C81-8CCF-66DBA2D6130F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6DBAC-7065-740B-6511-DCEBB542E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EC85A0-74C4-BD2D-C97D-78E9AF602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Slide </a:t>
            </a:r>
            <a:fld id="{3C377D2F-8862-455C-94B3-D03E358470A2}" type="slidenum">
              <a:rPr lang="en-US" smtClean="0"/>
              <a:pPr/>
              <a:t>‹#›</a:t>
            </a:fld>
            <a:r>
              <a:rPr lang="en-US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357478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D03D-DB57-1C40-41BB-BDDDA2319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584" y="884855"/>
            <a:ext cx="9870831" cy="238760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TeXBLEU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Automatic Metric for Evaluate LaTeX Format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4034C9-ED5E-8003-1FA8-3E8F891A0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6079" y="3364568"/>
            <a:ext cx="8279842" cy="1655762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Kyudan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Jung</a:t>
            </a:r>
            <a:r>
              <a:rPr lang="en-US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, Nam-Joon Kim</a:t>
            </a:r>
            <a:r>
              <a:rPr lang="en-US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2∗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, Hyun Gon Ryu</a:t>
            </a:r>
            <a:r>
              <a:rPr lang="en-US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Sieun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Hyeon</a:t>
            </a:r>
            <a:r>
              <a:rPr lang="en-US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, Seung-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jun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Lee</a:t>
            </a:r>
            <a:r>
              <a:rPr lang="en-US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, Hyuk-jae Lee</a:t>
            </a:r>
            <a:r>
              <a:rPr lang="en-US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Chung-Ang University, Seoul, Korea</a:t>
            </a:r>
          </a:p>
          <a:p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Seoul National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Univeristy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Seoul, Korea</a:t>
            </a:r>
          </a:p>
          <a:p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NVIDIA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F1C529-FFA5-6C08-C146-8A371D5A64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3" t="1843" r="81703" b="55690"/>
          <a:stretch/>
        </p:blipFill>
        <p:spPr bwMode="auto">
          <a:xfrm>
            <a:off x="0" y="5270359"/>
            <a:ext cx="1969477" cy="158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그래픽, 폰트, 그래픽 디자인, 상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DB1AF6D-7499-A6DA-7717-CC00BA2EE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77" y="260510"/>
            <a:ext cx="1561521" cy="890067"/>
          </a:xfrm>
          <a:prstGeom prst="rect">
            <a:avLst/>
          </a:prstGeom>
        </p:spPr>
      </p:pic>
      <p:pic>
        <p:nvPicPr>
          <p:cNvPr id="1032" name="Picture 8" descr="NVIDIA - 나무위키">
            <a:extLst>
              <a:ext uri="{FF2B5EF4-FFF2-40B4-BE49-F238E27FC236}">
                <a16:creationId xmlns:a16="http://schemas.microsoft.com/office/drawing/2014/main" id="{32E88CF7-8262-B5BC-3D8E-AFC786593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8549" y="170309"/>
            <a:ext cx="1409474" cy="104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bout IEEE - IEEE ESS-2025">
            <a:extLst>
              <a:ext uri="{FF2B5EF4-FFF2-40B4-BE49-F238E27FC236}">
                <a16:creationId xmlns:a16="http://schemas.microsoft.com/office/drawing/2014/main" id="{024DCCCA-05C8-83EE-647C-6B692EF101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08"/>
          <a:stretch/>
        </p:blipFill>
        <p:spPr bwMode="auto">
          <a:xfrm>
            <a:off x="9334500" y="5649971"/>
            <a:ext cx="2857500" cy="120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6B6408-020C-85C9-0EAA-D47FE49B551D}"/>
              </a:ext>
            </a:extLst>
          </p:cNvPr>
          <p:cNvSpPr txBox="1"/>
          <p:nvPr/>
        </p:nvSpPr>
        <p:spPr>
          <a:xfrm>
            <a:off x="4655828" y="5842391"/>
            <a:ext cx="289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wjdrbeks1021@gmail.com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938D188-A8D6-2C5C-2D6C-536E286933D5}"/>
              </a:ext>
            </a:extLst>
          </p:cNvPr>
          <p:cNvGrpSpPr/>
          <p:nvPr/>
        </p:nvGrpSpPr>
        <p:grpSpPr>
          <a:xfrm>
            <a:off x="3310482" y="5081274"/>
            <a:ext cx="6097022" cy="568697"/>
            <a:chOff x="3531411" y="5270359"/>
            <a:chExt cx="6097022" cy="56869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078945-AAD3-7AEE-05EF-5B73B4567AB3}"/>
                </a:ext>
              </a:extLst>
            </p:cNvPr>
            <p:cNvSpPr txBox="1"/>
            <p:nvPr/>
          </p:nvSpPr>
          <p:spPr>
            <a:xfrm>
              <a:off x="3531411" y="5357361"/>
              <a:ext cx="60970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0033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https://github.com/KyuDan1/TeXBLEU</a:t>
              </a:r>
            </a:p>
          </p:txBody>
        </p:sp>
        <p:pic>
          <p:nvPicPr>
            <p:cNvPr id="8" name="Picture 2" descr="GitHub Logo and symbol, meaning, history, PNG, brand">
              <a:extLst>
                <a:ext uri="{FF2B5EF4-FFF2-40B4-BE49-F238E27FC236}">
                  <a16:creationId xmlns:a16="http://schemas.microsoft.com/office/drawing/2014/main" id="{216379F4-D3CA-F9AB-F334-296D1A896D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56" r="18346"/>
            <a:stretch/>
          </p:blipFill>
          <p:spPr bwMode="auto">
            <a:xfrm>
              <a:off x="3538572" y="5270359"/>
              <a:ext cx="639764" cy="568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162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44E88-114B-1F30-B870-900A14917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680F2-73BC-F7A1-2F9B-6F888E874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709"/>
          </a:xfrm>
        </p:spPr>
        <p:txBody>
          <a:bodyPr>
            <a:no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2.Method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BBBD3D-41A9-7A63-4BEE-503D581EA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Based on new tokenizer, we made </a:t>
            </a:r>
            <a:r>
              <a:rPr lang="en-US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embedding model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Fine-tuning a publicly available pretrained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GPT-2 embedding model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9C636C-F8AE-C146-6561-9E289D794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377D2F-8862-455C-94B3-D03E358470A2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/30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B5B7820-85AC-118A-F1E4-2CE8799E7CE9}"/>
              </a:ext>
            </a:extLst>
          </p:cNvPr>
          <p:cNvSpPr txBox="1">
            <a:spLocks/>
          </p:cNvSpPr>
          <p:nvPr/>
        </p:nvSpPr>
        <p:spPr>
          <a:xfrm>
            <a:off x="838200" y="864366"/>
            <a:ext cx="10515600" cy="639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2.2 Fine-tuned embedding model</a:t>
            </a:r>
          </a:p>
        </p:txBody>
      </p:sp>
    </p:spTree>
    <p:extLst>
      <p:ext uri="{BB962C8B-B14F-4D97-AF65-F5344CB8AC3E}">
        <p14:creationId xmlns:p14="http://schemas.microsoft.com/office/powerpoint/2010/main" val="959840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FD10B-F2BA-3807-A881-11603FED9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0EFEE-E0AE-D5E2-2427-06B6B9652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709"/>
          </a:xfrm>
        </p:spPr>
        <p:txBody>
          <a:bodyPr>
            <a:no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6FDAE83-C13C-E9AB-3092-E614994247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Defining token distance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Where t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t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are the tokens, e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e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are the token embeddings, p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p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are the tokens’ positional encoding,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are the hyperparameters.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‘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𝑐𝑜𝑠𝐷𝑖𝑠𝑡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’ refers to the cosine distance, which is defined as 1 minus cosine similarity.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6FDAE83-C13C-E9AB-3092-E614994247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043" t="-2381" r="-1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47DCFD-C1C3-22D4-ECCD-05394A26B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377D2F-8862-455C-94B3-D03E358470A2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/30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0C426BB-BCDB-EB0E-D49E-59DFF8F7B9D2}"/>
              </a:ext>
            </a:extLst>
          </p:cNvPr>
          <p:cNvSpPr txBox="1">
            <a:spLocks/>
          </p:cNvSpPr>
          <p:nvPr/>
        </p:nvSpPr>
        <p:spPr>
          <a:xfrm>
            <a:off x="838200" y="864366"/>
            <a:ext cx="10515600" cy="639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2.3 Computing TeXBLEU argorithm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DA86A0A-BDC2-4FB4-76E3-BA28E83FC9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1240" y="2358845"/>
            <a:ext cx="7520960" cy="92765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7BF4767-2B0A-22EA-13B1-8A7A0A3D4D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0064" y="5504189"/>
            <a:ext cx="6920207" cy="63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499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32BDC-3189-821F-FAB7-FEA579420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2F895-A691-34DC-D0C2-2AD5A3EFC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709"/>
          </a:xfrm>
        </p:spPr>
        <p:txBody>
          <a:bodyPr>
            <a:no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2.Method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3116E5-3672-3327-73B3-8F2EA18239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377D2F-8862-455C-94B3-D03E358470A2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12</a:t>
            </a:fld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/30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9FC8151-456F-CE1B-3344-7BA3F7996D05}"/>
              </a:ext>
            </a:extLst>
          </p:cNvPr>
          <p:cNvSpPr txBox="1">
            <a:spLocks/>
          </p:cNvSpPr>
          <p:nvPr/>
        </p:nvSpPr>
        <p:spPr>
          <a:xfrm>
            <a:off x="838200" y="864366"/>
            <a:ext cx="10515600" cy="639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2.3 Computing TeXBLEU argorithm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E1CA828-7D54-902B-904F-DA1837D03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37" y="1504075"/>
            <a:ext cx="6719715" cy="534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43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A998D-4C88-6AC7-68B6-24813DD9B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74F76-0805-2D64-25DF-10B9A8EF4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709"/>
          </a:xfrm>
        </p:spPr>
        <p:txBody>
          <a:bodyPr>
            <a:no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7AD2C66-03A8-3C74-8208-40D73ED99C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50809" cy="503237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Positional encoding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: absolute difference in position is important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Computing L1 distance</a:t>
                </a:r>
              </a:p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N-gram Similarity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The n-gram similarity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𝑠𝑖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for a reference sentence R and a predicted sentence P is given by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Where n is the length of the n-gram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number of n-grams, where d denotes the token distance function</a:t>
                </a: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7AD2C66-03A8-3C74-8208-40D73ED99C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50809" cy="5032375"/>
              </a:xfrm>
              <a:blipFill>
                <a:blip r:embed="rId5"/>
                <a:stretch>
                  <a:fillRect l="-946" t="-2058" r="-8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1EF38F-F6DD-611F-7064-5A4A8EB8F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377D2F-8862-455C-94B3-D03E358470A2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13</a:t>
            </a:fld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/30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2F24481-DCFC-1BDB-AC8D-9728204C76F1}"/>
              </a:ext>
            </a:extLst>
          </p:cNvPr>
          <p:cNvSpPr txBox="1">
            <a:spLocks/>
          </p:cNvSpPr>
          <p:nvPr/>
        </p:nvSpPr>
        <p:spPr>
          <a:xfrm>
            <a:off x="838200" y="864366"/>
            <a:ext cx="10515600" cy="639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2.3 Computing TeXBLEU argorithm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E68362B-4F95-41C9-62CD-BF943CD8AC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0326" y="4219532"/>
            <a:ext cx="6493842" cy="106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55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29E40-D985-3B06-E44A-04F3DF0C9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766D7-FC52-5EB6-FEF0-6A06E47B7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709"/>
          </a:xfrm>
        </p:spPr>
        <p:txBody>
          <a:bodyPr>
            <a:no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2.Method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BF30C5-1056-0672-F138-BCE590390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2969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Finally,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TeXBLEU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finally equal to the following expression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D22D50-07E6-A4CE-20F5-E486C76B8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377D2F-8862-455C-94B3-D03E358470A2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14</a:t>
            </a:fld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/30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2D7CC37-D572-4EAA-5B05-9E5882291EC2}"/>
              </a:ext>
            </a:extLst>
          </p:cNvPr>
          <p:cNvSpPr txBox="1">
            <a:spLocks/>
          </p:cNvSpPr>
          <p:nvPr/>
        </p:nvSpPr>
        <p:spPr>
          <a:xfrm>
            <a:off x="838200" y="864366"/>
            <a:ext cx="10515600" cy="639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2.3 Computing TeXBLEU argorithm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EC08B6B-AB8D-F900-CD06-8E548B459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660" y="3230252"/>
            <a:ext cx="7166679" cy="126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96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99FAB-4F53-E4A8-468E-F9AAF07E5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6BE88-4EE8-C1CF-FB69-5A80BB485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709"/>
          </a:xfrm>
        </p:spPr>
        <p:txBody>
          <a:bodyPr>
            <a:no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2.Method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1C6656-200A-340D-4C6B-C6FCBC3F3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377D2F-8862-455C-94B3-D03E358470A2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15</a:t>
            </a:fld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/30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72D99CD-6307-0084-6716-B3A7302981AF}"/>
              </a:ext>
            </a:extLst>
          </p:cNvPr>
          <p:cNvSpPr txBox="1">
            <a:spLocks/>
          </p:cNvSpPr>
          <p:nvPr/>
        </p:nvSpPr>
        <p:spPr>
          <a:xfrm>
            <a:off x="838200" y="864366"/>
            <a:ext cx="10515600" cy="639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2.3 Computing TeXBLEU argorithm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251E1EB-40C6-777D-BA07-223322C93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36" y="1517946"/>
            <a:ext cx="5848931" cy="38260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95FA6D4-DE1D-CAA5-5606-01F7DFDA0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04075"/>
            <a:ext cx="5918244" cy="521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61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5014A-735B-0542-5E22-2A3D1B612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920DE-FBA5-9145-4F93-38368DA5F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709"/>
          </a:xfrm>
        </p:spPr>
        <p:txBody>
          <a:bodyPr>
            <a:no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3.Experiments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A617BA-1CEF-A485-0C7C-44EAB1B23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18860" cy="4351338"/>
          </a:xfrm>
        </p:spPr>
        <p:txBody>
          <a:bodyPr/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used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MathBridge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dataset which is publicly available dataset containing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English descriptions of mathematical expressions and their corresponding LaTeX formats</a:t>
            </a:r>
          </a:p>
          <a:p>
            <a:pPr algn="just"/>
            <a:r>
              <a:rPr lang="en-US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Fine-tuning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T5-large model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human evaluation as ground truth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7D6A81-1992-A51F-6051-5AE6818A6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377D2F-8862-455C-94B3-D03E358470A2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16</a:t>
            </a:fld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/30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A1E29CD-5D46-1479-94AF-F508DA42B65D}"/>
              </a:ext>
            </a:extLst>
          </p:cNvPr>
          <p:cNvSpPr txBox="1">
            <a:spLocks/>
          </p:cNvSpPr>
          <p:nvPr/>
        </p:nvSpPr>
        <p:spPr>
          <a:xfrm>
            <a:off x="838200" y="864366"/>
            <a:ext cx="10515600" cy="639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3.1 Dataset and setup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F03251F-E492-C231-3447-B002C536D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994" y="692304"/>
            <a:ext cx="5181583" cy="547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27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02FC1-A703-E60F-60F8-B410F629E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C77D8-AB2E-7784-FB37-79D0E5EB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709"/>
          </a:xfrm>
        </p:spPr>
        <p:txBody>
          <a:bodyPr>
            <a:no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3.Experiments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804167-358E-F0C6-DD2F-8BEC60855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336481" cy="45307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ideal metric is human evaluation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Conducted evaluations on the test dataset using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two groups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human evaluators, H1 and H2, each consisting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five members.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They were asked to score the predicted LaTeX format compared to the reference LaTeX format on a scale of 1 to 5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1: “very inaccurate” 2: “inaccurate” 3: “neutral” 4: “accurate” 5:”very accurate”</a:t>
            </a:r>
          </a:p>
          <a:p>
            <a:r>
              <a:rPr lang="en-US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Pearson correlation coefficient and Spearman’s rank correlations coefficient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32299B-8C08-F426-9352-A4B66A3F5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377D2F-8862-455C-94B3-D03E358470A2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17</a:t>
            </a:fld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/30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A3B9B48-DC6B-C860-F2FD-BE74630FF90B}"/>
              </a:ext>
            </a:extLst>
          </p:cNvPr>
          <p:cNvSpPr txBox="1">
            <a:spLocks/>
          </p:cNvSpPr>
          <p:nvPr/>
        </p:nvSpPr>
        <p:spPr>
          <a:xfrm>
            <a:off x="838200" y="864366"/>
            <a:ext cx="10515600" cy="639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3.2 Human</a:t>
            </a:r>
            <a:r>
              <a:rPr lang="ko-KR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405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55ADC-9E8C-34B3-E6A1-C673DC0AD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7FAA5-2950-43A7-0B75-4C8699572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709"/>
          </a:xfrm>
        </p:spPr>
        <p:txBody>
          <a:bodyPr>
            <a:no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3.Experiments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2A4C02-A28B-1942-FBB3-28E1E8768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F88FCF-F15F-0214-7CC8-AD90C91C0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377D2F-8862-455C-94B3-D03E358470A2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18</a:t>
            </a:fld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/30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450AF6F-C3C1-33AB-86AA-7C8FAB908CC6}"/>
              </a:ext>
            </a:extLst>
          </p:cNvPr>
          <p:cNvSpPr txBox="1">
            <a:spLocks/>
          </p:cNvSpPr>
          <p:nvPr/>
        </p:nvSpPr>
        <p:spPr>
          <a:xfrm>
            <a:off x="838200" y="864366"/>
            <a:ext cx="10515600" cy="639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3.3 Results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66A04D3-8C0E-0C20-743C-190809CDD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73" y="1750344"/>
            <a:ext cx="11083054" cy="335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09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62903-0D7B-5AA5-423B-81D36C044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F9C57-4F14-DB5D-1C49-243A0C523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709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3.Experiments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233711-D357-5928-27BF-C96FE3D7B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Ablation study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D8E6A5-FECC-056F-EF6B-2695F582B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377D2F-8862-455C-94B3-D03E358470A2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19</a:t>
            </a:fld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/30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E718CA0-5888-1D02-C6F1-F4428202D18F}"/>
              </a:ext>
            </a:extLst>
          </p:cNvPr>
          <p:cNvSpPr txBox="1">
            <a:spLocks/>
          </p:cNvSpPr>
          <p:nvPr/>
        </p:nvSpPr>
        <p:spPr>
          <a:xfrm>
            <a:off x="838200" y="864366"/>
            <a:ext cx="10515600" cy="639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3.3 Results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BC1B7BA-0952-B622-7D34-5DFA2B630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153" y="2650468"/>
            <a:ext cx="7761625" cy="352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98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85D4D-1258-257B-2889-249125A1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DD35F3-F777-E97A-9B28-01F486031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349"/>
            <a:ext cx="10515600" cy="4965526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Define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1.1 Metric for LaTeX format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1.2 Limitations of existing metrics</a:t>
            </a:r>
          </a:p>
          <a:p>
            <a:pPr marL="514350" indent="-514350"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2.1 Tokenizer trained by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papers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2.2 Fine-tuned embedding model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2.3 Computing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TeXBLEU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argorithm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3.1 Dataset and setup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3.2 Human evaluation</a:t>
            </a:r>
          </a:p>
          <a:p>
            <a:pPr marL="4572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3.3 Result</a:t>
            </a:r>
          </a:p>
          <a:p>
            <a:pPr marL="514350" indent="-514350"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7384D2-8C83-C8BE-5E5A-F2BE096C0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377D2F-8862-455C-94B3-D03E358470A2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4261084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F70E6-8366-0674-AF90-EEF5CA610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AD215-91BC-9BA9-90CA-FBE8D2A2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709"/>
          </a:xfrm>
        </p:spPr>
        <p:txBody>
          <a:bodyPr>
            <a:no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4.Conclusion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C8F23C-1C78-D5C6-E4BC-0DCCA3A12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proposed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TeXBLEU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an automatic metric for evaluating the accuracy of LaTeX formats</a:t>
            </a: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TeXBLEU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showed a </a:t>
            </a:r>
            <a:r>
              <a:rPr lang="en-US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significantly higher correlation with human evaluation metrics than other metrics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limitation of this study is that there is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metric to verify whether the LaTeX format, when input into a compiler, can generate an error-free equation image.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 complex issue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because different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command sets and compilers can result in different compile errors. Further research should address this issue.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BF2004-3903-9F40-8FA3-FA8753405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377D2F-8862-455C-94B3-D03E358470A2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20</a:t>
            </a:fld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2678367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2F1C2-D83A-8428-D98C-83D53B0C5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C615F-6935-BA42-7F87-62A225A91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584" y="884855"/>
            <a:ext cx="9870831" cy="238760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TeXBLEU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Automatic Metric for Evaluate LaTeX Format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2E7F26-F5AA-9BEE-DE97-B6284D418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6079" y="3364568"/>
            <a:ext cx="8279842" cy="1655762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Kyudan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Jung</a:t>
            </a:r>
            <a:r>
              <a:rPr lang="en-US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, Nam-Joon Kim</a:t>
            </a:r>
            <a:r>
              <a:rPr lang="en-US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2∗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, Hyun Gon Ryu</a:t>
            </a:r>
            <a:r>
              <a:rPr lang="en-US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Sieun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Hyeon</a:t>
            </a:r>
            <a:r>
              <a:rPr lang="en-US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, Seung-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jun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Lee</a:t>
            </a:r>
            <a:r>
              <a:rPr lang="en-US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, Hyuk-jae Lee</a:t>
            </a:r>
            <a:r>
              <a:rPr lang="en-US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Chung-Ang University, Seoul, Korea</a:t>
            </a:r>
          </a:p>
          <a:p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Seoul National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Univeristy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Seoul, Korea</a:t>
            </a:r>
          </a:p>
          <a:p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NVIDIA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80A563-BA7F-9978-F979-A3D645FFB9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3" t="1843" r="81703" b="55690"/>
          <a:stretch/>
        </p:blipFill>
        <p:spPr bwMode="auto">
          <a:xfrm>
            <a:off x="0" y="5270359"/>
            <a:ext cx="1969477" cy="158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그래픽, 폰트, 그래픽 디자인, 상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4AD6F7E-B928-2252-9163-76EE4557A9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77" y="260510"/>
            <a:ext cx="1561521" cy="890067"/>
          </a:xfrm>
          <a:prstGeom prst="rect">
            <a:avLst/>
          </a:prstGeom>
        </p:spPr>
      </p:pic>
      <p:pic>
        <p:nvPicPr>
          <p:cNvPr id="1032" name="Picture 8" descr="NVIDIA - 나무위키">
            <a:extLst>
              <a:ext uri="{FF2B5EF4-FFF2-40B4-BE49-F238E27FC236}">
                <a16:creationId xmlns:a16="http://schemas.microsoft.com/office/drawing/2014/main" id="{A315A370-6066-56AB-B56E-F340C149C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8549" y="170309"/>
            <a:ext cx="1409474" cy="104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bout IEEE - IEEE ESS-2025">
            <a:extLst>
              <a:ext uri="{FF2B5EF4-FFF2-40B4-BE49-F238E27FC236}">
                <a16:creationId xmlns:a16="http://schemas.microsoft.com/office/drawing/2014/main" id="{EDFE644F-88E8-80B2-78C3-A368B5AE7E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08"/>
          <a:stretch/>
        </p:blipFill>
        <p:spPr bwMode="auto">
          <a:xfrm>
            <a:off x="9334500" y="5649971"/>
            <a:ext cx="2857500" cy="120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6848FF-4444-95DF-29B8-3656DE6B931D}"/>
              </a:ext>
            </a:extLst>
          </p:cNvPr>
          <p:cNvSpPr txBox="1"/>
          <p:nvPr/>
        </p:nvSpPr>
        <p:spPr>
          <a:xfrm>
            <a:off x="4655828" y="5842391"/>
            <a:ext cx="2893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Presenter: Kyudan Jung</a:t>
            </a:r>
          </a:p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wjdrbeks1021@gmail.com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2B774D7-A1FE-9718-51DE-BB24578297B9}"/>
              </a:ext>
            </a:extLst>
          </p:cNvPr>
          <p:cNvGrpSpPr/>
          <p:nvPr/>
        </p:nvGrpSpPr>
        <p:grpSpPr>
          <a:xfrm>
            <a:off x="3310482" y="5081274"/>
            <a:ext cx="6097022" cy="568697"/>
            <a:chOff x="3531411" y="5270359"/>
            <a:chExt cx="6097022" cy="56869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C3B942-313A-9995-0DA1-91B3496261F9}"/>
                </a:ext>
              </a:extLst>
            </p:cNvPr>
            <p:cNvSpPr txBox="1"/>
            <p:nvPr/>
          </p:nvSpPr>
          <p:spPr>
            <a:xfrm>
              <a:off x="3531411" y="5357361"/>
              <a:ext cx="609702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0033C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https://github.com/KyuDan1/TeXBLEU</a:t>
              </a:r>
            </a:p>
          </p:txBody>
        </p:sp>
        <p:pic>
          <p:nvPicPr>
            <p:cNvPr id="8" name="Picture 2" descr="GitHub Logo and symbol, meaning, history, PNG, brand">
              <a:extLst>
                <a:ext uri="{FF2B5EF4-FFF2-40B4-BE49-F238E27FC236}">
                  <a16:creationId xmlns:a16="http://schemas.microsoft.com/office/drawing/2014/main" id="{ADC0D0E4-6933-C21E-C0F2-A59B701DA2A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56" r="18346"/>
            <a:stretch/>
          </p:blipFill>
          <p:spPr bwMode="auto">
            <a:xfrm>
              <a:off x="3538572" y="5270359"/>
              <a:ext cx="639764" cy="568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157ABD2-FC82-BFD6-918E-7FD79B0CE12F}"/>
              </a:ext>
            </a:extLst>
          </p:cNvPr>
          <p:cNvSpPr txBox="1"/>
          <p:nvPr/>
        </p:nvSpPr>
        <p:spPr>
          <a:xfrm>
            <a:off x="4233244" y="558499"/>
            <a:ext cx="3738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0033CC"/>
                </a:solidFill>
              </a:rPr>
              <a:t>Thank you </a:t>
            </a:r>
            <a:r>
              <a:rPr lang="en-US" altLang="ko-KR" sz="4800" b="1" dirty="0">
                <a:solidFill>
                  <a:srgbClr val="0033CC"/>
                </a:solidFill>
                <a:sym typeface="Wingdings" panose="05000000000000000000" pitchFamily="2" charset="2"/>
              </a:rPr>
              <a:t></a:t>
            </a:r>
            <a:endParaRPr lang="ko-KR" altLang="en-US" sz="4800" b="1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502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A36AB9-A59D-B3A9-AE4A-8B1A4B08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709"/>
          </a:xfrm>
        </p:spPr>
        <p:txBody>
          <a:bodyPr>
            <a:no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1.Problem Define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254166-1064-AA6B-5DDA-5A23B62B1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30247" cy="435133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LaTeX format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 Useful format in Mathematics, Computer Science, etc.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Example: In converting spoken mathematical expressions into LaTeX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Command-based language such as C or SQL</a:t>
            </a:r>
          </a:p>
          <a:p>
            <a:r>
              <a:rPr lang="en-US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Suitable evaluation metric is required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39CAAD-39C3-0BE1-5787-ECF68B56E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377D2F-8862-455C-94B3-D03E358470A2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/30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2B78B70-4F24-DCD0-C664-6E5EA5C82706}"/>
              </a:ext>
            </a:extLst>
          </p:cNvPr>
          <p:cNvSpPr txBox="1">
            <a:spLocks/>
          </p:cNvSpPr>
          <p:nvPr/>
        </p:nvSpPr>
        <p:spPr>
          <a:xfrm>
            <a:off x="838200" y="864366"/>
            <a:ext cx="10515600" cy="639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1.1 Metric for LaTeX Format </a:t>
            </a:r>
          </a:p>
        </p:txBody>
      </p:sp>
    </p:spTree>
    <p:extLst>
      <p:ext uri="{BB962C8B-B14F-4D97-AF65-F5344CB8AC3E}">
        <p14:creationId xmlns:p14="http://schemas.microsoft.com/office/powerpoint/2010/main" val="2742689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30AFE3-00CF-4008-F830-337376207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40E39-A490-2325-D6C5-7E42A1687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709"/>
          </a:xfrm>
        </p:spPr>
        <p:txBody>
          <a:bodyPr>
            <a:no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1.Promblem Define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D5F44F-8F7D-DA45-72F3-3D9FF1600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BLEU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129465-930D-5C99-8E7B-4711459CE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377D2F-8862-455C-94B3-D03E358470A2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/30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455EC3A-B550-44B2-510E-92AB447FB31A}"/>
              </a:ext>
            </a:extLst>
          </p:cNvPr>
          <p:cNvSpPr txBox="1">
            <a:spLocks/>
          </p:cNvSpPr>
          <p:nvPr/>
        </p:nvSpPr>
        <p:spPr>
          <a:xfrm>
            <a:off x="838200" y="864366"/>
            <a:ext cx="10515600" cy="639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1.2 Limitations of existing metrics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7AB8D2-9CCE-2B48-86F2-4ECBCBB4B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459" y="2744905"/>
            <a:ext cx="7429081" cy="251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A363E-F3D6-8533-9C25-97FB26277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94952-12AD-59DD-9B99-0B138E95F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709"/>
          </a:xfrm>
        </p:spPr>
        <p:txBody>
          <a:bodyPr>
            <a:no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1.Promblem Define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22D48D-78F0-9D7B-A9A9-CDFDA675D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sacreBLEU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728D8C-40BC-A833-106B-3B29A6FBB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377D2F-8862-455C-94B3-D03E358470A2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/30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3582601-7331-B18F-99F0-D1CA719B3F3D}"/>
              </a:ext>
            </a:extLst>
          </p:cNvPr>
          <p:cNvSpPr txBox="1">
            <a:spLocks/>
          </p:cNvSpPr>
          <p:nvPr/>
        </p:nvSpPr>
        <p:spPr>
          <a:xfrm>
            <a:off x="838200" y="864366"/>
            <a:ext cx="10515600" cy="639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1.2 Limitations of existing metrics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E73E58C-81C4-E4FB-0DA8-EC3CEF272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350" y="2823116"/>
            <a:ext cx="7343299" cy="265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2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30907-7A8F-366D-9987-D3255B011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300A8-5245-03EC-EAD7-B57F8EDA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709"/>
          </a:xfrm>
        </p:spPr>
        <p:txBody>
          <a:bodyPr>
            <a:no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1.Promblem Define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94522A-3F19-DE2E-D13E-3A7FBE82C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Character Error Rate (CER)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C64831-3DDE-256D-BD2E-72E7DABD5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377D2F-8862-455C-94B3-D03E358470A2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/30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E361B44-6BE5-4B79-54B6-4B9CA7DC08B9}"/>
              </a:ext>
            </a:extLst>
          </p:cNvPr>
          <p:cNvSpPr txBox="1">
            <a:spLocks/>
          </p:cNvSpPr>
          <p:nvPr/>
        </p:nvSpPr>
        <p:spPr>
          <a:xfrm>
            <a:off x="838200" y="864366"/>
            <a:ext cx="10515600" cy="639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1.2 Limitations of existing metrics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2E1ACBE-805F-A095-B64D-817CC3608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585" y="2897668"/>
            <a:ext cx="6998829" cy="234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98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AF725-BF4C-3C22-7F9E-C17958B74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98839-17B3-DAFD-EE0C-49847C448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709"/>
          </a:xfrm>
        </p:spPr>
        <p:txBody>
          <a:bodyPr>
            <a:no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1.Promblem Define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379D12-638A-9660-053F-B82D7EFD5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Word Error Rate (WER)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59E251-090D-D9BC-D9DF-80040F7AD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377D2F-8862-455C-94B3-D03E358470A2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/30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B22E281-1DF2-F5D7-E0FF-113027202354}"/>
              </a:ext>
            </a:extLst>
          </p:cNvPr>
          <p:cNvSpPr txBox="1">
            <a:spLocks/>
          </p:cNvSpPr>
          <p:nvPr/>
        </p:nvSpPr>
        <p:spPr>
          <a:xfrm>
            <a:off x="838200" y="864366"/>
            <a:ext cx="10515600" cy="639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1.2 Limitations of existing metrics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0FD5DF8-AB17-65CE-2509-28F31812A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720" y="2908720"/>
            <a:ext cx="7514560" cy="254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0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DF12D-61AA-8E26-6B8B-EC9F2C759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4ACA6-0481-D4FC-BE90-8F807D148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709"/>
          </a:xfrm>
        </p:spPr>
        <p:txBody>
          <a:bodyPr>
            <a:no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2.Method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88D13-43C4-82D0-03C5-6532F99A9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Requiring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LaTeX-specified tokenizer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Collecting papers in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tex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files</a:t>
            </a:r>
          </a:p>
          <a:p>
            <a:r>
              <a:rPr lang="en-US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Byte-pair encoding (BPE) based tokenizer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Unlike other tokenizers, the tokenizer is designed to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capture LaTeX grammar elements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tokenize them in a way that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reflects LaTeX’s unique structure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F32F86-E794-7708-8C19-5BC8DF5AB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377D2F-8862-455C-94B3-D03E358470A2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/30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0AE8892-4BBD-4133-1058-F01A6C9B9678}"/>
              </a:ext>
            </a:extLst>
          </p:cNvPr>
          <p:cNvSpPr txBox="1">
            <a:spLocks/>
          </p:cNvSpPr>
          <p:nvPr/>
        </p:nvSpPr>
        <p:spPr>
          <a:xfrm>
            <a:off x="838200" y="864366"/>
            <a:ext cx="10515600" cy="639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2.1 Tokenizer trained by arXiv papers</a:t>
            </a:r>
          </a:p>
        </p:txBody>
      </p:sp>
    </p:spTree>
    <p:extLst>
      <p:ext uri="{BB962C8B-B14F-4D97-AF65-F5344CB8AC3E}">
        <p14:creationId xmlns:p14="http://schemas.microsoft.com/office/powerpoint/2010/main" val="2089616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96AEE-2293-A794-58A1-E48B3CECC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B1263-1B57-D3FF-B455-907E9194C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709"/>
          </a:xfrm>
        </p:spPr>
        <p:txBody>
          <a:bodyPr>
            <a:no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2.Method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774B7-0116-E1DE-4CB1-C4E1B9468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809" y="4283565"/>
            <a:ext cx="11634143" cy="189339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Fig. 4. The results of tokenizing the quadratic formula in LaTeX format using various models.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boxes indicate sections where LaTeX commands were successfully tokenized as complete chunks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while the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 boxes represent sections where the LaTeX commands were fragmented, losing their meaning during tokenization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It is evident that the tokenizer we developed using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paper corpus performs the best in accurately tokenizing LaTeX commands.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99DF9B-2406-31E9-B598-4F66807F4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377D2F-8862-455C-94B3-D03E358470A2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/30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C074E05-387A-8577-C34C-51E561D09145}"/>
              </a:ext>
            </a:extLst>
          </p:cNvPr>
          <p:cNvSpPr txBox="1">
            <a:spLocks/>
          </p:cNvSpPr>
          <p:nvPr/>
        </p:nvSpPr>
        <p:spPr>
          <a:xfrm>
            <a:off x="838200" y="864366"/>
            <a:ext cx="10515600" cy="639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2.1 Tokenizer trained by arXiv papers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BA030D-E166-9B17-2ABD-C572D7049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72" y="1908518"/>
            <a:ext cx="10981990" cy="219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84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1993</Words>
  <Application>Microsoft Office PowerPoint</Application>
  <PresentationFormat>와이드스크린</PresentationFormat>
  <Paragraphs>224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Aptos</vt:lpstr>
      <vt:lpstr>Aptos Display</vt:lpstr>
      <vt:lpstr>Arial</vt:lpstr>
      <vt:lpstr>Cambria Math</vt:lpstr>
      <vt:lpstr>Courier New</vt:lpstr>
      <vt:lpstr>Wingdings</vt:lpstr>
      <vt:lpstr>Office 테마</vt:lpstr>
      <vt:lpstr>TeXBLEU: Automatic Metric for Evaluate LaTeX Format</vt:lpstr>
      <vt:lpstr>Overview</vt:lpstr>
      <vt:lpstr>1.Problem Define</vt:lpstr>
      <vt:lpstr>1.Promblem Define</vt:lpstr>
      <vt:lpstr>1.Promblem Define</vt:lpstr>
      <vt:lpstr>1.Promblem Define</vt:lpstr>
      <vt:lpstr>1.Promblem Define</vt:lpstr>
      <vt:lpstr>2.Method</vt:lpstr>
      <vt:lpstr>2.Method</vt:lpstr>
      <vt:lpstr>2.Method</vt:lpstr>
      <vt:lpstr>2.Method</vt:lpstr>
      <vt:lpstr>2.Method</vt:lpstr>
      <vt:lpstr>2.Method</vt:lpstr>
      <vt:lpstr>2.Method</vt:lpstr>
      <vt:lpstr>2.Method</vt:lpstr>
      <vt:lpstr>3.Experiments</vt:lpstr>
      <vt:lpstr>3.Experiments</vt:lpstr>
      <vt:lpstr>3.Experiments</vt:lpstr>
      <vt:lpstr>3.Experiments</vt:lpstr>
      <vt:lpstr>4.Conclusion</vt:lpstr>
      <vt:lpstr>TeXBLEU: Automatic Metric for Evaluate LaTeX Format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정규단</dc:creator>
  <cp:lastModifiedBy>정규단</cp:lastModifiedBy>
  <cp:revision>10</cp:revision>
  <dcterms:created xsi:type="dcterms:W3CDTF">2025-03-02T15:03:44Z</dcterms:created>
  <dcterms:modified xsi:type="dcterms:W3CDTF">2025-03-11T15:12:31Z</dcterms:modified>
</cp:coreProperties>
</file>