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6FD7-D06A-1ED6-AE3E-ED51914F674F}"/>
              </a:ext>
            </a:extLst>
          </p:cNvPr>
          <p:cNvSpPr>
            <a:spLocks noGrp="1"/>
          </p:cNvSpPr>
          <p:nvPr>
            <p:ph type="ctrTitle"/>
          </p:nvPr>
        </p:nvSpPr>
        <p:spPr>
          <a:xfrm>
            <a:off x="0" y="864409"/>
            <a:ext cx="10308779" cy="1639937"/>
          </a:xfrm>
        </p:spPr>
        <p:txBody>
          <a:bodyPr/>
          <a:lstStyle/>
          <a:p>
            <a:r>
              <a:rPr lang="en-US" sz="3600">
                <a:solidFill>
                  <a:srgbClr val="0012B5"/>
                </a:solidFill>
                <a:latin typeface="Bahnschrift" panose="020B0502040204020203" pitchFamily="34" charset="0"/>
              </a:rPr>
              <a:t>Core Concepts in Aesthetics</a:t>
            </a:r>
          </a:p>
        </p:txBody>
      </p:sp>
      <p:sp>
        <p:nvSpPr>
          <p:cNvPr id="6" name="Slide Number Placeholder 5">
            <a:extLst>
              <a:ext uri="{FF2B5EF4-FFF2-40B4-BE49-F238E27FC236}">
                <a16:creationId xmlns:a16="http://schemas.microsoft.com/office/drawing/2014/main" id="{864CE20E-036C-9032-6F92-19214C09F4DD}"/>
              </a:ext>
            </a:extLst>
          </p:cNvPr>
          <p:cNvSpPr>
            <a:spLocks noGrp="1"/>
          </p:cNvSpPr>
          <p:nvPr>
            <p:ph type="sldNum" sz="quarter" idx="19"/>
          </p:nvPr>
        </p:nvSpPr>
        <p:spPr>
          <a:xfrm>
            <a:off x="10271342" y="6356350"/>
            <a:ext cx="1539658" cy="365125"/>
          </a:xfrm>
        </p:spPr>
        <p:txBody>
          <a:bodyPr/>
          <a:lstStyle/>
          <a:p>
            <a:r>
              <a:rPr lang="en-US">
                <a:solidFill>
                  <a:srgbClr val="FFFFFF"/>
                </a:solidFill>
                <a:latin typeface="Tw Cen MT" panose="020B0602020104020603" pitchFamily="34" charset="0"/>
              </a:rPr>
              <a:t>1</a:t>
            </a:r>
            <a:endParaRPr lang="en-US" dirty="0">
              <a:solidFill>
                <a:srgbClr val="FFFFFF"/>
              </a:solidFill>
              <a:latin typeface="Tw Cen MT" panose="020B0602020104020603" pitchFamily="34" charset="0"/>
            </a:endParaRPr>
          </a:p>
        </p:txBody>
      </p:sp>
      <p:sp>
        <p:nvSpPr>
          <p:cNvPr id="11" name="TextBox 10">
            <a:extLst>
              <a:ext uri="{FF2B5EF4-FFF2-40B4-BE49-F238E27FC236}">
                <a16:creationId xmlns:a16="http://schemas.microsoft.com/office/drawing/2014/main" id="{286F9483-F950-3921-D177-2DA2DEFC08FC}"/>
              </a:ext>
            </a:extLst>
          </p:cNvPr>
          <p:cNvSpPr txBox="1"/>
          <p:nvPr/>
        </p:nvSpPr>
        <p:spPr>
          <a:xfrm>
            <a:off x="584200" y="2845593"/>
            <a:ext cx="10795000" cy="4832092"/>
          </a:xfrm>
          <a:prstGeom prst="rect">
            <a:avLst/>
          </a:prstGeom>
          <a:noFill/>
        </p:spPr>
        <p:txBody>
          <a:bodyPr wrap="square">
            <a:spAutoFit/>
          </a:bodyPr>
          <a:lstStyle/>
          <a:p>
            <a:r>
              <a:rPr lang="en-US" sz="2800">
                <a:solidFill>
                  <a:srgbClr val="FFFFFF"/>
                </a:solidFill>
                <a:latin typeface="Tw Cen MT" panose="020B0602020104020603" pitchFamily="34" charset="0"/>
              </a:rPr>
              <a:t>Aesthetics is a branch of philosophy concerned with the nature of beauty, art, and sensory experience. One of the fundamental questions in aesthetics is how we define beauty and whether such judgments are purely subjective or if there exists some form of objectivity. Philosophers have long debated these issues—Plato viewed art as a mere imitation of the ideal forms, while Kant emphasized the notion of disinterested pleasure and the universality of aesthetic judgment. In contrast, John Dewey argued that art should be understood as an experience deeply rooted in everyday life. These philosophical foundations inform practical applications such as museum exhibition design, product aesthetics in industrial design, and critical analysis in film and media.</a:t>
            </a:r>
          </a:p>
        </p:txBody>
      </p:sp>
    </p:spTree>
    <p:extLst>
      <p:ext uri="{BB962C8B-B14F-4D97-AF65-F5344CB8AC3E}">
        <p14:creationId xmlns:p14="http://schemas.microsoft.com/office/powerpoint/2010/main" val="3201504561"/>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5619</TotalTime>
  <Words>132</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Core Concepts in Aesthetics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3</cp:revision>
  <dcterms:created xsi:type="dcterms:W3CDTF">2021-09-07T04:41:26Z</dcterms:created>
  <dcterms:modified xsi:type="dcterms:W3CDTF">2025-05-10T09:25:19Z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