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804672"/>
            <a:ext cx="10460736" cy="3255264"/>
          </a:xfrm>
        </p:spPr>
        <p:txBody>
          <a:bodyPr anchor="b">
            <a:noAutofit/>
          </a:bodyPr>
          <a:lstStyle>
            <a:lvl1pPr algn="ctr">
              <a:defRPr sz="72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3081573" y="4526280"/>
            <a:ext cx="6028854" cy="9144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b="0" i="0" cap="all" spc="30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23959E-C8AF-2C32-A4AC-D79C711CACEF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991AA11-ABBF-BFA0-AACD-5E0262702116}"/>
              </a:ext>
            </a:extLst>
          </p:cNvPr>
          <p:cNvGrpSpPr/>
          <p:nvPr userDrawn="1"/>
        </p:nvGrpSpPr>
        <p:grpSpPr>
          <a:xfrm>
            <a:off x="6096000" y="327025"/>
            <a:ext cx="0" cy="6203950"/>
            <a:chOff x="6096000" y="327025"/>
            <a:chExt cx="0" cy="620395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CB6BE39-5971-4916-1DD7-91D7C3F312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281057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CD84773-7D11-C9D4-A19C-4265A176E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27025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7873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E0AD4BE-B150-7C27-72CC-9AAE5D788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853335"/>
            <a:ext cx="10515602" cy="1377184"/>
          </a:xfrm>
        </p:spPr>
        <p:txBody>
          <a:bodyPr anchor="t" anchorCtr="0">
            <a:normAutofit/>
          </a:bodyPr>
          <a:lstStyle>
            <a:lvl1pPr>
              <a:defRPr lang="en-US" sz="3600" b="0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0AFDFBEE-19C9-1F3E-D9C5-CE7C9A3CDE1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7520" y="2651758"/>
            <a:ext cx="10515601" cy="34667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694F3BC-3534-81A8-CF89-6C667BDFE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AD02BD2-09CD-274D-9F5F-AD0DCD9B1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F9880A97-BB72-4C49-B020-C005FF9D43B4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915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181" y="2167821"/>
            <a:ext cx="8783638" cy="2522359"/>
          </a:xfrm>
        </p:spPr>
        <p:txBody>
          <a:bodyPr anchor="ctr">
            <a:noAutofit/>
          </a:bodyPr>
          <a:lstStyle>
            <a:lvl1pPr algn="ctr">
              <a:defRPr sz="54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DACFE4-8E78-B00D-57EB-B4DF9B274276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F81E591-3873-6FE4-95EB-DA604EDF9EBC}"/>
              </a:ext>
            </a:extLst>
          </p:cNvPr>
          <p:cNvGrpSpPr/>
          <p:nvPr userDrawn="1"/>
        </p:nvGrpSpPr>
        <p:grpSpPr>
          <a:xfrm>
            <a:off x="6096000" y="327025"/>
            <a:ext cx="0" cy="6203950"/>
            <a:chOff x="6096000" y="327025"/>
            <a:chExt cx="0" cy="62039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A7C9956-6C25-EB39-6997-F949957C62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281057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88B0979-92D8-B3DF-EEC8-6ACC5604FA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27025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158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4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8BA9668-A78D-632D-FE8F-C62FE04F2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0DA40DDB-ECC4-BF05-805D-56550EB8CB9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7521" y="3813681"/>
            <a:ext cx="4844142" cy="218831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7C70689-88FA-027C-9354-13057024FA9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455228" y="853334"/>
            <a:ext cx="4898571" cy="5151334"/>
          </a:xfr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347472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731520" indent="-3429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73152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097280" indent="-3429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C0568B-88EF-9F5A-D39D-8C9C4C573B4B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4585FEF-898A-BE20-0E49-7060E3A08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CAC8CAA-7BE1-C6AD-8CAA-7EF23C3F385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8B1E16E5-E5E5-4583-9AF7-83D9607A8145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425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505" y="1013460"/>
            <a:ext cx="8682990" cy="2230802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4505" y="3429000"/>
            <a:ext cx="8682989" cy="2230802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200000"/>
              </a:lnSpc>
              <a:buNone/>
              <a:defRPr lang="en-US" sz="1600" kern="1200" cap="all" spc="30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  <a:lvl2pPr marL="7429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2001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573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4pPr>
            <a:lvl5pPr marL="21145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310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5151334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5229" y="853333"/>
            <a:ext cx="4920342" cy="5151334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200000"/>
              </a:lnSpc>
              <a:buNone/>
              <a:defRPr lang="en-US" sz="1600" kern="1200" cap="all" spc="30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  <a:lvl2pPr marL="7429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2001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573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4pPr>
            <a:lvl5pPr marL="21145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C2FAC39-06DA-FEF0-2302-B02B7C1CD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6244C766-4DBD-CE50-9374-1427F1FAE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0B4AC9CD-0374-4BE7-8481-7982C4A3E9D1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00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4"/>
            <a:ext cx="4844142" cy="5151334"/>
          </a:xfrm>
        </p:spPr>
        <p:txBody>
          <a:bodyPr anchor="t">
            <a:noAutofit/>
          </a:bodyPr>
          <a:lstStyle>
            <a:lvl1pPr algn="l">
              <a:defRPr sz="54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02CFA45-BBBD-162A-70AD-0B375405784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28012" y="685800"/>
            <a:ext cx="5070020" cy="5486400"/>
          </a:xfrm>
          <a:custGeom>
            <a:avLst/>
            <a:gdLst>
              <a:gd name="connsiteX0" fmla="*/ 5070020 w 5070020"/>
              <a:gd name="connsiteY0" fmla="*/ 0 h 5486400"/>
              <a:gd name="connsiteX1" fmla="*/ 5070020 w 5070020"/>
              <a:gd name="connsiteY1" fmla="*/ 5486400 h 5486400"/>
              <a:gd name="connsiteX2" fmla="*/ 0 w 5070020"/>
              <a:gd name="connsiteY2" fmla="*/ 5486399 h 5486400"/>
              <a:gd name="connsiteX3" fmla="*/ 0 w 5070020"/>
              <a:gd name="connsiteY3" fmla="*/ 579095 h 5486400"/>
              <a:gd name="connsiteX4" fmla="*/ 268 w 5070020"/>
              <a:gd name="connsiteY4" fmla="*/ 579362 h 5486400"/>
              <a:gd name="connsiteX5" fmla="*/ 582189 w 5070020"/>
              <a:gd name="connsiteY5" fmla="*/ 266 h 5486400"/>
              <a:gd name="connsiteX6" fmla="*/ 581922 w 5070020"/>
              <a:gd name="connsiteY6" fmla="*/ 1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0020" h="5486400">
                <a:moveTo>
                  <a:pt x="5070020" y="0"/>
                </a:moveTo>
                <a:lnTo>
                  <a:pt x="5070020" y="5486400"/>
                </a:lnTo>
                <a:lnTo>
                  <a:pt x="0" y="5486399"/>
                </a:lnTo>
                <a:lnTo>
                  <a:pt x="0" y="579095"/>
                </a:lnTo>
                <a:lnTo>
                  <a:pt x="268" y="579362"/>
                </a:lnTo>
                <a:lnTo>
                  <a:pt x="582189" y="266"/>
                </a:lnTo>
                <a:lnTo>
                  <a:pt x="581922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CD2915-BBAC-A1F0-BC9D-D3EBE576B6CA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1F310B-7369-4DED-0D01-CE0B2057D9A2}"/>
              </a:ext>
            </a:extLst>
          </p:cNvPr>
          <p:cNvCxnSpPr>
            <a:cxnSpLocks/>
          </p:cNvCxnSpPr>
          <p:nvPr/>
        </p:nvCxnSpPr>
        <p:spPr>
          <a:xfrm flipV="1">
            <a:off x="6096000" y="6281057"/>
            <a:ext cx="0" cy="249918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F80554-A5C0-4DF5-30C7-E8509F4304C5}"/>
              </a:ext>
            </a:extLst>
          </p:cNvPr>
          <p:cNvCxnSpPr>
            <a:cxnSpLocks/>
          </p:cNvCxnSpPr>
          <p:nvPr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35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A9154-5D3B-2CDD-4D46-FD8867EFC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5151334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5228" y="853333"/>
            <a:ext cx="4997631" cy="5151334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024DDF44-6A4A-DA03-A8BE-598DC99E8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27F1B34D-5253-5267-DEAA-572BCF19B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222400DF-651A-4479-9C74-9CDA47151016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678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4"/>
            <a:ext cx="4844142" cy="3939646"/>
          </a:xfrm>
        </p:spPr>
        <p:txBody>
          <a:bodyPr anchor="t">
            <a:noAutofit/>
          </a:bodyPr>
          <a:lstStyle>
            <a:lvl1pPr algn="l">
              <a:defRPr sz="54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4F555129-A180-DABF-24A6-1FBDA958D7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5029200"/>
            <a:ext cx="4844143" cy="1169761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0" i="0" cap="all" spc="30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E309519-3E22-556C-E01C-12137A86C9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28012" y="685800"/>
            <a:ext cx="5070020" cy="5486400"/>
          </a:xfrm>
          <a:custGeom>
            <a:avLst/>
            <a:gdLst>
              <a:gd name="connsiteX0" fmla="*/ 5070020 w 5070020"/>
              <a:gd name="connsiteY0" fmla="*/ 0 h 5486400"/>
              <a:gd name="connsiteX1" fmla="*/ 5070020 w 5070020"/>
              <a:gd name="connsiteY1" fmla="*/ 5486400 h 5486400"/>
              <a:gd name="connsiteX2" fmla="*/ 0 w 5070020"/>
              <a:gd name="connsiteY2" fmla="*/ 5486399 h 5486400"/>
              <a:gd name="connsiteX3" fmla="*/ 0 w 5070020"/>
              <a:gd name="connsiteY3" fmla="*/ 579095 h 5486400"/>
              <a:gd name="connsiteX4" fmla="*/ 268 w 5070020"/>
              <a:gd name="connsiteY4" fmla="*/ 579362 h 5486400"/>
              <a:gd name="connsiteX5" fmla="*/ 582189 w 5070020"/>
              <a:gd name="connsiteY5" fmla="*/ 266 h 5486400"/>
              <a:gd name="connsiteX6" fmla="*/ 581922 w 5070020"/>
              <a:gd name="connsiteY6" fmla="*/ 1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0020" h="5486400">
                <a:moveTo>
                  <a:pt x="5070020" y="0"/>
                </a:moveTo>
                <a:lnTo>
                  <a:pt x="5070020" y="5486400"/>
                </a:lnTo>
                <a:lnTo>
                  <a:pt x="0" y="5486399"/>
                </a:lnTo>
                <a:lnTo>
                  <a:pt x="0" y="579095"/>
                </a:lnTo>
                <a:lnTo>
                  <a:pt x="268" y="579362"/>
                </a:lnTo>
                <a:lnTo>
                  <a:pt x="582189" y="266"/>
                </a:lnTo>
                <a:lnTo>
                  <a:pt x="581922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CD2915-BBAC-A1F0-BC9D-D3EBE576B6CA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1F310B-7369-4DED-0D01-CE0B2057D9A2}"/>
              </a:ext>
            </a:extLst>
          </p:cNvPr>
          <p:cNvCxnSpPr>
            <a:cxnSpLocks/>
          </p:cNvCxnSpPr>
          <p:nvPr/>
        </p:nvCxnSpPr>
        <p:spPr>
          <a:xfrm flipV="1">
            <a:off x="6096000" y="6281057"/>
            <a:ext cx="0" cy="249918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F80554-A5C0-4DF5-30C7-E8509F4304C5}"/>
              </a:ext>
            </a:extLst>
          </p:cNvPr>
          <p:cNvCxnSpPr>
            <a:cxnSpLocks/>
          </p:cNvCxnSpPr>
          <p:nvPr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372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567DDB1-50BA-053F-5044-13CD972E0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E0F5E438-B3C9-C45F-E900-E6E1E3E8DB1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3813681"/>
            <a:ext cx="4898571" cy="21883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9656" y="850392"/>
            <a:ext cx="4844144" cy="540410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79B0408-F353-B756-0CA4-644E881D1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D520D91-492B-A641-A848-BEB3248265F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1201FEBF-D140-4633-9B70-3A503CA61AD4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426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D9AFCA-1D1A-D583-A3C7-F086816A2315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4606A35E-DBB6-E5DF-F837-92E894DDB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899541C-E35F-E909-EAA3-7931F9A15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813682"/>
            <a:ext cx="4898571" cy="21883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DB7DBB6-A2E9-1B6C-7928-330959C4624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28012" y="685800"/>
            <a:ext cx="5070020" cy="5486400"/>
          </a:xfrm>
          <a:custGeom>
            <a:avLst/>
            <a:gdLst>
              <a:gd name="connsiteX0" fmla="*/ 5070020 w 5070020"/>
              <a:gd name="connsiteY0" fmla="*/ 0 h 5486400"/>
              <a:gd name="connsiteX1" fmla="*/ 5070020 w 5070020"/>
              <a:gd name="connsiteY1" fmla="*/ 5486400 h 5486400"/>
              <a:gd name="connsiteX2" fmla="*/ 0 w 5070020"/>
              <a:gd name="connsiteY2" fmla="*/ 5486399 h 5486400"/>
              <a:gd name="connsiteX3" fmla="*/ 0 w 5070020"/>
              <a:gd name="connsiteY3" fmla="*/ 579095 h 5486400"/>
              <a:gd name="connsiteX4" fmla="*/ 268 w 5070020"/>
              <a:gd name="connsiteY4" fmla="*/ 579362 h 5486400"/>
              <a:gd name="connsiteX5" fmla="*/ 582189 w 5070020"/>
              <a:gd name="connsiteY5" fmla="*/ 266 h 5486400"/>
              <a:gd name="connsiteX6" fmla="*/ 581922 w 5070020"/>
              <a:gd name="connsiteY6" fmla="*/ 1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0020" h="5486400">
                <a:moveTo>
                  <a:pt x="5070020" y="0"/>
                </a:moveTo>
                <a:lnTo>
                  <a:pt x="5070020" y="5486400"/>
                </a:lnTo>
                <a:lnTo>
                  <a:pt x="0" y="5486399"/>
                </a:lnTo>
                <a:lnTo>
                  <a:pt x="0" y="579095"/>
                </a:lnTo>
                <a:lnTo>
                  <a:pt x="268" y="579362"/>
                </a:lnTo>
                <a:lnTo>
                  <a:pt x="582189" y="266"/>
                </a:lnTo>
                <a:lnTo>
                  <a:pt x="581922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D560E12-0714-B7BE-9ED4-842720026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853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8BA9668-A78D-632D-FE8F-C62FE04F2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813682"/>
            <a:ext cx="4898571" cy="21883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7C70689-88FA-027C-9354-13057024FA9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455228" y="853334"/>
            <a:ext cx="4898571" cy="515133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en-US" sz="2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C0568B-88EF-9F5A-D39D-8C9C4C573B4B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A0033C0F-A5E1-BC81-421E-44E417A298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AEBBC30C-0776-B059-2CBB-EE2982ECB7D2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B63BE472-3891-4216-B770-F52E53667131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477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3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E7B972-F1A2-D06A-182F-39D29608A67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7521" y="3880757"/>
            <a:ext cx="4844142" cy="21231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36484A33-80F1-829D-3F76-3176D5B8D51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509658" y="850392"/>
            <a:ext cx="4844142" cy="515353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E3E568F1-97D8-9686-E47A-F520BE6B1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274116E6-D006-0D1F-861D-2B50A4E1D5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92C9618A-2189-4802-BD34-F288EF802528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116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3CA3B387-33D3-4D27-BE27-9B85ACC6AC8A}" type="datetime1">
              <a:rPr lang="en-US" smtClean="0"/>
              <a:t>5/10/2025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608E0E-05B9-F221-80C3-04CA4E4ABA35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D2231DE-625E-E718-1111-43464C19E14D}"/>
              </a:ext>
            </a:extLst>
          </p:cNvPr>
          <p:cNvGrpSpPr/>
          <p:nvPr userDrawn="1"/>
        </p:nvGrpSpPr>
        <p:grpSpPr>
          <a:xfrm>
            <a:off x="6096000" y="327025"/>
            <a:ext cx="0" cy="6203950"/>
            <a:chOff x="6096000" y="327025"/>
            <a:chExt cx="0" cy="620395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C307328-46EA-E83E-5BCB-1C57369D3A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281057"/>
              <a:ext cx="0" cy="24991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603F6C5-78F9-FA16-B62C-389A70997B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27025"/>
              <a:ext cx="0" cy="24991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3088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>
          <p15:clr>
            <a:srgbClr val="F26B43"/>
          </p15:clr>
        </p15:guide>
        <p15:guide id="2" pos="574">
          <p15:clr>
            <a:srgbClr val="F26B43"/>
          </p15:clr>
        </p15:guide>
        <p15:guide id="3" pos="7106">
          <p15:clr>
            <a:srgbClr val="F26B43"/>
          </p15:clr>
        </p15:guide>
        <p15:guide id="4" orient="horz" pos="3748">
          <p15:clr>
            <a:srgbClr val="F26B43"/>
          </p15:clr>
        </p15:guide>
        <p15:guide id="5" pos="4407">
          <p15:clr>
            <a:srgbClr val="F26B43"/>
          </p15:clr>
        </p15:guide>
        <p15:guide id="6" pos="3273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2160">
          <p15:clr>
            <a:srgbClr val="F26B43"/>
          </p15:clr>
        </p15:guide>
        <p15:guide id="9" pos="302">
          <p15:clr>
            <a:srgbClr val="F26B43"/>
          </p15:clr>
        </p15:guide>
        <p15:guide id="10" pos="737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999" y="853333"/>
            <a:ext cx="5207000" cy="2792412"/>
          </a:xfrm>
          <a:noFill/>
        </p:spPr>
        <p:txBody>
          <a:bodyPr anchor="t">
            <a:noAutofit/>
          </a:bodyPr>
          <a:lstStyle/>
          <a:p>
            <a:r>
              <a:rPr lang="en-US">
                <a:solidFill>
                  <a:srgbClr val="5227B3"/>
                </a:solidFill>
                <a:latin typeface="DM Serif Display" pitchFamily="2" charset="0"/>
              </a:rPr>
              <a:t>AI-Driven </a:t>
            </a:r>
            <a:br>
              <a:rPr lang="en-US">
                <a:solidFill>
                  <a:srgbClr val="5227B3"/>
                </a:solidFill>
                <a:latin typeface="DM Serif Display" pitchFamily="2" charset="0"/>
              </a:rPr>
            </a:br>
            <a:r>
              <a:rPr lang="en-US">
                <a:solidFill>
                  <a:srgbClr val="5227B3"/>
                </a:solidFill>
                <a:latin typeface="DM Serif Display" pitchFamily="2" charset="0"/>
              </a:rPr>
              <a:t>Marketing Strategies</a:t>
            </a:r>
            <a:endParaRPr lang="en-US" dirty="0">
              <a:solidFill>
                <a:srgbClr val="5227B3"/>
              </a:solidFill>
              <a:latin typeface="DM Serif Display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640F-7F5A-BDB7-205D-765FA80B6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5000" y="2800350"/>
            <a:ext cx="5207000" cy="2904469"/>
          </a:xfrm>
          <a:noFill/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1600">
                <a:solidFill>
                  <a:srgbClr val="000000"/>
                </a:solidFill>
                <a:latin typeface="Source Sans Pro" panose="020B0503030403020204" pitchFamily="34" charset="0"/>
              </a:rPr>
              <a:t>Predictive Engagement</a:t>
            </a:r>
          </a:p>
          <a:p>
            <a:r>
              <a:rPr lang="en-US" sz="1600">
                <a:solidFill>
                  <a:srgbClr val="000000"/>
                </a:solidFill>
                <a:latin typeface="Source Sans Pro" panose="020B0503030403020204" pitchFamily="34" charset="0"/>
              </a:rPr>
              <a:t>Leverage AI to analyze behavioral patterns and predict what content resonates with each customer segment.</a:t>
            </a:r>
          </a:p>
          <a:p>
            <a:r>
              <a:rPr lang="en-US" sz="1600">
                <a:solidFill>
                  <a:srgbClr val="000000"/>
                </a:solidFill>
                <a:latin typeface="Source Sans Pro" panose="020B0503030403020204" pitchFamily="34" charset="0"/>
              </a:rPr>
              <a:t>Personalization increases conversion rates and loyalty.</a:t>
            </a:r>
          </a:p>
          <a:p>
            <a:endParaRPr lang="en-US" sz="160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Source Sans Pro" panose="020B0503030403020204" pitchFamily="34" charset="0"/>
              </a:rPr>
              <a:t>Influencer Collaboration at Scale</a:t>
            </a:r>
          </a:p>
          <a:p>
            <a:r>
              <a:rPr lang="en-US" sz="1600">
                <a:solidFill>
                  <a:srgbClr val="000000"/>
                </a:solidFill>
                <a:latin typeface="Source Sans Pro" panose="020B0503030403020204" pitchFamily="34" charset="0"/>
              </a:rPr>
              <a:t>Partner with AI-generated influencers or use sentiment analysis to find authentic voices that align with the brand.</a:t>
            </a:r>
          </a:p>
          <a:p>
            <a:r>
              <a:rPr lang="en-US" sz="1600">
                <a:solidFill>
                  <a:srgbClr val="000000"/>
                </a:solidFill>
                <a:latin typeface="Source Sans Pro" panose="020B0503030403020204" pitchFamily="34" charset="0"/>
              </a:rPr>
              <a:t>This amplifies messaging in a data-informed, scalable way.</a:t>
            </a:r>
            <a:endParaRPr lang="en-US" sz="1600" dirty="0">
              <a:solidFill>
                <a:srgbClr val="000000"/>
              </a:solidFill>
              <a:latin typeface="Source Sans Pro" panose="020B0503030403020204" pitchFamily="34" charset="0"/>
            </a:endParaRPr>
          </a:p>
        </p:txBody>
      </p:sp>
      <p:pic>
        <p:nvPicPr>
          <p:cNvPr id="13" name="Online Image Placeholder 9" descr="Women in business meeting">
            <a:extLst>
              <a:ext uri="{FF2B5EF4-FFF2-40B4-BE49-F238E27FC236}">
                <a16:creationId xmlns:a16="http://schemas.microsoft.com/office/drawing/2014/main" id="{ECD12A93-CCA8-9CCE-6BD6-89C28F0822D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50000" y="685800"/>
            <a:ext cx="5070020" cy="5486400"/>
          </a:xfrm>
        </p:spPr>
      </p:pic>
      <p:sp>
        <p:nvSpPr>
          <p:cNvPr id="4" name="Picture 4">
            <a:extLst>
              <a:ext uri="{FF2B5EF4-FFF2-40B4-BE49-F238E27FC236}">
                <a16:creationId xmlns:a16="http://schemas.microsoft.com/office/drawing/2014/main" id="{29DE2C57-9422-82B6-D437-C1D8F031E713}"/>
              </a:ext>
            </a:extLst>
          </p:cNvPr>
          <p:cNvSpPr/>
          <p:nvPr/>
        </p:nvSpPr>
        <p:spPr>
          <a:xfrm>
            <a:off x="598170" y="5842000"/>
            <a:ext cx="5402580" cy="3175000"/>
          </a:xfrm>
          <a:prstGeom prst="rect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2A6F2B-9CF2-E4B6-368A-3A0A55651F56}"/>
              </a:ext>
            </a:extLst>
          </p:cNvPr>
          <p:cNvSpPr txBox="1"/>
          <p:nvPr/>
        </p:nvSpPr>
        <p:spPr>
          <a:xfrm>
            <a:off x="6428012" y="6426200"/>
            <a:ext cx="5070020" cy="30777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Source Sans Pro" panose="020B0503030403020204" pitchFamily="34" charset="0"/>
              </a:rPr>
              <a:t>Description for the first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07ABB-6B5B-56CE-0632-85FE49F29F06}"/>
              </a:ext>
            </a:extLst>
          </p:cNvPr>
          <p:cNvSpPr txBox="1"/>
          <p:nvPr/>
        </p:nvSpPr>
        <p:spPr>
          <a:xfrm>
            <a:off x="6428012" y="6299200"/>
            <a:ext cx="507002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 sz="1600">
              <a:solidFill>
                <a:srgbClr val="000000"/>
              </a:solidFill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269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E69F9A"/>
      </a:accent1>
      <a:accent2>
        <a:srgbClr val="C38C44"/>
      </a:accent2>
      <a:accent3>
        <a:srgbClr val="B32752"/>
      </a:accent3>
      <a:accent4>
        <a:srgbClr val="F5BF77"/>
      </a:accent4>
      <a:accent5>
        <a:srgbClr val="BDBB78"/>
      </a:accent5>
      <a:accent6>
        <a:srgbClr val="9FCDC6"/>
      </a:accent6>
      <a:hlink>
        <a:srgbClr val="F7B615"/>
      </a:hlink>
      <a:folHlink>
        <a:srgbClr val="704404"/>
      </a:folHlink>
    </a:clrScheme>
    <a:fontScheme name="Custom 190">
      <a:majorFont>
        <a:latin typeface="DM Serif Display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TM88997677_win32_LW_V2" id="{A337E98B-B78A-4478-A7B4-5BC118FBE473}" vid="{BFD76E1B-16BC-4706-8DD0-46BF66D357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66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DM Serif Display</vt:lpstr>
      <vt:lpstr>Source Sans Pro</vt:lpstr>
      <vt:lpstr>Custom</vt:lpstr>
      <vt:lpstr>AI-Driven  Marketing Strategies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장재혁</dc:creator>
  <cp:lastModifiedBy>정규단</cp:lastModifiedBy>
  <cp:revision>3</cp:revision>
  <dcterms:created xsi:type="dcterms:W3CDTF">2025-05-07T10:04:26Z</dcterms:created>
  <dcterms:modified xsi:type="dcterms:W3CDTF">2025-05-10T12:03:25Z</dcterms:modified>
</cp:coreProperties>
</file>