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0" i="0">
                <a:effectLst/>
                <a:latin typeface="fkGroteskNeue"/>
              </a:rPr>
              <a:t>The city of Seoul has launched a new initiative to reduce plastic waste by 50% within the next five years. The plan includes banning single-use plastics in all public institutions and promoting the use of reusable containers at major markets and shopping centers. Additionally, the city will install more recycling bins in public areas and launch an educational campaign to raise awareness about the environmental impact of plastic pollution. Officials hope these measures will encourage residents to adopt more sustainable habits and help make Seoul a cleaner, greener city.</a:t>
            </a:r>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352069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137160"/>
            <a:ext cx="6172200" cy="1249680"/>
          </a:xfrm>
        </p:spPr>
        <p:txBody>
          <a:bodyPr/>
          <a:lstStyle/>
          <a:p>
            <a:r>
              <a:rPr lang="en-US" dirty="0"/>
              <a:t>Dynamic delivery</a:t>
            </a: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899160" y="2026920"/>
            <a:ext cx="3017520" cy="3901758"/>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Table Placeholder 2">
            <a:extLst>
              <a:ext uri="{FF2B5EF4-FFF2-40B4-BE49-F238E27FC236}">
                <a16:creationId xmlns:a16="http://schemas.microsoft.com/office/drawing/2014/main" id="{0F79245D-314F-2B78-AB57-5196A89AD1B0}"/>
              </a:ext>
            </a:extLst>
          </p:cNvPr>
          <p:cNvGraphicFramePr>
            <a:graphicFrameLocks noGrp="1"/>
          </p:cNvGraphicFramePr>
          <p:nvPr>
            <p:ph sz="quarter" idx="13"/>
            <p:extLst>
              <p:ext uri="{D42A27DB-BD31-4B8C-83A1-F6EECF244321}">
                <p14:modId xmlns:p14="http://schemas.microsoft.com/office/powerpoint/2010/main" val="676570550"/>
              </p:ext>
            </p:extLst>
          </p:nvPr>
        </p:nvGraphicFramePr>
        <p:xfrm>
          <a:off x="4525963" y="2027238"/>
          <a:ext cx="6721643" cy="3886199"/>
        </p:xfrm>
        <a:graphic>
          <a:graphicData uri="http://schemas.openxmlformats.org/drawingml/2006/table">
            <a:tbl>
              <a:tblPr firstRow="1" bandRow="1">
                <a:tableStyleId>{3B4B98B0-60AC-42C2-AFA5-B58CD77FA1E5}</a:tableStyleId>
              </a:tblPr>
              <a:tblGrid>
                <a:gridCol w="2569688">
                  <a:extLst>
                    <a:ext uri="{9D8B030D-6E8A-4147-A177-3AD203B41FA5}">
                      <a16:colId xmlns:a16="http://schemas.microsoft.com/office/drawing/2014/main" val="127040821"/>
                    </a:ext>
                  </a:extLst>
                </a:gridCol>
                <a:gridCol w="2236581">
                  <a:extLst>
                    <a:ext uri="{9D8B030D-6E8A-4147-A177-3AD203B41FA5}">
                      <a16:colId xmlns:a16="http://schemas.microsoft.com/office/drawing/2014/main" val="149845700"/>
                    </a:ext>
                  </a:extLst>
                </a:gridCol>
                <a:gridCol w="957687">
                  <a:extLst>
                    <a:ext uri="{9D8B030D-6E8A-4147-A177-3AD203B41FA5}">
                      <a16:colId xmlns:a16="http://schemas.microsoft.com/office/drawing/2014/main" val="3119692462"/>
                    </a:ext>
                  </a:extLst>
                </a:gridCol>
                <a:gridCol w="957687">
                  <a:extLst>
                    <a:ext uri="{9D8B030D-6E8A-4147-A177-3AD203B41FA5}">
                      <a16:colId xmlns:a16="http://schemas.microsoft.com/office/drawing/2014/main" val="3472639139"/>
                    </a:ext>
                  </a:extLst>
                </a:gridCol>
              </a:tblGrid>
              <a:tr h="591983">
                <a:tc>
                  <a:txBody>
                    <a:bodyPr/>
                    <a:lstStyle/>
                    <a:p>
                      <a:r>
                        <a:rPr lang="en-US" sz="1800" dirty="0"/>
                        <a:t>Metric</a:t>
                      </a:r>
                    </a:p>
                  </a:txBody>
                  <a:tcPr anchor="ctr"/>
                </a:tc>
                <a:tc>
                  <a:txBody>
                    <a:bodyPr/>
                    <a:lstStyle/>
                    <a:p>
                      <a:r>
                        <a:rPr lang="en-US" sz="1800" dirty="0"/>
                        <a:t>Measurement</a:t>
                      </a:r>
                    </a:p>
                  </a:txBody>
                  <a:tcPr anchor="ctr"/>
                </a:tc>
                <a:tc>
                  <a:txBody>
                    <a:bodyPr/>
                    <a:lstStyle/>
                    <a:p>
                      <a:r>
                        <a:rPr lang="en-US" sz="1800" dirty="0"/>
                        <a:t>Target</a:t>
                      </a:r>
                    </a:p>
                  </a:txBody>
                  <a:tcPr anchor="ctr"/>
                </a:tc>
                <a:tc>
                  <a:txBody>
                    <a:bodyPr/>
                    <a:lstStyle/>
                    <a:p>
                      <a:r>
                        <a:rPr lang="en-US" sz="1800" dirty="0"/>
                        <a:t>Actual</a:t>
                      </a:r>
                    </a:p>
                  </a:txBody>
                  <a:tcPr anchor="ctr"/>
                </a:tc>
                <a:extLst>
                  <a:ext uri="{0D108BD9-81ED-4DB2-BD59-A6C34878D82A}">
                    <a16:rowId xmlns:a16="http://schemas.microsoft.com/office/drawing/2014/main" val="3298013591"/>
                  </a:ext>
                </a:extLst>
              </a:tr>
              <a:tr h="606829">
                <a:tc>
                  <a:txBody>
                    <a:bodyPr/>
                    <a:lstStyle/>
                    <a:p>
                      <a:r>
                        <a:rPr lang="en-US" sz="1800" dirty="0"/>
                        <a:t>Audience attendance</a:t>
                      </a:r>
                    </a:p>
                  </a:txBody>
                  <a:tcPr anchor="ctr"/>
                </a:tc>
                <a:tc>
                  <a:txBody>
                    <a:bodyPr/>
                    <a:lstStyle/>
                    <a:p>
                      <a:r>
                        <a:rPr lang="en-US" sz="1800" dirty="0"/>
                        <a:t># of attendees</a:t>
                      </a:r>
                    </a:p>
                  </a:txBody>
                  <a:tcPr anchor="ctr"/>
                </a:tc>
                <a:tc>
                  <a:txBody>
                    <a:bodyPr/>
                    <a:lstStyle/>
                    <a:p>
                      <a:r>
                        <a:rPr lang="en-US" sz="1800" dirty="0"/>
                        <a:t>150</a:t>
                      </a:r>
                    </a:p>
                  </a:txBody>
                  <a:tcPr anchor="ctr"/>
                </a:tc>
                <a:tc>
                  <a:txBody>
                    <a:bodyPr/>
                    <a:lstStyle/>
                    <a:p>
                      <a:r>
                        <a:rPr lang="en-US" sz="1800" dirty="0"/>
                        <a:t>120</a:t>
                      </a:r>
                    </a:p>
                  </a:txBody>
                  <a:tcPr anchor="ctr"/>
                </a:tc>
                <a:extLst>
                  <a:ext uri="{0D108BD9-81ED-4DB2-BD59-A6C34878D82A}">
                    <a16:rowId xmlns:a16="http://schemas.microsoft.com/office/drawing/2014/main" val="3873867931"/>
                  </a:ext>
                </a:extLst>
              </a:tr>
              <a:tr h="606829">
                <a:tc>
                  <a:txBody>
                    <a:bodyPr/>
                    <a:lstStyle/>
                    <a:p>
                      <a:r>
                        <a:rPr lang="en-US" sz="1800" dirty="0"/>
                        <a:t>Engagement duration</a:t>
                      </a:r>
                    </a:p>
                  </a:txBody>
                  <a:tcPr anchor="ctr"/>
                </a:tc>
                <a:tc>
                  <a:txBody>
                    <a:bodyPr/>
                    <a:lstStyle/>
                    <a:p>
                      <a:r>
                        <a:rPr lang="en-US" sz="1800" dirty="0"/>
                        <a:t>Minutes</a:t>
                      </a:r>
                    </a:p>
                  </a:txBody>
                  <a:tcPr anchor="ctr"/>
                </a:tc>
                <a:tc>
                  <a:txBody>
                    <a:bodyPr/>
                    <a:lstStyle/>
                    <a:p>
                      <a:r>
                        <a:rPr lang="en-US" sz="1800" dirty="0"/>
                        <a:t>60</a:t>
                      </a:r>
                    </a:p>
                  </a:txBody>
                  <a:tcPr anchor="ctr"/>
                </a:tc>
                <a:tc>
                  <a:txBody>
                    <a:bodyPr/>
                    <a:lstStyle/>
                    <a:p>
                      <a:r>
                        <a:rPr lang="en-US" sz="1800" dirty="0"/>
                        <a:t>75</a:t>
                      </a:r>
                    </a:p>
                  </a:txBody>
                  <a:tcPr anchor="ctr"/>
                </a:tc>
                <a:extLst>
                  <a:ext uri="{0D108BD9-81ED-4DB2-BD59-A6C34878D82A}">
                    <a16:rowId xmlns:a16="http://schemas.microsoft.com/office/drawing/2014/main" val="85209771"/>
                  </a:ext>
                </a:extLst>
              </a:tr>
              <a:tr h="606829">
                <a:tc>
                  <a:txBody>
                    <a:bodyPr/>
                    <a:lstStyle/>
                    <a:p>
                      <a:r>
                        <a:rPr lang="en-US" sz="1800" dirty="0"/>
                        <a:t>Q&amp;A interaction</a:t>
                      </a:r>
                    </a:p>
                  </a:txBody>
                  <a:tcPr anchor="ctr"/>
                </a:tc>
                <a:tc>
                  <a:txBody>
                    <a:bodyPr/>
                    <a:lstStyle/>
                    <a:p>
                      <a:r>
                        <a:rPr lang="en-US" sz="1800" dirty="0"/>
                        <a:t># of questions</a:t>
                      </a:r>
                    </a:p>
                  </a:txBody>
                  <a:tcPr anchor="ctr"/>
                </a:tc>
                <a:tc>
                  <a:txBody>
                    <a:bodyPr/>
                    <a:lstStyle/>
                    <a:p>
                      <a:r>
                        <a:rPr lang="en-US" sz="1800" dirty="0"/>
                        <a:t>10</a:t>
                      </a:r>
                    </a:p>
                  </a:txBody>
                  <a:tcPr anchor="ctr"/>
                </a:tc>
                <a:tc>
                  <a:txBody>
                    <a:bodyPr/>
                    <a:lstStyle/>
                    <a:p>
                      <a:r>
                        <a:rPr lang="en-US" sz="1800" dirty="0"/>
                        <a:t>15</a:t>
                      </a:r>
                    </a:p>
                  </a:txBody>
                  <a:tcPr anchor="ctr"/>
                </a:tc>
                <a:extLst>
                  <a:ext uri="{0D108BD9-81ED-4DB2-BD59-A6C34878D82A}">
                    <a16:rowId xmlns:a16="http://schemas.microsoft.com/office/drawing/2014/main" val="4061031278"/>
                  </a:ext>
                </a:extLst>
              </a:tr>
              <a:tr h="606829">
                <a:tc>
                  <a:txBody>
                    <a:bodyPr/>
                    <a:lstStyle/>
                    <a:p>
                      <a:r>
                        <a:rPr lang="en-US" sz="1800" dirty="0"/>
                        <a:t>Positive feedback</a:t>
                      </a:r>
                    </a:p>
                  </a:txBody>
                  <a:tcPr anchor="ctr"/>
                </a:tc>
                <a:tc>
                  <a:txBody>
                    <a:bodyPr/>
                    <a:lstStyle/>
                    <a:p>
                      <a:r>
                        <a:rPr lang="en-US" sz="1800" dirty="0"/>
                        <a:t>Percentage (%)</a:t>
                      </a:r>
                    </a:p>
                  </a:txBody>
                  <a:tcPr anchor="ctr"/>
                </a:tc>
                <a:tc>
                  <a:txBody>
                    <a:bodyPr/>
                    <a:lstStyle/>
                    <a:p>
                      <a:r>
                        <a:rPr lang="en-US" sz="1800" dirty="0"/>
                        <a:t>90</a:t>
                      </a:r>
                    </a:p>
                  </a:txBody>
                  <a:tcPr anchor="ctr"/>
                </a:tc>
                <a:tc>
                  <a:txBody>
                    <a:bodyPr/>
                    <a:lstStyle/>
                    <a:p>
                      <a:r>
                        <a:rPr lang="en-US" sz="1800" dirty="0"/>
                        <a:t>95</a:t>
                      </a:r>
                    </a:p>
                  </a:txBody>
                  <a:tcPr anchor="ctr"/>
                </a:tc>
                <a:extLst>
                  <a:ext uri="{0D108BD9-81ED-4DB2-BD59-A6C34878D82A}">
                    <a16:rowId xmlns:a16="http://schemas.microsoft.com/office/drawing/2014/main" val="3591840781"/>
                  </a:ext>
                </a:extLst>
              </a:tr>
              <a:tr h="866900">
                <a:tc>
                  <a:txBody>
                    <a:bodyPr/>
                    <a:lstStyle/>
                    <a:p>
                      <a:r>
                        <a:rPr lang="en-US" sz="1800" dirty="0"/>
                        <a:t>Rate of information retention</a:t>
                      </a:r>
                    </a:p>
                  </a:txBody>
                  <a:tcPr anchor="ctr"/>
                </a:tc>
                <a:tc>
                  <a:txBody>
                    <a:bodyPr/>
                    <a:lstStyle/>
                    <a:p>
                      <a:r>
                        <a:rPr lang="en-US" sz="1800" dirty="0"/>
                        <a:t>Percentage (%)</a:t>
                      </a:r>
                    </a:p>
                  </a:txBody>
                  <a:tcPr anchor="ctr"/>
                </a:tc>
                <a:tc>
                  <a:txBody>
                    <a:bodyPr/>
                    <a:lstStyle/>
                    <a:p>
                      <a:r>
                        <a:rPr lang="en-US" sz="1800" dirty="0"/>
                        <a:t>80</a:t>
                      </a:r>
                    </a:p>
                  </a:txBody>
                  <a:tcPr anchor="ctr"/>
                </a:tc>
                <a:tc>
                  <a:txBody>
                    <a:bodyPr/>
                    <a:lstStyle/>
                    <a:p>
                      <a:r>
                        <a:rPr lang="en-US" sz="1800" dirty="0"/>
                        <a:t>85</a:t>
                      </a:r>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311926435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163</Words>
  <Application>Microsoft Office PowerPoint</Application>
  <PresentationFormat>와이드스크린</PresentationFormat>
  <Paragraphs>30</Paragraphs>
  <Slides>1</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Dynamic delivery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2</cp:revision>
  <dcterms:created xsi:type="dcterms:W3CDTF">2023-12-19T17:34:13Z</dcterms:created>
  <dcterms:modified xsi:type="dcterms:W3CDTF">2025-05-10T08:27:47Z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