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53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819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8114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7149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5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4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8738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74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38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5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81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1557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8110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188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20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67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18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80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00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80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88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36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363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968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89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36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379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84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54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37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5302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39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0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40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63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742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8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1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25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79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9983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227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169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208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164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65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34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538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00698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673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4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679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43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780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6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253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0670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587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4453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951-6CE2-DA7F-C120-9CDE43A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/>
          <a:p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  <a:t>Vision For The Future</a:t>
            </a: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62951B-1481-D5BD-FDD7-B15A8DD4CB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29139" y="2598738"/>
            <a:ext cx="462842" cy="468312"/>
          </a:xfrm>
        </p:spPr>
        <p:txBody>
          <a:bodyPr/>
          <a:lstStyle/>
          <a:p>
            <a:r>
              <a:rPr lang="en-US" altLang="zh-CN" sz="1200">
                <a:solidFill>
                  <a:srgbClr val="D45314"/>
                </a:solidFill>
                <a:latin typeface="Arial" panose="020B0604020202020204" pitchFamily="34" charset="0"/>
              </a:rPr>
              <a:t>01</a:t>
            </a:r>
            <a:endParaRPr lang="zh-CN" altLang="en-US" sz="1200">
              <a:solidFill>
                <a:srgbClr val="D45314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128ED-6563-A0DE-424D-ED9F5130D2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/>
          <a:lstStyle/>
          <a:p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</a:rPr>
              <a:t>Data Collection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C4E85-A78E-0380-97E1-A5B8366843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/>
          <a:lstStyle/>
          <a:p>
            <a:r>
              <a:rPr lang="en-US" altLang="zh-CN" sz="1200" noProof="1">
                <a:solidFill>
                  <a:srgbClr val="FFFFFF"/>
                </a:solidFill>
                <a:latin typeface="Arial" panose="020B0604020202020204" pitchFamily="34" charset="0"/>
              </a:rPr>
              <a:t>Aggregate large-scale, diverse,</a:t>
            </a:r>
          </a:p>
          <a:p>
            <a:r>
              <a:rPr lang="en-US" altLang="zh-CN" sz="1200" noProof="1">
                <a:solidFill>
                  <a:srgbClr val="FFFFFF"/>
                </a:solidFill>
                <a:latin typeface="Arial" panose="020B0604020202020204" pitchFamily="34" charset="0"/>
              </a:rPr>
              <a:t> and high-quality datasets.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BFBF54-F4A7-7588-88A7-307AE3238CA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29139" y="3922159"/>
            <a:ext cx="462842" cy="468312"/>
          </a:xfrm>
        </p:spPr>
        <p:txBody>
          <a:bodyPr/>
          <a:lstStyle/>
          <a:p>
            <a:r>
              <a:rPr lang="en-US" altLang="zh-CN" sz="1200">
                <a:solidFill>
                  <a:srgbClr val="D45314"/>
                </a:solidFill>
                <a:latin typeface="Arial" panose="020B0604020202020204" pitchFamily="34" charset="0"/>
              </a:rPr>
              <a:t>02</a:t>
            </a:r>
            <a:endParaRPr lang="zh-CN" altLang="en-US" sz="1200">
              <a:solidFill>
                <a:srgbClr val="D45314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0E9F5-5438-7E46-8403-7D7C94C5D8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/>
          <a:lstStyle/>
          <a:p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</a:rPr>
              <a:t>Preprocessing &amp; Labeling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F31EB4-1CE4-29EC-BFD0-0F613FC0B6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/>
          <a:lstStyle/>
          <a:p>
            <a:r>
              <a:rPr lang="en-US" altLang="zh-CN" sz="1200" noProof="1">
                <a:solidFill>
                  <a:srgbClr val="FFFFFF"/>
                </a:solidFill>
                <a:latin typeface="Arial" panose="020B0604020202020204" pitchFamily="34" charset="0"/>
              </a:rPr>
              <a:t>Clean, normalize, and structure data </a:t>
            </a:r>
          </a:p>
          <a:p>
            <a:r>
              <a:rPr lang="en-US" altLang="zh-CN" sz="1200" noProof="1">
                <a:solidFill>
                  <a:srgbClr val="FFFFFF"/>
                </a:solidFill>
                <a:latin typeface="Arial" panose="020B0604020202020204" pitchFamily="34" charset="0"/>
              </a:rPr>
              <a:t>for efficient learning.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8377C19-10F9-E7A6-3115-730BA441168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29139" y="5245581"/>
            <a:ext cx="462842" cy="468312"/>
          </a:xfrm>
        </p:spPr>
        <p:txBody>
          <a:bodyPr/>
          <a:lstStyle/>
          <a:p>
            <a:r>
              <a:rPr lang="en-US" altLang="zh-CN" sz="1200">
                <a:solidFill>
                  <a:srgbClr val="D45314"/>
                </a:solidFill>
                <a:latin typeface="Arial" panose="020B0604020202020204" pitchFamily="34" charset="0"/>
              </a:rPr>
              <a:t>03</a:t>
            </a:r>
            <a:endParaRPr lang="zh-CN" altLang="en-US" sz="1200">
              <a:solidFill>
                <a:srgbClr val="D45314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574340-FA95-EA76-8883-D8543BE6E6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/>
          <a:lstStyle/>
          <a:p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</a:rPr>
              <a:t>Model Training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9BA1A6-A199-546E-53B2-4014B9DC2A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/>
          <a:lstStyle/>
          <a:p>
            <a:r>
              <a:rPr lang="en-US" altLang="zh-CN" sz="1200" noProof="1">
                <a:solidFill>
                  <a:srgbClr val="FFFFFF"/>
                </a:solidFill>
                <a:latin typeface="Arial" panose="020B0604020202020204" pitchFamily="34" charset="0"/>
              </a:rPr>
              <a:t>Fine-tune foundation models </a:t>
            </a:r>
          </a:p>
          <a:p>
            <a:r>
              <a:rPr lang="en-US" altLang="zh-CN" sz="1200" noProof="1">
                <a:solidFill>
                  <a:srgbClr val="FFFFFF"/>
                </a:solidFill>
                <a:latin typeface="Arial" panose="020B0604020202020204" pitchFamily="34" charset="0"/>
              </a:rPr>
              <a:t>for specific domain applications.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4760684-D7E3-8BA6-A142-50AB6947A15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181203" y="5245581"/>
            <a:ext cx="462842" cy="468312"/>
          </a:xfrm>
        </p:spPr>
        <p:txBody>
          <a:bodyPr/>
          <a:lstStyle/>
          <a:p>
            <a:r>
              <a:rPr lang="en-US" altLang="zh-CN" sz="1200">
                <a:solidFill>
                  <a:srgbClr val="D45314"/>
                </a:solidFill>
                <a:latin typeface="Arial" panose="020B0604020202020204" pitchFamily="34" charset="0"/>
              </a:rPr>
              <a:t>04</a:t>
            </a:r>
            <a:endParaRPr lang="zh-CN" altLang="en-US" sz="1200">
              <a:solidFill>
                <a:srgbClr val="D45314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73B5BF5-F613-B1BF-ED33-A5DCF15B59F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/>
          <a:lstStyle/>
          <a:p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</a:rPr>
              <a:t>Evaluation &amp; Validation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E3F9E44-AB42-09A7-2D30-E864E45CE2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/>
          <a:lstStyle/>
          <a:p>
            <a:r>
              <a:rPr lang="en-US" altLang="zh-CN" sz="1200" noProof="1">
                <a:solidFill>
                  <a:srgbClr val="FFFFFF"/>
                </a:solidFill>
                <a:latin typeface="Arial" panose="020B0604020202020204" pitchFamily="34" charset="0"/>
              </a:rPr>
              <a:t>Assess model performance using</a:t>
            </a:r>
          </a:p>
          <a:p>
            <a:r>
              <a:rPr lang="en-US" altLang="zh-CN" sz="1200" noProof="1">
                <a:solidFill>
                  <a:srgbClr val="FFFFFF"/>
                </a:solidFill>
                <a:latin typeface="Arial" panose="020B0604020202020204" pitchFamily="34" charset="0"/>
              </a:rPr>
              <a:t>robust benchmarks and test cases.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36DCCA-3554-12E1-C21D-C75F1531843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181203" y="3922160"/>
            <a:ext cx="462842" cy="468312"/>
          </a:xfrm>
        </p:spPr>
        <p:txBody>
          <a:bodyPr/>
          <a:lstStyle/>
          <a:p>
            <a:r>
              <a:rPr lang="en-US" altLang="zh-CN" sz="1200">
                <a:solidFill>
                  <a:srgbClr val="D45314"/>
                </a:solidFill>
                <a:latin typeface="Arial" panose="020B0604020202020204" pitchFamily="34" charset="0"/>
              </a:rPr>
              <a:t>05</a:t>
            </a:r>
            <a:endParaRPr lang="zh-CN" altLang="en-US" sz="1200">
              <a:solidFill>
                <a:srgbClr val="D45314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E6641D-5C41-3582-239D-7BA5A84833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/>
          <a:lstStyle/>
          <a:p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</a:rPr>
              <a:t>Deployment &amp; Integration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EC2981-6ABE-4AF8-3D53-E70D2D0DB6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/>
          <a:lstStyle/>
          <a:p>
            <a:r>
              <a:rPr lang="en-US" altLang="zh-CN" sz="1200" noProof="1">
                <a:solidFill>
                  <a:srgbClr val="FFFFFF"/>
                </a:solidFill>
                <a:latin typeface="Arial" panose="020B0604020202020204" pitchFamily="34" charset="0"/>
              </a:rPr>
              <a:t>Embed AI systems into </a:t>
            </a:r>
          </a:p>
          <a:p>
            <a:r>
              <a:rPr lang="en-US" altLang="zh-CN" sz="1200" noProof="1">
                <a:solidFill>
                  <a:srgbClr val="FFFFFF"/>
                </a:solidFill>
                <a:latin typeface="Arial" panose="020B0604020202020204" pitchFamily="34" charset="0"/>
              </a:rPr>
              <a:t>real-world products and services.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671DD1D-5764-791D-4CAE-2A1B47373EF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81203" y="2598738"/>
            <a:ext cx="462842" cy="468312"/>
          </a:xfrm>
        </p:spPr>
        <p:txBody>
          <a:bodyPr/>
          <a:lstStyle/>
          <a:p>
            <a:r>
              <a:rPr lang="en-US" altLang="zh-CN" sz="1200">
                <a:solidFill>
                  <a:srgbClr val="D45314"/>
                </a:solidFill>
                <a:latin typeface="Arial" panose="020B0604020202020204" pitchFamily="34" charset="0"/>
              </a:rPr>
              <a:t>06</a:t>
            </a:r>
            <a:endParaRPr lang="zh-CN" altLang="en-US" sz="1200">
              <a:solidFill>
                <a:srgbClr val="D45314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9CD856-30F8-9FB3-5242-8D1921081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/>
          <a:lstStyle/>
          <a:p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</a:rPr>
              <a:t>Monitoring &amp; Feedback Loop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933BF3-2747-2696-109F-26FCC62E45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/>
          <a:lstStyle/>
          <a:p>
            <a:r>
              <a:rPr lang="en-US" altLang="zh-CN" sz="1200" noProof="1">
                <a:solidFill>
                  <a:srgbClr val="FFFFFF"/>
                </a:solidFill>
                <a:latin typeface="Arial" panose="020B0604020202020204" pitchFamily="34" charset="0"/>
              </a:rPr>
              <a:t>Continuously improve through </a:t>
            </a:r>
          </a:p>
          <a:p>
            <a:r>
              <a:rPr lang="en-US" altLang="zh-CN" sz="1200" noProof="1">
                <a:solidFill>
                  <a:srgbClr val="FFFFFF"/>
                </a:solidFill>
                <a:latin typeface="Arial" panose="020B0604020202020204" pitchFamily="34" charset="0"/>
              </a:rPr>
              <a:t>user feedback and retraining cycles.</a:t>
            </a:r>
          </a:p>
        </p:txBody>
      </p:sp>
    </p:spTree>
    <p:extLst>
      <p:ext uri="{BB962C8B-B14F-4D97-AF65-F5344CB8AC3E}">
        <p14:creationId xmlns:p14="http://schemas.microsoft.com/office/powerpoint/2010/main" val="83786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84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Aptos</vt:lpstr>
      <vt:lpstr>Arial</vt:lpstr>
      <vt:lpstr>Custom</vt:lpstr>
      <vt:lpstr>Vision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2025-05-07T15:19:43Z</dcterms:created>
  <dcterms:modified xsi:type="dcterms:W3CDTF">2025-05-10T13:41:58Z</dcterms:modified>
</cp:coreProperties>
</file>