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lstStyle/>
          <a:p>
            <a:r>
              <a:rPr lang="en-US"/>
              <a:t>Competitive landscape</a:t>
            </a:r>
            <a:endParaRPr lang="en-US" dirty="0"/>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1100852" y="1825625"/>
            <a:ext cx="9988062" cy="4351338"/>
          </a:xfrm>
        </p:spPr>
        <p:txBody>
          <a:bodyPr>
            <a:normAutofit/>
          </a:bodyPr>
          <a:lstStyle/>
          <a:p>
            <a:pPr marL="0" indent="0">
              <a:buNone/>
            </a:pPr>
            <a:r>
              <a:rPr lang="en-US"/>
              <a:t>Our company holds a strong position in the competitive AI landscape, recognized as a market leader thanks to a well-established infrastructure and a team of dedicated experts.</a:t>
            </a:r>
          </a:p>
          <a:p>
            <a:pPr marL="0" indent="0">
              <a:buNone/>
            </a:pPr>
            <a:r>
              <a:rPr lang="en-US"/>
              <a:t>We have consistently outperformed competitors and earned solid brand recognition across the industry. However, to maintain and extend our lead, we must enhance our agility, quickly respond to changing market dynamics, and sharpen our competitive edge. </a:t>
            </a:r>
          </a:p>
          <a:p>
            <a:pPr marL="0" indent="0">
              <a:buNone/>
            </a:pPr>
            <a:r>
              <a:rPr lang="en-US"/>
              <a:t>By integrating user feedback and continuously improving our offerings, we aim to stay ahead of the curve and reinforce our leadership in this fast-evolving sector.</a:t>
            </a:r>
          </a:p>
          <a:p>
            <a:pPr marL="0" indent="0">
              <a:buNone/>
            </a:pPr>
            <a:endParaRPr lang="en-US"/>
          </a:p>
          <a:p>
            <a:pPr marL="0" indent="0">
              <a:buNone/>
            </a:pPr>
            <a:r>
              <a:rPr lang="en-US"/>
              <a:t>[Placeholder for In-Depth Analysis]</a:t>
            </a:r>
            <a:endParaRPr lang="en-US" dirty="0"/>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1</a:t>
            </a:r>
            <a:endParaRPr kumimoji="0" lang="en-US" sz="1200" b="0" i="0" u="none" strike="noStrike" kern="1200" cap="none" spc="0" normalizeH="0" baseline="0" noProof="0" dirty="0">
              <a:ln>
                <a:noFill/>
              </a:ln>
              <a:solidFill>
                <a:srgbClr val="FFFFFF"/>
              </a:solidFill>
              <a:effectLst/>
              <a:uLnTx/>
              <a:uFillTx/>
              <a:latin typeface="Arial"/>
              <a:ea typeface="+mn-ea"/>
              <a:cs typeface="+mn-cs"/>
            </a:endParaRPr>
          </a:p>
        </p:txBody>
      </p:sp>
      <p:sp>
        <p:nvSpPr>
          <p:cNvPr id="3" name="Summary Text Box">
            <a:extLst>
              <a:ext uri="{FF2B5EF4-FFF2-40B4-BE49-F238E27FC236}">
                <a16:creationId xmlns:a16="http://schemas.microsoft.com/office/drawing/2014/main" id="{7A854E55-98FE-7963-6191-19627FC9BA67}"/>
              </a:ext>
            </a:extLst>
          </p:cNvPr>
          <p:cNvSpPr txBox="1"/>
          <p:nvPr/>
        </p:nvSpPr>
        <p:spPr>
          <a:xfrm>
            <a:off x="127000" y="127000"/>
            <a:ext cx="6096000" cy="2286000"/>
          </a:xfrm>
          <a:prstGeom prst="rect">
            <a:avLst/>
          </a:prstGeom>
          <a:noFill/>
        </p:spPr>
        <p:txBody>
          <a:bodyPr vert="horz" rtlCol="0">
            <a:spAutoFit/>
          </a:bodyPr>
          <a:lstStyle/>
          <a:p>
            <a:endParaRPr lang="en-US"/>
          </a:p>
        </p:txBody>
      </p:sp>
      <p:sp>
        <p:nvSpPr>
          <p:cNvPr id="4" name="In-Depth Analysis Text Box">
            <a:extLst>
              <a:ext uri="{FF2B5EF4-FFF2-40B4-BE49-F238E27FC236}">
                <a16:creationId xmlns:a16="http://schemas.microsoft.com/office/drawing/2014/main" id="{0A19E353-FE46-5EE6-A84D-EF8E5D6CE71C}"/>
              </a:ext>
            </a:extLst>
          </p:cNvPr>
          <p:cNvSpPr txBox="1"/>
          <p:nvPr/>
        </p:nvSpPr>
        <p:spPr>
          <a:xfrm>
            <a:off x="1100852" y="6303963"/>
            <a:ext cx="6096000" cy="400110"/>
          </a:xfrm>
          <a:prstGeom prst="rect">
            <a:avLst/>
          </a:prstGeom>
          <a:noFill/>
        </p:spPr>
        <p:txBody>
          <a:bodyPr vert="horz" rtlCol="0">
            <a:spAutoFit/>
          </a:bodyPr>
          <a:lstStyle/>
          <a:p>
            <a:r>
              <a:rPr lang="en-US" sz="2000" b="1">
                <a:solidFill>
                  <a:srgbClr val="FFFFFF"/>
                </a:solidFill>
                <a:latin typeface="Arial" panose="020B0604020202020204" pitchFamily="34" charset="0"/>
              </a:rPr>
              <a:t>In-Depth Analysis</a:t>
            </a:r>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5</TotalTime>
  <Words>109</Words>
  <Application>Microsoft Office PowerPoint</Application>
  <PresentationFormat>와이드스크린</PresentationFormat>
  <Paragraphs>8</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Competitive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2025-05-07T15:31:49Z</dcterms:created>
  <dcterms:modified xsi:type="dcterms:W3CDTF">2025-05-10T13:55:48Z</dcterms:modified>
</cp:coreProperties>
</file>