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sldIdLst>
    <p:sldId id="29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titled 'Understanding Hypertension', provides key information about the condition. It highlights that hypertension affects over 1.2 billion people globally and is often referred to as the 'silent killer' due to its lack of obvious symptoms. The slide lists key risk factors including age, obesity, smoking, and high salt intake, and warns of serious potential complications such as stroke, heart failure, and kidney damage. It emphasizes the critical need for early diagnosis and lifestyle changes. A picture referencing a study on hypertension guidelines is also included, likely to support the discussion on the topic.</a:t>
            </a:r>
            <a:endParaRPr lang="en-US" dirty="0"/>
          </a:p>
        </p:txBody>
      </p:sp>
      <p:sp>
        <p:nvSpPr>
          <p:cNvPr id="4" name="Slide Number Placeholder 3"/>
          <p:cNvSpPr>
            <a:spLocks noGrp="1"/>
          </p:cNvSpPr>
          <p:nvPr>
            <p:ph type="sldNum" sz="quarter" idx="5"/>
          </p:nvPr>
        </p:nvSpPr>
        <p:spPr/>
        <p:txBody>
          <a:bodyPr/>
          <a:lstStyle/>
          <a:p>
            <a:fld id="{02743293-0820-4BC8-BD8F-B5AE10C4A443}" type="slidenum">
              <a:rPr lang="en-US" smtClean="0"/>
              <a:t>1</a:t>
            </a:fld>
            <a:endParaRPr lang="en-US" dirty="0"/>
          </a:p>
        </p:txBody>
      </p:sp>
    </p:spTree>
    <p:extLst>
      <p:ext uri="{BB962C8B-B14F-4D97-AF65-F5344CB8AC3E}">
        <p14:creationId xmlns:p14="http://schemas.microsoft.com/office/powerpoint/2010/main" val="551194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70">
            <a:extLst>
              <a:ext uri="{FF2B5EF4-FFF2-40B4-BE49-F238E27FC236}">
                <a16:creationId xmlns:a16="http://schemas.microsoft.com/office/drawing/2014/main" id="{91710E43-E112-40D3-95B5-7E3C5D5AD8C7}"/>
              </a:ext>
            </a:extLst>
          </p:cNvPr>
          <p:cNvSpPr>
            <a:spLocks noGrp="1"/>
          </p:cNvSpPr>
          <p:nvPr>
            <p:ph type="title"/>
          </p:nvPr>
        </p:nvSpPr>
        <p:spPr>
          <a:xfrm>
            <a:off x="1371600" y="1129086"/>
            <a:ext cx="9486900" cy="725118"/>
          </a:xfrm>
        </p:spPr>
        <p:txBody>
          <a:bodyPr/>
          <a:lstStyle/>
          <a:p>
            <a:r>
              <a:rPr lang="en-US"/>
              <a:t>Understanding Hypertension</a:t>
            </a:r>
          </a:p>
        </p:txBody>
      </p:sp>
      <p:sp>
        <p:nvSpPr>
          <p:cNvPr id="19" name="Footer Placeholder 18">
            <a:extLst>
              <a:ext uri="{FF2B5EF4-FFF2-40B4-BE49-F238E27FC236}">
                <a16:creationId xmlns:a16="http://schemas.microsoft.com/office/drawing/2014/main" id="{77C7938D-18D5-43AF-A86F-D9A1342AB7F3}"/>
              </a:ext>
            </a:extLst>
          </p:cNvPr>
          <p:cNvSpPr>
            <a:spLocks noGrp="1"/>
          </p:cNvSpPr>
          <p:nvPr>
            <p:ph type="ftr" sz="quarter" idx="11"/>
          </p:nvPr>
        </p:nvSpPr>
        <p:spPr>
          <a:xfrm rot="5400000">
            <a:off x="-1708136" y="3223750"/>
            <a:ext cx="4114800" cy="410501"/>
          </a:xfrm>
        </p:spPr>
        <p:txBody>
          <a:bodyPr/>
          <a:lstStyle/>
          <a:p>
            <a:r>
              <a:rPr lang="en-US" dirty="0"/>
              <a:t>Sample Footer Text</a:t>
            </a:r>
          </a:p>
        </p:txBody>
      </p:sp>
      <p:sp>
        <p:nvSpPr>
          <p:cNvPr id="22" name="Slide Number Placeholder 21">
            <a:extLst>
              <a:ext uri="{FF2B5EF4-FFF2-40B4-BE49-F238E27FC236}">
                <a16:creationId xmlns:a16="http://schemas.microsoft.com/office/drawing/2014/main" id="{A7C51F7D-55A9-41A1-B86F-FB29FCB7A9D8}"/>
              </a:ext>
            </a:extLst>
          </p:cNvPr>
          <p:cNvSpPr>
            <a:spLocks noGrp="1"/>
          </p:cNvSpPr>
          <p:nvPr>
            <p:ph type="sldNum" sz="quarter" idx="12"/>
          </p:nvPr>
        </p:nvSpPr>
        <p:spPr>
          <a:xfrm>
            <a:off x="11116340" y="6356350"/>
            <a:ext cx="871868" cy="365125"/>
          </a:xfrm>
        </p:spPr>
        <p:txBody>
          <a:bodyPr/>
          <a:lstStyle/>
          <a:p>
            <a:fld id="{C6518F3C-CC40-4C0E-931C-53467D4C3266}" type="slidenum">
              <a:rPr lang="en-US" smtClean="0"/>
              <a:pPr/>
              <a:t>1</a:t>
            </a:fld>
            <a:endParaRPr lang="en-US" dirty="0"/>
          </a:p>
        </p:txBody>
      </p:sp>
      <p:sp>
        <p:nvSpPr>
          <p:cNvPr id="3" name="Rectangle 1">
            <a:extLst>
              <a:ext uri="{FF2B5EF4-FFF2-40B4-BE49-F238E27FC236}">
                <a16:creationId xmlns:a16="http://schemas.microsoft.com/office/drawing/2014/main" id="{7AD515D9-54A7-7BBA-4619-B7F1DEA878E1}"/>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내용 개체 틀 4">
            <a:extLst>
              <a:ext uri="{FF2B5EF4-FFF2-40B4-BE49-F238E27FC236}">
                <a16:creationId xmlns:a16="http://schemas.microsoft.com/office/drawing/2014/main" id="{4B067F2E-35E4-EB29-5E19-F0162F2D2B9A}"/>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Affects over 1.2 billion people worldwide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Often called the "silent killer"</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Key risk factors: age, obesity, smoking, salt intake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Can lead to stroke, heart failure, and kidney damage</a:t>
            </a: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en-US" altLang="en-US" sz="2400" b="0" i="0" u="none" strike="noStrike" kern="1200" cap="none" spc="0" normalizeH="0" baseline="0" noProof="0">
                <a:ln>
                  <a:noFill/>
                </a:ln>
                <a:solidFill>
                  <a:prstClr val="black"/>
                </a:solidFill>
                <a:effectLst/>
                <a:uLnTx/>
                <a:uFillTx/>
                <a:latin typeface="Arial" panose="020B0604020202020204" pitchFamily="34" charset="0"/>
                <a:ea typeface="+mn-ea"/>
                <a:cs typeface="+mn-cs"/>
              </a:rPr>
              <a:t>Early diagnosis and lifestyle changes are crucial</a:t>
            </a:r>
          </a:p>
        </p:txBody>
      </p:sp>
      <p:pic>
        <p:nvPicPr>
          <p:cNvPr id="2051" name="Picture 3" descr="Potential Impact of the New American High Blood Pressure Guidelines on  Hypertension Prevalence in a Primary Health Care Unit in Rio de Janeiro –  the LapARC Study - International Journal of Cardiovascular Sciences">
            <a:extLst>
              <a:ext uri="{FF2B5EF4-FFF2-40B4-BE49-F238E27FC236}">
                <a16:creationId xmlns:a16="http://schemas.microsoft.com/office/drawing/2014/main" id="{8706D1DF-00E8-B61A-F618-EC8B34FBC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5606" y="4266661"/>
            <a:ext cx="2524125"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31004"/>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2.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160</Words>
  <Application>Microsoft Office PowerPoint</Application>
  <PresentationFormat>와이드스크린</PresentationFormat>
  <Paragraphs>10</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Understanding Hypertension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2021-01-26T08:40:23Z</dcterms:created>
  <dcterms:modified xsi:type="dcterms:W3CDTF">2025-05-10T08:58:35Z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