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48" r:id="rId4"/>
  </p:sldMasterIdLst>
  <p:notesMasterIdLst>
    <p:notesMasterId r:id="rId17"/>
  </p:notesMasterIdLst>
  <p:handoutMasterIdLst>
    <p:handoutMasterId r:id="rId18"/>
  </p:handoutMasterIdLst>
  <p:sldIdLst>
    <p:sldId id="335" r:id="rId5"/>
    <p:sldId id="336" r:id="rId6"/>
    <p:sldId id="337" r:id="rId7"/>
    <p:sldId id="338" r:id="rId8"/>
    <p:sldId id="339" r:id="rId9"/>
    <p:sldId id="340" r:id="rId10"/>
    <p:sldId id="341" r:id="rId11"/>
    <p:sldId id="342" r:id="rId12"/>
    <p:sldId id="343" r:id="rId13"/>
    <p:sldId id="348" r:id="rId14"/>
    <p:sldId id="344" r:id="rId15"/>
    <p:sldId id="34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93" d="100"/>
          <a:sy n="93" d="100"/>
        </p:scale>
        <p:origin x="84" y="138"/>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ko-K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ltLang="ko-KR"/>
              <a:t>Example</a:t>
            </a:r>
            <a:endParaRPr lang="ko-KR" altLang="en-US"/>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계열 1</c:v>
                </c:pt>
              </c:strCache>
            </c:strRef>
          </c:tx>
          <c:spPr>
            <a:solidFill>
              <a:schemeClr val="accent1"/>
            </a:solidFill>
            <a:ln>
              <a:noFill/>
            </a:ln>
            <a:effectLst/>
          </c:spPr>
          <c:invertIfNegative val="0"/>
          <c:cat>
            <c:strRef>
              <c:f>Sheet1!$A$2:$A$5</c:f>
              <c:strCache>
                <c:ptCount val="4"/>
                <c:pt idx="0">
                  <c:v>항목 1</c:v>
                </c:pt>
                <c:pt idx="1">
                  <c:v>항목 2</c:v>
                </c:pt>
                <c:pt idx="2">
                  <c:v>항목 3</c:v>
                </c:pt>
                <c:pt idx="3">
                  <c:v>항목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52D4-4D30-81B2-4F2526483918}"/>
            </c:ext>
          </c:extLst>
        </c:ser>
        <c:ser>
          <c:idx val="1"/>
          <c:order val="1"/>
          <c:tx>
            <c:strRef>
              <c:f>Sheet1!$C$1</c:f>
              <c:strCache>
                <c:ptCount val="1"/>
                <c:pt idx="0">
                  <c:v>계열 2</c:v>
                </c:pt>
              </c:strCache>
            </c:strRef>
          </c:tx>
          <c:spPr>
            <a:solidFill>
              <a:schemeClr val="accent2"/>
            </a:solidFill>
            <a:ln>
              <a:noFill/>
            </a:ln>
            <a:effectLst/>
          </c:spPr>
          <c:invertIfNegative val="0"/>
          <c:cat>
            <c:strRef>
              <c:f>Sheet1!$A$2:$A$5</c:f>
              <c:strCache>
                <c:ptCount val="4"/>
                <c:pt idx="0">
                  <c:v>항목 1</c:v>
                </c:pt>
                <c:pt idx="1">
                  <c:v>항목 2</c:v>
                </c:pt>
                <c:pt idx="2">
                  <c:v>항목 3</c:v>
                </c:pt>
                <c:pt idx="3">
                  <c:v>항목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52D4-4D30-81B2-4F2526483918}"/>
            </c:ext>
          </c:extLst>
        </c:ser>
        <c:ser>
          <c:idx val="2"/>
          <c:order val="2"/>
          <c:tx>
            <c:strRef>
              <c:f>Sheet1!$D$1</c:f>
              <c:strCache>
                <c:ptCount val="1"/>
                <c:pt idx="0">
                  <c:v>계열 3</c:v>
                </c:pt>
              </c:strCache>
            </c:strRef>
          </c:tx>
          <c:spPr>
            <a:solidFill>
              <a:schemeClr val="accent3"/>
            </a:solidFill>
            <a:ln>
              <a:noFill/>
            </a:ln>
            <a:effectLst/>
          </c:spPr>
          <c:invertIfNegative val="0"/>
          <c:cat>
            <c:strRef>
              <c:f>Sheet1!$A$2:$A$5</c:f>
              <c:strCache>
                <c:ptCount val="4"/>
                <c:pt idx="0">
                  <c:v>항목 1</c:v>
                </c:pt>
                <c:pt idx="1">
                  <c:v>항목 2</c:v>
                </c:pt>
                <c:pt idx="2">
                  <c:v>항목 3</c:v>
                </c:pt>
                <c:pt idx="3">
                  <c:v>항목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52D4-4D30-81B2-4F2526483918}"/>
            </c:ext>
          </c:extLst>
        </c:ser>
        <c:dLbls>
          <c:showLegendKey val="0"/>
          <c:showVal val="0"/>
          <c:showCatName val="0"/>
          <c:showSerName val="0"/>
          <c:showPercent val="0"/>
          <c:showBubbleSize val="0"/>
        </c:dLbls>
        <c:gapWidth val="219"/>
        <c:overlap val="-27"/>
        <c:axId val="1399624479"/>
        <c:axId val="1399625919"/>
      </c:barChart>
      <c:catAx>
        <c:axId val="13996244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9625919"/>
        <c:crosses val="autoZero"/>
        <c:auto val="1"/>
        <c:lblAlgn val="ctr"/>
        <c:lblOffset val="100"/>
        <c:noMultiLvlLbl val="0"/>
      </c:catAx>
      <c:valAx>
        <c:axId val="139962591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399624479"/>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4/21/2025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4/21/2025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example-hyperlink.com/" TargetMode="External"/><Relationship Id="rId2" Type="http://schemas.openxmlformats.org/officeDocument/2006/relationships/image" Target="../media/image1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BE0BCE3-7A85-71CE-E027-A8E454AF1454}"/>
              </a:ext>
            </a:extLst>
          </p:cNvPr>
          <p:cNvSpPr>
            <a:spLocks noGrp="1"/>
          </p:cNvSpPr>
          <p:nvPr>
            <p:ph type="ctrTitle"/>
          </p:nvPr>
        </p:nvSpPr>
        <p:spPr>
          <a:xfrm>
            <a:off x="6071616" y="960120"/>
            <a:ext cx="5221224" cy="3056343"/>
          </a:xfrm>
        </p:spPr>
        <p:txBody>
          <a:bodyPr/>
          <a:lstStyle/>
          <a:p>
            <a:r>
              <a:rPr lang="ko-KR" altLang="en-US"/>
              <a:t>세계의 저명한 기관과 학자</a:t>
            </a:r>
            <a:r>
              <a:rPr lang="en-US" altLang="ko-KR"/>
              <a:t>, </a:t>
            </a:r>
            <a:r>
              <a:rPr lang="ko-KR" altLang="en-US"/>
              <a:t>작가들은 한글의 우수성에 대해 일찍이 인정하고 극찬했다</a:t>
            </a:r>
            <a:r>
              <a:rPr lang="en-US" altLang="ko-KR"/>
              <a:t>.</a:t>
            </a:r>
            <a:endParaRPr lang="en-US" dirty="0"/>
          </a:p>
        </p:txBody>
      </p:sp>
    </p:spTree>
    <p:extLst>
      <p:ext uri="{BB962C8B-B14F-4D97-AF65-F5344CB8AC3E}">
        <p14:creationId xmlns:p14="http://schemas.microsoft.com/office/powerpoint/2010/main" val="954410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별: 꼭짓점 5개 5">
            <a:extLst>
              <a:ext uri="{FF2B5EF4-FFF2-40B4-BE49-F238E27FC236}">
                <a16:creationId xmlns:a16="http://schemas.microsoft.com/office/drawing/2014/main" id="{20314055-E57B-5901-2D97-15DBD06B5E60}"/>
              </a:ext>
            </a:extLst>
          </p:cNvPr>
          <p:cNvSpPr/>
          <p:nvPr/>
        </p:nvSpPr>
        <p:spPr>
          <a:xfrm>
            <a:off x="3883631" y="2404152"/>
            <a:ext cx="2780872" cy="2547991"/>
          </a:xfrm>
          <a:prstGeom prst="star5">
            <a:avLst>
              <a:gd name="adj" fmla="val 23839"/>
              <a:gd name="hf" fmla="val 105146"/>
              <a:gd name="vf" fmla="val 1105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칠각형 6">
            <a:extLst>
              <a:ext uri="{FF2B5EF4-FFF2-40B4-BE49-F238E27FC236}">
                <a16:creationId xmlns:a16="http://schemas.microsoft.com/office/drawing/2014/main" id="{1D57D019-A294-3C06-AA1E-1FF2C963C42E}"/>
              </a:ext>
            </a:extLst>
          </p:cNvPr>
          <p:cNvSpPr/>
          <p:nvPr/>
        </p:nvSpPr>
        <p:spPr>
          <a:xfrm>
            <a:off x="852755" y="693506"/>
            <a:ext cx="3030876" cy="2866490"/>
          </a:xfrm>
          <a:prstGeom prst="heptagon">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0720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11</a:t>
            </a:fld>
            <a:endParaRPr lang="en-US" dirty="0"/>
          </a:p>
        </p:txBody>
      </p:sp>
    </p:spTree>
    <p:extLst>
      <p:ext uri="{BB962C8B-B14F-4D97-AF65-F5344CB8AC3E}">
        <p14:creationId xmlns:p14="http://schemas.microsoft.com/office/powerpoint/2010/main" val="3119264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차트 9">
            <a:extLst>
              <a:ext uri="{FF2B5EF4-FFF2-40B4-BE49-F238E27FC236}">
                <a16:creationId xmlns:a16="http://schemas.microsoft.com/office/drawing/2014/main" id="{4576543A-3103-429A-0354-535BDCDAED79}"/>
              </a:ext>
            </a:extLst>
          </p:cNvPr>
          <p:cNvGraphicFramePr/>
          <p:nvPr>
            <p:extLst>
              <p:ext uri="{D42A27DB-BD31-4B8C-83A1-F6EECF244321}">
                <p14:modId xmlns:p14="http://schemas.microsoft.com/office/powerpoint/2010/main" val="1994990899"/>
              </p:ext>
            </p:extLst>
          </p:nvPr>
        </p:nvGraphicFramePr>
        <p:xfrm>
          <a:off x="778553" y="832683"/>
          <a:ext cx="6074310" cy="382151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93061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0870A-EBCD-13FC-D1A2-49C555C48170}"/>
              </a:ext>
            </a:extLst>
          </p:cNvPr>
          <p:cNvSpPr>
            <a:spLocks noGrp="1"/>
          </p:cNvSpPr>
          <p:nvPr>
            <p:ph type="title"/>
          </p:nvPr>
        </p:nvSpPr>
        <p:spPr>
          <a:xfrm>
            <a:off x="893064" y="72518"/>
            <a:ext cx="8297380" cy="1326514"/>
          </a:xfrm>
        </p:spPr>
        <p:txBody>
          <a:bodyPr/>
          <a:lstStyle/>
          <a:p>
            <a:r>
              <a:rPr lang="en-US" dirty="0"/>
              <a:t>Agenda </a:t>
            </a:r>
          </a:p>
        </p:txBody>
      </p:sp>
      <p:sp>
        <p:nvSpPr>
          <p:cNvPr id="3" name="Slide Number Placeholder 2">
            <a:extLst>
              <a:ext uri="{FF2B5EF4-FFF2-40B4-BE49-F238E27FC236}">
                <a16:creationId xmlns:a16="http://schemas.microsoft.com/office/drawing/2014/main" id="{089920E1-1F47-D3FB-B5CD-7110B3795525}"/>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2</a:t>
            </a:fld>
            <a:endParaRPr lang="en-US" dirty="0"/>
          </a:p>
        </p:txBody>
      </p:sp>
      <p:sp>
        <p:nvSpPr>
          <p:cNvPr id="6" name="직사각형 5">
            <a:extLst>
              <a:ext uri="{FF2B5EF4-FFF2-40B4-BE49-F238E27FC236}">
                <a16:creationId xmlns:a16="http://schemas.microsoft.com/office/drawing/2014/main" id="{4AA14163-DA67-7271-DEE4-334BCC0C9252}"/>
              </a:ext>
            </a:extLst>
          </p:cNvPr>
          <p:cNvSpPr/>
          <p:nvPr/>
        </p:nvSpPr>
        <p:spPr>
          <a:xfrm>
            <a:off x="1253447" y="1736333"/>
            <a:ext cx="1602769" cy="20445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직사각형 7">
            <a:extLst>
              <a:ext uri="{FF2B5EF4-FFF2-40B4-BE49-F238E27FC236}">
                <a16:creationId xmlns:a16="http://schemas.microsoft.com/office/drawing/2014/main" id="{1B796C4C-E34E-53D2-8CA5-F9C03F58C6C8}"/>
              </a:ext>
            </a:extLst>
          </p:cNvPr>
          <p:cNvSpPr/>
          <p:nvPr/>
        </p:nvSpPr>
        <p:spPr>
          <a:xfrm>
            <a:off x="3082247" y="4099389"/>
            <a:ext cx="5702157" cy="22603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사각형: 둥근 모서리 8">
            <a:extLst>
              <a:ext uri="{FF2B5EF4-FFF2-40B4-BE49-F238E27FC236}">
                <a16:creationId xmlns:a16="http://schemas.microsoft.com/office/drawing/2014/main" id="{78FBE404-BFF8-6837-48CF-F848F40F1F5F}"/>
              </a:ext>
            </a:extLst>
          </p:cNvPr>
          <p:cNvSpPr/>
          <p:nvPr/>
        </p:nvSpPr>
        <p:spPr>
          <a:xfrm>
            <a:off x="6380252" y="729465"/>
            <a:ext cx="1602769" cy="2568539"/>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2749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A0C7-4B10-03D7-2211-750D1F9E5A8A}"/>
              </a:ext>
            </a:extLst>
          </p:cNvPr>
          <p:cNvSpPr>
            <a:spLocks noGrp="1"/>
          </p:cNvSpPr>
          <p:nvPr>
            <p:ph type="title"/>
          </p:nvPr>
        </p:nvSpPr>
        <p:spPr>
          <a:xfrm>
            <a:off x="409047" y="1252830"/>
            <a:ext cx="6834233" cy="3621024"/>
          </a:xfrm>
        </p:spPr>
        <p:txBody>
          <a:bodyPr>
            <a:noAutofit/>
          </a:bodyPr>
          <a:lstStyle/>
          <a:p>
            <a:r>
              <a:rPr lang="en-US" sz="2400"/>
              <a:t>Today, we’re launching three new models in the API: GPT‑4.1, GPT‑4.1 mini, and GPT‑4.1 nano. These models outperform GPT‑4o and GPT‑4o mini across the board, with major gains in coding and instruction following. They also have larger context windows—supporting up to 1 million tokens of context—and are able to better use that context with improved long-context comprehension. They feature a refreshed knowledge cutoff of June 2024.</a:t>
            </a:r>
          </a:p>
        </p:txBody>
      </p:sp>
      <p:pic>
        <p:nvPicPr>
          <p:cNvPr id="10" name="Picture Placeholder 9" descr="A person smiling at a computer">
            <a:extLst>
              <a:ext uri="{FF2B5EF4-FFF2-40B4-BE49-F238E27FC236}">
                <a16:creationId xmlns:a16="http://schemas.microsoft.com/office/drawing/2014/main" id="{0E7DFFA9-9901-3CE7-AAC2-C1754C65BD4D}"/>
              </a:ext>
            </a:extLst>
          </p:cNvPr>
          <p:cNvPicPr>
            <a:picLocks noGrp="1" noChangeAspect="1"/>
          </p:cNvPicPr>
          <p:nvPr>
            <p:ph type="pic" sz="quarter" idx="10"/>
          </p:nvPr>
        </p:nvPicPr>
        <p:blipFill>
          <a:blip r:embed="rId2"/>
          <a:srcRect l="18" r="18"/>
          <a:stretch/>
        </p:blipFill>
        <p:spPr>
          <a:xfrm>
            <a:off x="7625969" y="-9144"/>
            <a:ext cx="4581525" cy="6602413"/>
          </a:xfrm>
        </p:spPr>
      </p:pic>
      <p:sp>
        <p:nvSpPr>
          <p:cNvPr id="3" name="TextBox 2">
            <a:extLst>
              <a:ext uri="{FF2B5EF4-FFF2-40B4-BE49-F238E27FC236}">
                <a16:creationId xmlns:a16="http://schemas.microsoft.com/office/drawing/2014/main" id="{16C79359-2436-79B9-A411-2BE14AAEE1FE}"/>
              </a:ext>
            </a:extLst>
          </p:cNvPr>
          <p:cNvSpPr txBox="1"/>
          <p:nvPr/>
        </p:nvSpPr>
        <p:spPr>
          <a:xfrm>
            <a:off x="616449" y="5630238"/>
            <a:ext cx="5404207" cy="369332"/>
          </a:xfrm>
          <a:prstGeom prst="rect">
            <a:avLst/>
          </a:prstGeom>
          <a:noFill/>
        </p:spPr>
        <p:txBody>
          <a:bodyPr wrap="square" rtlCol="0">
            <a:spAutoFit/>
          </a:bodyPr>
          <a:lstStyle/>
          <a:p>
            <a:r>
              <a:rPr lang="en-US" u="sng">
                <a:hlinkClick r:id="rId3"/>
              </a:rPr>
              <a:t>https://example-hyperlink.com</a:t>
            </a:r>
            <a:endParaRPr lang="en-US" u="sng"/>
          </a:p>
        </p:txBody>
      </p:sp>
    </p:spTree>
    <p:extLst>
      <p:ext uri="{BB962C8B-B14F-4D97-AF65-F5344CB8AC3E}">
        <p14:creationId xmlns:p14="http://schemas.microsoft.com/office/powerpoint/2010/main" val="3786907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9DDD8-3394-6FB2-960C-451DEBD7F640}"/>
              </a:ext>
            </a:extLst>
          </p:cNvPr>
          <p:cNvSpPr>
            <a:spLocks noGrp="1"/>
          </p:cNvSpPr>
          <p:nvPr>
            <p:ph type="title"/>
          </p:nvPr>
        </p:nvSpPr>
        <p:spPr>
          <a:xfrm>
            <a:off x="4695290" y="176784"/>
            <a:ext cx="7265062" cy="3621024"/>
          </a:xfrm>
        </p:spPr>
        <p:txBody>
          <a:bodyPr>
            <a:normAutofit/>
          </a:bodyPr>
          <a:lstStyle/>
          <a:p>
            <a:r>
              <a:rPr lang="en-US" sz="3600"/>
              <a:t>A grounbraeking medikal deviec desingned to detec catracts in nweborns is beeing enahnced with the hlpe of AI.</a:t>
            </a:r>
            <a:endParaRPr lang="en-ZA" sz="3600" dirty="0"/>
          </a:p>
        </p:txBody>
      </p:sp>
      <p:pic>
        <p:nvPicPr>
          <p:cNvPr id="12" name="Picture Placeholder 11" descr="A person in a yellow shirt">
            <a:extLst>
              <a:ext uri="{FF2B5EF4-FFF2-40B4-BE49-F238E27FC236}">
                <a16:creationId xmlns:a16="http://schemas.microsoft.com/office/drawing/2014/main" id="{BC85F8C0-B84C-01D2-4208-5596D725B2B0}"/>
              </a:ext>
            </a:extLst>
          </p:cNvPr>
          <p:cNvPicPr>
            <a:picLocks noGrp="1" noChangeAspect="1"/>
          </p:cNvPicPr>
          <p:nvPr>
            <p:ph type="pic" sz="quarter" idx="10"/>
          </p:nvPr>
        </p:nvPicPr>
        <p:blipFill>
          <a:blip r:embed="rId2"/>
          <a:srcRect l="33" r="33"/>
          <a:stretch/>
        </p:blipFill>
        <p:spPr>
          <a:xfrm>
            <a:off x="416275" y="1156630"/>
            <a:ext cx="3665515" cy="5282355"/>
          </a:xfrm>
        </p:spPr>
      </p:pic>
      <p:pic>
        <p:nvPicPr>
          <p:cNvPr id="6" name="Picture Placeholder 9" descr="A person wearing a blue head scarf">
            <a:extLst>
              <a:ext uri="{FF2B5EF4-FFF2-40B4-BE49-F238E27FC236}">
                <a16:creationId xmlns:a16="http://schemas.microsoft.com/office/drawing/2014/main" id="{1E610585-8A6D-6E74-1322-3CAA12BDCDD7}"/>
              </a:ext>
            </a:extLst>
          </p:cNvPr>
          <p:cNvPicPr>
            <a:picLocks noChangeAspect="1"/>
          </p:cNvPicPr>
          <p:nvPr/>
        </p:nvPicPr>
        <p:blipFill>
          <a:blip r:embed="rId3"/>
          <a:srcRect t="962" b="962"/>
          <a:stretch/>
        </p:blipFill>
        <p:spPr>
          <a:xfrm>
            <a:off x="7369820" y="4191856"/>
            <a:ext cx="4709472" cy="1159475"/>
          </a:xfrm>
          <a:prstGeom prst="rect">
            <a:avLst/>
          </a:prstGeom>
        </p:spPr>
      </p:pic>
    </p:spTree>
    <p:extLst>
      <p:ext uri="{BB962C8B-B14F-4D97-AF65-F5344CB8AC3E}">
        <p14:creationId xmlns:p14="http://schemas.microsoft.com/office/powerpoint/2010/main" val="3590816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dirty="0"/>
              <a:t>Engaging the audience</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a:t>this is an example of a sentence with incorrect Capitalization and wrong punctuation it doesnt even start properly and theres no comma or period at the endanother line here it Has RANDOM Capitals in the middle WITHOUT reason and missing commas or semicolons why would anyone write like this?? its confusing isnt it</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5</a:t>
            </a:fld>
            <a:endParaRPr lang="en-US" dirty="0"/>
          </a:p>
        </p:txBody>
      </p:sp>
    </p:spTree>
    <p:extLst>
      <p:ext uri="{BB962C8B-B14F-4D97-AF65-F5344CB8AC3E}">
        <p14:creationId xmlns:p14="http://schemas.microsoft.com/office/powerpoint/2010/main" val="20990083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BF9F0-B02C-F479-3755-F41439C1E147}"/>
              </a:ext>
            </a:extLst>
          </p:cNvPr>
          <p:cNvSpPr>
            <a:spLocks noGrp="1"/>
          </p:cNvSpPr>
          <p:nvPr>
            <p:ph type="title"/>
          </p:nvPr>
        </p:nvSpPr>
        <p:spPr>
          <a:xfrm>
            <a:off x="5777499" y="801554"/>
            <a:ext cx="5641897" cy="3316893"/>
          </a:xfrm>
        </p:spPr>
        <p:txBody>
          <a:bodyPr>
            <a:noAutofit/>
          </a:bodyPr>
          <a:lstStyle/>
          <a:p>
            <a:pPr>
              <a:lnSpc>
                <a:spcPct val="200000"/>
              </a:lnSpc>
            </a:pPr>
            <a:r>
              <a:rPr lang="en-US" sz="2000"/>
              <a:t>DeepSeek, a Chinese artificial intelligence (AI) startup, made headlines worldwide after it topped app download charts and caused US tech stocks to sink.</a:t>
            </a:r>
            <a:endParaRPr lang="en-ZA" sz="2000" dirty="0"/>
          </a:p>
        </p:txBody>
      </p:sp>
    </p:spTree>
    <p:extLst>
      <p:ext uri="{BB962C8B-B14F-4D97-AF65-F5344CB8AC3E}">
        <p14:creationId xmlns:p14="http://schemas.microsoft.com/office/powerpoint/2010/main" val="4043390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dirty="0"/>
              <a:t>Effective delivery techniques</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3" y="2073275"/>
            <a:ext cx="4887594" cy="3687763"/>
          </a:xfrm>
        </p:spPr>
        <p:txBody>
          <a:bodyPr/>
          <a:lstStyle/>
          <a:p>
            <a:pPr lvl="1"/>
            <a:r>
              <a:rPr lang="en-US"/>
              <a:t>Pitch </a:t>
            </a:r>
            <a:r>
              <a:rPr lang="en-US" dirty="0"/>
              <a:t>variation</a:t>
            </a:r>
          </a:p>
          <a:p>
            <a:pPr lvl="1"/>
            <a:r>
              <a:rPr lang="en-US" dirty="0"/>
              <a:t>Tone inflection</a:t>
            </a:r>
          </a:p>
          <a:p>
            <a:pPr lvl="1"/>
            <a:r>
              <a:rPr lang="en-US" dirty="0"/>
              <a:t>Volume control</a:t>
            </a:r>
          </a:p>
        </p:txBody>
      </p:sp>
      <p:sp>
        <p:nvSpPr>
          <p:cNvPr id="5" name="Content Placeholder 4">
            <a:extLst>
              <a:ext uri="{FF2B5EF4-FFF2-40B4-BE49-F238E27FC236}">
                <a16:creationId xmlns:a16="http://schemas.microsoft.com/office/drawing/2014/main" id="{8E5B1204-B9F7-0D66-EBAA-9265C1E35527}"/>
              </a:ext>
            </a:extLst>
          </p:cNvPr>
          <p:cNvSpPr>
            <a:spLocks noGrp="1"/>
          </p:cNvSpPr>
          <p:nvPr>
            <p:ph sz="quarter" idx="14"/>
          </p:nvPr>
        </p:nvSpPr>
        <p:spPr>
          <a:xfrm>
            <a:off x="6410644" y="2073275"/>
            <a:ext cx="4887594" cy="3687763"/>
          </a:xfrm>
        </p:spPr>
        <p:txBody>
          <a:bodyPr/>
          <a:lstStyle/>
          <a:p>
            <a:pPr lvl="1"/>
            <a:r>
              <a:rPr lang="en-US"/>
              <a:t>Meaningful </a:t>
            </a:r>
            <a:r>
              <a:rPr lang="en-US" dirty="0"/>
              <a:t>eye contact</a:t>
            </a:r>
          </a:p>
          <a:p>
            <a:pPr lvl="1"/>
            <a:r>
              <a:rPr lang="en-US" dirty="0"/>
              <a:t>Purposeful gestures</a:t>
            </a:r>
          </a:p>
          <a:p>
            <a:pPr lvl="1"/>
            <a:r>
              <a:rPr lang="en-US" dirty="0"/>
              <a:t>Maintain good posture</a:t>
            </a:r>
          </a:p>
          <a:p>
            <a:pPr lvl="1"/>
            <a:r>
              <a:rPr lang="en-US" dirty="0"/>
              <a:t>Control your expressions</a:t>
            </a: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7</a:t>
            </a:fld>
            <a:endParaRPr lang="en-US" dirty="0"/>
          </a:p>
        </p:txBody>
      </p:sp>
    </p:spTree>
    <p:extLst>
      <p:ext uri="{BB962C8B-B14F-4D97-AF65-F5344CB8AC3E}">
        <p14:creationId xmlns:p14="http://schemas.microsoft.com/office/powerpoint/2010/main" val="1041471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CA8C54-30A3-3553-626E-52909A83C86B}"/>
              </a:ext>
            </a:extLst>
          </p:cNvPr>
          <p:cNvSpPr>
            <a:spLocks noGrp="1"/>
          </p:cNvSpPr>
          <p:nvPr>
            <p:ph type="title"/>
          </p:nvPr>
        </p:nvSpPr>
        <p:spPr>
          <a:xfrm>
            <a:off x="893064" y="72518"/>
            <a:ext cx="10405174" cy="1326514"/>
          </a:xfrm>
        </p:spPr>
        <p:txBody>
          <a:bodyPr/>
          <a:lstStyle/>
          <a:p>
            <a:r>
              <a:rPr lang="en-US" dirty="0"/>
              <a:t>Navigating Q&amp;A sessions</a:t>
            </a:r>
            <a:endParaRPr lang="en-ZA" dirty="0"/>
          </a:p>
        </p:txBody>
      </p:sp>
      <p:sp>
        <p:nvSpPr>
          <p:cNvPr id="4" name="Content Placeholder 3">
            <a:extLst>
              <a:ext uri="{FF2B5EF4-FFF2-40B4-BE49-F238E27FC236}">
                <a16:creationId xmlns:a16="http://schemas.microsoft.com/office/drawing/2014/main" id="{8D97CD95-A6D1-C7C3-F7D9-C0AB6438B279}"/>
              </a:ext>
            </a:extLst>
          </p:cNvPr>
          <p:cNvSpPr>
            <a:spLocks noGrp="1"/>
          </p:cNvSpPr>
          <p:nvPr>
            <p:ph sz="quarter" idx="13"/>
          </p:nvPr>
        </p:nvSpPr>
        <p:spPr>
          <a:xfrm>
            <a:off x="893763" y="2073275"/>
            <a:ext cx="3144837" cy="3687763"/>
          </a:xfrm>
        </p:spPr>
        <p:txBody>
          <a:bodyPr/>
          <a:lstStyle/>
          <a:p>
            <a:r>
              <a:rPr lang="en-US" dirty="0">
                <a:solidFill>
                  <a:schemeClr val="bg1">
                    <a:lumMod val="95000"/>
                  </a:schemeClr>
                </a:solidFill>
              </a:rPr>
              <a:t>Know your material in advance</a:t>
            </a:r>
          </a:p>
          <a:p>
            <a:r>
              <a:rPr lang="en-US" dirty="0">
                <a:solidFill>
                  <a:schemeClr val="bg1">
                    <a:lumMod val="95000"/>
                  </a:schemeClr>
                </a:solidFill>
              </a:rPr>
              <a:t>Anticipate common questions</a:t>
            </a:r>
          </a:p>
          <a:p>
            <a:r>
              <a:rPr lang="en-US" dirty="0">
                <a:solidFill>
                  <a:schemeClr val="bg1">
                    <a:lumMod val="95000"/>
                  </a:schemeClr>
                </a:solidFill>
              </a:rPr>
              <a:t>Rehearse your responses</a:t>
            </a:r>
          </a:p>
        </p:txBody>
      </p:sp>
      <p:sp>
        <p:nvSpPr>
          <p:cNvPr id="9" name="Content Placeholder 8">
            <a:extLst>
              <a:ext uri="{FF2B5EF4-FFF2-40B4-BE49-F238E27FC236}">
                <a16:creationId xmlns:a16="http://schemas.microsoft.com/office/drawing/2014/main" id="{57454D1F-D2CD-3356-639E-75B37DE30F1F}"/>
              </a:ext>
            </a:extLst>
          </p:cNvPr>
          <p:cNvSpPr>
            <a:spLocks noGrp="1"/>
          </p:cNvSpPr>
          <p:nvPr>
            <p:ph sz="quarter" idx="14"/>
          </p:nvPr>
        </p:nvSpPr>
        <p:spPr>
          <a:xfrm>
            <a:off x="4556760" y="2073275"/>
            <a:ext cx="6192838" cy="3687763"/>
          </a:xfrm>
        </p:spPr>
        <p:txBody>
          <a:bodyPr/>
          <a:lstStyle/>
          <a:p>
            <a:r>
              <a:rPr lang="en-US" dirty="0">
                <a:solidFill>
                  <a:schemeClr val="bg1">
                    <a:lumMod val="95000"/>
                  </a:schemeClr>
                </a:solidFill>
              </a:rPr>
              <a:t>Maintaining composure during the Q&amp;A session is essential for projecting confidence and authority. Consider the following tips for staying composed:</a:t>
            </a:r>
          </a:p>
          <a:p>
            <a:pPr lvl="1"/>
            <a:r>
              <a:rPr lang="en-US" dirty="0">
                <a:solidFill>
                  <a:schemeClr val="bg1">
                    <a:lumMod val="95000"/>
                  </a:schemeClr>
                </a:solidFill>
              </a:rPr>
              <a:t>Stay calm</a:t>
            </a:r>
          </a:p>
          <a:p>
            <a:pPr lvl="1"/>
            <a:r>
              <a:rPr lang="en-US" dirty="0">
                <a:solidFill>
                  <a:schemeClr val="bg1">
                    <a:lumMod val="95000"/>
                  </a:schemeClr>
                </a:solidFill>
              </a:rPr>
              <a:t>Actively listen</a:t>
            </a:r>
          </a:p>
          <a:p>
            <a:pPr lvl="1"/>
            <a:r>
              <a:rPr lang="en-US" dirty="0">
                <a:solidFill>
                  <a:schemeClr val="bg1">
                    <a:lumMod val="95000"/>
                  </a:schemeClr>
                </a:solidFill>
              </a:rPr>
              <a:t>Pause and reflect</a:t>
            </a:r>
          </a:p>
          <a:p>
            <a:pPr lvl="1"/>
            <a:r>
              <a:rPr lang="en-US" dirty="0">
                <a:solidFill>
                  <a:schemeClr val="bg1">
                    <a:lumMod val="95000"/>
                  </a:schemeClr>
                </a:solidFill>
              </a:rPr>
              <a:t>Maintain eye contact</a:t>
            </a:r>
          </a:p>
        </p:txBody>
      </p:sp>
      <p:sp>
        <p:nvSpPr>
          <p:cNvPr id="3" name="Slide Number Placeholder 2">
            <a:extLst>
              <a:ext uri="{FF2B5EF4-FFF2-40B4-BE49-F238E27FC236}">
                <a16:creationId xmlns:a16="http://schemas.microsoft.com/office/drawing/2014/main" id="{B02207A1-A505-3185-A282-927E9F6F0E61}"/>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8</a:t>
            </a:fld>
            <a:endParaRPr lang="en-US" dirty="0"/>
          </a:p>
        </p:txBody>
      </p:sp>
    </p:spTree>
    <p:extLst>
      <p:ext uri="{BB962C8B-B14F-4D97-AF65-F5344CB8AC3E}">
        <p14:creationId xmlns:p14="http://schemas.microsoft.com/office/powerpoint/2010/main" val="8122090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54E4-9956-0B33-D845-8F2AAC5EBC56}"/>
              </a:ext>
            </a:extLst>
          </p:cNvPr>
          <p:cNvSpPr>
            <a:spLocks noGrp="1"/>
          </p:cNvSpPr>
          <p:nvPr>
            <p:ph type="title"/>
          </p:nvPr>
        </p:nvSpPr>
        <p:spPr>
          <a:xfrm>
            <a:off x="899160" y="137160"/>
            <a:ext cx="6172200" cy="1249680"/>
          </a:xfrm>
        </p:spPr>
        <p:txBody>
          <a:bodyPr/>
          <a:lstStyle/>
          <a:p>
            <a:r>
              <a:rPr lang="en-US" dirty="0"/>
              <a:t>Speaking impact</a:t>
            </a:r>
            <a:endParaRPr lang="en-ZA" dirty="0"/>
          </a:p>
        </p:txBody>
      </p:sp>
      <p:sp>
        <p:nvSpPr>
          <p:cNvPr id="4" name="Text Placeholder 3">
            <a:extLst>
              <a:ext uri="{FF2B5EF4-FFF2-40B4-BE49-F238E27FC236}">
                <a16:creationId xmlns:a16="http://schemas.microsoft.com/office/drawing/2014/main" id="{94D20DBB-F3DD-CE0A-DCE1-63F191C0CC47}"/>
              </a:ext>
            </a:extLst>
          </p:cNvPr>
          <p:cNvSpPr>
            <a:spLocks noGrp="1"/>
          </p:cNvSpPr>
          <p:nvPr>
            <p:ph type="body" sz="quarter" idx="11"/>
          </p:nvPr>
        </p:nvSpPr>
        <p:spPr>
          <a:xfrm>
            <a:off x="309425" y="3524465"/>
            <a:ext cx="6549604" cy="1050210"/>
          </a:xfrm>
        </p:spPr>
        <p:txBody>
          <a:bodyPr>
            <a:normAutofit fontScale="70000" lnSpcReduction="20000"/>
          </a:bodyPr>
          <a:lstStyle/>
          <a:p>
            <a:r>
              <a:rPr lang="en-US" dirty="0"/>
              <a:t>Your ability to communicate effectively will leave a lasting impact on your audience</a:t>
            </a:r>
          </a:p>
          <a:p>
            <a:r>
              <a:rPr lang="en-US" dirty="0"/>
              <a:t>Effectively communicating involves not only delivering a message but also resonating with the experiences, values, and emotions of those listening </a:t>
            </a:r>
          </a:p>
        </p:txBody>
      </p:sp>
      <p:sp>
        <p:nvSpPr>
          <p:cNvPr id="5" name="Slide Number Placeholder 4">
            <a:extLst>
              <a:ext uri="{FF2B5EF4-FFF2-40B4-BE49-F238E27FC236}">
                <a16:creationId xmlns:a16="http://schemas.microsoft.com/office/drawing/2014/main" id="{141392FF-67AF-70B5-1C3C-58D39BDFD8BE}"/>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9</a:t>
            </a:fld>
            <a:endParaRPr lang="en-US" dirty="0"/>
          </a:p>
        </p:txBody>
      </p:sp>
      <p:pic>
        <p:nvPicPr>
          <p:cNvPr id="10" name="Picture Placeholder 9" descr="A person wearing a blue head scarf">
            <a:extLst>
              <a:ext uri="{FF2B5EF4-FFF2-40B4-BE49-F238E27FC236}">
                <a16:creationId xmlns:a16="http://schemas.microsoft.com/office/drawing/2014/main" id="{2DB9BC6B-625B-CD8D-FB1A-1E9EBC1544D9}"/>
              </a:ext>
            </a:extLst>
          </p:cNvPr>
          <p:cNvPicPr>
            <a:picLocks noGrp="1" noChangeAspect="1"/>
          </p:cNvPicPr>
          <p:nvPr>
            <p:ph type="pic" sz="quarter" idx="10"/>
          </p:nvPr>
        </p:nvPicPr>
        <p:blipFill>
          <a:blip r:embed="rId2"/>
          <a:srcRect t="962" b="962"/>
          <a:stretch/>
        </p:blipFill>
        <p:spPr>
          <a:xfrm>
            <a:off x="309425" y="1813936"/>
            <a:ext cx="6172200" cy="1519600"/>
          </a:xfrm>
        </p:spPr>
      </p:pic>
      <p:pic>
        <p:nvPicPr>
          <p:cNvPr id="1026" name="Picture 2" descr="Artificial intelligence: Don't believe the hype | Business Travel News  Europe">
            <a:extLst>
              <a:ext uri="{FF2B5EF4-FFF2-40B4-BE49-F238E27FC236}">
                <a16:creationId xmlns:a16="http://schemas.microsoft.com/office/drawing/2014/main" id="{4BA963F1-6535-1D1B-3B5A-C91246BCD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6310" y="2797212"/>
            <a:ext cx="3306299" cy="22001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682F38-7E36-8181-85C3-7232A5028653}"/>
              </a:ext>
            </a:extLst>
          </p:cNvPr>
          <p:cNvSpPr txBox="1"/>
          <p:nvPr/>
        </p:nvSpPr>
        <p:spPr>
          <a:xfrm>
            <a:off x="8106310" y="5069570"/>
            <a:ext cx="3609998" cy="646331"/>
          </a:xfrm>
          <a:prstGeom prst="rect">
            <a:avLst/>
          </a:prstGeom>
          <a:noFill/>
        </p:spPr>
        <p:txBody>
          <a:bodyPr wrap="square">
            <a:spAutoFit/>
          </a:bodyPr>
          <a:lstStyle/>
          <a:p>
            <a:r>
              <a:rPr lang="en-US" b="1" i="0">
                <a:solidFill>
                  <a:srgbClr val="000000"/>
                </a:solidFill>
                <a:effectLst/>
                <a:latin typeface="Noto Serif" panose="02020600060500020200" pitchFamily="18" charset="0"/>
              </a:rPr>
              <a:t>AI is some clever maths that can benefit your business</a:t>
            </a:r>
            <a:endParaRPr lang="en-US"/>
          </a:p>
        </p:txBody>
      </p:sp>
    </p:spTree>
    <p:extLst>
      <p:ext uri="{BB962C8B-B14F-4D97-AF65-F5344CB8AC3E}">
        <p14:creationId xmlns:p14="http://schemas.microsoft.com/office/powerpoint/2010/main" val="381394816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401</Words>
  <Application>Microsoft Office PowerPoint</Application>
  <PresentationFormat>와이드스크린</PresentationFormat>
  <Paragraphs>63</Paragraphs>
  <Slides>12</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12</vt:i4>
      </vt:variant>
    </vt:vector>
  </HeadingPairs>
  <TitlesOfParts>
    <vt:vector size="18" baseType="lpstr">
      <vt:lpstr>Arial</vt:lpstr>
      <vt:lpstr>Avenir Next LT Pro Light</vt:lpstr>
      <vt:lpstr>Calibri</vt:lpstr>
      <vt:lpstr>Noto Serif</vt:lpstr>
      <vt:lpstr>Posterama</vt:lpstr>
      <vt:lpstr>Custom</vt:lpstr>
      <vt:lpstr>세계의 저명한 기관과 학자, 작가들은 한글의 우수성에 대해 일찍이 인정하고 극찬했다.</vt:lpstr>
      <vt:lpstr>Agenda </vt:lpstr>
      <vt:lpstr>Today, we’re launching three new models in the API: GPT‑4.1, GPT‑4.1 mini, and GPT‑4.1 nano. These models outperform GPT‑4o and GPT‑4o mini across the board, with major gains in coding and instruction following. They also have larger context windows—supporting up to 1 million tokens of context—and are able to better use that context with improved long-context comprehension. They feature a refreshed knowledge cutoff of June 2024.</vt:lpstr>
      <vt:lpstr>A grounbraeking medikal deviec desingned to detec catracts in nweborns is beeing enahnced with the hlpe of AI.</vt:lpstr>
      <vt:lpstr>Engaging the audience</vt:lpstr>
      <vt:lpstr>DeepSeek, a Chinese artificial intelligence (AI) startup, made headlines worldwide after it topped app download charts and caused US tech stocks to sink.</vt:lpstr>
      <vt:lpstr>Effective delivery techniques</vt:lpstr>
      <vt:lpstr>Navigating Q&amp;A sessions</vt:lpstr>
      <vt:lpstr>Speaking impact</vt:lpstr>
      <vt:lpstr>PowerPoint 프레젠테이션</vt:lpstr>
      <vt:lpstr>Dynamic delivery</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2023-12-19T17:34:13Z</dcterms:created>
  <dcterms:modified xsi:type="dcterms:W3CDTF">2025-04-20T16:59:02Z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