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p:scale>
          <a:sx n="59" d="100"/>
          <a:sy n="59" d="100"/>
        </p:scale>
        <p:origin x="1860" y="8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8EF506-E7C3-4B6C-BA09-464825CC8652}" type="datetimeFigureOut">
              <a:rPr lang="en-US" smtClean="0"/>
              <a:t>4/15/2025</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92478-7A2A-4140-BB44-D4DE2133D648}" type="slidenum">
              <a:rPr lang="en-US" smtClean="0"/>
              <a:t>‹#›</a:t>
            </a:fld>
            <a:endParaRPr lang="en-US"/>
          </a:p>
        </p:txBody>
      </p:sp>
    </p:spTree>
    <p:extLst>
      <p:ext uri="{BB962C8B-B14F-4D97-AF65-F5344CB8AC3E}">
        <p14:creationId xmlns:p14="http://schemas.microsoft.com/office/powerpoint/2010/main" val="190032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2A592478-7A2A-4140-BB44-D4DE2133D648}" type="slidenum">
              <a:rPr lang="en-US" smtClean="0"/>
              <a:t>3</a:t>
            </a:fld>
            <a:endParaRPr lang="en-US"/>
          </a:p>
        </p:txBody>
      </p:sp>
    </p:spTree>
    <p:extLst>
      <p:ext uri="{BB962C8B-B14F-4D97-AF65-F5344CB8AC3E}">
        <p14:creationId xmlns:p14="http://schemas.microsoft.com/office/powerpoint/2010/main" val="4069370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GT:</a:t>
            </a:r>
            <a:r>
              <a:rPr lang="ko-KR" altLang="en-US"/>
              <a:t> </a:t>
            </a:r>
            <a:r>
              <a:rPr lang="en-US"/>
              <a:t>A groundbreaking medical device designed to detect cataracts in newborns is being enhanced with the help of AI. The Neocam, a handheld digital imaging tool created by Addenbrooke’s eye surgeon, Dr Louise Allen, allows midwives to take photos of a baby’s eyes to spot congenital cataracts — the leading cause of preventable childhood blindness.</a:t>
            </a:r>
          </a:p>
        </p:txBody>
      </p:sp>
      <p:sp>
        <p:nvSpPr>
          <p:cNvPr id="4" name="슬라이드 번호 개체 틀 3"/>
          <p:cNvSpPr>
            <a:spLocks noGrp="1"/>
          </p:cNvSpPr>
          <p:nvPr>
            <p:ph type="sldNum" sz="quarter" idx="5"/>
          </p:nvPr>
        </p:nvSpPr>
        <p:spPr/>
        <p:txBody>
          <a:bodyPr/>
          <a:lstStyle/>
          <a:p>
            <a:fld id="{2A592478-7A2A-4140-BB44-D4DE2133D648}" type="slidenum">
              <a:rPr lang="en-US" smtClean="0"/>
              <a:t>4</a:t>
            </a:fld>
            <a:endParaRPr lang="en-US"/>
          </a:p>
        </p:txBody>
      </p:sp>
    </p:spTree>
    <p:extLst>
      <p:ext uri="{BB962C8B-B14F-4D97-AF65-F5344CB8AC3E}">
        <p14:creationId xmlns:p14="http://schemas.microsoft.com/office/powerpoint/2010/main" val="1204579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1B0F1D5-5724-B246-095F-E7D3317504F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a:p>
        </p:txBody>
      </p:sp>
      <p:sp>
        <p:nvSpPr>
          <p:cNvPr id="3" name="부제목 2">
            <a:extLst>
              <a:ext uri="{FF2B5EF4-FFF2-40B4-BE49-F238E27FC236}">
                <a16:creationId xmlns:a16="http://schemas.microsoft.com/office/drawing/2014/main" id="{22C2510B-C989-156B-75E1-26F47C8343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a:p>
        </p:txBody>
      </p:sp>
      <p:sp>
        <p:nvSpPr>
          <p:cNvPr id="4" name="날짜 개체 틀 3">
            <a:extLst>
              <a:ext uri="{FF2B5EF4-FFF2-40B4-BE49-F238E27FC236}">
                <a16:creationId xmlns:a16="http://schemas.microsoft.com/office/drawing/2014/main" id="{D124D3DB-2A34-016A-DAD9-00FC44F98C0B}"/>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2842B7D3-6A68-A4B0-A52D-E3AF2866C319}"/>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FA0B1D97-89E2-995F-7230-9234CD33CF96}"/>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30003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3CF0EF-8984-8F90-B16E-3C98EF242A1B}"/>
              </a:ext>
            </a:extLst>
          </p:cNvPr>
          <p:cNvSpPr>
            <a:spLocks noGrp="1"/>
          </p:cNvSpPr>
          <p:nvPr>
            <p:ph type="title"/>
          </p:nvPr>
        </p:nvSpPr>
        <p:spPr/>
        <p:txBody>
          <a:bodyPr/>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D3B54F7E-D342-E2B8-B3C3-0B669459449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A4E55084-5860-099E-085B-971A73CA806A}"/>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D0D04B10-C706-193E-B4A4-F644B7BED6E4}"/>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22E8BF47-D9D7-3176-6F2D-EA332CC986E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280380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0E6B2B3-433D-68D9-0754-3D823F520A5F}"/>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a:p>
        </p:txBody>
      </p:sp>
      <p:sp>
        <p:nvSpPr>
          <p:cNvPr id="3" name="세로 텍스트 개체 틀 2">
            <a:extLst>
              <a:ext uri="{FF2B5EF4-FFF2-40B4-BE49-F238E27FC236}">
                <a16:creationId xmlns:a16="http://schemas.microsoft.com/office/drawing/2014/main" id="{1305EFF0-3219-7DA2-7E3C-B691F4D50A8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2A4D33DF-92F6-E8BC-23B8-F2CC4CBDDB91}"/>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A359AF35-37ED-6161-0031-0867835282C5}"/>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932FE113-18D5-515E-F66B-323A94EF6838}"/>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23301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31AA45-D777-81CC-80E3-B56837F7637E}"/>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3CEF6522-B362-5797-752F-4AB71490351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D034080E-F96F-925E-B353-749F8CA5B218}"/>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6E8E22C3-319B-68BC-DDA5-4CD542FB5B68}"/>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754C1713-4A2F-4F5E-0E75-0C022F20F663}"/>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25748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D98978-37F3-78AA-344A-B40D8FD374B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8A6BCE96-FC1A-C16D-DB42-CA5AB2E8C4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93D92A67-A128-60C1-8B52-51CEDEF99672}"/>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D15F0BE7-074E-D6A5-58B1-01FB0E44F99A}"/>
              </a:ext>
            </a:extLst>
          </p:cNvPr>
          <p:cNvSpPr>
            <a:spLocks noGrp="1"/>
          </p:cNvSpPr>
          <p:nvPr>
            <p:ph type="ftr" sz="quarter" idx="11"/>
          </p:nvPr>
        </p:nvSpPr>
        <p:spPr/>
        <p:txBody>
          <a:bodyPr/>
          <a:lstStyle/>
          <a:p>
            <a:endParaRPr lang="en-US"/>
          </a:p>
        </p:txBody>
      </p:sp>
      <p:sp>
        <p:nvSpPr>
          <p:cNvPr id="6" name="슬라이드 번호 개체 틀 5">
            <a:extLst>
              <a:ext uri="{FF2B5EF4-FFF2-40B4-BE49-F238E27FC236}">
                <a16:creationId xmlns:a16="http://schemas.microsoft.com/office/drawing/2014/main" id="{6B3464D0-04DE-4F70-6D45-A37474C9E3E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086757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A9BA48-3372-C130-5E39-7A8BFFF59E6A}"/>
              </a:ext>
            </a:extLst>
          </p:cNvPr>
          <p:cNvSpPr>
            <a:spLocks noGrp="1"/>
          </p:cNvSpPr>
          <p:nvPr>
            <p:ph type="title"/>
          </p:nvPr>
        </p:nvSpPr>
        <p:spPr/>
        <p:txBody>
          <a:body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E4BFEC2C-7DCF-945D-DF24-F27F8C274D7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내용 개체 틀 3">
            <a:extLst>
              <a:ext uri="{FF2B5EF4-FFF2-40B4-BE49-F238E27FC236}">
                <a16:creationId xmlns:a16="http://schemas.microsoft.com/office/drawing/2014/main" id="{08BB6160-F483-9D2C-6959-21750847C50F}"/>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날짜 개체 틀 4">
            <a:extLst>
              <a:ext uri="{FF2B5EF4-FFF2-40B4-BE49-F238E27FC236}">
                <a16:creationId xmlns:a16="http://schemas.microsoft.com/office/drawing/2014/main" id="{E997BD37-D43B-DAD5-B38E-9B1697904716}"/>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B3EB5342-A56B-E5D6-A66C-E783B12B4A61}"/>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601E0DC7-C2D8-19AB-F3D2-139DC6B5CFBC}"/>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7934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70ABA4-F4BB-10F3-B830-E89FEA6DF4C9}"/>
              </a:ext>
            </a:extLst>
          </p:cNvPr>
          <p:cNvSpPr>
            <a:spLocks noGrp="1"/>
          </p:cNvSpPr>
          <p:nvPr>
            <p:ph type="title"/>
          </p:nvPr>
        </p:nvSpPr>
        <p:spPr>
          <a:xfrm>
            <a:off x="839788" y="365125"/>
            <a:ext cx="10515600" cy="1325563"/>
          </a:xfrm>
        </p:spPr>
        <p:txBody>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2E85B5-5B8C-CACF-D0BF-4352C7B23F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913D2882-13D8-4579-783E-6529DE1B96E5}"/>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5" name="텍스트 개체 틀 4">
            <a:extLst>
              <a:ext uri="{FF2B5EF4-FFF2-40B4-BE49-F238E27FC236}">
                <a16:creationId xmlns:a16="http://schemas.microsoft.com/office/drawing/2014/main" id="{27D7CCE5-D1DF-4FBC-CA4A-25D775EC77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C261C34-02F6-DBB3-D37A-DD1E98313CE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7" name="날짜 개체 틀 6">
            <a:extLst>
              <a:ext uri="{FF2B5EF4-FFF2-40B4-BE49-F238E27FC236}">
                <a16:creationId xmlns:a16="http://schemas.microsoft.com/office/drawing/2014/main" id="{2268EB1D-44DF-3DA4-74FE-4105ED44E4A9}"/>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8" name="바닥글 개체 틀 7">
            <a:extLst>
              <a:ext uri="{FF2B5EF4-FFF2-40B4-BE49-F238E27FC236}">
                <a16:creationId xmlns:a16="http://schemas.microsoft.com/office/drawing/2014/main" id="{87E8E939-236F-2C96-AA0A-9E00ED58F9E3}"/>
              </a:ext>
            </a:extLst>
          </p:cNvPr>
          <p:cNvSpPr>
            <a:spLocks noGrp="1"/>
          </p:cNvSpPr>
          <p:nvPr>
            <p:ph type="ftr" sz="quarter" idx="11"/>
          </p:nvPr>
        </p:nvSpPr>
        <p:spPr/>
        <p:txBody>
          <a:bodyPr/>
          <a:lstStyle/>
          <a:p>
            <a:endParaRPr lang="en-US"/>
          </a:p>
        </p:txBody>
      </p:sp>
      <p:sp>
        <p:nvSpPr>
          <p:cNvPr id="9" name="슬라이드 번호 개체 틀 8">
            <a:extLst>
              <a:ext uri="{FF2B5EF4-FFF2-40B4-BE49-F238E27FC236}">
                <a16:creationId xmlns:a16="http://schemas.microsoft.com/office/drawing/2014/main" id="{43F0929C-F67F-050C-A5F7-C949C5244BF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57344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D40963-0B49-77D8-5411-CD43EF7866D5}"/>
              </a:ext>
            </a:extLst>
          </p:cNvPr>
          <p:cNvSpPr>
            <a:spLocks noGrp="1"/>
          </p:cNvSpPr>
          <p:nvPr>
            <p:ph type="title"/>
          </p:nvPr>
        </p:nvSpPr>
        <p:spPr/>
        <p:txBody>
          <a:bodyPr/>
          <a:lstStyle/>
          <a:p>
            <a:r>
              <a:rPr lang="ko-KR" altLang="en-US"/>
              <a:t>마스터 제목 스타일 편집</a:t>
            </a:r>
            <a:endParaRPr lang="en-US"/>
          </a:p>
        </p:txBody>
      </p:sp>
      <p:sp>
        <p:nvSpPr>
          <p:cNvPr id="3" name="날짜 개체 틀 2">
            <a:extLst>
              <a:ext uri="{FF2B5EF4-FFF2-40B4-BE49-F238E27FC236}">
                <a16:creationId xmlns:a16="http://schemas.microsoft.com/office/drawing/2014/main" id="{47D10F49-41C3-F431-8BE4-8FD74524A0FC}"/>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4" name="바닥글 개체 틀 3">
            <a:extLst>
              <a:ext uri="{FF2B5EF4-FFF2-40B4-BE49-F238E27FC236}">
                <a16:creationId xmlns:a16="http://schemas.microsoft.com/office/drawing/2014/main" id="{F3D30342-0E55-0EBD-5496-736171B2621E}"/>
              </a:ext>
            </a:extLst>
          </p:cNvPr>
          <p:cNvSpPr>
            <a:spLocks noGrp="1"/>
          </p:cNvSpPr>
          <p:nvPr>
            <p:ph type="ftr" sz="quarter" idx="11"/>
          </p:nvPr>
        </p:nvSpPr>
        <p:spPr/>
        <p:txBody>
          <a:bodyPr/>
          <a:lstStyle/>
          <a:p>
            <a:endParaRPr lang="en-US"/>
          </a:p>
        </p:txBody>
      </p:sp>
      <p:sp>
        <p:nvSpPr>
          <p:cNvPr id="5" name="슬라이드 번호 개체 틀 4">
            <a:extLst>
              <a:ext uri="{FF2B5EF4-FFF2-40B4-BE49-F238E27FC236}">
                <a16:creationId xmlns:a16="http://schemas.microsoft.com/office/drawing/2014/main" id="{A724C150-CDD5-50B7-3CE6-766FD324AB7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957244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ABB0813-D9B3-826A-559E-DF8A3B25326F}"/>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3" name="바닥글 개체 틀 2">
            <a:extLst>
              <a:ext uri="{FF2B5EF4-FFF2-40B4-BE49-F238E27FC236}">
                <a16:creationId xmlns:a16="http://schemas.microsoft.com/office/drawing/2014/main" id="{FE471A77-C206-9DE2-0735-3BCE41E044DD}"/>
              </a:ext>
            </a:extLst>
          </p:cNvPr>
          <p:cNvSpPr>
            <a:spLocks noGrp="1"/>
          </p:cNvSpPr>
          <p:nvPr>
            <p:ph type="ftr" sz="quarter" idx="11"/>
          </p:nvPr>
        </p:nvSpPr>
        <p:spPr/>
        <p:txBody>
          <a:bodyPr/>
          <a:lstStyle/>
          <a:p>
            <a:endParaRPr lang="en-US"/>
          </a:p>
        </p:txBody>
      </p:sp>
      <p:sp>
        <p:nvSpPr>
          <p:cNvPr id="4" name="슬라이드 번호 개체 틀 3">
            <a:extLst>
              <a:ext uri="{FF2B5EF4-FFF2-40B4-BE49-F238E27FC236}">
                <a16:creationId xmlns:a16="http://schemas.microsoft.com/office/drawing/2014/main" id="{E278044E-FDAF-C370-F84B-2F1D2447855E}"/>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38620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A722A2-EAA1-5C71-BC6C-9B805CC75D6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내용 개체 틀 2">
            <a:extLst>
              <a:ext uri="{FF2B5EF4-FFF2-40B4-BE49-F238E27FC236}">
                <a16:creationId xmlns:a16="http://schemas.microsoft.com/office/drawing/2014/main" id="{1D5346F6-8357-ABC5-10ED-C41FDB5F3D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텍스트 개체 틀 3">
            <a:extLst>
              <a:ext uri="{FF2B5EF4-FFF2-40B4-BE49-F238E27FC236}">
                <a16:creationId xmlns:a16="http://schemas.microsoft.com/office/drawing/2014/main" id="{91E73737-B70B-159A-B07D-5F8E69DB45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16E1F0D-5B6A-AE11-926E-24D7177DB3D7}"/>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540A5B81-84A6-7424-E718-E1DF165E670D}"/>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E8C656D0-0C77-2DC6-D343-903ED48F7669}"/>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198460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3545AF-F8BA-E50E-4829-45F2A6D00F0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a:p>
        </p:txBody>
      </p:sp>
      <p:sp>
        <p:nvSpPr>
          <p:cNvPr id="3" name="그림 개체 틀 2">
            <a:extLst>
              <a:ext uri="{FF2B5EF4-FFF2-40B4-BE49-F238E27FC236}">
                <a16:creationId xmlns:a16="http://schemas.microsoft.com/office/drawing/2014/main" id="{317A29B6-785C-D641-A2FD-5164B80941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a:extLst>
              <a:ext uri="{FF2B5EF4-FFF2-40B4-BE49-F238E27FC236}">
                <a16:creationId xmlns:a16="http://schemas.microsoft.com/office/drawing/2014/main" id="{2F1873F8-0651-6609-8B0A-865F9C630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E007371-9967-3877-9ED4-A8AFBAAEA3B0}"/>
              </a:ext>
            </a:extLst>
          </p:cNvPr>
          <p:cNvSpPr>
            <a:spLocks noGrp="1"/>
          </p:cNvSpPr>
          <p:nvPr>
            <p:ph type="dt" sz="half" idx="10"/>
          </p:nvPr>
        </p:nvSpPr>
        <p:spPr/>
        <p:txBody>
          <a:bodyPr/>
          <a:lstStyle/>
          <a:p>
            <a:fld id="{D2BBF71F-E1BF-4F9B-A113-02E9585D25ED}" type="datetimeFigureOut">
              <a:rPr lang="en-US" smtClean="0"/>
              <a:t>4/15/2025</a:t>
            </a:fld>
            <a:endParaRPr lang="en-US"/>
          </a:p>
        </p:txBody>
      </p:sp>
      <p:sp>
        <p:nvSpPr>
          <p:cNvPr id="6" name="바닥글 개체 틀 5">
            <a:extLst>
              <a:ext uri="{FF2B5EF4-FFF2-40B4-BE49-F238E27FC236}">
                <a16:creationId xmlns:a16="http://schemas.microsoft.com/office/drawing/2014/main" id="{D005B9A3-81B8-7DF4-2616-4225760E10F7}"/>
              </a:ext>
            </a:extLst>
          </p:cNvPr>
          <p:cNvSpPr>
            <a:spLocks noGrp="1"/>
          </p:cNvSpPr>
          <p:nvPr>
            <p:ph type="ftr" sz="quarter" idx="11"/>
          </p:nvPr>
        </p:nvSpPr>
        <p:spPr/>
        <p:txBody>
          <a:bodyPr/>
          <a:lstStyle/>
          <a:p>
            <a:endParaRPr lang="en-US"/>
          </a:p>
        </p:txBody>
      </p:sp>
      <p:sp>
        <p:nvSpPr>
          <p:cNvPr id="7" name="슬라이드 번호 개체 틀 6">
            <a:extLst>
              <a:ext uri="{FF2B5EF4-FFF2-40B4-BE49-F238E27FC236}">
                <a16:creationId xmlns:a16="http://schemas.microsoft.com/office/drawing/2014/main" id="{A323A28F-06E2-993D-9D19-E52F80C3DCBA}"/>
              </a:ext>
            </a:extLst>
          </p:cNvPr>
          <p:cNvSpPr>
            <a:spLocks noGrp="1"/>
          </p:cNvSpPr>
          <p:nvPr>
            <p:ph type="sldNum" sz="quarter" idx="12"/>
          </p:nvPr>
        </p:nvSpPr>
        <p:spPr/>
        <p:txBody>
          <a:bodyPr/>
          <a:lstStyle/>
          <a:p>
            <a:fld id="{7B53776F-2C2A-4EB0-BC3A-87595DE7A3B6}" type="slidenum">
              <a:rPr lang="en-US" smtClean="0"/>
              <a:t>‹#›</a:t>
            </a:fld>
            <a:endParaRPr lang="en-US"/>
          </a:p>
        </p:txBody>
      </p:sp>
    </p:spTree>
    <p:extLst>
      <p:ext uri="{BB962C8B-B14F-4D97-AF65-F5344CB8AC3E}">
        <p14:creationId xmlns:p14="http://schemas.microsoft.com/office/powerpoint/2010/main" val="490282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1F7392D6-3674-872B-D2B6-9C6BE3DA68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텍스트 개체 틀 2">
            <a:extLst>
              <a:ext uri="{FF2B5EF4-FFF2-40B4-BE49-F238E27FC236}">
                <a16:creationId xmlns:a16="http://schemas.microsoft.com/office/drawing/2014/main" id="{444BCB52-5B67-F352-8C5A-E06116741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
        <p:nvSpPr>
          <p:cNvPr id="4" name="날짜 개체 틀 3">
            <a:extLst>
              <a:ext uri="{FF2B5EF4-FFF2-40B4-BE49-F238E27FC236}">
                <a16:creationId xmlns:a16="http://schemas.microsoft.com/office/drawing/2014/main" id="{141CC59E-DEDE-FB6B-95AC-C481FC9B7C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BBF71F-E1BF-4F9B-A113-02E9585D25ED}" type="datetimeFigureOut">
              <a:rPr lang="en-US" smtClean="0"/>
              <a:t>4/15/2025</a:t>
            </a:fld>
            <a:endParaRPr lang="en-US"/>
          </a:p>
        </p:txBody>
      </p:sp>
      <p:sp>
        <p:nvSpPr>
          <p:cNvPr id="5" name="바닥글 개체 틀 4">
            <a:extLst>
              <a:ext uri="{FF2B5EF4-FFF2-40B4-BE49-F238E27FC236}">
                <a16:creationId xmlns:a16="http://schemas.microsoft.com/office/drawing/2014/main" id="{373E9131-899C-4A03-D644-3DDC0F26F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슬라이드 번호 개체 틀 5">
            <a:extLst>
              <a:ext uri="{FF2B5EF4-FFF2-40B4-BE49-F238E27FC236}">
                <a16:creationId xmlns:a16="http://schemas.microsoft.com/office/drawing/2014/main" id="{D2556CD1-79B6-F620-FC0A-D659C3A4D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B53776F-2C2A-4EB0-BC3A-87595DE7A3B6}" type="slidenum">
              <a:rPr lang="en-US" smtClean="0"/>
              <a:t>‹#›</a:t>
            </a:fld>
            <a:endParaRPr lang="en-US"/>
          </a:p>
        </p:txBody>
      </p:sp>
    </p:spTree>
    <p:extLst>
      <p:ext uri="{BB962C8B-B14F-4D97-AF65-F5344CB8AC3E}">
        <p14:creationId xmlns:p14="http://schemas.microsoft.com/office/powerpoint/2010/main" val="26674691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D4CB1C-ACB2-7D43-CADF-01C5A038439B}"/>
              </a:ext>
            </a:extLst>
          </p:cNvPr>
          <p:cNvSpPr>
            <a:spLocks noGrp="1"/>
          </p:cNvSpPr>
          <p:nvPr>
            <p:ph type="title"/>
          </p:nvPr>
        </p:nvSpPr>
        <p:spPr/>
        <p:txBody>
          <a:bodyPr>
            <a:noAutofit/>
          </a:bodyPr>
          <a:lstStyle/>
          <a:p>
            <a:r>
              <a:rPr lang="en-US" sz="2400"/>
              <a:t>"Summarize text in a specific text box" :</a:t>
            </a:r>
            <a:br>
              <a:rPr lang="en-US" sz="2400"/>
            </a:br>
            <a:r>
              <a:rPr lang="en-US" sz="2400"/>
              <a:t>"Please summarize the text in the specified text box on ppt slides number 3 in a simpler way.",</a:t>
            </a:r>
          </a:p>
        </p:txBody>
      </p:sp>
      <p:sp>
        <p:nvSpPr>
          <p:cNvPr id="3" name="내용 개체 틀 2">
            <a:extLst>
              <a:ext uri="{FF2B5EF4-FFF2-40B4-BE49-F238E27FC236}">
                <a16:creationId xmlns:a16="http://schemas.microsoft.com/office/drawing/2014/main" id="{FD883973-4631-E2A8-7582-C142495D916F}"/>
              </a:ext>
            </a:extLst>
          </p:cNvPr>
          <p:cNvSpPr>
            <a:spLocks noGrp="1"/>
          </p:cNvSpPr>
          <p:nvPr>
            <p:ph idx="1"/>
          </p:nvPr>
        </p:nvSpPr>
        <p:spPr/>
        <p:txBody>
          <a:bodyPr>
            <a:normAutofit fontScale="77500" lnSpcReduction="20000"/>
          </a:bodyPr>
          <a:lstStyle/>
          <a:p>
            <a:r>
              <a:rPr lang="en-US" b="0" i="0">
                <a:solidFill>
                  <a:srgbClr val="1E1E1E"/>
                </a:solidFill>
                <a:effectLst/>
                <a:latin typeface="GT America Standard Regular"/>
              </a:rPr>
              <a:t>Dear Members of the Harvard Community,</a:t>
            </a:r>
            <a:br>
              <a:rPr lang="en-US"/>
            </a:br>
            <a:r>
              <a:rPr lang="en-US" b="0" i="0">
                <a:solidFill>
                  <a:srgbClr val="1E1E1E"/>
                </a:solidFill>
                <a:effectLst/>
                <a:latin typeface="GT America Standard Regular"/>
              </a:rPr>
              <a:t> </a:t>
            </a:r>
            <a:br>
              <a:rPr lang="en-US"/>
            </a:br>
            <a:r>
              <a:rPr lang="en-US" b="0" i="0">
                <a:solidFill>
                  <a:srgbClr val="1E1E1E"/>
                </a:solidFill>
                <a:effectLst/>
                <a:latin typeface="GT America Standard Regular"/>
              </a:rPr>
              <a:t>For three-quarters of a century, the federal government has awarded grants and contracts to Harvard and other universities to help pay for work that, along with investments by the universities themselves, has led to groundbreaking innovations across a wide range of medical, engineering, and scientific fields. These innovations have made countless people in our country and throughout the world healthier and safer. In recent weeks, the federal government has threatened its partnerships with several universities, including Harvard, over accusations of antisemitism on our campuses. These partnerships are among the most productive and beneficial in American history. New frontiers beckon us with the prospect of life-changing advances—from treatments for diseases such as Alzheimer’s, Parkinson’s, and diabetes, to breakthroughs in artificial intelligence, quantum science and engineering, and numerous other areas of possibility. For the government to retreat from these partnerships now risks not only the health and well-being of millions of individuals but also the economic security and vitality of our nation.</a:t>
            </a:r>
            <a:endParaRPr lang="en-US"/>
          </a:p>
        </p:txBody>
      </p:sp>
    </p:spTree>
    <p:extLst>
      <p:ext uri="{BB962C8B-B14F-4D97-AF65-F5344CB8AC3E}">
        <p14:creationId xmlns:p14="http://schemas.microsoft.com/office/powerpoint/2010/main" val="415712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CDA5E14-374A-2E56-B11E-2B5F519EC3B2}"/>
              </a:ext>
            </a:extLst>
          </p:cNvPr>
          <p:cNvSpPr>
            <a:spLocks noGrp="1"/>
          </p:cNvSpPr>
          <p:nvPr>
            <p:ph type="title"/>
          </p:nvPr>
        </p:nvSpPr>
        <p:spPr/>
        <p:txBody>
          <a:bodyPr>
            <a:noAutofit/>
          </a:bodyPr>
          <a:lstStyle/>
          <a:p>
            <a:r>
              <a:rPr lang="en-US" sz="2400"/>
              <a:t>"Bold or color important parts in the entire PPT":</a:t>
            </a:r>
            <a:br>
              <a:rPr lang="en-US" sz="2400"/>
            </a:br>
            <a:r>
              <a:rPr lang="en-US" sz="2400"/>
              <a:t>"Please highlight the important points on ppt slides number 3 (e.g., using bold or color).",</a:t>
            </a:r>
          </a:p>
        </p:txBody>
      </p:sp>
      <p:sp>
        <p:nvSpPr>
          <p:cNvPr id="3" name="내용 개체 틀 2">
            <a:extLst>
              <a:ext uri="{FF2B5EF4-FFF2-40B4-BE49-F238E27FC236}">
                <a16:creationId xmlns:a16="http://schemas.microsoft.com/office/drawing/2014/main" id="{AD0E48E6-122F-E588-7117-9A63B59E3EC2}"/>
              </a:ext>
            </a:extLst>
          </p:cNvPr>
          <p:cNvSpPr>
            <a:spLocks noGrp="1"/>
          </p:cNvSpPr>
          <p:nvPr>
            <p:ph idx="1"/>
          </p:nvPr>
        </p:nvSpPr>
        <p:spPr/>
        <p:txBody>
          <a:bodyPr>
            <a:normAutofit/>
          </a:bodyPr>
          <a:lstStyle/>
          <a:p>
            <a:r>
              <a:rPr lang="en-US"/>
              <a:t>Today, we’re launching three new models in the API: GPT‑4.1, GPT‑4.1 mini, and GPT‑4.1 nano. These models outperform GPT‑4o and GPT‑4o mini across the board, with major gains in coding and instruction following. They also have larger context windows—supporting up to 1 million tokens of context—and are able to better use that context with improved long-context comprehension. They feature a refreshed knowledge cutoff of June 2024.</a:t>
            </a:r>
          </a:p>
        </p:txBody>
      </p:sp>
    </p:spTree>
    <p:extLst>
      <p:ext uri="{BB962C8B-B14F-4D97-AF65-F5344CB8AC3E}">
        <p14:creationId xmlns:p14="http://schemas.microsoft.com/office/powerpoint/2010/main" val="292430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388993-AEA4-5C1D-EFD9-184F2CB1AE25}"/>
              </a:ext>
            </a:extLst>
          </p:cNvPr>
          <p:cNvSpPr>
            <a:spLocks noGrp="1"/>
          </p:cNvSpPr>
          <p:nvPr>
            <p:ph type="title"/>
          </p:nvPr>
        </p:nvSpPr>
        <p:spPr/>
        <p:txBody>
          <a:bodyPr>
            <a:noAutofit/>
          </a:bodyPr>
          <a:lstStyle/>
          <a:p>
            <a:r>
              <a:rPr lang="en-US" sz="2400"/>
              <a:t>"Create a script for all slides and add to slide notes":</a:t>
            </a:r>
            <a:br>
              <a:rPr lang="en-US" sz="2400"/>
            </a:br>
            <a:r>
              <a:rPr lang="en-US" sz="2400"/>
              <a:t>"Please create a full script for ppt slides number 3 and add the script to the slide notes.",</a:t>
            </a:r>
          </a:p>
        </p:txBody>
      </p:sp>
      <p:sp>
        <p:nvSpPr>
          <p:cNvPr id="3" name="내용 개체 틀 2">
            <a:extLst>
              <a:ext uri="{FF2B5EF4-FFF2-40B4-BE49-F238E27FC236}">
                <a16:creationId xmlns:a16="http://schemas.microsoft.com/office/drawing/2014/main" id="{E9C1A0B2-5922-4EBE-597B-D609240327AA}"/>
              </a:ext>
            </a:extLst>
          </p:cNvPr>
          <p:cNvSpPr>
            <a:spLocks noGrp="1"/>
          </p:cNvSpPr>
          <p:nvPr>
            <p:ph idx="1"/>
          </p:nvPr>
        </p:nvSpPr>
        <p:spPr/>
        <p:txBody>
          <a:bodyPr/>
          <a:lstStyle/>
          <a:p>
            <a:pPr algn="l">
              <a:spcAft>
                <a:spcPts val="1125"/>
              </a:spcAft>
              <a:buNone/>
            </a:pPr>
            <a:r>
              <a:rPr lang="en-US" b="0" i="0">
                <a:solidFill>
                  <a:srgbClr val="000000"/>
                </a:solidFill>
                <a:effectLst/>
                <a:latin typeface="NVIDIA-APAC"/>
              </a:rPr>
              <a:t>The AI chip and supercomputer supply chain is complex and demands the most advanced manufacturing, packaging, assembly and test technologies. NVIDIA is partnering with Amkor and SPIL for packaging and testing operations in Arizona.</a:t>
            </a:r>
          </a:p>
          <a:p>
            <a:pPr algn="l">
              <a:spcAft>
                <a:spcPts val="1125"/>
              </a:spcAft>
            </a:pPr>
            <a:r>
              <a:rPr lang="en-US" b="0" i="0">
                <a:solidFill>
                  <a:srgbClr val="000000"/>
                </a:solidFill>
                <a:effectLst/>
                <a:latin typeface="NVIDIA-APAC"/>
              </a:rPr>
              <a:t>Within the next four years, NVIDIA plans to produce up to half a trillion dollars of AI infrastructure in the United States through partnerships with TSMC, Foxconn, Wistron, Amkor and SPIL. These world-leading companies are deepening their partnership with NVIDIA, growing their businesses while expanding their global footprint and hardening supply chain resilience.</a:t>
            </a:r>
          </a:p>
          <a:p>
            <a:endParaRPr lang="en-US"/>
          </a:p>
        </p:txBody>
      </p:sp>
    </p:spTree>
    <p:extLst>
      <p:ext uri="{BB962C8B-B14F-4D97-AF65-F5344CB8AC3E}">
        <p14:creationId xmlns:p14="http://schemas.microsoft.com/office/powerpoint/2010/main" val="45174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8ABF6C4-EFDC-07D7-2ACF-0BB1789F8F39}"/>
              </a:ext>
            </a:extLst>
          </p:cNvPr>
          <p:cNvSpPr>
            <a:spLocks noGrp="1"/>
          </p:cNvSpPr>
          <p:nvPr>
            <p:ph type="title"/>
          </p:nvPr>
        </p:nvSpPr>
        <p:spPr/>
        <p:txBody>
          <a:bodyPr>
            <a:noAutofit/>
          </a:bodyPr>
          <a:lstStyle/>
          <a:p>
            <a:r>
              <a:rPr lang="en-US" sz="2400"/>
              <a:t>"Check and correct typos across all slides, then summarize changes":</a:t>
            </a:r>
            <a:br>
              <a:rPr lang="en-US" sz="2400"/>
            </a:br>
            <a:r>
              <a:rPr lang="en-US" sz="2400"/>
              <a:t>"Please check ppt slides number 3 for any typos or errors, correct them, and provide a summary of the changes.",</a:t>
            </a:r>
          </a:p>
        </p:txBody>
      </p:sp>
      <p:sp>
        <p:nvSpPr>
          <p:cNvPr id="3" name="내용 개체 틀 2">
            <a:extLst>
              <a:ext uri="{FF2B5EF4-FFF2-40B4-BE49-F238E27FC236}">
                <a16:creationId xmlns:a16="http://schemas.microsoft.com/office/drawing/2014/main" id="{9185CDA7-C902-1586-FC2E-7ADBF35C6803}"/>
              </a:ext>
            </a:extLst>
          </p:cNvPr>
          <p:cNvSpPr>
            <a:spLocks noGrp="1"/>
          </p:cNvSpPr>
          <p:nvPr>
            <p:ph idx="1"/>
          </p:nvPr>
        </p:nvSpPr>
        <p:spPr/>
        <p:txBody>
          <a:bodyPr/>
          <a:lstStyle/>
          <a:p>
            <a:r>
              <a:rPr lang="en-US"/>
              <a:t>A grounbraeking medikal deviec desingned to detec catracts in nweborns is beeing enahnced with the hlpe of AI. The Neocom, a handeld digitl imgaing tool creted by Addenbrooe’s eye surgon, Dr Lousie Alen, allwos midwivse to take potos of a babby’s eeys to sopt cognetial catracts — the leding cause of preventibal childhod blindnes.</a:t>
            </a:r>
          </a:p>
        </p:txBody>
      </p:sp>
    </p:spTree>
    <p:extLst>
      <p:ext uri="{BB962C8B-B14F-4D97-AF65-F5344CB8AC3E}">
        <p14:creationId xmlns:p14="http://schemas.microsoft.com/office/powerpoint/2010/main" val="267725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DAB9ED-06FD-95FB-5AD5-080495F24CF1}"/>
              </a:ext>
            </a:extLst>
          </p:cNvPr>
          <p:cNvSpPr>
            <a:spLocks noGrp="1"/>
          </p:cNvSpPr>
          <p:nvPr>
            <p:ph type="title"/>
          </p:nvPr>
        </p:nvSpPr>
        <p:spPr/>
        <p:txBody>
          <a:bodyPr>
            <a:normAutofit/>
          </a:bodyPr>
          <a:lstStyle/>
          <a:p>
            <a:r>
              <a:rPr lang="en-US" sz="2400"/>
              <a:t>"Translate slides into another language":</a:t>
            </a:r>
            <a:br>
              <a:rPr lang="en-US" sz="2400"/>
            </a:br>
            <a:r>
              <a:rPr lang="en-US" sz="2400"/>
              <a:t>"Please translate ppt slides number 3 into English.",</a:t>
            </a:r>
          </a:p>
        </p:txBody>
      </p:sp>
      <p:sp>
        <p:nvSpPr>
          <p:cNvPr id="3" name="내용 개체 틀 2">
            <a:extLst>
              <a:ext uri="{FF2B5EF4-FFF2-40B4-BE49-F238E27FC236}">
                <a16:creationId xmlns:a16="http://schemas.microsoft.com/office/drawing/2014/main" id="{89D8C39C-E97F-3AA4-7A14-C07B6FD28319}"/>
              </a:ext>
            </a:extLst>
          </p:cNvPr>
          <p:cNvSpPr>
            <a:spLocks noGrp="1"/>
          </p:cNvSpPr>
          <p:nvPr>
            <p:ph idx="1"/>
          </p:nvPr>
        </p:nvSpPr>
        <p:spPr/>
        <p:txBody>
          <a:bodyPr/>
          <a:lstStyle/>
          <a:p>
            <a:r>
              <a:rPr lang="ko-KR" altLang="en-US"/>
              <a:t>세계의 저명한 기관과 학자</a:t>
            </a:r>
            <a:r>
              <a:rPr lang="en-US" altLang="ko-KR"/>
              <a:t>, </a:t>
            </a:r>
            <a:r>
              <a:rPr lang="ko-KR" altLang="en-US"/>
              <a:t>작가들은 한글의 우수성에 대해 일찍이 인정하고 극찬했다</a:t>
            </a:r>
            <a:r>
              <a:rPr lang="en-US" altLang="ko-KR"/>
              <a:t>. </a:t>
            </a:r>
            <a:r>
              <a:rPr lang="ko-KR" altLang="en-US"/>
              <a:t>언어연구학으로 세계 최고인 영국 옥스퍼드대의 언어학대학에서 세계의 모든 문자를 놓고 합리성</a:t>
            </a:r>
            <a:r>
              <a:rPr lang="en-US" altLang="ko-KR"/>
              <a:t>, </a:t>
            </a:r>
            <a:r>
              <a:rPr lang="ko-KR" altLang="en-US"/>
              <a:t>과학성</a:t>
            </a:r>
            <a:r>
              <a:rPr lang="en-US" altLang="ko-KR"/>
              <a:t>, </a:t>
            </a:r>
            <a:r>
              <a:rPr lang="ko-KR" altLang="en-US"/>
              <a:t>독창성 등의 기준으로한 순위에서 한글이 당당히 </a:t>
            </a:r>
            <a:r>
              <a:rPr lang="en-US" altLang="ko-KR"/>
              <a:t>1</a:t>
            </a:r>
            <a:r>
              <a:rPr lang="ko-KR" altLang="en-US"/>
              <a:t>위를 차지했다</a:t>
            </a:r>
            <a:r>
              <a:rPr lang="en-US" altLang="ko-KR"/>
              <a:t>. </a:t>
            </a:r>
            <a:r>
              <a:rPr lang="ko-KR" altLang="en-US"/>
              <a:t>또 유네스코가 </a:t>
            </a:r>
            <a:r>
              <a:rPr lang="en-US" altLang="ko-KR"/>
              <a:t>1998</a:t>
            </a:r>
            <a:r>
              <a:rPr lang="ko-KR" altLang="en-US"/>
              <a:t>년부터 </a:t>
            </a:r>
            <a:r>
              <a:rPr lang="en-US" altLang="ko-KR"/>
              <a:t>2002</a:t>
            </a:r>
            <a:r>
              <a:rPr lang="ko-KR" altLang="en-US"/>
              <a:t>년까지 말뿐인 언어 </a:t>
            </a:r>
            <a:r>
              <a:rPr lang="en-US" altLang="ko-KR"/>
              <a:t>2900</a:t>
            </a:r>
            <a:r>
              <a:rPr lang="ko-KR" altLang="en-US"/>
              <a:t>여 종에 가장 적합한 문자를 찾는 연구를 진행했는데</a:t>
            </a:r>
            <a:r>
              <a:rPr lang="en-US" altLang="ko-KR"/>
              <a:t>, </a:t>
            </a:r>
            <a:r>
              <a:rPr lang="ko-KR" altLang="en-US"/>
              <a:t>최고의 평가를 받은 것 역시 한글이었다</a:t>
            </a:r>
            <a:r>
              <a:rPr lang="en-US" altLang="ko-KR"/>
              <a:t>.</a:t>
            </a:r>
            <a:endParaRPr lang="en-US"/>
          </a:p>
        </p:txBody>
      </p:sp>
    </p:spTree>
    <p:extLst>
      <p:ext uri="{BB962C8B-B14F-4D97-AF65-F5344CB8AC3E}">
        <p14:creationId xmlns:p14="http://schemas.microsoft.com/office/powerpoint/2010/main" val="466019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DCF9C8C-BB71-4F80-C792-BEB629FF95F8}"/>
              </a:ext>
            </a:extLst>
          </p:cNvPr>
          <p:cNvSpPr>
            <a:spLocks noGrp="1"/>
          </p:cNvSpPr>
          <p:nvPr>
            <p:ph type="title"/>
          </p:nvPr>
        </p:nvSpPr>
        <p:spPr/>
        <p:txBody>
          <a:bodyPr>
            <a:noAutofit/>
          </a:bodyPr>
          <a:lstStyle/>
          <a:p>
            <a:r>
              <a:rPr lang="en-US" sz="2400"/>
              <a:t>"Ensure all content fits neatly inside the slide area":</a:t>
            </a:r>
            <a:br>
              <a:rPr lang="en-US" sz="2400"/>
            </a:br>
            <a:r>
              <a:rPr lang="en-US" sz="2400"/>
              <a:t>"Please adjust the layout of ppt slides number 3 so that all content fits neatly within the slide area.",</a:t>
            </a:r>
          </a:p>
        </p:txBody>
      </p:sp>
      <p:sp>
        <p:nvSpPr>
          <p:cNvPr id="3" name="내용 개체 틀 2">
            <a:extLst>
              <a:ext uri="{FF2B5EF4-FFF2-40B4-BE49-F238E27FC236}">
                <a16:creationId xmlns:a16="http://schemas.microsoft.com/office/drawing/2014/main" id="{D4D19554-E711-E254-3068-64BD4719E8BB}"/>
              </a:ext>
            </a:extLst>
          </p:cNvPr>
          <p:cNvSpPr>
            <a:spLocks noGrp="1"/>
          </p:cNvSpPr>
          <p:nvPr>
            <p:ph idx="1"/>
          </p:nvPr>
        </p:nvSpPr>
        <p:spPr>
          <a:xfrm>
            <a:off x="-1649186" y="-1698170"/>
            <a:ext cx="13002986" cy="10891156"/>
          </a:xfrm>
          <a:noFill/>
        </p:spPr>
        <p:style>
          <a:lnRef idx="2">
            <a:schemeClr val="accent2"/>
          </a:lnRef>
          <a:fillRef idx="1">
            <a:schemeClr val="lt1"/>
          </a:fillRef>
          <a:effectRef idx="0">
            <a:schemeClr val="accent2"/>
          </a:effectRef>
          <a:fontRef idx="minor">
            <a:schemeClr val="dk1"/>
          </a:fontRef>
        </p:style>
        <p:txBody>
          <a:bodyPr/>
          <a:lstStyle/>
          <a:p>
            <a:r>
              <a:rPr lang="en-US"/>
              <a:t>Hello</a:t>
            </a:r>
            <a:r>
              <a:rPr lang="ko-KR" altLang="en-US"/>
              <a:t> </a:t>
            </a:r>
            <a:r>
              <a:rPr lang="en-US" altLang="ko-KR"/>
              <a:t>world!</a:t>
            </a:r>
            <a:endParaRPr lang="en-US"/>
          </a:p>
        </p:txBody>
      </p:sp>
      <p:sp>
        <p:nvSpPr>
          <p:cNvPr id="4" name="직사각형 3">
            <a:extLst>
              <a:ext uri="{FF2B5EF4-FFF2-40B4-BE49-F238E27FC236}">
                <a16:creationId xmlns:a16="http://schemas.microsoft.com/office/drawing/2014/main" id="{9698B8AA-CE34-E9BD-1C4D-A9CD806468D7}"/>
              </a:ext>
            </a:extLst>
          </p:cNvPr>
          <p:cNvSpPr/>
          <p:nvPr/>
        </p:nvSpPr>
        <p:spPr>
          <a:xfrm>
            <a:off x="8485414" y="1825625"/>
            <a:ext cx="7413171" cy="1603375"/>
          </a:xfrm>
          <a:prstGeom prst="rect">
            <a:avLst/>
          </a:prstGeom>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8175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4CD157-1372-B6B3-7E5C-CCD2251228B2}"/>
              </a:ext>
            </a:extLst>
          </p:cNvPr>
          <p:cNvSpPr>
            <a:spLocks noGrp="1"/>
          </p:cNvSpPr>
          <p:nvPr>
            <p:ph type="title"/>
          </p:nvPr>
        </p:nvSpPr>
        <p:spPr/>
        <p:txBody>
          <a:bodyPr>
            <a:normAutofit/>
          </a:bodyPr>
          <a:lstStyle/>
          <a:p>
            <a:r>
              <a:rPr lang="en-US" sz="2400"/>
              <a:t>"Convert certain terms to camelCase":</a:t>
            </a:r>
            <a:br>
              <a:rPr lang="en-US" sz="2400"/>
            </a:br>
            <a:r>
              <a:rPr lang="en-US" sz="2400"/>
              <a:t>"Please update all English on ppt slides number 3 to camelCase formatting.",</a:t>
            </a:r>
          </a:p>
        </p:txBody>
      </p:sp>
      <p:sp>
        <p:nvSpPr>
          <p:cNvPr id="3" name="내용 개체 틀 2">
            <a:extLst>
              <a:ext uri="{FF2B5EF4-FFF2-40B4-BE49-F238E27FC236}">
                <a16:creationId xmlns:a16="http://schemas.microsoft.com/office/drawing/2014/main" id="{0CCF4A71-C03D-32AE-0A35-38A3549F39E5}"/>
              </a:ext>
            </a:extLst>
          </p:cNvPr>
          <p:cNvSpPr>
            <a:spLocks noGrp="1"/>
          </p:cNvSpPr>
          <p:nvPr>
            <p:ph idx="1"/>
          </p:nvPr>
        </p:nvSpPr>
        <p:spPr/>
        <p:txBody>
          <a:bodyPr/>
          <a:lstStyle/>
          <a:p>
            <a:r>
              <a:rPr lang="en-US" b="0" i="0">
                <a:solidFill>
                  <a:srgbClr val="2E2E2E"/>
                </a:solidFill>
                <a:effectLst/>
                <a:latin typeface="Arizona"/>
              </a:rPr>
              <a:t>Other new additions to CWRU AI are agents tailored to specific tasks. Microsoft’s Phi 4 is a small language model that specializes in reasoning and math. Codestral by Mistral is a model dedicated to assisting with writing code across a diverse set of programming languages.</a:t>
            </a:r>
            <a:endParaRPr lang="en-US"/>
          </a:p>
        </p:txBody>
      </p:sp>
    </p:spTree>
    <p:extLst>
      <p:ext uri="{BB962C8B-B14F-4D97-AF65-F5344CB8AC3E}">
        <p14:creationId xmlns:p14="http://schemas.microsoft.com/office/powerpoint/2010/main" val="363120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D2CAE5-4D44-40EF-2681-209DD8EC3C79}"/>
              </a:ext>
            </a:extLst>
          </p:cNvPr>
          <p:cNvSpPr>
            <a:spLocks noGrp="1"/>
          </p:cNvSpPr>
          <p:nvPr>
            <p:ph type="title"/>
          </p:nvPr>
        </p:nvSpPr>
        <p:spPr/>
        <p:txBody>
          <a:bodyPr>
            <a:normAutofit/>
          </a:bodyPr>
          <a:lstStyle/>
          <a:p>
            <a:r>
              <a:rPr lang="en-US" sz="2400"/>
              <a:t>"Change the overall color theme":</a:t>
            </a:r>
            <a:br>
              <a:rPr lang="en-US" sz="2400"/>
            </a:br>
            <a:r>
              <a:rPr lang="en-US" sz="2400"/>
              <a:t>"Please change the overall color theme on ppt slides number 3.",</a:t>
            </a:r>
          </a:p>
        </p:txBody>
      </p:sp>
      <p:sp>
        <p:nvSpPr>
          <p:cNvPr id="3" name="내용 개체 틀 2">
            <a:extLst>
              <a:ext uri="{FF2B5EF4-FFF2-40B4-BE49-F238E27FC236}">
                <a16:creationId xmlns:a16="http://schemas.microsoft.com/office/drawing/2014/main" id="{6DE39430-D2AB-BA70-260B-001041DF08DD}"/>
              </a:ext>
            </a:extLst>
          </p:cNvPr>
          <p:cNvSpPr>
            <a:spLocks noGrp="1"/>
          </p:cNvSpPr>
          <p:nvPr>
            <p:ph idx="1"/>
          </p:nvPr>
        </p:nvSpPr>
        <p:spPr/>
        <p:txBody>
          <a:bodyPr/>
          <a:lstStyle/>
          <a:p>
            <a:r>
              <a:rPr lang="en-US"/>
              <a:t>Hello world!</a:t>
            </a:r>
          </a:p>
        </p:txBody>
      </p:sp>
      <p:sp>
        <p:nvSpPr>
          <p:cNvPr id="4" name="직사각형 3">
            <a:extLst>
              <a:ext uri="{FF2B5EF4-FFF2-40B4-BE49-F238E27FC236}">
                <a16:creationId xmlns:a16="http://schemas.microsoft.com/office/drawing/2014/main" id="{C6DBD273-422B-EE14-ABA0-216F5533036B}"/>
              </a:ext>
            </a:extLst>
          </p:cNvPr>
          <p:cNvSpPr/>
          <p:nvPr/>
        </p:nvSpPr>
        <p:spPr>
          <a:xfrm>
            <a:off x="838200" y="3429000"/>
            <a:ext cx="1415143" cy="204107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직사각형 4">
            <a:extLst>
              <a:ext uri="{FF2B5EF4-FFF2-40B4-BE49-F238E27FC236}">
                <a16:creationId xmlns:a16="http://schemas.microsoft.com/office/drawing/2014/main" id="{B9F1E0E1-09C5-9DB3-EDFB-8C0CA83AEAC0}"/>
              </a:ext>
            </a:extLst>
          </p:cNvPr>
          <p:cNvSpPr/>
          <p:nvPr/>
        </p:nvSpPr>
        <p:spPr>
          <a:xfrm>
            <a:off x="3211286" y="3581399"/>
            <a:ext cx="1415143" cy="2041071"/>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a:p>
        </p:txBody>
      </p:sp>
      <p:sp>
        <p:nvSpPr>
          <p:cNvPr id="6" name="직사각형 5">
            <a:extLst>
              <a:ext uri="{FF2B5EF4-FFF2-40B4-BE49-F238E27FC236}">
                <a16:creationId xmlns:a16="http://schemas.microsoft.com/office/drawing/2014/main" id="{7F9C4132-6DBF-1AA8-901A-3B350BD10267}"/>
              </a:ext>
            </a:extLst>
          </p:cNvPr>
          <p:cNvSpPr/>
          <p:nvPr/>
        </p:nvSpPr>
        <p:spPr>
          <a:xfrm>
            <a:off x="5867400" y="3429000"/>
            <a:ext cx="1415143" cy="204107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직사각형 6">
            <a:extLst>
              <a:ext uri="{FF2B5EF4-FFF2-40B4-BE49-F238E27FC236}">
                <a16:creationId xmlns:a16="http://schemas.microsoft.com/office/drawing/2014/main" id="{A5196439-3627-25C7-6CB2-A5CC6DB75038}"/>
              </a:ext>
            </a:extLst>
          </p:cNvPr>
          <p:cNvSpPr/>
          <p:nvPr/>
        </p:nvSpPr>
        <p:spPr>
          <a:xfrm>
            <a:off x="8893629" y="3428999"/>
            <a:ext cx="1415143" cy="204107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242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B08D70-3C35-2D8E-40D6-E1413C257AB2}"/>
              </a:ext>
            </a:extLst>
          </p:cNvPr>
          <p:cNvSpPr>
            <a:spLocks noGrp="1"/>
          </p:cNvSpPr>
          <p:nvPr>
            <p:ph type="title"/>
          </p:nvPr>
        </p:nvSpPr>
        <p:spPr/>
        <p:txBody>
          <a:bodyPr>
            <a:normAutofit/>
          </a:bodyPr>
          <a:lstStyle/>
          <a:p>
            <a:r>
              <a:rPr lang="en-US" sz="2400"/>
              <a:t>"Split a slide with too much information into two slides":</a:t>
            </a:r>
            <a:br>
              <a:rPr lang="en-US" sz="2400"/>
            </a:br>
            <a:r>
              <a:rPr lang="en-US" sz="2400"/>
              <a:t>"Please split ppt slides number 3 into two slides if there is too much information."</a:t>
            </a:r>
          </a:p>
        </p:txBody>
      </p:sp>
      <p:sp>
        <p:nvSpPr>
          <p:cNvPr id="3" name="내용 개체 틀 2">
            <a:extLst>
              <a:ext uri="{FF2B5EF4-FFF2-40B4-BE49-F238E27FC236}">
                <a16:creationId xmlns:a16="http://schemas.microsoft.com/office/drawing/2014/main" id="{84724EAB-9A3F-CFA4-2150-87321CE1D7B9}"/>
              </a:ext>
            </a:extLst>
          </p:cNvPr>
          <p:cNvSpPr>
            <a:spLocks noGrp="1"/>
          </p:cNvSpPr>
          <p:nvPr>
            <p:ph idx="1"/>
          </p:nvPr>
        </p:nvSpPr>
        <p:spPr/>
        <p:txBody>
          <a:bodyPr>
            <a:normAutofit fontScale="77500" lnSpcReduction="20000"/>
          </a:bodyPr>
          <a:lstStyle/>
          <a:p>
            <a:pPr algn="l">
              <a:buNone/>
            </a:pPr>
            <a:r>
              <a:rPr lang="en-US" b="0" i="0">
                <a:solidFill>
                  <a:srgbClr val="2A2A2A"/>
                </a:solidFill>
                <a:effectLst/>
                <a:latin typeface="Work Sans" panose="020F0502020204030204" pitchFamily="2" charset="0"/>
              </a:rPr>
              <a:t>I’ve been having a lot of fun in my daily work recently experimenting with models from the Hugging Face catalog, and I thought this might be a good time to share what I’ve learned and give readers some tips for how to apply these models with a minimum of stress.</a:t>
            </a:r>
          </a:p>
          <a:p>
            <a:pPr algn="l">
              <a:buNone/>
            </a:pPr>
            <a:r>
              <a:rPr lang="en-US" b="0" i="0">
                <a:solidFill>
                  <a:srgbClr val="2A2A2A"/>
                </a:solidFill>
                <a:effectLst/>
                <a:latin typeface="Work Sans" panose="020F0502020204030204" pitchFamily="2" charset="0"/>
              </a:rPr>
              <a:t>My specific task recently has involved looking at blobs of unstructured text data (think memos, emails, free text comment fields, etc) and classifying them according to categories that are relevant to a business use case. There are a ton of ways you can do this, and I’ve been exploring as many as I can feasibly do, including simple stuff like pattern matching and lexicon search, but also expanding to using pre-built neural network models for a number of different functionalities, and I’ve been moderately pleased with the results.</a:t>
            </a:r>
          </a:p>
          <a:p>
            <a:pPr algn="l"/>
            <a:r>
              <a:rPr lang="en-US" b="0" i="0">
                <a:solidFill>
                  <a:srgbClr val="2A2A2A"/>
                </a:solidFill>
                <a:effectLst/>
                <a:latin typeface="Work Sans" panose="020F0502020204030204" pitchFamily="2" charset="0"/>
              </a:rPr>
              <a:t>I think the best strategy is to incorporate multiple techniques, in some form of ensembling, to get the best of the options. I don’t trust these models necessarily to get things right often enough (and definitely not consistently enough) to use them solo, but when combined with more basic techniques they can add to the signal.</a:t>
            </a:r>
          </a:p>
          <a:p>
            <a:endParaRPr lang="en-US"/>
          </a:p>
        </p:txBody>
      </p:sp>
    </p:spTree>
    <p:extLst>
      <p:ext uri="{BB962C8B-B14F-4D97-AF65-F5344CB8AC3E}">
        <p14:creationId xmlns:p14="http://schemas.microsoft.com/office/powerpoint/2010/main" val="1153876724"/>
      </p:ext>
    </p:extLst>
  </p:cSld>
  <p:clrMapOvr>
    <a:masterClrMapping/>
  </p:clrMapOvr>
</p:sld>
</file>

<file path=ppt/theme/theme1.xml><?xml version="1.0" encoding="utf-8"?>
<a:theme xmlns:a="http://schemas.openxmlformats.org/drawingml/2006/main" name="Office 테마">
  <a:themeElements>
    <a:clrScheme name="자주색">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1090</Words>
  <Application>Microsoft Office PowerPoint</Application>
  <PresentationFormat>와이드스크린</PresentationFormat>
  <Paragraphs>24</Paragraphs>
  <Slides>9</Slides>
  <Notes>2</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Arizona</vt:lpstr>
      <vt:lpstr>GT America Standard Regular</vt:lpstr>
      <vt:lpstr>NVIDIA-APAC</vt:lpstr>
      <vt:lpstr>Aptos</vt:lpstr>
      <vt:lpstr>Aptos Display</vt:lpstr>
      <vt:lpstr>Arial</vt:lpstr>
      <vt:lpstr>Work Sans</vt:lpstr>
      <vt:lpstr>Office 테마</vt:lpstr>
      <vt:lpstr>"Summarize text in a specific text box" : "Please summarize the text in the specified text box on ppt slides number 3 in a simpler way.",</vt:lpstr>
      <vt:lpstr>"Bold or color important parts in the entire PPT": "Please highlight the important points on ppt slides number 3 (e.g., using bold or color).",</vt:lpstr>
      <vt:lpstr>"Create a script for all slides and add to slide notes": "Please create a full script for ppt slides number 3 and add the script to the slide notes.",</vt:lpstr>
      <vt:lpstr>"Check and correct typos across all slides, then summarize changes": "Please check ppt slides number 3 for any typos or errors, correct them, and provide a summary of the changes.",</vt:lpstr>
      <vt:lpstr>"Translate slides into another language": "Please translate ppt slides number 3 into English.",</vt:lpstr>
      <vt:lpstr>"Ensure all content fits neatly inside the slide area": "Please adjust the layout of ppt slides number 3 so that all content fits neatly within the slide area.",</vt:lpstr>
      <vt:lpstr>"Convert certain terms to camelCase": "Please update all English on ppt slides number 3 to camelCase formatting.",</vt:lpstr>
      <vt:lpstr>"Change the overall color theme": "Please change the overall color theme on ppt slides number 3.",</vt:lpstr>
      <vt:lpstr>"Split a slide with too much information into two slides": "Please split ppt slides number 3 into two slides if there is too much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정규단</dc:creator>
  <cp:lastModifiedBy>정규단</cp:lastModifiedBy>
  <cp:revision>29</cp:revision>
  <dcterms:created xsi:type="dcterms:W3CDTF">2025-04-15T13:57:18Z</dcterms:created>
  <dcterms:modified xsi:type="dcterms:W3CDTF">2025-04-15T14:31:11Z</dcterms:modified>
</cp:coreProperties>
</file>