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sldIdLst>
    <p:sldId id="266" r:id="rId2"/>
    <p:sldId id="276" r:id="rId3"/>
    <p:sldId id="271" r:id="rId4"/>
    <p:sldId id="284" r:id="rId5"/>
    <p:sldId id="280" r:id="rId6"/>
    <p:sldId id="295" r:id="rId7"/>
    <p:sldId id="287" r:id="rId8"/>
    <p:sldId id="281" r:id="rId9"/>
    <p:sldId id="285" r:id="rId10"/>
    <p:sldId id="286" r:id="rId11"/>
    <p:sldId id="288" r:id="rId12"/>
    <p:sldId id="296" r:id="rId13"/>
    <p:sldId id="289" r:id="rId14"/>
    <p:sldId id="291" r:id="rId15"/>
    <p:sldId id="290" r:id="rId16"/>
    <p:sldId id="292" r:id="rId17"/>
    <p:sldId id="294" r:id="rId18"/>
    <p:sldId id="282" r:id="rId19"/>
    <p:sldId id="283" r:id="rId20"/>
  </p:sldIdLst>
  <p:sldSz cx="9144000" cy="6858000" type="screen4x3"/>
  <p:notesSz cx="6858000" cy="9144000"/>
  <p:embeddedFontLst>
    <p:embeddedFont>
      <p:font typeface="배달의민족 한나" panose="02000503000000020003" pitchFamily="2" charset="-127"/>
      <p:regular r:id="rId21"/>
    </p:embeddedFont>
    <p:embeddedFont>
      <p:font typeface="나눔고딕 ExtraBold" panose="020B0600000101010101" charset="-127"/>
      <p:bold r:id="rId22"/>
    </p:embeddedFont>
    <p:embeddedFont>
      <p:font typeface="나눔바른고딕" panose="020B0603020101020101" pitchFamily="50" charset="-127"/>
      <p:regular r:id="rId23"/>
      <p:bold r:id="rId24"/>
    </p:embeddedFont>
    <p:embeddedFont>
      <p:font typeface="HY울릉도M" panose="02030600000101010101" pitchFamily="18" charset="-127"/>
      <p:regular r:id="rId25"/>
    </p:embeddedFont>
    <p:embeddedFont>
      <p:font typeface="나눔고딕" panose="020B0600000101010101" charset="-127"/>
      <p:regular r:id="rId26"/>
      <p:bold r:id="rId27"/>
    </p:embeddedFont>
    <p:embeddedFont>
      <p:font typeface="배달의민족 한나는 열한살" panose="020B0600000101010101" pitchFamily="50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FFCC00"/>
    <a:srgbClr val="3B589E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1" autoAdjust="0"/>
    <p:restoredTop sz="95503" autoAdjust="0"/>
  </p:normalViewPr>
  <p:slideViewPr>
    <p:cSldViewPr>
      <p:cViewPr varScale="1">
        <p:scale>
          <a:sx n="82" d="100"/>
          <a:sy n="82" d="100"/>
        </p:scale>
        <p:origin x="1757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cmicpc.net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558514"/>
            <a:ext cx="309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땅울림</a:t>
            </a:r>
            <a:endParaRPr lang="en-US" altLang="ko-KR" sz="4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 스터디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0272" y="613171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C++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배우는 이유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A505E3F8-69FA-4598-995E-2390F385A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48" y="2364462"/>
            <a:ext cx="46085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객체지향 프로그래밍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???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6C5E28C3-D698-4FAB-9E37-BDF307641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198167"/>
            <a:ext cx="60222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=&gt;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부품을 조립해서 완제품을 만드는 것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4768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C++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배우는 이유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A505E3F8-69FA-4598-995E-2390F385A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325385"/>
            <a:ext cx="59766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객체지향 프로그래밍의 장점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6C5E28C3-D698-4FAB-9E37-BDF307641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50" y="3635729"/>
            <a:ext cx="648072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자신이 만들고 있는 부품에만 집중할 수 있다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문제가 생기면 그 부품만 교체해주면 된다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부품을 다른 곳에 재사용 할 수 있다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819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3617894" y="3167390"/>
            <a:ext cx="19082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Let’s start!</a:t>
            </a:r>
            <a:endParaRPr lang="en-US" altLang="ko-KR" sz="2800" dirty="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02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코드의 기본 구조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0544200-8C4F-4EA0-8EC4-A8109A5E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83" y="2248321"/>
            <a:ext cx="7060204" cy="381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3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D8F900ED-186F-4228-A18B-EDA096F03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12" y="2440776"/>
            <a:ext cx="27363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변수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?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BDA7371B-2835-4B30-BD12-2F507C3D6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198167"/>
            <a:ext cx="60222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=&gt;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정보를 담는 공간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0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2E020C2-4BB5-44BB-A86F-C79EA512A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38" y="0"/>
            <a:ext cx="74601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9E94F5DF-31D9-44D6-90D2-D63B7ECAB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60" y="2302906"/>
            <a:ext cx="43819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숫자를 받고 싶어 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B2E20496-3B66-4F0E-9A18-D5399E9DC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372184"/>
            <a:ext cx="43819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소수까지 받고 싶어 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0220623E-376A-42A4-AE57-B1E49F8F2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0091" y="2271486"/>
            <a:ext cx="21602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INT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A5A05FD1-1087-4251-9ED0-7543D4FF7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52" y="3323151"/>
            <a:ext cx="23762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DOUBLE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2819BA0F-BED8-4ED1-8A12-7011C5EBB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382860"/>
            <a:ext cx="43819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문자도 써보고 싶어 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!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E347DEF9-AF2F-4BD5-BA71-4E1124CFB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393537"/>
            <a:ext cx="58326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참 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/ </a:t>
            </a:r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거짓만 판단하면 될때는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AA7810A9-365C-4CDF-A5AB-08B4FA1CA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52" y="4351489"/>
            <a:ext cx="23762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 CHAR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99D7E3E1-FA4E-4233-8DCA-CB1098DF0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66" y="5351252"/>
            <a:ext cx="23762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>
                <a:solidFill>
                  <a:srgbClr val="FF0000"/>
                </a:solidFill>
                <a:latin typeface="HY울릉도M" panose="02030600000101010101" pitchFamily="18" charset="-127"/>
                <a:ea typeface="HY울릉도M" panose="02030600000101010101" pitchFamily="18" charset="-127"/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260915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>
            <a:extLst>
              <a:ext uri="{FF2B5EF4-FFF2-40B4-BE49-F238E27FC236}">
                <a16:creationId xmlns:a16="http://schemas.microsoft.com/office/drawing/2014/main" id="{F83EB216-0B44-4401-99DC-26B74EFA1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35" y="2664204"/>
            <a:ext cx="33914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아스키 코드</a:t>
            </a:r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?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CE1EDD0F-C238-4C56-80FA-151A4F695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33" y="3645024"/>
            <a:ext cx="60222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=&gt;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컴퓨터는 문자를 모른다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So,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문자를 숫자로 대응시켜 나타낸 것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2050" name="Picture 2" descr="http://cfile5.uf.tistory.com/image/216CE84C52694FF02054D4">
            <a:extLst>
              <a:ext uri="{FF2B5EF4-FFF2-40B4-BE49-F238E27FC236}">
                <a16:creationId xmlns:a16="http://schemas.microsoft.com/office/drawing/2014/main" id="{E31776ED-C2F1-4B99-B6D0-1629ACF0A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651" y="0"/>
            <a:ext cx="3309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34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회원가입점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..!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>
            <a:hlinkClick r:id="rId2"/>
            <a:extLst>
              <a:ext uri="{FF2B5EF4-FFF2-40B4-BE49-F238E27FC236}">
                <a16:creationId xmlns:a16="http://schemas.microsoft.com/office/drawing/2014/main" id="{DE2BFE78-46D2-40E2-A789-CF6FCFCB1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3821104"/>
            <a:ext cx="30243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https://acmicpc.net</a:t>
            </a: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8F5C171E-4012-47E3-9D1D-EB9D50C67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554" y="3036539"/>
            <a:ext cx="73519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BAEKJOON ONLINE JUDGE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ORIENTATION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15616" y="2924944"/>
            <a:ext cx="136827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소개</a:t>
            </a:r>
            <a:r>
              <a:rPr lang="en-US" altLang="ko-KR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r>
              <a:rPr lang="ko-KR" altLang="en-US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조편성</a:t>
            </a:r>
            <a:endParaRPr lang="en-US" altLang="ko-KR" sz="3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131960" y="2924944"/>
            <a:ext cx="151204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스터디</a:t>
            </a:r>
            <a:endParaRPr lang="en-US" altLang="ko-KR" sz="360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방향</a:t>
            </a:r>
            <a:endParaRPr lang="ko-KR" altLang="en-US" sz="3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76176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C++</a:t>
            </a:r>
            <a:r>
              <a:rPr lang="ko-KR" altLang="en-US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이란</a:t>
            </a:r>
            <a:r>
              <a:rPr lang="en-US" altLang="ko-KR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48264" y="2934469"/>
            <a:ext cx="151204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변수에</a:t>
            </a:r>
            <a:endParaRPr lang="en-US" altLang="ko-KR" sz="360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대해</a:t>
            </a:r>
            <a:endParaRPr lang="ko-KR" altLang="en-US" sz="3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98" name="직선 연결선 197"/>
          <p:cNvCxnSpPr>
            <a:cxnSpLocks/>
          </p:cNvCxnSpPr>
          <p:nvPr/>
        </p:nvCxnSpPr>
        <p:spPr>
          <a:xfrm>
            <a:off x="1187624" y="2809503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cxnSpLocks/>
          </p:cNvCxnSpPr>
          <p:nvPr/>
        </p:nvCxnSpPr>
        <p:spPr>
          <a:xfrm>
            <a:off x="1187624" y="426452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203848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203848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4806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14806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020272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020272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>
            <a:cxnSpLocks/>
          </p:cNvCxnSpPr>
          <p:nvPr/>
        </p:nvCxnSpPr>
        <p:spPr>
          <a:xfrm>
            <a:off x="1187624" y="4221088"/>
            <a:ext cx="11521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203848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4806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7020272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cxnSpLocks/>
          </p:cNvCxnSpPr>
          <p:nvPr/>
        </p:nvCxnSpPr>
        <p:spPr>
          <a:xfrm>
            <a:off x="1187624" y="2871986"/>
            <a:ext cx="11521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203848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4806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020272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7035" y="2383340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131960" y="2383340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76176" y="2383340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48264" y="2393939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CC5B0EA-298D-4CAA-8682-EC9845BEE57C}"/>
              </a:ext>
            </a:extLst>
          </p:cNvPr>
          <p:cNvCxnSpPr>
            <a:cxnSpLocks/>
          </p:cNvCxnSpPr>
          <p:nvPr/>
        </p:nvCxnSpPr>
        <p:spPr>
          <a:xfrm>
            <a:off x="3203848" y="2809503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5E9161A-0CBB-4939-841E-12ABC481E600}"/>
              </a:ext>
            </a:extLst>
          </p:cNvPr>
          <p:cNvCxnSpPr>
            <a:cxnSpLocks/>
          </p:cNvCxnSpPr>
          <p:nvPr/>
        </p:nvCxnSpPr>
        <p:spPr>
          <a:xfrm>
            <a:off x="3203848" y="2871986"/>
            <a:ext cx="11521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0E67910-01A7-498F-A3AD-7B0027B2C21A}"/>
              </a:ext>
            </a:extLst>
          </p:cNvPr>
          <p:cNvCxnSpPr>
            <a:cxnSpLocks/>
          </p:cNvCxnSpPr>
          <p:nvPr/>
        </p:nvCxnSpPr>
        <p:spPr>
          <a:xfrm>
            <a:off x="5207683" y="2809503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F90356D-BDF3-42FF-BB0A-5134FE425EEC}"/>
              </a:ext>
            </a:extLst>
          </p:cNvPr>
          <p:cNvCxnSpPr>
            <a:cxnSpLocks/>
          </p:cNvCxnSpPr>
          <p:nvPr/>
        </p:nvCxnSpPr>
        <p:spPr>
          <a:xfrm>
            <a:off x="5207683" y="2871986"/>
            <a:ext cx="11521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7C9B341-C26A-4402-964D-EB3D1F95438E}"/>
              </a:ext>
            </a:extLst>
          </p:cNvPr>
          <p:cNvCxnSpPr>
            <a:cxnSpLocks/>
          </p:cNvCxnSpPr>
          <p:nvPr/>
        </p:nvCxnSpPr>
        <p:spPr>
          <a:xfrm>
            <a:off x="7020272" y="2809503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784FEE9-690B-403E-87E6-CF2846740700}"/>
              </a:ext>
            </a:extLst>
          </p:cNvPr>
          <p:cNvCxnSpPr>
            <a:cxnSpLocks/>
          </p:cNvCxnSpPr>
          <p:nvPr/>
        </p:nvCxnSpPr>
        <p:spPr>
          <a:xfrm>
            <a:off x="7020272" y="2871986"/>
            <a:ext cx="11521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6576D80-3837-4317-BB60-807F6022974D}"/>
              </a:ext>
            </a:extLst>
          </p:cNvPr>
          <p:cNvCxnSpPr>
            <a:cxnSpLocks/>
          </p:cNvCxnSpPr>
          <p:nvPr/>
        </p:nvCxnSpPr>
        <p:spPr>
          <a:xfrm>
            <a:off x="3203848" y="426452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AB4593F-12BA-46CC-9ADB-8F1D74B2DE1E}"/>
              </a:ext>
            </a:extLst>
          </p:cNvPr>
          <p:cNvCxnSpPr>
            <a:cxnSpLocks/>
          </p:cNvCxnSpPr>
          <p:nvPr/>
        </p:nvCxnSpPr>
        <p:spPr>
          <a:xfrm>
            <a:off x="3203848" y="4221088"/>
            <a:ext cx="11521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5FA4827-E36A-4F6B-BFFE-A91B7AC05C53}"/>
              </a:ext>
            </a:extLst>
          </p:cNvPr>
          <p:cNvCxnSpPr>
            <a:cxnSpLocks/>
          </p:cNvCxnSpPr>
          <p:nvPr/>
        </p:nvCxnSpPr>
        <p:spPr>
          <a:xfrm>
            <a:off x="5148064" y="426452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9428498-B50A-4449-BCF8-81BB4698C89A}"/>
              </a:ext>
            </a:extLst>
          </p:cNvPr>
          <p:cNvCxnSpPr>
            <a:cxnSpLocks/>
          </p:cNvCxnSpPr>
          <p:nvPr/>
        </p:nvCxnSpPr>
        <p:spPr>
          <a:xfrm>
            <a:off x="5148064" y="4221088"/>
            <a:ext cx="11521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2723EAC-526C-473A-9C78-106D283B14E9}"/>
              </a:ext>
            </a:extLst>
          </p:cNvPr>
          <p:cNvCxnSpPr>
            <a:cxnSpLocks/>
          </p:cNvCxnSpPr>
          <p:nvPr/>
        </p:nvCxnSpPr>
        <p:spPr>
          <a:xfrm>
            <a:off x="7020272" y="426452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C452F33-DC32-4291-ABC8-9B02E0531774}"/>
              </a:ext>
            </a:extLst>
          </p:cNvPr>
          <p:cNvCxnSpPr>
            <a:cxnSpLocks/>
          </p:cNvCxnSpPr>
          <p:nvPr/>
        </p:nvCxnSpPr>
        <p:spPr>
          <a:xfrm>
            <a:off x="7020272" y="4221088"/>
            <a:ext cx="11521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멘토 소개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25">
            <a:extLst>
              <a:ext uri="{FF2B5EF4-FFF2-40B4-BE49-F238E27FC236}">
                <a16:creationId xmlns:a16="http://schemas.microsoft.com/office/drawing/2014/main" id="{45A6DEAA-226E-4091-ACB4-D0A3FB037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506898"/>
            <a:ext cx="1800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허규정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7" name="TextBox 25">
            <a:extLst>
              <a:ext uri="{FF2B5EF4-FFF2-40B4-BE49-F238E27FC236}">
                <a16:creationId xmlns:a16="http://schemas.microsoft.com/office/drawing/2014/main" id="{8424F76A-BF97-4571-B524-78705A0E5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168" y="2762452"/>
            <a:ext cx="10801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남윤호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8" name="TextBox 25">
            <a:extLst>
              <a:ext uri="{FF2B5EF4-FFF2-40B4-BE49-F238E27FC236}">
                <a16:creationId xmlns:a16="http://schemas.microsoft.com/office/drawing/2014/main" id="{FAEDA18F-2472-47E7-B028-0F4CD1DA4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2750435"/>
            <a:ext cx="10801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00B0F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이소정</a:t>
            </a:r>
            <a:endParaRPr lang="ko-KR" altLang="en-US" sz="2400" dirty="0">
              <a:solidFill>
                <a:srgbClr val="00B0F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9" name="TextBox 25">
            <a:extLst>
              <a:ext uri="{FF2B5EF4-FFF2-40B4-BE49-F238E27FC236}">
                <a16:creationId xmlns:a16="http://schemas.microsoft.com/office/drawing/2014/main" id="{624177A3-17ED-4000-AEC2-18C3C914E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601" y="4473667"/>
            <a:ext cx="16116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 준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0" name="TextBox 25">
            <a:extLst>
              <a:ext uri="{FF2B5EF4-FFF2-40B4-BE49-F238E27FC236}">
                <a16:creationId xmlns:a16="http://schemas.microsoft.com/office/drawing/2014/main" id="{6D0C1F21-5145-4581-B14D-7596EF90C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321" y="1979973"/>
            <a:ext cx="10801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00B0F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박규림</a:t>
            </a:r>
            <a:endParaRPr lang="ko-KR" altLang="en-US" sz="2400" dirty="0">
              <a:solidFill>
                <a:srgbClr val="00B0F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3" name="TextBox 25">
            <a:extLst>
              <a:ext uri="{FF2B5EF4-FFF2-40B4-BE49-F238E27FC236}">
                <a16:creationId xmlns:a16="http://schemas.microsoft.com/office/drawing/2014/main" id="{36967C0B-BD31-4D58-95EA-9BDAA5B76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4653136"/>
            <a:ext cx="10801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00B0F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강보윤</a:t>
            </a:r>
            <a:endParaRPr lang="ko-KR" altLang="en-US" sz="2400" dirty="0">
              <a:solidFill>
                <a:srgbClr val="00B0F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6" name="TextBox 25">
            <a:extLst>
              <a:ext uri="{FF2B5EF4-FFF2-40B4-BE49-F238E27FC236}">
                <a16:creationId xmlns:a16="http://schemas.microsoft.com/office/drawing/2014/main" id="{EC2FFD82-E9BB-4578-A733-CABAF4690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364" y="4787447"/>
            <a:ext cx="10801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최성현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7" name="TextBox 25">
            <a:extLst>
              <a:ext uri="{FF2B5EF4-FFF2-40B4-BE49-F238E27FC236}">
                <a16:creationId xmlns:a16="http://schemas.microsoft.com/office/drawing/2014/main" id="{B9196D9B-6149-42D4-9157-DB801CF0B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956" y="3381902"/>
            <a:ext cx="10801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김용준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8" name="TextBox 25">
            <a:extLst>
              <a:ext uri="{FF2B5EF4-FFF2-40B4-BE49-F238E27FC236}">
                <a16:creationId xmlns:a16="http://schemas.microsoft.com/office/drawing/2014/main" id="{9087AC91-D68F-4EAA-A9DC-0A1F049FA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088" y="4034314"/>
            <a:ext cx="10801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강우선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9" name="TextBox 25">
            <a:extLst>
              <a:ext uri="{FF2B5EF4-FFF2-40B4-BE49-F238E27FC236}">
                <a16:creationId xmlns:a16="http://schemas.microsoft.com/office/drawing/2014/main" id="{A88FE736-82BD-4FC5-B858-B9F63EE90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7346" y="5331121"/>
            <a:ext cx="10801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00B0F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신보라</a:t>
            </a:r>
            <a:endParaRPr lang="ko-KR" altLang="en-US" sz="2400" dirty="0">
              <a:solidFill>
                <a:srgbClr val="00B0F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 편성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25">
            <a:extLst>
              <a:ext uri="{FF2B5EF4-FFF2-40B4-BE49-F238E27FC236}">
                <a16:creationId xmlns:a16="http://schemas.microsoft.com/office/drawing/2014/main" id="{8424F76A-BF97-4571-B524-78705A0E5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3661099"/>
            <a:ext cx="10801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남윤호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8" name="TextBox 25">
            <a:extLst>
              <a:ext uri="{FF2B5EF4-FFF2-40B4-BE49-F238E27FC236}">
                <a16:creationId xmlns:a16="http://schemas.microsoft.com/office/drawing/2014/main" id="{FAEDA18F-2472-47E7-B028-0F4CD1DA4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211" y="5780897"/>
            <a:ext cx="10801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00B0F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이소정</a:t>
            </a:r>
            <a:endParaRPr lang="ko-KR" altLang="en-US" sz="2400" dirty="0">
              <a:solidFill>
                <a:srgbClr val="00B0F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0" name="TextBox 25">
            <a:extLst>
              <a:ext uri="{FF2B5EF4-FFF2-40B4-BE49-F238E27FC236}">
                <a16:creationId xmlns:a16="http://schemas.microsoft.com/office/drawing/2014/main" id="{6D0C1F21-5145-4581-B14D-7596EF90C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4036748"/>
            <a:ext cx="10801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00B0F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박규림</a:t>
            </a:r>
            <a:endParaRPr lang="ko-KR" altLang="en-US" sz="2400" dirty="0">
              <a:solidFill>
                <a:srgbClr val="00B0F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3" name="TextBox 25">
            <a:extLst>
              <a:ext uri="{FF2B5EF4-FFF2-40B4-BE49-F238E27FC236}">
                <a16:creationId xmlns:a16="http://schemas.microsoft.com/office/drawing/2014/main" id="{36967C0B-BD31-4D58-95EA-9BDAA5B76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2326237"/>
            <a:ext cx="10801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00B0F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강보윤</a:t>
            </a:r>
            <a:endParaRPr lang="ko-KR" altLang="en-US" sz="2400" dirty="0">
              <a:solidFill>
                <a:srgbClr val="00B0F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6" name="TextBox 25">
            <a:extLst>
              <a:ext uri="{FF2B5EF4-FFF2-40B4-BE49-F238E27FC236}">
                <a16:creationId xmlns:a16="http://schemas.microsoft.com/office/drawing/2014/main" id="{EC2FFD82-E9BB-4578-A733-CABAF4690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211" y="5413728"/>
            <a:ext cx="10801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최성현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7" name="TextBox 25">
            <a:extLst>
              <a:ext uri="{FF2B5EF4-FFF2-40B4-BE49-F238E27FC236}">
                <a16:creationId xmlns:a16="http://schemas.microsoft.com/office/drawing/2014/main" id="{B9196D9B-6149-42D4-9157-DB801CF0B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1954725"/>
            <a:ext cx="10801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김용준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8" name="TextBox 25">
            <a:extLst>
              <a:ext uri="{FF2B5EF4-FFF2-40B4-BE49-F238E27FC236}">
                <a16:creationId xmlns:a16="http://schemas.microsoft.com/office/drawing/2014/main" id="{9087AC91-D68F-4EAA-A9DC-0A1F049FA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211" y="4412038"/>
            <a:ext cx="10801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강우선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9" name="TextBox 25">
            <a:extLst>
              <a:ext uri="{FF2B5EF4-FFF2-40B4-BE49-F238E27FC236}">
                <a16:creationId xmlns:a16="http://schemas.microsoft.com/office/drawing/2014/main" id="{A88FE736-82BD-4FC5-B858-B9F63EE90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2679327"/>
            <a:ext cx="10801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00B0F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신보라</a:t>
            </a:r>
            <a:endParaRPr lang="ko-KR" altLang="en-US" sz="2400" dirty="0">
              <a:solidFill>
                <a:srgbClr val="00B0F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422BF35B-8131-4229-B12F-D2FBD2F58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82" y="2186016"/>
            <a:ext cx="1800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한경숙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3986A803-0091-40E5-9BB2-208F1A230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56" y="5487933"/>
            <a:ext cx="1800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정영규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DDB1DD56-9F2A-47CB-ABE2-AE0C491A5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82" y="3876054"/>
            <a:ext cx="1800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 연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2AC27070-D15C-4C30-B113-18106D4DC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792" y="2169344"/>
            <a:ext cx="66247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서보현 오형석 박병준 이준현 이한진 임유한 </a:t>
            </a:r>
          </a:p>
          <a:p>
            <a:pPr marL="342900" indent="-342900" algn="ctr"/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홍민주 김찬별 이주희 전유림 이경민 한희수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88AE3A63-392C-4393-8D61-215CAB680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412" y="3876054"/>
            <a:ext cx="56166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박서형 이경수 나영빈 최태현 윤준혁 허승범</a:t>
            </a:r>
          </a:p>
          <a:p>
            <a:pPr marL="342900" indent="-342900" algn="ctr"/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김효빈 김규리 안유진 권예경 김상윤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FC180265-1E5C-4BD8-9ABB-89C867F84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994" y="5440180"/>
            <a:ext cx="56166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최예림 김영인 신혜지 서창교 곽지원</a:t>
            </a:r>
          </a:p>
          <a:p>
            <a:pPr marL="342900" indent="-342900" algn="ctr"/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양준영 김아윤 이소명 조현우 이석현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518BAD0-4DB7-464F-8859-733E5EC5C2E3}"/>
              </a:ext>
            </a:extLst>
          </p:cNvPr>
          <p:cNvCxnSpPr>
            <a:cxnSpLocks/>
          </p:cNvCxnSpPr>
          <p:nvPr/>
        </p:nvCxnSpPr>
        <p:spPr>
          <a:xfrm>
            <a:off x="2339752" y="1844824"/>
            <a:ext cx="0" cy="45365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307A1EC-6C3A-4423-944E-0CBA9EF73B1E}"/>
              </a:ext>
            </a:extLst>
          </p:cNvPr>
          <p:cNvCxnSpPr>
            <a:cxnSpLocks/>
          </p:cNvCxnSpPr>
          <p:nvPr/>
        </p:nvCxnSpPr>
        <p:spPr>
          <a:xfrm>
            <a:off x="3707904" y="1844824"/>
            <a:ext cx="0" cy="45365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768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스터디 목표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782656" y="4437112"/>
            <a:ext cx="2304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프로그래밍 지식</a:t>
            </a:r>
            <a:endParaRPr lang="en-US" altLang="ko-KR" sz="20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275856" y="4437112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친해지기</a:t>
            </a:r>
            <a:endParaRPr lang="en-US" altLang="ko-KR" sz="20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940152" y="4437112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F6E57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대학생활</a:t>
            </a:r>
            <a:endParaRPr lang="en-US" altLang="ko-KR" sz="2000" dirty="0">
              <a:solidFill>
                <a:srgbClr val="FF6E57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29" name="직선 연결선 128"/>
          <p:cNvCxnSpPr/>
          <p:nvPr/>
        </p:nvCxnSpPr>
        <p:spPr>
          <a:xfrm>
            <a:off x="3347864" y="3068960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5868144" y="3068960"/>
            <a:ext cx="0" cy="22322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25"/>
          <p:cNvSpPr txBox="1">
            <a:spLocks noChangeArrowheads="1"/>
          </p:cNvSpPr>
          <p:nvPr/>
        </p:nvSpPr>
        <p:spPr bwMode="auto">
          <a:xfrm>
            <a:off x="2352259" y="2207914"/>
            <a:ext cx="4463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땅울림 스터디에서 얻을 수 있는 것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31EA35CB-CE30-4211-8554-FB4DD755C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518" y="5757788"/>
            <a:ext cx="4463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And, so many things..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2AE0ED-77FD-4AF4-81CE-BF84A019A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585" y="3355995"/>
            <a:ext cx="914400" cy="914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8EC3AF-1517-406E-8FC8-526430BA7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355995"/>
            <a:ext cx="914400" cy="914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0204E6-CD1E-4584-A5A4-8AEE00689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015" y="335599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스터디 방향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25"/>
          <p:cNvSpPr txBox="1">
            <a:spLocks noChangeArrowheads="1"/>
          </p:cNvSpPr>
          <p:nvPr/>
        </p:nvSpPr>
        <p:spPr bwMode="auto">
          <a:xfrm>
            <a:off x="601925" y="2291176"/>
            <a:ext cx="7848872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코드를 많이 쳐보는 것이 </a:t>
            </a:r>
            <a:r>
              <a:rPr lang="ko-KR" altLang="en-US" sz="4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가장 중요</a:t>
            </a:r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!!</a:t>
            </a:r>
          </a:p>
          <a:p>
            <a:pPr marL="342900" indent="-342900"/>
            <a:endParaRPr lang="en-US" altLang="ko-KR" sz="40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실습 위주의 수업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적극적인 참여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질문 많이많이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과제는 꼭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571500" indent="-571500">
              <a:buFont typeface="Symbol" panose="05050102010706020507" pitchFamily="18" charset="2"/>
              <a:buChar char="Þ"/>
            </a:pP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39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커리큘럼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3CE7155-AF30-4206-90B6-D497CE89B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370092"/>
              </p:ext>
            </p:extLst>
          </p:nvPr>
        </p:nvGraphicFramePr>
        <p:xfrm>
          <a:off x="1007604" y="2166683"/>
          <a:ext cx="7128792" cy="39889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425848573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800667124"/>
                    </a:ext>
                  </a:extLst>
                </a:gridCol>
                <a:gridCol w="3132348">
                  <a:extLst>
                    <a:ext uri="{9D8B030D-6E8A-4147-A177-3AD203B41FA5}">
                      <a16:colId xmlns:a16="http://schemas.microsoft.com/office/drawing/2014/main" val="2398503703"/>
                    </a:ext>
                  </a:extLst>
                </a:gridCol>
              </a:tblGrid>
              <a:tr h="395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Orientation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“Hello World!!”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6702878"/>
                  </a:ext>
                </a:extLst>
              </a:tr>
              <a:tr h="395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연산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조건문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반복문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If, for, while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2303908"/>
                  </a:ext>
                </a:extLst>
              </a:tr>
              <a:tr h="3950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함수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배열과 문자열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Void, string, []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8450275"/>
                  </a:ext>
                </a:extLst>
              </a:tr>
              <a:tr h="400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포인터 </a:t>
                      </a:r>
                      <a:r>
                        <a:rPr lang="en-US" altLang="ko-KR"/>
                        <a:t>(1)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&amp;pointer, *pointer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2925576"/>
                  </a:ext>
                </a:extLst>
              </a:tr>
              <a:tr h="400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포인터 </a:t>
                      </a:r>
                      <a:r>
                        <a:rPr lang="en-US" altLang="ko-KR"/>
                        <a:t>(2)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&amp;pointer, *pointer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6615190"/>
                  </a:ext>
                </a:extLst>
              </a:tr>
              <a:tr h="400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클래스 </a:t>
                      </a:r>
                      <a:r>
                        <a:rPr lang="en-US" altLang="ko-KR"/>
                        <a:t>(1)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다형성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상속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캡슐화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추상화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3768732"/>
                  </a:ext>
                </a:extLst>
              </a:tr>
              <a:tr h="400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클래스 </a:t>
                      </a:r>
                      <a:r>
                        <a:rPr lang="en-US" altLang="ko-KR"/>
                        <a:t>(2)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템플릿</a:t>
                      </a:r>
                      <a:r>
                        <a:rPr lang="en-US" altLang="ko-KR"/>
                        <a:t>, STL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017734"/>
                  </a:ext>
                </a:extLst>
              </a:tr>
              <a:tr h="400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실습 </a:t>
                      </a:r>
                      <a:r>
                        <a:rPr lang="en-US" altLang="ko-KR"/>
                        <a:t>&amp; </a:t>
                      </a:r>
                      <a:r>
                        <a:rPr lang="ko-KR" altLang="en-US"/>
                        <a:t>코딩 연습 </a:t>
                      </a:r>
                      <a:r>
                        <a:rPr lang="en-US" altLang="ko-KR"/>
                        <a:t>(1)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코드 잘 짜는 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5247024"/>
                  </a:ext>
                </a:extLst>
              </a:tr>
              <a:tr h="400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9</a:t>
                      </a:r>
                      <a:r>
                        <a:rPr lang="ko-KR" altLang="en-US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실습 </a:t>
                      </a:r>
                      <a:r>
                        <a:rPr lang="en-US" altLang="ko-KR"/>
                        <a:t>&amp; </a:t>
                      </a:r>
                      <a:r>
                        <a:rPr lang="ko-KR" altLang="en-US"/>
                        <a:t>코딩 연습 </a:t>
                      </a:r>
                      <a:r>
                        <a:rPr lang="en-US" altLang="ko-KR"/>
                        <a:t>(2)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문제 해결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401195"/>
                  </a:ext>
                </a:extLst>
              </a:tr>
              <a:tr h="400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10</a:t>
                      </a:r>
                      <a:r>
                        <a:rPr lang="ko-KR" altLang="en-US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실습 </a:t>
                      </a:r>
                      <a:r>
                        <a:rPr lang="en-US" altLang="ko-KR"/>
                        <a:t>&amp; </a:t>
                      </a:r>
                      <a:r>
                        <a:rPr lang="ko-KR" altLang="en-US"/>
                        <a:t>코딩 연습 </a:t>
                      </a:r>
                      <a:r>
                        <a:rPr lang="en-US" altLang="ko-KR"/>
                        <a:t>(3)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문제 해결 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3873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43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5">
            <a:extLst>
              <a:ext uri="{FF2B5EF4-FFF2-40B4-BE49-F238E27FC236}">
                <a16:creationId xmlns:a16="http://schemas.microsoft.com/office/drawing/2014/main" id="{88A37D34-ACD8-4145-A246-0FED9C6F3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" y="2348880"/>
            <a:ext cx="273340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변수와 연산자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반복과 조건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배열과 포인터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함수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구조체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61D6B12-1118-4FE7-8B6F-A2812DB04FEB}"/>
              </a:ext>
            </a:extLst>
          </p:cNvPr>
          <p:cNvSpPr/>
          <p:nvPr/>
        </p:nvSpPr>
        <p:spPr>
          <a:xfrm>
            <a:off x="3460654" y="3949044"/>
            <a:ext cx="1188132" cy="215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A505E3F8-69FA-4598-995E-2390F385A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3518431"/>
            <a:ext cx="367240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모든 </a:t>
            </a:r>
            <a:endParaRPr lang="en-US" altLang="ko-KR" sz="32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프로그래밍의 기본 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!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C3B400A9-BFB5-498E-A024-169A30E2E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C++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배우는 이유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5">
            <a:extLst>
              <a:ext uri="{FF2B5EF4-FFF2-40B4-BE49-F238E27FC236}">
                <a16:creationId xmlns:a16="http://schemas.microsoft.com/office/drawing/2014/main" id="{88A37D34-ACD8-4145-A246-0FED9C6F3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877230"/>
            <a:ext cx="1620180" cy="2726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클래스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캡슐화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다형성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상속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61D6B12-1118-4FE7-8B6F-A2812DB04FEB}"/>
              </a:ext>
            </a:extLst>
          </p:cNvPr>
          <p:cNvSpPr/>
          <p:nvPr/>
        </p:nvSpPr>
        <p:spPr>
          <a:xfrm>
            <a:off x="2987824" y="4024736"/>
            <a:ext cx="1188132" cy="2159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A505E3F8-69FA-4598-995E-2390F385A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2" y="3594123"/>
            <a:ext cx="367240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객체지향 </a:t>
            </a:r>
            <a:endParaRPr lang="en-US" altLang="ko-KR" sz="32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프로그래밍의 기본 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!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95FA1C9C-BDA3-425B-8F21-7352C3DBF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C++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배우는 이유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01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391</Words>
  <Application>Microsoft Office PowerPoint</Application>
  <PresentationFormat>화면 슬라이드 쇼(4:3)</PresentationFormat>
  <Paragraphs>160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Symbol</vt:lpstr>
      <vt:lpstr>Arial</vt:lpstr>
      <vt:lpstr>배달의민족 한나</vt:lpstr>
      <vt:lpstr>나눔고딕 ExtraBold</vt:lpstr>
      <vt:lpstr>나눔바른고딕</vt:lpstr>
      <vt:lpstr>HY울릉도M</vt:lpstr>
      <vt:lpstr>나눔고딕</vt:lpstr>
      <vt:lpstr>배달의민족 한나는 열한살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허규정</cp:lastModifiedBy>
  <cp:revision>62</cp:revision>
  <dcterms:created xsi:type="dcterms:W3CDTF">2014-05-20T10:28:59Z</dcterms:created>
  <dcterms:modified xsi:type="dcterms:W3CDTF">2018-03-25T20:43:36Z</dcterms:modified>
</cp:coreProperties>
</file>