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271" r:id="rId4"/>
    <p:sldId id="303" r:id="rId5"/>
    <p:sldId id="304" r:id="rId6"/>
    <p:sldId id="305" r:id="rId7"/>
    <p:sldId id="284" r:id="rId8"/>
    <p:sldId id="298" r:id="rId9"/>
    <p:sldId id="297" r:id="rId10"/>
    <p:sldId id="299" r:id="rId11"/>
    <p:sldId id="300" r:id="rId12"/>
    <p:sldId id="301" r:id="rId13"/>
    <p:sldId id="302" r:id="rId14"/>
    <p:sldId id="296" r:id="rId15"/>
    <p:sldId id="280" r:id="rId16"/>
    <p:sldId id="306" r:id="rId17"/>
    <p:sldId id="307" r:id="rId18"/>
    <p:sldId id="295" r:id="rId19"/>
    <p:sldId id="308" r:id="rId20"/>
    <p:sldId id="309" r:id="rId21"/>
    <p:sldId id="310" r:id="rId22"/>
    <p:sldId id="311" r:id="rId23"/>
    <p:sldId id="313" r:id="rId24"/>
    <p:sldId id="286" r:id="rId25"/>
    <p:sldId id="316" r:id="rId26"/>
    <p:sldId id="319" r:id="rId27"/>
    <p:sldId id="320" r:id="rId28"/>
    <p:sldId id="314" r:id="rId29"/>
    <p:sldId id="317" r:id="rId30"/>
    <p:sldId id="315" r:id="rId31"/>
    <p:sldId id="318" r:id="rId32"/>
    <p:sldId id="282" r:id="rId33"/>
    <p:sldId id="283" r:id="rId34"/>
  </p:sldIdLst>
  <p:sldSz cx="9144000" cy="6858000" type="screen4x3"/>
  <p:notesSz cx="6858000" cy="9144000"/>
  <p:embeddedFontLst>
    <p:embeddedFont>
      <p:font typeface="배달의민족 한나" panose="02000503000000020003" pitchFamily="2" charset="-127"/>
      <p:regular r:id="rId35"/>
    </p:embeddedFont>
    <p:embeddedFont>
      <p:font typeface="나눔바른고딕" panose="020B0603020101020101" pitchFamily="50" charset="-127"/>
      <p:regular r:id="rId36"/>
      <p:bold r:id="rId37"/>
    </p:embeddedFont>
    <p:embeddedFont>
      <p:font typeface="맑은 고딕" panose="020B0503020000020004" pitchFamily="50" charset="-127"/>
      <p:regular r:id="rId38"/>
      <p:bold r:id="rId39"/>
    </p:embeddedFont>
    <p:embeddedFont>
      <p:font typeface="배달의민족 한나는 열한살" panose="020B0600000101010101" pitchFamily="50" charset="-127"/>
      <p:regular r:id="rId40"/>
    </p:embeddedFont>
    <p:embeddedFont>
      <p:font typeface="나눔고딕 ExtraBold" panose="020B0600000101010101" charset="-127"/>
      <p:bold r:id="rId41"/>
    </p:embeddedFont>
    <p:embeddedFont>
      <p:font typeface="나눔고딕" panose="020B0600000101010101" charset="-127"/>
      <p:regular r:id="rId42"/>
      <p:bold r:id="rId4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99FF33"/>
    <a:srgbClr val="FF6E57"/>
    <a:srgbClr val="FFCC00"/>
    <a:srgbClr val="3B589E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13" autoAdjust="0"/>
    <p:restoredTop sz="95503" autoAdjust="0"/>
  </p:normalViewPr>
  <p:slideViewPr>
    <p:cSldViewPr>
      <p:cViewPr varScale="1">
        <p:scale>
          <a:sx n="82" d="100"/>
          <a:sy n="82" d="100"/>
        </p:scale>
        <p:origin x="1733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8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acmicpc.net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스타일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B15EFE69-A69F-4066-8321-D31458059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57606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4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구글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c++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컨벤션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54F4B107-B6F5-4FA7-B4C6-53CB1098B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220" y="3517094"/>
            <a:ext cx="6912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이름은 최대한 그 대상의 이유를 담아야 한다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D077B1CA-69A7-422E-B5A4-3F10E2612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4189428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변수는 명사형으로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함수는 동사형으로 만든다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BD213469-C4C3-4C52-BD39-8FBAFB3BD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4861762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약어는 사용하지 않는 것이 좋다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D7BB653-C562-4250-898F-57DB4BFC765C}"/>
              </a:ext>
            </a:extLst>
          </p:cNvPr>
          <p:cNvCxnSpPr>
            <a:cxnSpLocks/>
          </p:cNvCxnSpPr>
          <p:nvPr/>
        </p:nvCxnSpPr>
        <p:spPr>
          <a:xfrm>
            <a:off x="971600" y="2996952"/>
            <a:ext cx="712879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2316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스타일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B15EFE69-A69F-4066-8321-D31458059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185701"/>
            <a:ext cx="446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 네이밍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54F4B107-B6F5-4FA7-B4C6-53CB1098B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220" y="3517094"/>
            <a:ext cx="70022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변수는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_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모두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_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소문자로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_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쓰고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_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단어는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_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밑줄로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_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구분</a:t>
            </a:r>
            <a:endParaRPr lang="en-US" altLang="ko-KR" sz="2800">
              <a:solidFill>
                <a:schemeClr val="accent5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2701EF3-07B3-486C-A9BC-6DB62A3E0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23" y="5157192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Ex) math_score, student_number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185DA82E-70AE-4B78-A5E0-E7F880983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220" y="4206564"/>
            <a:ext cx="6912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명사형으로 쓴다</a:t>
            </a:r>
            <a:endParaRPr lang="en-US" altLang="ko-KR" sz="2800">
              <a:solidFill>
                <a:schemeClr val="accent5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685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스타일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B15EFE69-A69F-4066-8321-D31458059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185701"/>
            <a:ext cx="51845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클래스의 멤버 변수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54F4B107-B6F5-4FA7-B4C6-53CB1098B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220" y="3517094"/>
            <a:ext cx="6912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번의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규칙 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 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마지막에 밑줄 하나더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_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2701EF3-07B3-486C-A9BC-6DB62A3E0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23" y="5157192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Ex) math_score_, student_number_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768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스타일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B15EFE69-A69F-4066-8321-D31458059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185701"/>
            <a:ext cx="51845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 네이밍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54F4B107-B6F5-4FA7-B4C6-53CB1098B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220" y="3517094"/>
            <a:ext cx="6912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 단어의 첫 글자만 대문자로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쓴다</a:t>
            </a:r>
            <a:r>
              <a:rPr lang="en-US" altLang="ko-KR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(PascalCase)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2701EF3-07B3-486C-A9BC-6DB62A3E0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723" y="5157192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Ex) AddStudent(), SlidingTackle()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95AA9356-AC55-48A4-83E5-41FBC9935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220" y="4072020"/>
            <a:ext cx="691276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동사형으로 쓴다</a:t>
            </a:r>
            <a:endParaRPr lang="en-US" altLang="ko-KR" sz="2800">
              <a:solidFill>
                <a:schemeClr val="accent5">
                  <a:lumMod val="7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2973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3617894" y="3167390"/>
            <a:ext cx="19082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Let’s start!</a:t>
            </a:r>
            <a:endParaRPr lang="en-US" altLang="ko-KR" sz="2800" dirty="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102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연산자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700EB0D6-2249-43D6-A2D1-0B8DD8ECC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2364462"/>
            <a:ext cx="28443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연산자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???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944AAB4B-7F5A-40DA-8BCF-653697B9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198167"/>
            <a:ext cx="60222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=&gt;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특정한 작업을 하기 위해 사용하는 기호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연산자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700EB0D6-2249-43D6-A2D1-0B8DD8ECC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" y="2362172"/>
            <a:ext cx="28443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산술 연산자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944AAB4B-7F5A-40DA-8BCF-653697B9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2568" y="2392860"/>
            <a:ext cx="6022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= + - * / % 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AE2F64FD-06D0-49B6-995A-C44A46AB5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693" y="3323990"/>
            <a:ext cx="320435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증가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,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감소 연산자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8CA101C4-1356-4520-81A6-DC31D86F1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4029" y="3354767"/>
            <a:ext cx="6022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 a++, ++a, b--, --b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F5E85B-E66F-4B2B-A275-E79A14D60E3E}"/>
              </a:ext>
            </a:extLst>
          </p:cNvPr>
          <p:cNvCxnSpPr>
            <a:cxnSpLocks/>
          </p:cNvCxnSpPr>
          <p:nvPr/>
        </p:nvCxnSpPr>
        <p:spPr>
          <a:xfrm>
            <a:off x="3550704" y="2373795"/>
            <a:ext cx="0" cy="3944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CC21F7E5-7671-4CDE-930B-DA855DD6C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" y="4285808"/>
            <a:ext cx="28443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비교 연산자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2B1F5B05-09A6-4298-9A7B-FFFD2943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912" y="4393267"/>
            <a:ext cx="602220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 a == b (a</a:t>
            </a:r>
            <a:r>
              <a:rPr lang="ko-KR" altLang="en-US" sz="2800">
                <a:latin typeface="나눔고딕" panose="020B0600000101010101" charset="-127"/>
                <a:ea typeface="나눔고딕" panose="020B0600000101010101" charset="-127"/>
              </a:rPr>
              <a:t>와 </a:t>
            </a:r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b</a:t>
            </a:r>
            <a:r>
              <a:rPr lang="ko-KR" altLang="en-US" sz="2800">
                <a:latin typeface="나눔고딕" panose="020B0600000101010101" charset="-127"/>
                <a:ea typeface="나눔고딕" panose="020B0600000101010101" charset="-127"/>
              </a:rPr>
              <a:t>가 같음</a:t>
            </a:r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 a != b  (a</a:t>
            </a:r>
            <a:r>
              <a:rPr lang="ko-KR" altLang="en-US" sz="2800">
                <a:latin typeface="나눔고딕" panose="020B0600000101010101" charset="-127"/>
                <a:ea typeface="나눔고딕" panose="020B0600000101010101" charset="-127"/>
              </a:rPr>
              <a:t>와 </a:t>
            </a:r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b</a:t>
            </a:r>
            <a:r>
              <a:rPr lang="ko-KR" altLang="en-US" sz="2800">
                <a:latin typeface="나눔고딕" panose="020B0600000101010101" charset="-127"/>
                <a:ea typeface="나눔고딕" panose="020B0600000101010101" charset="-127"/>
              </a:rPr>
              <a:t>가 다름</a:t>
            </a:r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 a &gt; b    (a</a:t>
            </a:r>
            <a:r>
              <a:rPr lang="ko-KR" altLang="en-US" sz="2800">
                <a:latin typeface="나눔고딕" panose="020B0600000101010101" charset="-127"/>
                <a:ea typeface="나눔고딕" panose="020B0600000101010101" charset="-127"/>
              </a:rPr>
              <a:t>가 </a:t>
            </a:r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b</a:t>
            </a:r>
            <a:r>
              <a:rPr lang="ko-KR" altLang="en-US" sz="2800">
                <a:latin typeface="나눔고딕" panose="020B0600000101010101" charset="-127"/>
                <a:ea typeface="나눔고딕" panose="020B0600000101010101" charset="-127"/>
              </a:rPr>
              <a:t>보다 큼</a:t>
            </a:r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 a &lt;= b  (a</a:t>
            </a:r>
            <a:r>
              <a:rPr lang="ko-KR" altLang="en-US" sz="2800">
                <a:latin typeface="나눔고딕" panose="020B0600000101010101" charset="-127"/>
                <a:ea typeface="나눔고딕" panose="020B0600000101010101" charset="-127"/>
              </a:rPr>
              <a:t>가 </a:t>
            </a:r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b</a:t>
            </a:r>
            <a:r>
              <a:rPr lang="ko-KR" altLang="en-US" sz="2800">
                <a:latin typeface="나눔고딕" panose="020B0600000101010101" charset="-127"/>
                <a:ea typeface="나눔고딕" panose="020B0600000101010101" charset="-127"/>
              </a:rPr>
              <a:t>보다 작거나 같음</a:t>
            </a:r>
            <a:r>
              <a:rPr lang="en-US" altLang="ko-KR" sz="2800"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479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연산자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700EB0D6-2249-43D6-A2D1-0B8DD8ECC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26" y="2390254"/>
            <a:ext cx="28443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논리 연산자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944AAB4B-7F5A-40DA-8BCF-653697B9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4576" y="2374470"/>
            <a:ext cx="3672407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!a           (a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가 아님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 &amp;&amp; b   (a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그리고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b)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a || b       (a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또는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6F5E85B-E66F-4B2B-A275-E79A14D60E3E}"/>
              </a:ext>
            </a:extLst>
          </p:cNvPr>
          <p:cNvCxnSpPr>
            <a:cxnSpLocks/>
          </p:cNvCxnSpPr>
          <p:nvPr/>
        </p:nvCxnSpPr>
        <p:spPr>
          <a:xfrm>
            <a:off x="3550704" y="2373795"/>
            <a:ext cx="0" cy="3944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CC21F7E5-7671-4CDE-930B-DA855DD6C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5" y="4285808"/>
            <a:ext cx="28443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비트 연산자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2B1F5B05-09A6-4298-9A7B-FFFD29434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4285808"/>
            <a:ext cx="6022202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~a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a &amp; b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a | b 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a ^ b 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a &lt;&lt; b</a:t>
            </a:r>
          </a:p>
        </p:txBody>
      </p:sp>
    </p:spTree>
    <p:extLst>
      <p:ext uri="{BB962C8B-B14F-4D97-AF65-F5344CB8AC3E}">
        <p14:creationId xmlns:p14="http://schemas.microsoft.com/office/powerpoint/2010/main" val="170600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스터디 방향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C6F935B-E010-49DC-8B3A-2E1330A7D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2404730"/>
            <a:ext cx="7543800" cy="4305300"/>
          </a:xfrm>
          <a:prstGeom prst="rect">
            <a:avLst/>
          </a:prstGeom>
        </p:spPr>
      </p:pic>
      <p:sp>
        <p:nvSpPr>
          <p:cNvPr id="8" name="TextBox 25">
            <a:extLst>
              <a:ext uri="{FF2B5EF4-FFF2-40B4-BE49-F238E27FC236}">
                <a16:creationId xmlns:a16="http://schemas.microsoft.com/office/drawing/2014/main" id="{4AB9E930-A989-41A8-8917-41CEDCE0D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142" y="1851784"/>
            <a:ext cx="33303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연산자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우선순위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8134186-5FB6-406F-9E55-8951E2843D4F}"/>
              </a:ext>
            </a:extLst>
          </p:cNvPr>
          <p:cNvSpPr/>
          <p:nvPr/>
        </p:nvSpPr>
        <p:spPr>
          <a:xfrm>
            <a:off x="683568" y="2780928"/>
            <a:ext cx="7020780" cy="431561"/>
          </a:xfrm>
          <a:prstGeom prst="roundRect">
            <a:avLst/>
          </a:prstGeom>
          <a:solidFill>
            <a:srgbClr val="99FF33">
              <a:alpha val="23000"/>
            </a:srgbClr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08218EC-A0BE-4DC5-BE71-5E2D3624FCAD}"/>
              </a:ext>
            </a:extLst>
          </p:cNvPr>
          <p:cNvSpPr/>
          <p:nvPr/>
        </p:nvSpPr>
        <p:spPr>
          <a:xfrm>
            <a:off x="682757" y="3508650"/>
            <a:ext cx="7020780" cy="431561"/>
          </a:xfrm>
          <a:prstGeom prst="roundRect">
            <a:avLst/>
          </a:prstGeom>
          <a:solidFill>
            <a:srgbClr val="99FF33">
              <a:alpha val="23000"/>
            </a:srgbClr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4FFA456-D814-434A-86C1-FFAB8E42170B}"/>
              </a:ext>
            </a:extLst>
          </p:cNvPr>
          <p:cNvSpPr/>
          <p:nvPr/>
        </p:nvSpPr>
        <p:spPr>
          <a:xfrm>
            <a:off x="668017" y="6118313"/>
            <a:ext cx="7020780" cy="191007"/>
          </a:xfrm>
          <a:prstGeom prst="roundRect">
            <a:avLst/>
          </a:prstGeom>
          <a:solidFill>
            <a:srgbClr val="99FF33">
              <a:alpha val="23000"/>
            </a:srgbClr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83324A2-70B0-40F3-8F83-36DB1F467A12}"/>
              </a:ext>
            </a:extLst>
          </p:cNvPr>
          <p:cNvSpPr/>
          <p:nvPr/>
        </p:nvSpPr>
        <p:spPr>
          <a:xfrm>
            <a:off x="682757" y="4218063"/>
            <a:ext cx="7020780" cy="431561"/>
          </a:xfrm>
          <a:prstGeom prst="roundRect">
            <a:avLst/>
          </a:prstGeom>
          <a:solidFill>
            <a:srgbClr val="99FF33">
              <a:alpha val="23000"/>
            </a:srgbClr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9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연산자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700EB0D6-2249-43D6-A2D1-0B8DD8ECC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627833"/>
            <a:ext cx="478853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결과값 예측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(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소정의 상품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A0C60EEC-B796-4339-A7A6-3DF30AF7A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391" y="2155119"/>
            <a:ext cx="2232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cout &lt;&lt; a;</a:t>
            </a:r>
            <a:endParaRPr lang="en-US" altLang="ko-KR" sz="32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4AF08B85-AA09-4DC1-932B-A5A4102FF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391" y="2974792"/>
            <a:ext cx="2232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cout &lt;&lt; b;</a:t>
            </a:r>
            <a:endParaRPr lang="en-US" altLang="ko-KR" sz="32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584007C6-08F5-48A9-A9D8-D26E76738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391" y="4334941"/>
            <a:ext cx="2232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cout &lt;&lt; c;</a:t>
            </a:r>
            <a:endParaRPr lang="en-US" altLang="ko-KR" sz="32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7B0967AD-62B7-4DE6-A4F4-B7E5570EB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1391" y="6002736"/>
            <a:ext cx="2232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cout &lt;&lt; e;</a:t>
            </a:r>
            <a:endParaRPr lang="en-US" altLang="ko-KR" sz="32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5B0F620-65D9-4581-89AC-8926F6638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63161"/>
            <a:ext cx="4029075" cy="4324350"/>
          </a:xfrm>
          <a:prstGeom prst="rect">
            <a:avLst/>
          </a:prstGeom>
        </p:spPr>
      </p:pic>
      <p:sp>
        <p:nvSpPr>
          <p:cNvPr id="16" name="TextBox 25">
            <a:extLst>
              <a:ext uri="{FF2B5EF4-FFF2-40B4-BE49-F238E27FC236}">
                <a16:creationId xmlns:a16="http://schemas.microsoft.com/office/drawing/2014/main" id="{0E54FF24-231B-4371-9D63-AF318D181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99" y="2158511"/>
            <a:ext cx="644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1.</a:t>
            </a:r>
            <a:endParaRPr lang="en-US" altLang="ko-KR" sz="32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2D04BA7F-FF27-49E4-87DE-2851757DC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98" y="3020198"/>
            <a:ext cx="644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2.</a:t>
            </a:r>
            <a:endParaRPr lang="en-US" altLang="ko-KR" sz="32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58BFB3E5-164B-4A8A-A69E-C50229985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21" y="5174599"/>
            <a:ext cx="644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4.</a:t>
            </a:r>
            <a:endParaRPr lang="en-US" altLang="ko-KR" sz="32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51BB881-1A05-420B-8158-90AC71890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98" y="4010911"/>
            <a:ext cx="6443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32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3.</a:t>
            </a:r>
            <a:endParaRPr lang="en-US" altLang="ko-KR" sz="32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652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36827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</a:t>
            </a:r>
            <a:endParaRPr lang="en-US" altLang="ko-KR" sz="360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스타일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881730" y="2924944"/>
            <a:ext cx="15120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연산자</a:t>
            </a:r>
            <a:endParaRPr lang="ko-KR" altLang="en-US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04250" y="2924944"/>
            <a:ext cx="151204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조건문</a:t>
            </a:r>
            <a:r>
              <a:rPr lang="en-US" altLang="ko-KR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</a:t>
            </a:r>
            <a:endParaRPr lang="ko-KR" altLang="en-US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1187624" y="280950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</p:cNvCxnSpPr>
          <p:nvPr/>
        </p:nvCxnSpPr>
        <p:spPr>
          <a:xfrm>
            <a:off x="1187624" y="426452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1187624" y="4221088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1187624" y="2871986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7035" y="238334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881730" y="238334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804250" y="238334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CC5B0EA-298D-4CAA-8682-EC9845BEE57C}"/>
              </a:ext>
            </a:extLst>
          </p:cNvPr>
          <p:cNvCxnSpPr>
            <a:cxnSpLocks/>
          </p:cNvCxnSpPr>
          <p:nvPr/>
        </p:nvCxnSpPr>
        <p:spPr>
          <a:xfrm>
            <a:off x="3953618" y="280950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E9161A-0CBB-4939-841E-12ABC481E600}"/>
              </a:ext>
            </a:extLst>
          </p:cNvPr>
          <p:cNvCxnSpPr>
            <a:cxnSpLocks/>
          </p:cNvCxnSpPr>
          <p:nvPr/>
        </p:nvCxnSpPr>
        <p:spPr>
          <a:xfrm>
            <a:off x="3953618" y="2871986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0E67910-01A7-498F-A3AD-7B0027B2C21A}"/>
              </a:ext>
            </a:extLst>
          </p:cNvPr>
          <p:cNvCxnSpPr>
            <a:cxnSpLocks/>
          </p:cNvCxnSpPr>
          <p:nvPr/>
        </p:nvCxnSpPr>
        <p:spPr>
          <a:xfrm>
            <a:off x="6935757" y="280950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F90356D-BDF3-42FF-BB0A-5134FE425EEC}"/>
              </a:ext>
            </a:extLst>
          </p:cNvPr>
          <p:cNvCxnSpPr>
            <a:cxnSpLocks/>
          </p:cNvCxnSpPr>
          <p:nvPr/>
        </p:nvCxnSpPr>
        <p:spPr>
          <a:xfrm>
            <a:off x="6935757" y="2871986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6576D80-3837-4317-BB60-807F6022974D}"/>
              </a:ext>
            </a:extLst>
          </p:cNvPr>
          <p:cNvCxnSpPr>
            <a:cxnSpLocks/>
          </p:cNvCxnSpPr>
          <p:nvPr/>
        </p:nvCxnSpPr>
        <p:spPr>
          <a:xfrm>
            <a:off x="3953618" y="426452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AB4593F-12BA-46CC-9ADB-8F1D74B2DE1E}"/>
              </a:ext>
            </a:extLst>
          </p:cNvPr>
          <p:cNvCxnSpPr>
            <a:cxnSpLocks/>
          </p:cNvCxnSpPr>
          <p:nvPr/>
        </p:nvCxnSpPr>
        <p:spPr>
          <a:xfrm>
            <a:off x="3953618" y="4221088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5FA4827-E36A-4F6B-BFFE-A91B7AC05C53}"/>
              </a:ext>
            </a:extLst>
          </p:cNvPr>
          <p:cNvCxnSpPr>
            <a:cxnSpLocks/>
          </p:cNvCxnSpPr>
          <p:nvPr/>
        </p:nvCxnSpPr>
        <p:spPr>
          <a:xfrm>
            <a:off x="6876138" y="426452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9428498-B50A-4449-BCF8-81BB4698C89A}"/>
              </a:ext>
            </a:extLst>
          </p:cNvPr>
          <p:cNvCxnSpPr>
            <a:cxnSpLocks/>
          </p:cNvCxnSpPr>
          <p:nvPr/>
        </p:nvCxnSpPr>
        <p:spPr>
          <a:xfrm>
            <a:off x="6876138" y="4221088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조건문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5">
            <a:extLst>
              <a:ext uri="{FF2B5EF4-FFF2-40B4-BE49-F238E27FC236}">
                <a16:creationId xmlns:a16="http://schemas.microsoft.com/office/drawing/2014/main" id="{700EB0D6-2249-43D6-A2D1-0B8DD8ECC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85" y="2364462"/>
            <a:ext cx="284431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조건문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(if)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944AAB4B-7F5A-40DA-8BCF-653697B9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198167"/>
            <a:ext cx="602220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if (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조건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)  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{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내용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}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F01816D3-ED06-4ECB-B540-5880F4C7B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228945"/>
            <a:ext cx="25447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조건의 결과가 참이라면</a:t>
            </a:r>
            <a:endParaRPr lang="en-US" altLang="ko-KR" sz="20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CCB64A08-573B-47D8-AF3C-4EAEB75C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978550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내용을 실행</a:t>
            </a:r>
            <a:endParaRPr lang="en-US" altLang="ko-KR" sz="20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A55875A8-C458-4EC9-8364-8A950D756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4717212"/>
            <a:ext cx="1728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거짓이면 무시</a:t>
            </a:r>
            <a:r>
              <a:rPr lang="en-US" altLang="ko-KR" sz="2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!</a:t>
            </a:r>
            <a:endParaRPr lang="en-US" altLang="ko-KR" sz="20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4348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조건문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944AAB4B-7F5A-40DA-8BCF-653697B9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198167"/>
            <a:ext cx="6022202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if (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조건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)  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{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내용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1)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}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else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{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 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내용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}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F01816D3-ED06-4ECB-B540-5880F4C7B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228945"/>
            <a:ext cx="25447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조건의 결과가 참이라면</a:t>
            </a:r>
            <a:endParaRPr lang="en-US" altLang="ko-KR" sz="20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CCB64A08-573B-47D8-AF3C-4EAEB75C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3978550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내용</a:t>
            </a:r>
            <a:r>
              <a:rPr lang="en-US" altLang="ko-KR" sz="2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2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을 실행</a:t>
            </a:r>
            <a:endParaRPr lang="en-US" altLang="ko-KR" sz="20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A55875A8-C458-4EC9-8364-8A950D756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4717212"/>
            <a:ext cx="1728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거짓이면</a:t>
            </a:r>
            <a:endParaRPr lang="en-US" altLang="ko-KR" sz="20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54FBEC8-792D-4588-B103-40F20216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84" y="2364462"/>
            <a:ext cx="35348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조건문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(if + else)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B73CFF59-2A86-4168-8EA9-201232C5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784" y="5470831"/>
            <a:ext cx="158417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내용</a:t>
            </a:r>
            <a:r>
              <a:rPr lang="en-US" altLang="ko-KR" sz="2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20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를 실행</a:t>
            </a:r>
            <a:endParaRPr lang="en-US" altLang="ko-KR" sz="20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394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조건문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5">
            <a:extLst>
              <a:ext uri="{FF2B5EF4-FFF2-40B4-BE49-F238E27FC236}">
                <a16:creationId xmlns:a16="http://schemas.microsoft.com/office/drawing/2014/main" id="{944AAB4B-7F5A-40DA-8BCF-653697B9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974997"/>
            <a:ext cx="602220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if (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조건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1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)  </a:t>
            </a: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{</a:t>
            </a: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(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내용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1)</a:t>
            </a: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}</a:t>
            </a: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else if(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조건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2)</a:t>
            </a: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{</a:t>
            </a: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 (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내용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2)</a:t>
            </a: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}</a:t>
            </a: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else</a:t>
            </a: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{</a:t>
            </a: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  (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내용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3)</a:t>
            </a:r>
          </a:p>
          <a:p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}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F01816D3-ED06-4ECB-B540-5880F4C7B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2961407"/>
            <a:ext cx="2544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</a:t>
            </a:r>
            <a:r>
              <a:rPr lang="en-US" altLang="ko-KR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의 결과가 참이라면</a:t>
            </a:r>
            <a:endParaRPr lang="en-US" altLang="ko-KR" sz="16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CCB64A08-573B-47D8-AF3C-4EAEB75C5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3612596"/>
            <a:ext cx="1584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내용</a:t>
            </a:r>
            <a:r>
              <a:rPr lang="en-US" altLang="ko-KR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을 실행</a:t>
            </a:r>
            <a:endParaRPr lang="en-US" altLang="ko-KR" sz="16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A55875A8-C458-4EC9-8364-8A950D756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4231616"/>
            <a:ext cx="2592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거짓이라면 조건 </a:t>
            </a:r>
            <a:r>
              <a:rPr lang="en-US" altLang="ko-KR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를 확인하고</a:t>
            </a:r>
            <a:endParaRPr lang="en-US" altLang="ko-KR" sz="16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54FBEC8-792D-4588-B103-40F20216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85" y="2187370"/>
            <a:ext cx="35348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조건문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(if + else if)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B73CFF59-2A86-4168-8EA9-201232C5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4845500"/>
            <a:ext cx="2448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</a:t>
            </a:r>
            <a:r>
              <a:rPr lang="en-US" altLang="ko-KR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가 참이면 내용</a:t>
            </a:r>
            <a:r>
              <a:rPr lang="en-US" altLang="ko-KR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를 실행</a:t>
            </a:r>
            <a:endParaRPr lang="en-US" altLang="ko-KR" sz="16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558ED544-3D1E-4737-B048-6AB972BD8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72" y="5496132"/>
            <a:ext cx="2448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 </a:t>
            </a:r>
            <a:r>
              <a:rPr lang="en-US" altLang="ko-KR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1,2</a:t>
            </a:r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가 전부 거짓이면</a:t>
            </a:r>
            <a:endParaRPr lang="en-US" altLang="ko-KR" sz="16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26353F5C-B5BA-41AE-8C94-372CE5FFB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072" y="6110016"/>
            <a:ext cx="24482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내용</a:t>
            </a:r>
            <a:r>
              <a:rPr lang="en-US" altLang="ko-KR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16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을 실행</a:t>
            </a:r>
            <a:endParaRPr lang="en-US" altLang="ko-KR" sz="16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66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조건문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454FBEC8-792D-4588-B103-40F20216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07" y="1784936"/>
            <a:ext cx="35348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조건문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(switch)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E10AA4-21F7-4ECD-98C6-0A3B89597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53840"/>
            <a:ext cx="2133600" cy="4333875"/>
          </a:xfrm>
          <a:prstGeom prst="rect">
            <a:avLst/>
          </a:prstGeom>
        </p:spPr>
      </p:pic>
      <p:sp>
        <p:nvSpPr>
          <p:cNvPr id="15" name="TextBox 25">
            <a:extLst>
              <a:ext uri="{FF2B5EF4-FFF2-40B4-BE49-F238E27FC236}">
                <a16:creationId xmlns:a16="http://schemas.microsoft.com/office/drawing/2014/main" id="{E4DE99DA-86BA-4087-B72C-A71319CBA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3069336"/>
            <a:ext cx="45340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조건의 결과에 따라 해당하는</a:t>
            </a:r>
            <a:endParaRPr lang="en-US" altLang="ko-KR" sz="20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case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의 위치부터 실행된다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71D2E7DD-D0F4-4172-A039-163DAF1D2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5749700"/>
            <a:ext cx="405908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break :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현재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case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를 벗어나게 함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까먹지 말 것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99522393-C923-4364-8F02-DA5B9B63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6444" y="4947265"/>
            <a:ext cx="37559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조건에 해당하는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이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이므로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case 3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이 실행된다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26353F5C-B5BA-41AE-8C94-372CE5FFB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244" y="2649877"/>
            <a:ext cx="792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5283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A505E3F8-69FA-4598-995E-2390F385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996631"/>
            <a:ext cx="24122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for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반복문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6C5E28C3-D698-4FAB-9E37-BDF30764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853701"/>
            <a:ext cx="381642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for ( int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i=0;  i &lt; 10;  i++)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{</a:t>
            </a:r>
          </a:p>
          <a:p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( </a:t>
            </a:r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내용</a:t>
            </a:r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)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}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3260D966-C606-4870-B1DB-3D9745F4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2581406"/>
            <a:ext cx="10801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변수 설정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0C5EE44F-0F31-4455-9A0D-A99A35E5A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804" y="2582566"/>
            <a:ext cx="6480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EB0A002E-29EF-4DC3-B191-2F9E00FC2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2792" y="2581406"/>
            <a:ext cx="6480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증감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2CD1FD88-CC75-4015-A9B0-119B0075D55B}"/>
              </a:ext>
            </a:extLst>
          </p:cNvPr>
          <p:cNvSpPr/>
          <p:nvPr/>
        </p:nvSpPr>
        <p:spPr>
          <a:xfrm rot="10800000">
            <a:off x="4643512" y="2802383"/>
            <a:ext cx="1225048" cy="2082643"/>
          </a:xfrm>
          <a:prstGeom prst="curv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C16701F3-388F-4D3D-A114-F20AEAE44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2817" y="3252651"/>
            <a:ext cx="31516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조건이 성립되면 내용을 실행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44DA6CDB-A679-46D6-AA8B-07B18E878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071" y="3638591"/>
            <a:ext cx="19791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변수를 증감시키고 </a:t>
            </a:r>
            <a:endParaRPr lang="en-US" altLang="ko-KR" sz="20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다시 조건을 검사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7683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A505E3F8-69FA-4598-995E-2390F385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996631"/>
            <a:ext cx="24122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for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반복문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3E88B9-8567-4134-B917-0B0B72FF8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12" y="2877230"/>
            <a:ext cx="3771900" cy="24098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1B5597B-53F0-4A14-968F-6B45474F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005817"/>
            <a:ext cx="37719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A505E3F8-69FA-4598-995E-2390F385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996631"/>
            <a:ext cx="24122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다중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for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문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6C5E28C3-D698-4FAB-9E37-BDF30764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853701"/>
            <a:ext cx="404756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for ( int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i = 0;  i &lt; 10;  i++)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{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for ( int j = 0;  j &lt; 10;  j++)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{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      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내용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}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}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44DA6CDB-A679-46D6-AA8B-07B18E878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4005064"/>
            <a:ext cx="3600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내용은 총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10 * 10 = 100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번 실행됨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A8066DA-C825-42D6-8E9F-AC7254846278}"/>
              </a:ext>
            </a:extLst>
          </p:cNvPr>
          <p:cNvSpPr/>
          <p:nvPr/>
        </p:nvSpPr>
        <p:spPr>
          <a:xfrm>
            <a:off x="971600" y="3605935"/>
            <a:ext cx="4047562" cy="1623266"/>
          </a:xfrm>
          <a:prstGeom prst="roundRect">
            <a:avLst/>
          </a:prstGeom>
          <a:solidFill>
            <a:srgbClr val="99FF33">
              <a:alpha val="23000"/>
            </a:srgbClr>
          </a:solidFill>
          <a:ln>
            <a:solidFill>
              <a:srgbClr val="CC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480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A505E3F8-69FA-4598-995E-2390F385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996631"/>
            <a:ext cx="24122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다중 </a:t>
            </a:r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for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문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A5746-DC03-4992-9902-3D9D987ED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124" y="2780928"/>
            <a:ext cx="4343400" cy="3324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567D9D-CB54-4DB5-80E2-6950482C1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80" y="3284984"/>
            <a:ext cx="3638550" cy="1809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5CE228-7A53-4B04-A5B7-6E4DFB92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70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A505E3F8-69FA-4598-995E-2390F385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996631"/>
            <a:ext cx="27723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while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반복문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6C5E28C3-D698-4FAB-9E37-BDF30764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853701"/>
            <a:ext cx="381642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while 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조건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)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{</a:t>
            </a:r>
          </a:p>
          <a:p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( </a:t>
            </a:r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내용</a:t>
            </a:r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)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}</a:t>
            </a:r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2CD1FD88-CC75-4015-A9B0-119B0075D55B}"/>
              </a:ext>
            </a:extLst>
          </p:cNvPr>
          <p:cNvSpPr/>
          <p:nvPr/>
        </p:nvSpPr>
        <p:spPr>
          <a:xfrm rot="10800000">
            <a:off x="3783462" y="2853701"/>
            <a:ext cx="1225048" cy="2159475"/>
          </a:xfrm>
          <a:prstGeom prst="curv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44DA6CDB-A679-46D6-AA8B-07B18E878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3397762"/>
            <a:ext cx="316835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조건이 성립되면 내용을 실행</a:t>
            </a:r>
            <a:endParaRPr lang="en-US" altLang="ko-KR" sz="20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내용을 전부 실행하고 나면</a:t>
            </a:r>
            <a:endParaRPr lang="en-US" altLang="ko-KR" sz="20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다시 위로 돌아가서 조건을 검사</a:t>
            </a:r>
            <a:endParaRPr lang="en-US" altLang="ko-KR" sz="20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조건이 참인 동안 계속해서 반복 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422080-B60A-4717-9C11-C398E18D8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8755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A505E3F8-69FA-4598-995E-2390F385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1996631"/>
            <a:ext cx="27723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while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반복문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04BD191-813D-46F9-B814-E3D597D41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51670"/>
            <a:ext cx="3590925" cy="2667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EA4ACC-56A2-4546-8306-A7C5B2E69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005817"/>
            <a:ext cx="3771900" cy="21526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CB9CF0-8F55-4515-A10B-103F4A5A8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52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스타일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>
            <a:extLst>
              <a:ext uri="{FF2B5EF4-FFF2-40B4-BE49-F238E27FC236}">
                <a16:creationId xmlns:a16="http://schemas.microsoft.com/office/drawing/2014/main" id="{45A6DEAA-226E-4091-ACB4-D0A3FB037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41404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코딩을 하는 방식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22EDD4CF-FBEE-4408-AF1D-6ED80F515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674727"/>
            <a:ext cx="6380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기계를 이해시키는 건 어렵지 않다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13357421-2E98-49A3-B1A3-9311C80F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876" y="4197947"/>
            <a:ext cx="7664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다른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사람도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이해할 수 있는 코드가 좋은 코드이다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F61B7FA2-0A1F-4637-BCEF-12E59F89E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99" y="4730409"/>
            <a:ext cx="76642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코드를 작성한 의도를 최대한 알 수 있게끔 작성해야함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E372E15F-28EA-491A-B67F-A4838635E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798" y="5262871"/>
            <a:ext cx="76642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짧다고 좋은 코드가 절대 아님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A505E3F8-69FA-4598-995E-2390F385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5" y="1996631"/>
            <a:ext cx="32079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do-while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반복문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6C5E28C3-D698-4FAB-9E37-BDF307641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853701"/>
            <a:ext cx="381642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do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{</a:t>
            </a: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     </a:t>
            </a:r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( </a:t>
            </a:r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내용</a:t>
            </a:r>
            <a:r>
              <a:rPr lang="en-US" altLang="ko-KR" sz="5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)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} while (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조건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);</a:t>
            </a:r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2CD1FD88-CC75-4015-A9B0-119B0075D55B}"/>
              </a:ext>
            </a:extLst>
          </p:cNvPr>
          <p:cNvSpPr/>
          <p:nvPr/>
        </p:nvSpPr>
        <p:spPr>
          <a:xfrm rot="10800000">
            <a:off x="3598980" y="3104178"/>
            <a:ext cx="1225048" cy="1908987"/>
          </a:xfrm>
          <a:prstGeom prst="curved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44DA6CDB-A679-46D6-AA8B-07B18E878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056" y="3397762"/>
            <a:ext cx="33123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내용을 무조건 한 번 실행한 다음</a:t>
            </a:r>
            <a:endParaRPr lang="en-US" altLang="ko-KR" sz="20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조건을 검사 </a:t>
            </a:r>
            <a:endParaRPr lang="en-US" altLang="ko-KR" sz="20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그 이후는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while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과 동일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884A2F56-A1EB-45EE-A877-33D143E69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660" y="4813110"/>
            <a:ext cx="3312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세미콜론도 붙여야됨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..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별로임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..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7AF7E50D-BBF6-41D3-AB88-5AD0C4410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039" y="2075159"/>
            <a:ext cx="3312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별로임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.. 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되도록이면 쓰지 말 것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8E85F-9D35-4712-8936-3A52DDA4F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4301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반복문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5">
            <a:extLst>
              <a:ext uri="{FF2B5EF4-FFF2-40B4-BE49-F238E27FC236}">
                <a16:creationId xmlns:a16="http://schemas.microsoft.com/office/drawing/2014/main" id="{A505E3F8-69FA-4598-995E-2390F385A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5" y="1996631"/>
            <a:ext cx="320790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do-while</a:t>
            </a:r>
            <a:r>
              <a:rPr lang="ko-KR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 반복문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B0D140-71E8-4176-A253-50891BD74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77230"/>
            <a:ext cx="3495675" cy="2590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B029294-B084-4A6A-BB5B-FFFF93AF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005817"/>
            <a:ext cx="3771900" cy="2152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ECD5E4-B7FF-4597-8CE7-A87768F1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01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과제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108012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5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hlinkClick r:id="rId2"/>
            <a:extLst>
              <a:ext uri="{FF2B5EF4-FFF2-40B4-BE49-F238E27FC236}">
                <a16:creationId xmlns:a16="http://schemas.microsoft.com/office/drawing/2014/main" id="{DE2BFE78-46D2-40E2-A789-CF6FCFCB1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5816" y="3821104"/>
            <a:ext cx="30243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나눔고딕" panose="020B0600000101010101" charset="-127"/>
                <a:ea typeface="나눔고딕" panose="020B0600000101010101" charset="-127"/>
              </a:rPr>
              <a:t>https://acmicpc.net</a:t>
            </a: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8F5C171E-4012-47E3-9D1D-EB9D50C67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554" y="3036539"/>
            <a:ext cx="73519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36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BAEKJOON ONLINE JUDGE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B0600000101010101" charset="-127"/>
              <a:ea typeface="나눔고딕" panose="020B0600000101010101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스타일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25">
            <a:extLst>
              <a:ext uri="{FF2B5EF4-FFF2-40B4-BE49-F238E27FC236}">
                <a16:creationId xmlns:a16="http://schemas.microsoft.com/office/drawing/2014/main" id="{45A6DEAA-226E-4091-ACB4-D0A3FB037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4"/>
            <a:ext cx="72008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Q)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용준이는 지금 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x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원을 가지고 있는데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축구에 대한 열정이 불타올라서 축구화와 축구공을 사려고 한다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b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</a:br>
            <a:r>
              <a:rPr lang="ko-KR" altLang="en-US" sz="32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현재 돈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 </a:t>
            </a:r>
            <a:r>
              <a:rPr lang="ko-KR" altLang="en-US" sz="32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축구화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</a:t>
            </a:r>
            <a:r>
              <a:rPr lang="ko-KR" altLang="en-US" sz="32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축구공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가격을 입력받고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구매 후 </a:t>
            </a:r>
            <a:r>
              <a:rPr lang="ko-KR" altLang="en-US" sz="3200">
                <a:solidFill>
                  <a:schemeClr val="accent5">
                    <a:lumMod val="7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남은 돈</a:t>
            </a: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출력하시오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041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스타일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32403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니네가 하는거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E1F5BD7-FD2F-4165-92A8-2F056581D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32" y="3212976"/>
            <a:ext cx="6171580" cy="299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79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스타일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니네가 해야 하는 거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F397CD-9CBA-4B46-82F7-F7724AD3C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12976"/>
            <a:ext cx="70866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9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스타일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4F4F90C9-0E15-40D0-BA01-64ACC0DA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50405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네이밍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(Naming)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규칙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D6938310-EA26-4A7A-9F22-89797D29F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668950"/>
            <a:ext cx="77768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camelCase : </a:t>
            </a:r>
            <a:r>
              <a:rPr lang="ko-KR" altLang="en-US"/>
              <a:t>각 단어의 </a:t>
            </a:r>
            <a:r>
              <a:rPr lang="ko-KR" altLang="en-US">
                <a:solidFill>
                  <a:srgbClr val="FF0000"/>
                </a:solidFill>
              </a:rPr>
              <a:t>첫 글자</a:t>
            </a:r>
            <a:r>
              <a:rPr lang="ko-KR" altLang="en-US"/>
              <a:t>를 대문자로 </a:t>
            </a:r>
            <a:r>
              <a:rPr lang="en-US" altLang="ko-KR"/>
              <a:t>,</a:t>
            </a:r>
            <a:r>
              <a:rPr lang="ko-KR" altLang="en-US"/>
              <a:t>맨처음 문자만 소문자</a:t>
            </a: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9D36E192-BA62-4B66-8D75-8FC5B7556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4400786"/>
            <a:ext cx="77768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PascalCase : </a:t>
            </a:r>
            <a:r>
              <a:rPr lang="ko-KR" altLang="en-US"/>
              <a:t>각 단어의 </a:t>
            </a:r>
            <a:r>
              <a:rPr lang="ko-KR" altLang="en-US">
                <a:solidFill>
                  <a:srgbClr val="FF0000"/>
                </a:solidFill>
              </a:rPr>
              <a:t>첫 글자</a:t>
            </a:r>
            <a:r>
              <a:rPr lang="ko-KR" altLang="en-US"/>
              <a:t>를 대문자로 </a:t>
            </a: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2092D617-BC27-4C0A-82A5-00A7660D8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5132622"/>
            <a:ext cx="77768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snake_case : </a:t>
            </a:r>
            <a:r>
              <a:rPr lang="ko-KR" altLang="en-US"/>
              <a:t>각 단어를 </a:t>
            </a:r>
            <a:r>
              <a:rPr lang="ko-KR" altLang="en-US">
                <a:solidFill>
                  <a:srgbClr val="FF0000"/>
                </a:solidFill>
              </a:rPr>
              <a:t>밑줄</a:t>
            </a:r>
            <a:r>
              <a:rPr lang="ko-KR" altLang="en-US"/>
              <a:t>로 구분</a:t>
            </a:r>
          </a:p>
        </p:txBody>
      </p:sp>
    </p:spTree>
    <p:extLst>
      <p:ext uri="{BB962C8B-B14F-4D97-AF65-F5344CB8AC3E}">
        <p14:creationId xmlns:p14="http://schemas.microsoft.com/office/powerpoint/2010/main" val="3748768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스타일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4F4F90C9-0E15-40D0-BA01-64ACC0DA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3106" y="180146"/>
            <a:ext cx="297331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중괄호 위치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0AB905-C396-4278-B964-D6C1B315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76" y="955470"/>
            <a:ext cx="8935447" cy="5788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6AE9B995-5B70-406E-B83C-5A04C549E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1584379"/>
            <a:ext cx="41044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코드의 길이가 짧아짐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F65DAEC2-6E05-47DF-AC85-1522A7BD9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1991016"/>
            <a:ext cx="41044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가장 많이 쓰이는 스타일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8050A8C3-89F6-4F32-8581-FB741CA8C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115" y="4070351"/>
            <a:ext cx="41044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가독성이  조금 더 좋아짐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8067F226-7359-4F56-BC42-13472268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576" y="4473402"/>
            <a:ext cx="41044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코드를 수정할 때 편리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339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스타일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B15EFE69-A69F-4066-8321-D31458059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756084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컨벤션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(Coding convention)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54F4B107-B6F5-4FA7-B4C6-53CB1098B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3674727"/>
            <a:ext cx="54726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각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코딩 스타일은 서로 장단점이 있다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D077B1CA-69A7-422E-B5A4-3F10E2612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4189428"/>
            <a:ext cx="7200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하지만 여러 명의 개발자가 모인다면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 =&gt;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혼란 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D70CD876-2C8E-4A0C-85AD-F4BC80D48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5283967"/>
            <a:ext cx="547260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그렇다면</a:t>
            </a:r>
            <a:r>
              <a:rPr lang="en-US" altLang="ko-KR" sz="4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4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표준을 정하자</a:t>
            </a:r>
            <a:r>
              <a:rPr lang="en-US" altLang="ko-KR" sz="40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97283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</TotalTime>
  <Words>814</Words>
  <Application>Microsoft Office PowerPoint</Application>
  <PresentationFormat>화면 슬라이드 쇼(4:3)</PresentationFormat>
  <Paragraphs>230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배달의민족 한나</vt:lpstr>
      <vt:lpstr>나눔바른고딕</vt:lpstr>
      <vt:lpstr>맑은 고딕</vt:lpstr>
      <vt:lpstr>배달의민족 한나는 열한살</vt:lpstr>
      <vt:lpstr>Arial</vt:lpstr>
      <vt:lpstr>나눔고딕 ExtraBold</vt:lpstr>
      <vt:lpstr>나눔고딕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허규정</cp:lastModifiedBy>
  <cp:revision>95</cp:revision>
  <dcterms:created xsi:type="dcterms:W3CDTF">2014-05-20T10:28:59Z</dcterms:created>
  <dcterms:modified xsi:type="dcterms:W3CDTF">2018-04-02T10:49:45Z</dcterms:modified>
</cp:coreProperties>
</file>