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sldIdLst>
    <p:sldId id="266" r:id="rId2"/>
    <p:sldId id="321" r:id="rId3"/>
    <p:sldId id="271" r:id="rId4"/>
    <p:sldId id="322" r:id="rId5"/>
    <p:sldId id="303" r:id="rId6"/>
    <p:sldId id="304" r:id="rId7"/>
    <p:sldId id="323" r:id="rId8"/>
    <p:sldId id="324" r:id="rId9"/>
    <p:sldId id="327" r:id="rId10"/>
    <p:sldId id="328" r:id="rId11"/>
    <p:sldId id="298" r:id="rId12"/>
    <p:sldId id="329" r:id="rId13"/>
    <p:sldId id="330" r:id="rId14"/>
    <p:sldId id="352" r:id="rId15"/>
    <p:sldId id="353" r:id="rId16"/>
    <p:sldId id="331" r:id="rId17"/>
    <p:sldId id="333" r:id="rId18"/>
    <p:sldId id="332" r:id="rId19"/>
    <p:sldId id="305" r:id="rId20"/>
    <p:sldId id="334" r:id="rId21"/>
    <p:sldId id="350" r:id="rId22"/>
    <p:sldId id="335" r:id="rId23"/>
    <p:sldId id="356" r:id="rId24"/>
    <p:sldId id="355" r:id="rId25"/>
    <p:sldId id="337" r:id="rId26"/>
    <p:sldId id="336" r:id="rId27"/>
    <p:sldId id="338" r:id="rId28"/>
    <p:sldId id="339" r:id="rId29"/>
    <p:sldId id="340" r:id="rId30"/>
    <p:sldId id="354" r:id="rId31"/>
    <p:sldId id="341" r:id="rId32"/>
    <p:sldId id="342" r:id="rId33"/>
    <p:sldId id="351" r:id="rId34"/>
    <p:sldId id="349" r:id="rId35"/>
    <p:sldId id="343" r:id="rId36"/>
    <p:sldId id="344" r:id="rId37"/>
    <p:sldId id="345" r:id="rId38"/>
    <p:sldId id="346" r:id="rId39"/>
    <p:sldId id="325" r:id="rId40"/>
    <p:sldId id="347" r:id="rId41"/>
    <p:sldId id="283" r:id="rId42"/>
  </p:sldIdLst>
  <p:sldSz cx="9144000" cy="6858000" type="screen4x3"/>
  <p:notesSz cx="6858000" cy="9144000"/>
  <p:embeddedFontLst>
    <p:embeddedFont>
      <p:font typeface="나눔고딕" panose="020B0600000101010101" charset="-127"/>
      <p:regular r:id="rId43"/>
      <p:bold r:id="rId44"/>
    </p:embeddedFont>
    <p:embeddedFont>
      <p:font typeface="배달의민족 한나는 열한살" panose="020B0600000101010101" pitchFamily="50" charset="-127"/>
      <p:regular r:id="rId45"/>
    </p:embeddedFont>
    <p:embeddedFont>
      <p:font typeface="나눔고딕 ExtraBold" panose="020B0600000101010101" charset="-127"/>
      <p:bold r:id="rId46"/>
    </p:embeddedFont>
    <p:embeddedFont>
      <p:font typeface="나눔바른고딕" panose="020B0603020101020101" pitchFamily="50" charset="-127"/>
      <p:regular r:id="rId47"/>
      <p:bold r:id="rId48"/>
    </p:embeddedFont>
    <p:embeddedFont>
      <p:font typeface="배달의민족 한나" panose="02000503000000020003" pitchFamily="2" charset="-127"/>
      <p:regular r:id="rId49"/>
    </p:embeddedFont>
    <p:embeddedFont>
      <p:font typeface="맑은 고딕" panose="020B0503020000020004" pitchFamily="50" charset="-127"/>
      <p:regular r:id="rId50"/>
      <p:bold r:id="rId5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89E"/>
    <a:srgbClr val="FFCC00"/>
    <a:srgbClr val="CCFF33"/>
    <a:srgbClr val="99FF33"/>
    <a:srgbClr val="FF6E57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5503" autoAdjust="0"/>
  </p:normalViewPr>
  <p:slideViewPr>
    <p:cSldViewPr>
      <p:cViewPr varScale="1">
        <p:scale>
          <a:sx n="82" d="100"/>
          <a:sy n="82" d="100"/>
        </p:scale>
        <p:origin x="1613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2018-04-09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558514"/>
            <a:ext cx="3096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땅울림</a:t>
            </a:r>
            <a:endParaRPr lang="en-US" altLang="ko-KR" sz="4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객체 스터디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0272" y="613171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규정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40774E31-AFB2-40CC-B44F-6B847A918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7892"/>
            <a:ext cx="648072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프로그래밍에서의 함수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A807BFE6-4087-4A32-AEE0-2BDE88B4A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3253952"/>
            <a:ext cx="602220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특정 작업을 수행하기 위한 코드의 집합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70AA5FA3-C306-4372-80D0-F51E52095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4057153"/>
            <a:ext cx="67687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Input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받아서 작업을 수행후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Output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반환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5D8F3D21-5F4A-46A9-9B45-64EFF2CF6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4893667"/>
            <a:ext cx="67687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프로그램의 기본 단위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D52BE7-AB34-489E-97DD-F78B2C7C5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965" y="4695526"/>
            <a:ext cx="2962275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70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B5BA28-4AC6-4A45-8303-5963F3BBC9F6}"/>
              </a:ext>
            </a:extLst>
          </p:cNvPr>
          <p:cNvSpPr txBox="1"/>
          <p:nvPr/>
        </p:nvSpPr>
        <p:spPr>
          <a:xfrm>
            <a:off x="4427984" y="2204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6A53D78E-2935-47C9-9D8E-62CA76C39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52223"/>
            <a:ext cx="49685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함수를 사용하는 이유</a:t>
            </a:r>
            <a:endParaRPr lang="en-US" altLang="ko-KR" sz="4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A6335670-9580-496D-BB04-7A0EF1B65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3443605"/>
            <a:ext cx="753447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프로그램에서 같은 작업을 여러 번 반복해야 할 때</a:t>
            </a:r>
            <a:endParaRPr lang="en-US" altLang="ko-KR" sz="24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AD0297DD-1C09-43D3-82E0-62A0229C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0280" y="3858617"/>
            <a:ext cx="71744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불필요한 </a:t>
            </a:r>
            <a:r>
              <a:rPr lang="ko-KR" altLang="en-US" sz="24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코드의 중복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피할 수 있다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  <a:endParaRPr lang="en-US" altLang="ko-KR" sz="24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2F6DD340-34B6-4540-8016-82B80FFAC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4545162"/>
            <a:ext cx="71744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전체적인 코드의 가독성이 좋아진다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en-US" altLang="ko-KR" sz="24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B867BB-C409-4151-94B9-064C8EAC3F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5486996"/>
            <a:ext cx="71744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3.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프로그램을 유지보수하기 쉬워진다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en-US" altLang="ko-KR" sz="24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92339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B5BA28-4AC6-4A45-8303-5963F3BBC9F6}"/>
              </a:ext>
            </a:extLst>
          </p:cNvPr>
          <p:cNvSpPr txBox="1"/>
          <p:nvPr/>
        </p:nvSpPr>
        <p:spPr>
          <a:xfrm>
            <a:off x="4427984" y="2204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54E6B3F-486A-4B3A-961C-7A6E0373C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3212976"/>
            <a:ext cx="4267200" cy="2962275"/>
          </a:xfrm>
          <a:prstGeom prst="rect">
            <a:avLst/>
          </a:prstGeom>
        </p:spPr>
      </p:pic>
      <p:sp>
        <p:nvSpPr>
          <p:cNvPr id="8" name="TextBox 25">
            <a:extLst>
              <a:ext uri="{FF2B5EF4-FFF2-40B4-BE49-F238E27FC236}">
                <a16:creationId xmlns:a16="http://schemas.microsoft.com/office/drawing/2014/main" id="{DDD56364-6925-4B4A-BAC3-01F9D0425F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52223"/>
            <a:ext cx="49685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함수의 선언</a:t>
            </a:r>
            <a:endParaRPr lang="en-US" altLang="ko-KR" sz="4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AF0B59E5-3313-415A-91B5-E9BB27B46C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3244334"/>
            <a:ext cx="45365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1. </a:t>
            </a:r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반환 </a:t>
            </a:r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type : </a:t>
            </a:r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함수가 작업을 마치고 반환하는 데이</a:t>
            </a:r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	      </a:t>
            </a:r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터의</a:t>
            </a:r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자료형을 명시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53422827-08FC-4083-8863-1305A2432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4085032"/>
            <a:ext cx="45365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2. </a:t>
            </a:r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함수 이름 </a:t>
            </a:r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: </a:t>
            </a:r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함수를 호출하기 위한 이름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9F3623BB-F016-4695-8908-5424F0091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4948182"/>
            <a:ext cx="475252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3. </a:t>
            </a:r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매개변수 </a:t>
            </a:r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: </a:t>
            </a:r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함수를 호출할 때 전달하는 인자의</a:t>
            </a:r>
            <a:endParaRPr lang="en-US" altLang="ko-KR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		    </a:t>
            </a:r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수와 자료형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163D37FA-79DE-4E08-96A3-5C713F625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960" y="5740169"/>
            <a:ext cx="45365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4. </a:t>
            </a:r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함수 몸체 </a:t>
            </a:r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: </a:t>
            </a:r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함수의 기능을 수행하는 코드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4437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581E232-5F75-49C8-AF02-F8C90615A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546" y="2389530"/>
            <a:ext cx="6238875" cy="3438525"/>
          </a:xfrm>
          <a:prstGeom prst="rect">
            <a:avLst/>
          </a:prstGeom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B5BA28-4AC6-4A45-8303-5963F3BBC9F6}"/>
              </a:ext>
            </a:extLst>
          </p:cNvPr>
          <p:cNvSpPr txBox="1"/>
          <p:nvPr/>
        </p:nvSpPr>
        <p:spPr>
          <a:xfrm>
            <a:off x="4427984" y="2204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8677BECC-9E68-4053-A906-4D279CA80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1" y="2520746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리턴 타입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6B97A9F9-C834-45C6-BFF0-25A3ED087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496" y="2523156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함수 이름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F421550D-4472-4D98-96F3-2709477F1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9871" y="2521639"/>
            <a:ext cx="10081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매개변수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E798631C-7486-469C-95CF-8290E5E51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7743" y="3353483"/>
            <a:ext cx="1419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수행할 코드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7829ABB2-5FAC-44F8-9BB3-A618C9E5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2912" y="4259773"/>
            <a:ext cx="1419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결과값 리턴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0514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25">
            <a:extLst>
              <a:ext uri="{FF2B5EF4-FFF2-40B4-BE49-F238E27FC236}">
                <a16:creationId xmlns:a16="http://schemas.microsoft.com/office/drawing/2014/main" id="{BF06A88E-AB1A-45D9-A04C-9BBA70191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064" y="3429000"/>
            <a:ext cx="806489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void </a:t>
            </a:r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 </a:t>
            </a:r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 return </a:t>
            </a:r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값이 없는 함수</a:t>
            </a:r>
            <a:endParaRPr lang="en-US" altLang="ko-KR" sz="4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7678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BC5BBAF-DCCD-469A-9022-1C00C598A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9337" y="1412776"/>
            <a:ext cx="4505325" cy="5343525"/>
          </a:xfrm>
          <a:prstGeom prst="rect">
            <a:avLst/>
          </a:prstGeom>
        </p:spPr>
      </p:pic>
      <p:sp>
        <p:nvSpPr>
          <p:cNvPr id="7" name="TextBox 25">
            <a:extLst>
              <a:ext uri="{FF2B5EF4-FFF2-40B4-BE49-F238E27FC236}">
                <a16:creationId xmlns:a16="http://schemas.microsoft.com/office/drawing/2014/main" id="{8EC54A28-FEB4-4200-A15E-26E022BFE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6915" y="1358536"/>
            <a:ext cx="19447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(int</a:t>
            </a:r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x</a:t>
            </a:r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=</a:t>
            </a:r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math; </a:t>
            </a:r>
          </a:p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int y = engilish;)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" name="화살표: 왼쪽으로 구부러짐 7">
            <a:extLst>
              <a:ext uri="{FF2B5EF4-FFF2-40B4-BE49-F238E27FC236}">
                <a16:creationId xmlns:a16="http://schemas.microsoft.com/office/drawing/2014/main" id="{692DA505-0522-464C-BDD1-8D62D79E36B8}"/>
              </a:ext>
            </a:extLst>
          </p:cNvPr>
          <p:cNvSpPr/>
          <p:nvPr/>
        </p:nvSpPr>
        <p:spPr>
          <a:xfrm flipV="1">
            <a:off x="5598801" y="1268756"/>
            <a:ext cx="1133439" cy="4608511"/>
          </a:xfrm>
          <a:prstGeom prst="curvedLeftArrow">
            <a:avLst/>
          </a:prstGeom>
          <a:solidFill>
            <a:srgbClr val="FFC000"/>
          </a:solidFill>
          <a:ln>
            <a:solidFill>
              <a:srgbClr val="3B589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B82471DC-890E-456B-9A99-1F2A18EF1A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676" y="5300397"/>
            <a:ext cx="19447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인자</a:t>
            </a:r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(Argument)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F3A91188-2DFF-4077-8347-60872F683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886" y="1095372"/>
            <a:ext cx="21211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매개변수</a:t>
            </a:r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(Parameter)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3B778076-80FD-45FC-B27C-4B9929022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662" y="3457600"/>
            <a:ext cx="228713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math,english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를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파라미터로 전달</a:t>
            </a:r>
            <a:endParaRPr lang="en-US" altLang="ko-KR" sz="240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1096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B5BA28-4AC6-4A45-8303-5963F3BBC9F6}"/>
              </a:ext>
            </a:extLst>
          </p:cNvPr>
          <p:cNvSpPr txBox="1"/>
          <p:nvPr/>
        </p:nvSpPr>
        <p:spPr>
          <a:xfrm>
            <a:off x="4427984" y="2204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E7F3CC-1838-4F9B-BDD5-FFF44878A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899" y="1658327"/>
            <a:ext cx="446722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6995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B5BA28-4AC6-4A45-8303-5963F3BBC9F6}"/>
              </a:ext>
            </a:extLst>
          </p:cNvPr>
          <p:cNvSpPr txBox="1"/>
          <p:nvPr/>
        </p:nvSpPr>
        <p:spPr>
          <a:xfrm>
            <a:off x="4427984" y="2204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6A53D78E-2935-47C9-9D8E-62CA76C39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52223"/>
            <a:ext cx="496855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함수의 프로토타입</a:t>
            </a:r>
            <a:endParaRPr lang="en-US" altLang="ko-KR" sz="4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A6335670-9580-496D-BB04-7A0EF1B65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144" y="3549751"/>
            <a:ext cx="75344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함수는 사용되기 전에 반드시 선언이 되어있어야 한다</a:t>
            </a:r>
            <a:endParaRPr lang="en-US" altLang="ko-KR" sz="20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8EF77A03-C8F6-43C8-ACE4-F0CF535C7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144" y="4252678"/>
            <a:ext cx="77048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main 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 위에 계속 새로운 함수를 작성하면 나중에 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main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찾기가 힘들다</a:t>
            </a:r>
            <a:endParaRPr lang="en-US" altLang="ko-KR" sz="20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B3758C31-FFA1-41EC-8A55-CF7BD9382D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144" y="4955605"/>
            <a:ext cx="75344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“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 정의가 뒤에 나올 거니까 에러 없이 넘어가줘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”</a:t>
            </a: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라고 알려주는 것</a:t>
            </a:r>
            <a:endParaRPr lang="en-US" altLang="ko-KR" sz="20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0965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B5BA28-4AC6-4A45-8303-5963F3BBC9F6}"/>
              </a:ext>
            </a:extLst>
          </p:cNvPr>
          <p:cNvSpPr txBox="1"/>
          <p:nvPr/>
        </p:nvSpPr>
        <p:spPr>
          <a:xfrm>
            <a:off x="4427984" y="2204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8F34430-487C-49EF-ACC1-1C162C7E7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997" y="1912417"/>
            <a:ext cx="4229100" cy="4676775"/>
          </a:xfrm>
          <a:prstGeom prst="rect">
            <a:avLst/>
          </a:prstGeom>
        </p:spPr>
      </p:pic>
      <p:sp>
        <p:nvSpPr>
          <p:cNvPr id="9" name="TextBox 25">
            <a:extLst>
              <a:ext uri="{FF2B5EF4-FFF2-40B4-BE49-F238E27FC236}">
                <a16:creationId xmlns:a16="http://schemas.microsoft.com/office/drawing/2014/main" id="{3AC879CC-0933-4C16-BC2D-56F6279EB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2714" y="1901050"/>
            <a:ext cx="11834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프로토타입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68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37269074-1C07-4862-AE29-BDFC66BB7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52223"/>
            <a:ext cx="45365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배열이란</a:t>
            </a:r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28A5DFF5-AA27-4B1C-BAA9-0749577D0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3356992"/>
            <a:ext cx="48439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C++</a:t>
            </a:r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의 가장 기본적인 자료구조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5E6E89F8-0E79-4AEB-84D9-3EA6B4826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8658" y="4005064"/>
            <a:ext cx="76898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같은 타입으로 이루어진 변수들을 한꺼번에 다룰 수 있음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8203BD87-DC6E-4325-90FF-48680E91F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8658" y="4653136"/>
            <a:ext cx="76898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모든 배열은 메모리에 연속적으로 할당된다</a:t>
            </a:r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DD5D170D-2B60-40BB-95E3-077B7624F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003768"/>
              </p:ext>
            </p:extLst>
          </p:nvPr>
        </p:nvGraphicFramePr>
        <p:xfrm>
          <a:off x="1562269" y="5517232"/>
          <a:ext cx="7171590" cy="52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318">
                  <a:extLst>
                    <a:ext uri="{9D8B030D-6E8A-4147-A177-3AD203B41FA5}">
                      <a16:colId xmlns:a16="http://schemas.microsoft.com/office/drawing/2014/main" val="3226265023"/>
                    </a:ext>
                  </a:extLst>
                </a:gridCol>
                <a:gridCol w="1434318">
                  <a:extLst>
                    <a:ext uri="{9D8B030D-6E8A-4147-A177-3AD203B41FA5}">
                      <a16:colId xmlns:a16="http://schemas.microsoft.com/office/drawing/2014/main" val="214333713"/>
                    </a:ext>
                  </a:extLst>
                </a:gridCol>
                <a:gridCol w="1434318">
                  <a:extLst>
                    <a:ext uri="{9D8B030D-6E8A-4147-A177-3AD203B41FA5}">
                      <a16:colId xmlns:a16="http://schemas.microsoft.com/office/drawing/2014/main" val="740277243"/>
                    </a:ext>
                  </a:extLst>
                </a:gridCol>
                <a:gridCol w="1434318">
                  <a:extLst>
                    <a:ext uri="{9D8B030D-6E8A-4147-A177-3AD203B41FA5}">
                      <a16:colId xmlns:a16="http://schemas.microsoft.com/office/drawing/2014/main" val="2095935360"/>
                    </a:ext>
                  </a:extLst>
                </a:gridCol>
                <a:gridCol w="1434318">
                  <a:extLst>
                    <a:ext uri="{9D8B030D-6E8A-4147-A177-3AD203B41FA5}">
                      <a16:colId xmlns:a16="http://schemas.microsoft.com/office/drawing/2014/main" val="2480602528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10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20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30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40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50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294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15616" y="2924944"/>
            <a:ext cx="115212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파일</a:t>
            </a:r>
            <a:endParaRPr lang="en-US" altLang="ko-KR" sz="360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r>
              <a:rPr lang="ko-KR" altLang="en-US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관리</a:t>
            </a:r>
            <a:endParaRPr lang="en-US" altLang="ko-KR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3131960" y="2924944"/>
            <a:ext cx="11521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함수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076176" y="2924944"/>
            <a:ext cx="115212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배열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948264" y="2924944"/>
            <a:ext cx="1368152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문자열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98" name="직선 연결선 197"/>
          <p:cNvCxnSpPr/>
          <p:nvPr/>
        </p:nvCxnSpPr>
        <p:spPr>
          <a:xfrm>
            <a:off x="118762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/>
          <p:nvPr/>
        </p:nvCxnSpPr>
        <p:spPr>
          <a:xfrm>
            <a:off x="118762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직선 연결선 200"/>
          <p:cNvCxnSpPr/>
          <p:nvPr/>
        </p:nvCxnSpPr>
        <p:spPr>
          <a:xfrm>
            <a:off x="3203848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직선 연결선 201"/>
          <p:cNvCxnSpPr/>
          <p:nvPr/>
        </p:nvCxnSpPr>
        <p:spPr>
          <a:xfrm>
            <a:off x="3203848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/>
          <p:cNvCxnSpPr/>
          <p:nvPr/>
        </p:nvCxnSpPr>
        <p:spPr>
          <a:xfrm>
            <a:off x="5148064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/>
          <p:cNvCxnSpPr/>
          <p:nvPr/>
        </p:nvCxnSpPr>
        <p:spPr>
          <a:xfrm>
            <a:off x="5148064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직선 연결선 204"/>
          <p:cNvCxnSpPr/>
          <p:nvPr/>
        </p:nvCxnSpPr>
        <p:spPr>
          <a:xfrm>
            <a:off x="7020272" y="2809503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직선 연결선 205"/>
          <p:cNvCxnSpPr/>
          <p:nvPr/>
        </p:nvCxnSpPr>
        <p:spPr>
          <a:xfrm>
            <a:off x="7020272" y="4264521"/>
            <a:ext cx="79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/>
          <p:nvPr/>
        </p:nvCxnSpPr>
        <p:spPr>
          <a:xfrm>
            <a:off x="118762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/>
          <p:cNvCxnSpPr/>
          <p:nvPr/>
        </p:nvCxnSpPr>
        <p:spPr>
          <a:xfrm>
            <a:off x="3203848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/>
          <p:cNvCxnSpPr/>
          <p:nvPr/>
        </p:nvCxnSpPr>
        <p:spPr>
          <a:xfrm>
            <a:off x="5148064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/>
          <p:cNvCxnSpPr/>
          <p:nvPr/>
        </p:nvCxnSpPr>
        <p:spPr>
          <a:xfrm>
            <a:off x="7020272" y="4221088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/>
          <p:nvPr/>
        </p:nvCxnSpPr>
        <p:spPr>
          <a:xfrm>
            <a:off x="118762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3203848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/>
          <p:cNvCxnSpPr/>
          <p:nvPr/>
        </p:nvCxnSpPr>
        <p:spPr>
          <a:xfrm>
            <a:off x="5148064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/>
          <p:cNvCxnSpPr/>
          <p:nvPr/>
        </p:nvCxnSpPr>
        <p:spPr>
          <a:xfrm>
            <a:off x="7020272" y="2871986"/>
            <a:ext cx="79208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11561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131960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5076176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0" name="TextBox 219"/>
          <p:cNvSpPr txBox="1"/>
          <p:nvPr/>
        </p:nvSpPr>
        <p:spPr>
          <a:xfrm>
            <a:off x="6948264" y="2411596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E8BA24-B295-4DF5-9071-D555AC4D6677}"/>
              </a:ext>
            </a:extLst>
          </p:cNvPr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r>
              <a:rPr lang="ko-KR" altLang="en-US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주차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324070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37269074-1C07-4862-AE29-BDFC66BB7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52223"/>
            <a:ext cx="741682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숫자 </a:t>
            </a:r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100</a:t>
            </a:r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개를 입력받고 싶을 때</a:t>
            </a:r>
            <a:endParaRPr lang="en-US" altLang="ko-KR" sz="4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5E6E89F8-0E79-4AEB-84D9-3EA6B4826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4168" y="3330772"/>
            <a:ext cx="180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=&gt; </a:t>
            </a:r>
            <a:r>
              <a:rPr lang="ko-KR" altLang="en-US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노답</a:t>
            </a:r>
            <a:endParaRPr lang="en-US" altLang="ko-KR" sz="32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85C009A7-FC77-4EE0-A9FA-38A269AA7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3328740"/>
            <a:ext cx="54006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number0, number1, number2, … number99;</a:t>
            </a:r>
          </a:p>
          <a:p>
            <a:pPr marL="342900" indent="-342900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cin &gt;&gt; number0 &gt;&gt; number1 &gt;&gt; … number 99</a:t>
            </a:r>
            <a:endParaRPr lang="en-US" altLang="ko-KR" sz="20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5F59F721-F85E-4AA6-9288-497B46F84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4797152"/>
            <a:ext cx="288032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number[100];</a:t>
            </a:r>
          </a:p>
          <a:p>
            <a:pPr marL="342900" indent="-342900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for(int i = 0; i &lt; 99; i++)</a:t>
            </a:r>
          </a:p>
          <a:p>
            <a:pPr marL="342900" indent="-342900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{</a:t>
            </a:r>
          </a:p>
          <a:p>
            <a:pPr marL="342900" indent="-342900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cin &gt;&gt; number[i];</a:t>
            </a:r>
          </a:p>
          <a:p>
            <a:pPr marL="342900" indent="-342900"/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}</a:t>
            </a:r>
          </a:p>
          <a:p>
            <a:pPr marL="342900" indent="-342900"/>
            <a:endParaRPr lang="en-US" altLang="ko-KR" sz="20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2770DE84-E535-4C0C-9BD6-59B42FDED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5148" y="5085184"/>
            <a:ext cx="180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=&gt; </a:t>
            </a:r>
            <a:r>
              <a:rPr lang="ko-KR" altLang="en-US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정답</a:t>
            </a:r>
            <a:endParaRPr lang="en-US" altLang="ko-KR" sz="32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542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37269074-1C07-4862-AE29-BDFC66BB7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70" y="1872509"/>
            <a:ext cx="45365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메모리 구조</a:t>
            </a:r>
            <a:endParaRPr lang="en-US" altLang="ko-KR" sz="4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E0C05E3-A7A7-4B95-942F-329DDD9CB8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44287"/>
              </p:ext>
            </p:extLst>
          </p:nvPr>
        </p:nvGraphicFramePr>
        <p:xfrm>
          <a:off x="1595512" y="332362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0636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372475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79952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60897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56970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68719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381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57128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737968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0178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081656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7945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4131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C42AC11-EBC7-48D8-9A3D-3504C6135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3849784"/>
              </p:ext>
            </p:extLst>
          </p:nvPr>
        </p:nvGraphicFramePr>
        <p:xfrm>
          <a:off x="1668864" y="530120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0636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372475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79952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60897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56970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68719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381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57128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737968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0178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081656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7945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441312"/>
                  </a:ext>
                </a:extLst>
              </a:tr>
            </a:tbl>
          </a:graphicData>
        </a:graphic>
      </p:graphicFrame>
      <p:sp>
        <p:nvSpPr>
          <p:cNvPr id="15" name="TextBox 25">
            <a:extLst>
              <a:ext uri="{FF2B5EF4-FFF2-40B4-BE49-F238E27FC236}">
                <a16:creationId xmlns:a16="http://schemas.microsoft.com/office/drawing/2014/main" id="{64E095DB-01C2-45D8-AE9E-53CAD8850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553" y="2682573"/>
            <a:ext cx="7200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int</a:t>
            </a:r>
            <a:r>
              <a:rPr lang="ko-KR" altLang="en-US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a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03148772-C879-4B08-90D9-E2ADEF1DD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5952" y="2660919"/>
            <a:ext cx="7200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int</a:t>
            </a:r>
            <a:r>
              <a:rPr lang="ko-KR" altLang="en-US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b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43EC47-FEDB-4824-BABB-866124F5E038}"/>
              </a:ext>
            </a:extLst>
          </p:cNvPr>
          <p:cNvCxnSpPr>
            <a:cxnSpLocks/>
          </p:cNvCxnSpPr>
          <p:nvPr/>
        </p:nvCxnSpPr>
        <p:spPr>
          <a:xfrm flipH="1">
            <a:off x="1798454" y="2958819"/>
            <a:ext cx="360040" cy="30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0BE6732-3CF0-4E72-98D0-C1374EFCF393}"/>
              </a:ext>
            </a:extLst>
          </p:cNvPr>
          <p:cNvCxnSpPr>
            <a:cxnSpLocks/>
          </p:cNvCxnSpPr>
          <p:nvPr/>
        </p:nvCxnSpPr>
        <p:spPr>
          <a:xfrm flipH="1">
            <a:off x="3832252" y="2968697"/>
            <a:ext cx="111732" cy="32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A02FFB-AEE1-4A77-9660-D14FCA7E5DCC}"/>
              </a:ext>
            </a:extLst>
          </p:cNvPr>
          <p:cNvCxnSpPr>
            <a:cxnSpLocks/>
          </p:cNvCxnSpPr>
          <p:nvPr/>
        </p:nvCxnSpPr>
        <p:spPr>
          <a:xfrm>
            <a:off x="5843984" y="2991704"/>
            <a:ext cx="48673" cy="28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5">
            <a:extLst>
              <a:ext uri="{FF2B5EF4-FFF2-40B4-BE49-F238E27FC236}">
                <a16:creationId xmlns:a16="http://schemas.microsoft.com/office/drawing/2014/main" id="{68808185-DD25-44D0-87A9-531865930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7055" y="2633082"/>
            <a:ext cx="7200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int</a:t>
            </a:r>
            <a:r>
              <a:rPr lang="ko-KR" altLang="en-US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4DA1037-6313-436E-9A2F-4FAFA22CE35D}"/>
              </a:ext>
            </a:extLst>
          </p:cNvPr>
          <p:cNvCxnSpPr>
            <a:cxnSpLocks/>
          </p:cNvCxnSpPr>
          <p:nvPr/>
        </p:nvCxnSpPr>
        <p:spPr>
          <a:xfrm>
            <a:off x="7332817" y="2989290"/>
            <a:ext cx="144016" cy="26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907D923-858F-4883-837F-BAD9ECA9B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4785" y="2637909"/>
            <a:ext cx="7200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int</a:t>
            </a:r>
            <a:r>
              <a:rPr lang="ko-KR" altLang="en-US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d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9E4AB340-6664-4C66-BBEE-1C4E405B6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513" y="3715850"/>
            <a:ext cx="20604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불연속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A73A551-1E43-4BEC-B20B-08DCF95D1B8C}"/>
              </a:ext>
            </a:extLst>
          </p:cNvPr>
          <p:cNvCxnSpPr>
            <a:cxnSpLocks/>
          </p:cNvCxnSpPr>
          <p:nvPr/>
        </p:nvCxnSpPr>
        <p:spPr>
          <a:xfrm flipH="1">
            <a:off x="3954476" y="4902532"/>
            <a:ext cx="111732" cy="32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5">
            <a:extLst>
              <a:ext uri="{FF2B5EF4-FFF2-40B4-BE49-F238E27FC236}">
                <a16:creationId xmlns:a16="http://schemas.microsoft.com/office/drawing/2014/main" id="{792FFF49-4127-472B-B1A9-FEA55B0B2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1072" y="4589477"/>
            <a:ext cx="13954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int</a:t>
            </a:r>
            <a:r>
              <a:rPr lang="ko-KR" altLang="en-US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number[4]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DE354BE-4DE8-42A5-BE61-0CA85629CE1A}"/>
              </a:ext>
            </a:extLst>
          </p:cNvPr>
          <p:cNvCxnSpPr>
            <a:cxnSpLocks/>
          </p:cNvCxnSpPr>
          <p:nvPr/>
        </p:nvCxnSpPr>
        <p:spPr>
          <a:xfrm>
            <a:off x="3968238" y="5718135"/>
            <a:ext cx="0" cy="32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2B4700E-65F8-4FE7-A3AA-9779DA92ABBC}"/>
              </a:ext>
            </a:extLst>
          </p:cNvPr>
          <p:cNvCxnSpPr>
            <a:cxnSpLocks/>
          </p:cNvCxnSpPr>
          <p:nvPr/>
        </p:nvCxnSpPr>
        <p:spPr>
          <a:xfrm>
            <a:off x="4982799" y="5718135"/>
            <a:ext cx="702995" cy="32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5">
            <a:extLst>
              <a:ext uri="{FF2B5EF4-FFF2-40B4-BE49-F238E27FC236}">
                <a16:creationId xmlns:a16="http://schemas.microsoft.com/office/drawing/2014/main" id="{0A777102-F151-4277-A9D5-8C1CD2E8B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4538" y="6045225"/>
            <a:ext cx="1054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number[0]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id="{AC19B86B-5777-4914-A839-6BE719E11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9098" y="6035859"/>
            <a:ext cx="1054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number[1]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6C3EFD1-6DC3-45BF-BE99-06254960A7BF}"/>
              </a:ext>
            </a:extLst>
          </p:cNvPr>
          <p:cNvCxnSpPr>
            <a:cxnSpLocks/>
          </p:cNvCxnSpPr>
          <p:nvPr/>
        </p:nvCxnSpPr>
        <p:spPr>
          <a:xfrm>
            <a:off x="4501654" y="5718135"/>
            <a:ext cx="72008" cy="32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5">
            <a:extLst>
              <a:ext uri="{FF2B5EF4-FFF2-40B4-BE49-F238E27FC236}">
                <a16:creationId xmlns:a16="http://schemas.microsoft.com/office/drawing/2014/main" id="{91E82B82-B140-4C83-8440-B0BF61B88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1772" y="6026493"/>
            <a:ext cx="1054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number[2]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53C016D-9A52-4D59-8F14-23FFBFBAA68B}"/>
              </a:ext>
            </a:extLst>
          </p:cNvPr>
          <p:cNvCxnSpPr>
            <a:cxnSpLocks/>
          </p:cNvCxnSpPr>
          <p:nvPr/>
        </p:nvCxnSpPr>
        <p:spPr>
          <a:xfrm>
            <a:off x="5561419" y="5751387"/>
            <a:ext cx="1106763" cy="339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5">
            <a:extLst>
              <a:ext uri="{FF2B5EF4-FFF2-40B4-BE49-F238E27FC236}">
                <a16:creationId xmlns:a16="http://schemas.microsoft.com/office/drawing/2014/main" id="{BDF54F6B-70EF-4AA8-9B67-0F11112A6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2404" y="6026493"/>
            <a:ext cx="1054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number[3]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697B4E44-C72D-4CA2-8C81-6CAB1BF3D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512" y="5721164"/>
            <a:ext cx="16311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연속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878290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37269074-1C07-4862-AE29-BDFC66BB7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52223"/>
            <a:ext cx="45365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배열의 선언</a:t>
            </a:r>
            <a:endParaRPr lang="en-US" altLang="ko-KR" sz="4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28A5DFF5-AA27-4B1C-BAA9-0749577D0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4" y="3524396"/>
            <a:ext cx="48439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자료형 </a:t>
            </a:r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+ </a:t>
            </a:r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배열이름 </a:t>
            </a:r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+ [</a:t>
            </a:r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크기</a:t>
            </a:r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]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5E6E89F8-0E79-4AEB-84D9-3EA6B4826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4" y="4437112"/>
            <a:ext cx="768984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int</a:t>
            </a:r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score[30];</a:t>
            </a:r>
          </a:p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double array[100];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9703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37269074-1C07-4862-AE29-BDFC66BB7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52223"/>
            <a:ext cx="45365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배열의 선언</a:t>
            </a:r>
            <a:endParaRPr lang="en-US" altLang="ko-KR" sz="4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28A5DFF5-AA27-4B1C-BAA9-0749577D0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4" y="3524396"/>
            <a:ext cx="68622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[ ] &lt; </a:t>
            </a:r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대괄호 안에는 무조건 상수만 들어가야 한다</a:t>
            </a:r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0527D4-CA2C-42A5-9B33-7633D9337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4437112"/>
            <a:ext cx="1533525" cy="1009650"/>
          </a:xfrm>
          <a:prstGeom prst="rect">
            <a:avLst/>
          </a:prstGeom>
        </p:spPr>
      </p:pic>
      <p:sp>
        <p:nvSpPr>
          <p:cNvPr id="12" name="TextBox 25">
            <a:extLst>
              <a:ext uri="{FF2B5EF4-FFF2-40B4-BE49-F238E27FC236}">
                <a16:creationId xmlns:a16="http://schemas.microsoft.com/office/drawing/2014/main" id="{96BE7DBC-1F52-4BCD-90A5-527C6A99AE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1189" y="4927245"/>
            <a:ext cx="12961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불가능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4605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CB2E4076-3733-42B9-B030-B257FB9FD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2564904"/>
            <a:ext cx="684076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한 번 선언하면 크기 변경 불가능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</a:p>
          <a:p>
            <a:pPr marL="342900" indent="-342900"/>
            <a:endParaRPr lang="en-US" altLang="ko-KR" sz="36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모자란 거보다 남는 게 나음</a:t>
            </a:r>
            <a:endParaRPr lang="en-US" altLang="ko-KR" sz="36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endParaRPr lang="en-US" altLang="ko-KR" sz="36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애매하면 차라리 크게 선언</a:t>
            </a:r>
            <a:endParaRPr lang="en-US" altLang="ko-KR" sz="36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614319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37269074-1C07-4862-AE29-BDFC66BB7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52223"/>
            <a:ext cx="45365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배열의 초기화</a:t>
            </a:r>
            <a:endParaRPr lang="en-US" altLang="ko-KR" sz="4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28A5DFF5-AA27-4B1C-BAA9-0749577D0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4" y="3524396"/>
            <a:ext cx="71502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자료형 </a:t>
            </a:r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배열이름 </a:t>
            </a:r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[</a:t>
            </a:r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크기</a:t>
            </a:r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] = {</a:t>
            </a:r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값</a:t>
            </a:r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값</a:t>
            </a:r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값</a:t>
            </a:r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값</a:t>
            </a:r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, …};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5E6E89F8-0E79-4AEB-84D9-3EA6B4826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4" y="4020387"/>
            <a:ext cx="76898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int</a:t>
            </a:r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score[30] = {20, 37, 88, 73, … 91};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E7674C85-BC02-455A-82AD-1D8EC1D9E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4" y="5147759"/>
            <a:ext cx="71502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자료형 </a:t>
            </a:r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배열이름 </a:t>
            </a:r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[] = {</a:t>
            </a:r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값</a:t>
            </a:r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값</a:t>
            </a:r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값</a:t>
            </a:r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, </a:t>
            </a:r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값</a:t>
            </a:r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, …};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D4DC64EA-5DD1-4649-99E2-597E60329E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4" y="5642330"/>
            <a:ext cx="76898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int</a:t>
            </a:r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score[] = {20, 37, 88, 73, … 91};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8B0247F2-434B-4ACB-86C6-C094D59B3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920" y="4460963"/>
            <a:ext cx="45365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or </a:t>
            </a:r>
          </a:p>
        </p:txBody>
      </p:sp>
    </p:spTree>
    <p:extLst>
      <p:ext uri="{BB962C8B-B14F-4D97-AF65-F5344CB8AC3E}">
        <p14:creationId xmlns:p14="http://schemas.microsoft.com/office/powerpoint/2010/main" val="2502183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37269074-1C07-4862-AE29-BDFC66BB7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52223"/>
            <a:ext cx="626469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배열의 초기화</a:t>
            </a:r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(default </a:t>
            </a:r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값</a:t>
            </a:r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5E6E89F8-0E79-4AEB-84D9-3EA6B4826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539204"/>
            <a:ext cx="7689846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int</a:t>
            </a:r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score[30] = { 0 };</a:t>
            </a:r>
          </a:p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char word[20] = { ‘\0’ };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3841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8DB01620-2178-482B-96FB-1A53C0DD6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132" y="3228748"/>
            <a:ext cx="68407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초기화해주지 않으면 쓰레기값이 들어있다 </a:t>
            </a:r>
            <a:endParaRPr lang="en-US" altLang="ko-KR" sz="32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343FF81B-348F-472D-9FB2-F94CCC1CA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23132" y="4005064"/>
            <a:ext cx="684076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반드시 초기화해주는 습관 들일 것</a:t>
            </a:r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480438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5">
            <a:extLst>
              <a:ext uri="{FF2B5EF4-FFF2-40B4-BE49-F238E27FC236}">
                <a16:creationId xmlns:a16="http://schemas.microsoft.com/office/drawing/2014/main" id="{343FF81B-348F-472D-9FB2-F94CCC1CA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3643949"/>
            <a:ext cx="79928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array_score[5] = { 10, 20, 30, 40, 50 };</a:t>
            </a: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3533FFA3-1255-4A62-AF2E-2E9F69618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52223"/>
            <a:ext cx="626469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 접근</a:t>
            </a:r>
            <a:endParaRPr lang="en-US" altLang="ko-KR" sz="4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4700B39-68B9-4C66-BA92-C172BB0FF8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07324"/>
              </p:ext>
            </p:extLst>
          </p:nvPr>
        </p:nvGraphicFramePr>
        <p:xfrm>
          <a:off x="467545" y="4961557"/>
          <a:ext cx="8208910" cy="8956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782">
                  <a:extLst>
                    <a:ext uri="{9D8B030D-6E8A-4147-A177-3AD203B41FA5}">
                      <a16:colId xmlns:a16="http://schemas.microsoft.com/office/drawing/2014/main" val="3226265023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214333713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740277243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2095935360"/>
                    </a:ext>
                  </a:extLst>
                </a:gridCol>
                <a:gridCol w="1641782">
                  <a:extLst>
                    <a:ext uri="{9D8B030D-6E8A-4147-A177-3AD203B41FA5}">
                      <a16:colId xmlns:a16="http://schemas.microsoft.com/office/drawing/2014/main" val="2480602528"/>
                    </a:ext>
                  </a:extLst>
                </a:gridCol>
              </a:tblGrid>
              <a:tr h="895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10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20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30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40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/>
                        <a:t>50</a:t>
                      </a:r>
                      <a:endParaRPr lang="ko-KR" altLang="en-US" sz="28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sp>
        <p:nvSpPr>
          <p:cNvPr id="11" name="TextBox 25">
            <a:extLst>
              <a:ext uri="{FF2B5EF4-FFF2-40B4-BE49-F238E27FC236}">
                <a16:creationId xmlns:a16="http://schemas.microsoft.com/office/drawing/2014/main" id="{90C72A30-6267-41F4-9417-98B647065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712" y="4616800"/>
            <a:ext cx="15789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array_score[0]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2D3F83F4-F121-410F-942A-31C582C1B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453" y="4581677"/>
            <a:ext cx="15789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array</a:t>
            </a:r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_score[1]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4AAC3A73-4866-43D9-B874-3A267369D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565" y="4597066"/>
            <a:ext cx="15789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array_score[2]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9FC38D70-4512-4184-94D2-3FDE63A1C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0677" y="4597066"/>
            <a:ext cx="15789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array_score[3]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7B3F21ED-4EC7-4D24-AA12-973535287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9669" y="4598738"/>
            <a:ext cx="15789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array_score[4]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272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3533FFA3-1255-4A62-AF2E-2E9F69618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52223"/>
            <a:ext cx="684076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배열을 다루는 가장 쉬운 방법</a:t>
            </a:r>
            <a:endParaRPr lang="en-US" altLang="ko-KR" sz="4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for</a:t>
            </a:r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문을 사용하자</a:t>
            </a:r>
            <a:endParaRPr lang="en-US" altLang="ko-KR" sz="4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63A278-12D2-4D0B-B691-4272BF358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687" y="3789040"/>
            <a:ext cx="32956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76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파일 관리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A3CD2C50-DF3E-43A7-9D3E-3DB1C1E0D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914247"/>
            <a:ext cx="3533775" cy="54864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14ED6EF-4B36-4BA7-A816-7F023E61E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933056"/>
            <a:ext cx="7167513" cy="1819275"/>
          </a:xfrm>
          <a:prstGeom prst="rect">
            <a:avLst/>
          </a:prstGeom>
        </p:spPr>
      </p:pic>
      <p:sp>
        <p:nvSpPr>
          <p:cNvPr id="14" name="TextBox 25">
            <a:extLst>
              <a:ext uri="{FF2B5EF4-FFF2-40B4-BE49-F238E27FC236}">
                <a16:creationId xmlns:a16="http://schemas.microsoft.com/office/drawing/2014/main" id="{12253D0C-5431-4A3B-9115-C1789EB805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176417"/>
            <a:ext cx="6120680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16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노 답</a:t>
            </a:r>
            <a:endParaRPr lang="en-US" altLang="ko-KR" sz="16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46683CCB-92F1-4089-8F32-2EF08FECD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8299" y="1958067"/>
            <a:ext cx="4410075" cy="1838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FC9469-3243-43AB-A057-3B79020B8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4553699"/>
            <a:ext cx="4962525" cy="2057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7337637-CDED-40CC-9E96-699AB73B4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2587483"/>
            <a:ext cx="4171950" cy="1790700"/>
          </a:xfrm>
          <a:prstGeom prst="rect">
            <a:avLst/>
          </a:prstGeom>
        </p:spPr>
      </p:pic>
      <p:sp>
        <p:nvSpPr>
          <p:cNvPr id="11" name="TextBox 25">
            <a:extLst>
              <a:ext uri="{FF2B5EF4-FFF2-40B4-BE49-F238E27FC236}">
                <a16:creationId xmlns:a16="http://schemas.microsoft.com/office/drawing/2014/main" id="{658AFDFB-BFC5-45BF-937A-4F98E9587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062" y="379084"/>
            <a:ext cx="7200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ko-KR" altLang="en-US" sz="72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잘못된 코드 찾기</a:t>
            </a:r>
            <a:endParaRPr lang="en-US" altLang="ko-KR" sz="7200" i="1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9A3E8AD4-7838-44DA-A61B-487BE6E36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1558" y="1569721"/>
            <a:ext cx="6442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72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  <a:endParaRPr lang="en-US" altLang="ko-KR" sz="7200" i="1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F515075E-2675-44BC-8610-E1BB1D8B4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330" y="1438370"/>
            <a:ext cx="6442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72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en-US" altLang="ko-KR" sz="7200" i="1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0F3DB663-4E3F-4C8F-AAE0-83ED76E4E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487" y="4378183"/>
            <a:ext cx="6442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7200" i="1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en-US" altLang="ko-KR" sz="7200" i="1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435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3533FFA3-1255-4A62-AF2E-2E9F69618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257708"/>
            <a:ext cx="871296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4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</a:t>
            </a:r>
            <a:r>
              <a:rPr lang="ko-KR" altLang="en-US" sz="54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부터 시작한다는 점 항상 주의</a:t>
            </a:r>
            <a:r>
              <a:rPr lang="en-US" altLang="ko-KR" sz="54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2FCED7-C205-45D5-BD8F-847333360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12" y="4437111"/>
            <a:ext cx="2152650" cy="1057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477EFD-09DA-4118-9C33-030ADBF1B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263" y="3487921"/>
            <a:ext cx="4695825" cy="3133725"/>
          </a:xfrm>
          <a:prstGeom prst="rect">
            <a:avLst/>
          </a:prstGeom>
        </p:spPr>
      </p:pic>
      <p:sp>
        <p:nvSpPr>
          <p:cNvPr id="11" name="TextBox 25">
            <a:extLst>
              <a:ext uri="{FF2B5EF4-FFF2-40B4-BE49-F238E27FC236}">
                <a16:creationId xmlns:a16="http://schemas.microsoft.com/office/drawing/2014/main" id="{FC6A3759-0FE6-482F-9891-16A2CD30B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08" y="4394634"/>
            <a:ext cx="106419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5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=&gt;</a:t>
            </a:r>
            <a:endParaRPr lang="en-US" altLang="ko-KR" sz="5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67E1F078-AAAA-40F4-A891-08850936F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256" y="3881953"/>
            <a:ext cx="10641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2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에러</a:t>
            </a:r>
            <a:endParaRPr lang="en-US" altLang="ko-KR" sz="32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08003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3533FFA3-1255-4A62-AF2E-2E9F69618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52223"/>
            <a:ext cx="68407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차원 배열</a:t>
            </a:r>
            <a:endParaRPr lang="en-US" altLang="ko-KR" sz="4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B876646-A61B-4363-B9D1-7CAB2AA03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51410"/>
              </p:ext>
            </p:extLst>
          </p:nvPr>
        </p:nvGraphicFramePr>
        <p:xfrm>
          <a:off x="899592" y="3527642"/>
          <a:ext cx="7171590" cy="523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318">
                  <a:extLst>
                    <a:ext uri="{9D8B030D-6E8A-4147-A177-3AD203B41FA5}">
                      <a16:colId xmlns:a16="http://schemas.microsoft.com/office/drawing/2014/main" val="3226265023"/>
                    </a:ext>
                  </a:extLst>
                </a:gridCol>
                <a:gridCol w="1434318">
                  <a:extLst>
                    <a:ext uri="{9D8B030D-6E8A-4147-A177-3AD203B41FA5}">
                      <a16:colId xmlns:a16="http://schemas.microsoft.com/office/drawing/2014/main" val="214333713"/>
                    </a:ext>
                  </a:extLst>
                </a:gridCol>
                <a:gridCol w="1434318">
                  <a:extLst>
                    <a:ext uri="{9D8B030D-6E8A-4147-A177-3AD203B41FA5}">
                      <a16:colId xmlns:a16="http://schemas.microsoft.com/office/drawing/2014/main" val="740277243"/>
                    </a:ext>
                  </a:extLst>
                </a:gridCol>
                <a:gridCol w="1434318">
                  <a:extLst>
                    <a:ext uri="{9D8B030D-6E8A-4147-A177-3AD203B41FA5}">
                      <a16:colId xmlns:a16="http://schemas.microsoft.com/office/drawing/2014/main" val="2095935360"/>
                    </a:ext>
                  </a:extLst>
                </a:gridCol>
                <a:gridCol w="1434318">
                  <a:extLst>
                    <a:ext uri="{9D8B030D-6E8A-4147-A177-3AD203B41FA5}">
                      <a16:colId xmlns:a16="http://schemas.microsoft.com/office/drawing/2014/main" val="2480602528"/>
                    </a:ext>
                  </a:extLst>
                </a:gridCol>
              </a:tblGrid>
              <a:tr h="5232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number[0]</a:t>
                      </a:r>
                      <a:endParaRPr lang="ko-KR" altLang="en-US" sz="16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number[1]</a:t>
                      </a:r>
                      <a:endParaRPr lang="ko-KR" altLang="en-US" sz="16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number[2]</a:t>
                      </a:r>
                      <a:endParaRPr lang="ko-KR" altLang="en-US" sz="16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/>
                        <a:t>number[3]</a:t>
                      </a:r>
                      <a:endParaRPr lang="ko-KR" altLang="en-US" sz="16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number[4]</a:t>
                      </a:r>
                      <a:endParaRPr lang="ko-KR" altLang="en-US" sz="16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332365"/>
                  </a:ext>
                </a:extLst>
              </a:tr>
            </a:tbl>
          </a:graphicData>
        </a:graphic>
      </p:graphicFrame>
      <p:sp>
        <p:nvSpPr>
          <p:cNvPr id="10" name="TextBox 25">
            <a:extLst>
              <a:ext uri="{FF2B5EF4-FFF2-40B4-BE49-F238E27FC236}">
                <a16:creationId xmlns:a16="http://schemas.microsoft.com/office/drawing/2014/main" id="{E2DF168D-E036-4A4E-9B34-0BF416DDD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2935863"/>
            <a:ext cx="23152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int</a:t>
            </a:r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number[5]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10E2FC2F-CD82-46B9-886B-1AB8A38EF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824" y="2935863"/>
            <a:ext cx="57606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[5]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9DEF803-F81A-43C9-A5A4-B39C9AC3D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030267"/>
              </p:ext>
            </p:extLst>
          </p:nvPr>
        </p:nvGraphicFramePr>
        <p:xfrm>
          <a:off x="899592" y="3529018"/>
          <a:ext cx="7171590" cy="2900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34318">
                  <a:extLst>
                    <a:ext uri="{9D8B030D-6E8A-4147-A177-3AD203B41FA5}">
                      <a16:colId xmlns:a16="http://schemas.microsoft.com/office/drawing/2014/main" val="1979712066"/>
                    </a:ext>
                  </a:extLst>
                </a:gridCol>
                <a:gridCol w="1434318">
                  <a:extLst>
                    <a:ext uri="{9D8B030D-6E8A-4147-A177-3AD203B41FA5}">
                      <a16:colId xmlns:a16="http://schemas.microsoft.com/office/drawing/2014/main" val="952883665"/>
                    </a:ext>
                  </a:extLst>
                </a:gridCol>
                <a:gridCol w="1434318">
                  <a:extLst>
                    <a:ext uri="{9D8B030D-6E8A-4147-A177-3AD203B41FA5}">
                      <a16:colId xmlns:a16="http://schemas.microsoft.com/office/drawing/2014/main" val="2571407359"/>
                    </a:ext>
                  </a:extLst>
                </a:gridCol>
                <a:gridCol w="1434318">
                  <a:extLst>
                    <a:ext uri="{9D8B030D-6E8A-4147-A177-3AD203B41FA5}">
                      <a16:colId xmlns:a16="http://schemas.microsoft.com/office/drawing/2014/main" val="3996374540"/>
                    </a:ext>
                  </a:extLst>
                </a:gridCol>
                <a:gridCol w="1434318">
                  <a:extLst>
                    <a:ext uri="{9D8B030D-6E8A-4147-A177-3AD203B41FA5}">
                      <a16:colId xmlns:a16="http://schemas.microsoft.com/office/drawing/2014/main" val="2067971738"/>
                    </a:ext>
                  </a:extLst>
                </a:gridCol>
              </a:tblGrid>
              <a:tr h="6200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n-lt"/>
                        </a:rPr>
                        <a:t>number[0][0]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n-lt"/>
                        </a:rPr>
                        <a:t>number[0][1]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n-lt"/>
                        </a:rPr>
                        <a:t>number[0][2]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n-lt"/>
                        </a:rPr>
                        <a:t>number[0][3]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n-lt"/>
                        </a:rPr>
                        <a:t>number[0][4]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707489"/>
                  </a:ext>
                </a:extLst>
              </a:tr>
              <a:tr h="576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n-lt"/>
                        </a:rPr>
                        <a:t>number[1][0]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n-lt"/>
                        </a:rPr>
                        <a:t>number[1][1]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n-lt"/>
                        </a:rPr>
                        <a:t>number[1][2]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n-lt"/>
                        </a:rPr>
                        <a:t>number[1][3]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n-lt"/>
                        </a:rPr>
                        <a:t>number[1][4]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551285"/>
                  </a:ext>
                </a:extLst>
              </a:tr>
              <a:tr h="568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n-lt"/>
                        </a:rPr>
                        <a:t>number[2][0]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n-lt"/>
                        </a:rPr>
                        <a:t>number[2][1]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n-lt"/>
                        </a:rPr>
                        <a:t>number[2][2]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n-lt"/>
                        </a:rPr>
                        <a:t>number[2][3]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n-lt"/>
                        </a:rPr>
                        <a:t>number[2][4]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174124"/>
                  </a:ext>
                </a:extLst>
              </a:tr>
              <a:tr h="568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n-lt"/>
                        </a:rPr>
                        <a:t>number[3][0]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n-lt"/>
                        </a:rPr>
                        <a:t>number[3][1]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n-lt"/>
                        </a:rPr>
                        <a:t>number[3][2]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n-lt"/>
                        </a:rPr>
                        <a:t>number[3][3]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n-lt"/>
                        </a:rPr>
                        <a:t>number[3][4]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871583"/>
                  </a:ext>
                </a:extLst>
              </a:tr>
              <a:tr h="5682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n-lt"/>
                        </a:rPr>
                        <a:t>number[4][0]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n-lt"/>
                        </a:rPr>
                        <a:t>number[4][1]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n-lt"/>
                        </a:rPr>
                        <a:t>number[4][2]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n-lt"/>
                        </a:rPr>
                        <a:t>number[4][3]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>
                          <a:solidFill>
                            <a:schemeClr val="bg1"/>
                          </a:solidFill>
                          <a:latin typeface="+mn-lt"/>
                        </a:rPr>
                        <a:t>number[4][4]</a:t>
                      </a:r>
                      <a:endParaRPr lang="ko-KR" altLang="en-US" sz="16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322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71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CC8803B-F0F2-449D-A920-AB7CB55DB3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393628"/>
              </p:ext>
            </p:extLst>
          </p:nvPr>
        </p:nvGraphicFramePr>
        <p:xfrm>
          <a:off x="1021391" y="340915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0636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372475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79952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60897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56970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68719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381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57128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737968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0178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081656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7945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800" b="1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441312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ACF44BA-0A35-4638-8449-E1784C98BC72}"/>
              </a:ext>
            </a:extLst>
          </p:cNvPr>
          <p:cNvCxnSpPr>
            <a:cxnSpLocks/>
          </p:cNvCxnSpPr>
          <p:nvPr/>
        </p:nvCxnSpPr>
        <p:spPr>
          <a:xfrm flipH="1">
            <a:off x="3307003" y="3010481"/>
            <a:ext cx="111732" cy="32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>
            <a:extLst>
              <a:ext uri="{FF2B5EF4-FFF2-40B4-BE49-F238E27FC236}">
                <a16:creationId xmlns:a16="http://schemas.microsoft.com/office/drawing/2014/main" id="{AEFC5F73-26A3-49D8-ABE3-24F0C504C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9418" y="2617151"/>
            <a:ext cx="20132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latin typeface="배달의민족 한나" pitchFamily="2" charset="-127"/>
                <a:ea typeface="배달의민족 한나" pitchFamily="2" charset="-127"/>
              </a:rPr>
              <a:t>int</a:t>
            </a:r>
            <a:r>
              <a:rPr lang="ko-KR" altLang="en-US" sz="2000"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000">
                <a:latin typeface="배달의민족 한나" pitchFamily="2" charset="-127"/>
                <a:ea typeface="배달의민족 한나" pitchFamily="2" charset="-127"/>
              </a:rPr>
              <a:t>number[2][3]</a:t>
            </a:r>
            <a:endParaRPr lang="en-US" altLang="ko-KR" sz="20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2F9462C-A6AF-433C-ABE8-B4CBE4063B92}"/>
              </a:ext>
            </a:extLst>
          </p:cNvPr>
          <p:cNvCxnSpPr>
            <a:cxnSpLocks/>
          </p:cNvCxnSpPr>
          <p:nvPr/>
        </p:nvCxnSpPr>
        <p:spPr>
          <a:xfrm>
            <a:off x="3320765" y="3826084"/>
            <a:ext cx="0" cy="32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C1C851AB-0C5C-4059-9130-6126CB83606A}"/>
              </a:ext>
            </a:extLst>
          </p:cNvPr>
          <p:cNvCxnSpPr>
            <a:cxnSpLocks/>
          </p:cNvCxnSpPr>
          <p:nvPr/>
        </p:nvCxnSpPr>
        <p:spPr>
          <a:xfrm>
            <a:off x="4335326" y="3826084"/>
            <a:ext cx="702995" cy="32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5">
            <a:extLst>
              <a:ext uri="{FF2B5EF4-FFF2-40B4-BE49-F238E27FC236}">
                <a16:creationId xmlns:a16="http://schemas.microsoft.com/office/drawing/2014/main" id="{36C169DB-99EC-4EF4-A8B6-D0BAD628F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932" y="4183056"/>
            <a:ext cx="13055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number[0][0]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626C710-411C-4ABB-97BB-965C0EF963B3}"/>
              </a:ext>
            </a:extLst>
          </p:cNvPr>
          <p:cNvCxnSpPr>
            <a:cxnSpLocks/>
          </p:cNvCxnSpPr>
          <p:nvPr/>
        </p:nvCxnSpPr>
        <p:spPr>
          <a:xfrm>
            <a:off x="3854181" y="3826084"/>
            <a:ext cx="72008" cy="32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7C8EF93-DF48-4796-9955-0127FD30D02A}"/>
              </a:ext>
            </a:extLst>
          </p:cNvPr>
          <p:cNvCxnSpPr>
            <a:cxnSpLocks/>
          </p:cNvCxnSpPr>
          <p:nvPr/>
        </p:nvCxnSpPr>
        <p:spPr>
          <a:xfrm flipV="1">
            <a:off x="4864272" y="2761085"/>
            <a:ext cx="261575" cy="576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5">
            <a:extLst>
              <a:ext uri="{FF2B5EF4-FFF2-40B4-BE49-F238E27FC236}">
                <a16:creationId xmlns:a16="http://schemas.microsoft.com/office/drawing/2014/main" id="{23277D71-FB58-4745-B1C0-908210E78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8713" y="4180863"/>
            <a:ext cx="13055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number[0][1]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D8C8BBB3-6DA0-4C4F-B5A3-AD011ABBB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5807" y="4163315"/>
            <a:ext cx="13055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number[0][2]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3731A4CA-496C-4C42-B7A7-FB93AFE9A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5326" y="2441204"/>
            <a:ext cx="13055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number[1][0]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C51C183-3900-47E9-B0AB-DBF25C7CA63A}"/>
              </a:ext>
            </a:extLst>
          </p:cNvPr>
          <p:cNvCxnSpPr>
            <a:cxnSpLocks/>
          </p:cNvCxnSpPr>
          <p:nvPr/>
        </p:nvCxnSpPr>
        <p:spPr>
          <a:xfrm flipV="1">
            <a:off x="5418586" y="2761085"/>
            <a:ext cx="710439" cy="557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5">
            <a:extLst>
              <a:ext uri="{FF2B5EF4-FFF2-40B4-BE49-F238E27FC236}">
                <a16:creationId xmlns:a16="http://schemas.microsoft.com/office/drawing/2014/main" id="{4046EE85-F3D6-4282-B6D1-0EC9983B3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9749" y="2417461"/>
            <a:ext cx="13055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number[1][1]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B14E68-127D-449C-8B9F-5F8742C9FDC2}"/>
              </a:ext>
            </a:extLst>
          </p:cNvPr>
          <p:cNvCxnSpPr>
            <a:cxnSpLocks/>
          </p:cNvCxnSpPr>
          <p:nvPr/>
        </p:nvCxnSpPr>
        <p:spPr>
          <a:xfrm flipV="1">
            <a:off x="5908878" y="2815762"/>
            <a:ext cx="1377209" cy="514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5">
            <a:extLst>
              <a:ext uri="{FF2B5EF4-FFF2-40B4-BE49-F238E27FC236}">
                <a16:creationId xmlns:a16="http://schemas.microsoft.com/office/drawing/2014/main" id="{AD90A17B-B7FF-4BBE-8C7F-52391381B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3095" y="2417461"/>
            <a:ext cx="13055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number[1][3]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6D1FACFA-E842-4A9E-90E2-4CF28A6BF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4988" y="5086590"/>
            <a:ext cx="70836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200">
                <a:latin typeface="배달의민족 한나" pitchFamily="2" charset="-127"/>
                <a:ea typeface="배달의민족 한나" pitchFamily="2" charset="-127"/>
              </a:rPr>
              <a:t>연속된 메모리 구조</a:t>
            </a:r>
            <a:r>
              <a:rPr lang="en-US" altLang="ko-KR" sz="3200">
                <a:latin typeface="배달의민족 한나" pitchFamily="2" charset="-127"/>
                <a:ea typeface="배달의민족 한나" pitchFamily="2" charset="-127"/>
              </a:rPr>
              <a:t>(== int number[6])</a:t>
            </a:r>
            <a:endParaRPr lang="en-US" altLang="ko-KR" sz="3200" dirty="0"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792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3533FFA3-1255-4A62-AF2E-2E9F69618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52223"/>
            <a:ext cx="684076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</a:t>
            </a:r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차원 배열의 초기화</a:t>
            </a:r>
            <a:endParaRPr lang="en-US" altLang="ko-KR" sz="4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E95AE2B7-545B-4E39-A14F-1F603737E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3140968"/>
            <a:ext cx="7689846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int</a:t>
            </a:r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score[2][3] = {1, 2, 3, 4, 5, 6};</a:t>
            </a:r>
          </a:p>
          <a:p>
            <a:pPr marL="342900" indent="-342900"/>
            <a:endParaRPr lang="en-US" altLang="ko-KR" sz="280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int score[2][3] = {</a:t>
            </a:r>
          </a:p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		{1, 2, 3},</a:t>
            </a:r>
          </a:p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		{4,5, 6}</a:t>
            </a:r>
          </a:p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};</a:t>
            </a:r>
          </a:p>
          <a:p>
            <a:pPr marL="342900" indent="-342900"/>
            <a:endParaRPr lang="en-US" altLang="ko-KR" sz="280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int score[2][3] = { 0 }; (default)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9322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3681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문자열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5">
            <a:extLst>
              <a:ext uri="{FF2B5EF4-FFF2-40B4-BE49-F238E27FC236}">
                <a16:creationId xmlns:a16="http://schemas.microsoft.com/office/drawing/2014/main" id="{BBA5B50A-CCC7-4E8D-8F12-25E95D4EB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52" y="2348880"/>
            <a:ext cx="356439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 b="1">
                <a:latin typeface="나눔고딕" panose="020B0600000101010101" charset="-127"/>
                <a:ea typeface="나눔고딕" panose="020B0600000101010101" charset="-127"/>
              </a:rPr>
              <a:t>문자열이란</a:t>
            </a:r>
            <a:r>
              <a:rPr lang="en-US" altLang="ko-KR" sz="4400" b="1">
                <a:latin typeface="나눔고딕" panose="020B0600000101010101" charset="-127"/>
                <a:ea typeface="나눔고딕" panose="020B0600000101010101" charset="-127"/>
              </a:rPr>
              <a:t>?</a:t>
            </a:r>
            <a:endParaRPr lang="ko-KR" altLang="en-US" sz="4400" b="1" dirty="0">
              <a:latin typeface="나눔고딕" panose="020B0600000101010101" charset="-127"/>
              <a:ea typeface="나눔고딕" panose="020B0600000101010101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A54761F2-1F22-450E-9823-1F765B0F6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3757733"/>
            <a:ext cx="684076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char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타입의 배열은 문자열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(string)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이다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pPr marL="342900" indent="-342900"/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정확히 말하면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</a:p>
          <a:p>
            <a:pPr marL="342900" indent="-342900"/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‘\0’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 끝나는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char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타입의 배열은 문자열이다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2CB20D68-F4E8-47F0-92BD-2003AAB69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664" y="5319261"/>
            <a:ext cx="12488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(NULL)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2926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37269074-1C07-4862-AE29-BDFC66BB7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52223"/>
            <a:ext cx="554461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문자열의 선언 및 초기화</a:t>
            </a:r>
            <a:endParaRPr lang="en-US" altLang="ko-KR" sz="4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28A5DFF5-AA27-4B1C-BAA9-0749577D0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4" y="3524396"/>
            <a:ext cx="48439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char</a:t>
            </a:r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+ </a:t>
            </a:r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배열이름 </a:t>
            </a:r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+ [</a:t>
            </a:r>
            <a:r>
              <a:rPr lang="ko-KR" altLang="en-US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크기</a:t>
            </a:r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]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5E6E89F8-0E79-4AEB-84D9-3EA6B4826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4154" y="4437112"/>
            <a:ext cx="7689846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char greeting[6] = {‘H’, ‘e’, ‘l’, ‘l’, ‘o’};</a:t>
            </a:r>
          </a:p>
          <a:p>
            <a:pPr marL="342900" indent="-342900"/>
            <a:endParaRPr lang="en-US" altLang="ko-KR" sz="280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char greeting[] = “Hello”;</a:t>
            </a: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FB742541-0CFB-4CA8-AC96-D0CAD3047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3681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문자열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C342B6-1098-4D3D-A413-18B8925FD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4012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25">
            <a:extLst>
              <a:ext uri="{FF2B5EF4-FFF2-40B4-BE49-F238E27FC236}">
                <a16:creationId xmlns:a16="http://schemas.microsoft.com/office/drawing/2014/main" id="{343FF81B-348F-472D-9FB2-F94CCC1CA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556" y="3224706"/>
            <a:ext cx="799288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char greeting[] = “Hello”;</a:t>
            </a: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3533FFA3-1255-4A62-AF2E-2E9F69618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52223"/>
            <a:ext cx="626469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문자열의 접근</a:t>
            </a:r>
            <a:endParaRPr lang="en-US" altLang="ko-KR" sz="4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90C72A30-6267-41F4-9417-98B647065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963" y="3982395"/>
            <a:ext cx="12488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greeting[0]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C78739D-4063-4338-95C7-C711037443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15934"/>
              </p:ext>
            </p:extLst>
          </p:nvPr>
        </p:nvGraphicFramePr>
        <p:xfrm>
          <a:off x="598680" y="4373244"/>
          <a:ext cx="7786806" cy="10174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801">
                  <a:extLst>
                    <a:ext uri="{9D8B030D-6E8A-4147-A177-3AD203B41FA5}">
                      <a16:colId xmlns:a16="http://schemas.microsoft.com/office/drawing/2014/main" val="1418523758"/>
                    </a:ext>
                  </a:extLst>
                </a:gridCol>
                <a:gridCol w="1297801">
                  <a:extLst>
                    <a:ext uri="{9D8B030D-6E8A-4147-A177-3AD203B41FA5}">
                      <a16:colId xmlns:a16="http://schemas.microsoft.com/office/drawing/2014/main" val="3352026706"/>
                    </a:ext>
                  </a:extLst>
                </a:gridCol>
                <a:gridCol w="1297801">
                  <a:extLst>
                    <a:ext uri="{9D8B030D-6E8A-4147-A177-3AD203B41FA5}">
                      <a16:colId xmlns:a16="http://schemas.microsoft.com/office/drawing/2014/main" val="924319842"/>
                    </a:ext>
                  </a:extLst>
                </a:gridCol>
                <a:gridCol w="1297801">
                  <a:extLst>
                    <a:ext uri="{9D8B030D-6E8A-4147-A177-3AD203B41FA5}">
                      <a16:colId xmlns:a16="http://schemas.microsoft.com/office/drawing/2014/main" val="3930585888"/>
                    </a:ext>
                  </a:extLst>
                </a:gridCol>
                <a:gridCol w="1297801">
                  <a:extLst>
                    <a:ext uri="{9D8B030D-6E8A-4147-A177-3AD203B41FA5}">
                      <a16:colId xmlns:a16="http://schemas.microsoft.com/office/drawing/2014/main" val="302053019"/>
                    </a:ext>
                  </a:extLst>
                </a:gridCol>
                <a:gridCol w="1297801">
                  <a:extLst>
                    <a:ext uri="{9D8B030D-6E8A-4147-A177-3AD203B41FA5}">
                      <a16:colId xmlns:a16="http://schemas.microsoft.com/office/drawing/2014/main" val="2054152875"/>
                    </a:ext>
                  </a:extLst>
                </a:gridCol>
              </a:tblGrid>
              <a:tr h="10174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>
                          <a:solidFill>
                            <a:schemeClr val="bg1"/>
                          </a:solidFill>
                        </a:rPr>
                        <a:t>H</a:t>
                      </a:r>
                      <a:endParaRPr lang="ko-KR" altLang="en-US" sz="36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e</a:t>
                      </a:r>
                      <a:endParaRPr lang="ko-KR" altLang="en-US" sz="36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l</a:t>
                      </a:r>
                      <a:endParaRPr lang="ko-KR" altLang="en-US" sz="36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l</a:t>
                      </a:r>
                      <a:endParaRPr lang="ko-KR" altLang="en-US" sz="36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o</a:t>
                      </a:r>
                      <a:endParaRPr lang="ko-KR" altLang="en-US" sz="36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3600"/>
                        <a:t>‘\0’</a:t>
                      </a:r>
                      <a:endParaRPr lang="ko-KR" altLang="en-US" sz="3600"/>
                    </a:p>
                  </a:txBody>
                  <a:tcPr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832503"/>
                  </a:ext>
                </a:extLst>
              </a:tr>
            </a:tbl>
          </a:graphicData>
        </a:graphic>
      </p:graphicFrame>
      <p:sp>
        <p:nvSpPr>
          <p:cNvPr id="17" name="TextBox 25">
            <a:extLst>
              <a:ext uri="{FF2B5EF4-FFF2-40B4-BE49-F238E27FC236}">
                <a16:creationId xmlns:a16="http://schemas.microsoft.com/office/drawing/2014/main" id="{DFCB6670-7279-42D5-ABA3-663518E0F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918" y="3982395"/>
            <a:ext cx="11175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greeting[1]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D3347C35-366B-45B9-9896-EF6DC1F2CC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9002" y="3982395"/>
            <a:ext cx="12488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greeting[2]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7055C87E-231F-4CD6-BDB1-DBB259193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838" y="3982395"/>
            <a:ext cx="11175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greeting[3]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E97E8FE8-7A59-4758-9543-00DB19046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0731" y="3982395"/>
            <a:ext cx="12488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greeting[4]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BA345886-1184-4408-BBFD-9FEC2E603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6650" y="3982395"/>
            <a:ext cx="12488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greeting[5]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D1EF0A7-7999-45BA-85CA-BB39D5B7E431}"/>
              </a:ext>
            </a:extLst>
          </p:cNvPr>
          <p:cNvSpPr/>
          <p:nvPr/>
        </p:nvSpPr>
        <p:spPr>
          <a:xfrm>
            <a:off x="251520" y="4320949"/>
            <a:ext cx="8640960" cy="13728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8A707D-459C-4219-98DB-23E949F7B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804" y="5613813"/>
            <a:ext cx="402503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묶어서 </a:t>
            </a:r>
            <a:r>
              <a:rPr lang="en-US" altLang="ko-KR" sz="4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greeting</a:t>
            </a:r>
            <a:endParaRPr lang="en-US" altLang="ko-KR" sz="4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369480DD-6DA0-44BC-A595-48427B238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3681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문자열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ACEAAB7-57EB-4A78-A82C-19F19373F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1568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300E385-1414-4C38-8727-E90CD60A5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2277724"/>
            <a:ext cx="4200525" cy="134302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7625194-EDE0-45DD-BC6E-8CB045458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2587286"/>
            <a:ext cx="3657600" cy="723900"/>
          </a:xfrm>
          <a:prstGeom prst="rect">
            <a:avLst/>
          </a:prstGeom>
        </p:spPr>
      </p:pic>
      <p:sp>
        <p:nvSpPr>
          <p:cNvPr id="21" name="TextBox 25">
            <a:extLst>
              <a:ext uri="{FF2B5EF4-FFF2-40B4-BE49-F238E27FC236}">
                <a16:creationId xmlns:a16="http://schemas.microsoft.com/office/drawing/2014/main" id="{6F99A691-1AB4-4DA5-91E4-CA7D510C6E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9652" y="4149080"/>
            <a:ext cx="684076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배열의 이름을 출력했을 때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</a:p>
          <a:p>
            <a:pPr marL="342900" indent="-342900"/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일반적인 배열은 주소값을 출력하지만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char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타입의 배열은 원소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문자열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출력한다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22526791-6461-494D-9B04-7473ACA36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3681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문자열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7396D2-BBA7-480F-896B-3A3D3BE41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2776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문자열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25">
            <a:extLst>
              <a:ext uri="{FF2B5EF4-FFF2-40B4-BE49-F238E27FC236}">
                <a16:creationId xmlns:a16="http://schemas.microsoft.com/office/drawing/2014/main" id="{9A6FAB9C-23DB-46AC-B209-0D99A67B4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52223"/>
            <a:ext cx="6264696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문자열 관련 함수들</a:t>
            </a:r>
            <a:endParaRPr lang="en-US" altLang="ko-KR" sz="4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B569022D-0A72-4E7B-8455-006655CAB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48" y="2992383"/>
            <a:ext cx="3261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strcpy(string copy)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951A1947-1139-4EB4-83CD-C487E222B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4203834"/>
            <a:ext cx="42479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strcat(string concatenate)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1C588D3C-EED4-4CF4-9BF5-959307187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455" y="5412341"/>
            <a:ext cx="484390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strlen(string length)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F41BBFF1-F913-4D9E-8301-60382A617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5520" y="3086675"/>
            <a:ext cx="31683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00B0F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ex) strcpy(s1, s2);</a:t>
            </a: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36BB868B-A386-46E5-B7A6-34352EC67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47" y="3515603"/>
            <a:ext cx="51152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문자열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s2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s1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에 복사한다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984817AD-0838-484E-A1C7-000C565B9E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5520" y="4249508"/>
            <a:ext cx="30248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00B0F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ex) strcat(s1, s2);</a:t>
            </a: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1D848E29-7C92-4547-B0AB-6E8F02181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426" y="4681556"/>
            <a:ext cx="56827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문자열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s1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끝에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s2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이어붙인다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0C6640E5-85E3-4A94-B17B-3CFFAFF5B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041" y="5421667"/>
            <a:ext cx="302483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00B0F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ex) strlen(s1);</a:t>
            </a: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375E3F2E-7EF0-4EB0-94BD-3CF1E0E99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338" y="5890063"/>
            <a:ext cx="568274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문자열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s1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길이를 알려준다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976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파일 관리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EB7AE029-B200-45B8-967C-DEAE4003E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3014811"/>
            <a:ext cx="5438775" cy="34385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E97982E-B702-48A0-BB96-C7F5F7D53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775" y="548680"/>
            <a:ext cx="3600450" cy="4895850"/>
          </a:xfrm>
          <a:prstGeom prst="rect">
            <a:avLst/>
          </a:prstGeom>
        </p:spPr>
      </p:pic>
      <p:sp>
        <p:nvSpPr>
          <p:cNvPr id="9" name="TextBox 25">
            <a:extLst>
              <a:ext uri="{FF2B5EF4-FFF2-40B4-BE49-F238E27FC236}">
                <a16:creationId xmlns:a16="http://schemas.microsoft.com/office/drawing/2014/main" id="{1BF98498-1183-4BCD-9FA3-EF35BE8A51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40455" y="1572979"/>
            <a:ext cx="612068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9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Like This</a:t>
            </a:r>
            <a:endParaRPr lang="en-US" altLang="ko-KR" sz="9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231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문자열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4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3C9D765A-E6F4-4EEE-93BB-40F3B63A4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036309"/>
            <a:ext cx="7437514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Q. 3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개의 문자열을 입력받고 각각의 문자열 사이에 공백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(‘ ’)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넣고 합친 뒤에 출력하시오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 </a:t>
            </a:r>
          </a:p>
          <a:p>
            <a:pPr marL="342900" indent="-342900"/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입력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Landvibe</a:t>
            </a:r>
          </a:p>
          <a:p>
            <a:pPr marL="342900" indent="-342900"/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     C++</a:t>
            </a:r>
          </a:p>
          <a:p>
            <a:pPr marL="342900" indent="-342900"/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		Study</a:t>
            </a:r>
          </a:p>
          <a:p>
            <a:pPr marL="342900" indent="-342900"/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출력 예시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Landvibe C++ Study</a:t>
            </a:r>
          </a:p>
          <a:p>
            <a:pPr marL="342900" indent="-342900"/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strcat =&gt; strcat_s</a:t>
            </a:r>
          </a:p>
        </p:txBody>
      </p:sp>
    </p:spTree>
    <p:extLst>
      <p:ext uri="{BB962C8B-B14F-4D97-AF65-F5344CB8AC3E}">
        <p14:creationId xmlns:p14="http://schemas.microsoft.com/office/powerpoint/2010/main" val="10132018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656057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규정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3968" y="227687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D6C2018-A184-41BD-B6C0-D22139ED2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24644"/>
            <a:ext cx="5883408" cy="6408712"/>
          </a:xfrm>
          <a:prstGeom prst="rect">
            <a:avLst/>
          </a:prstGeom>
        </p:spPr>
      </p:pic>
      <p:sp>
        <p:nvSpPr>
          <p:cNvPr id="12" name="TextBox 25">
            <a:extLst>
              <a:ext uri="{FF2B5EF4-FFF2-40B4-BE49-F238E27FC236}">
                <a16:creationId xmlns:a16="http://schemas.microsoft.com/office/drawing/2014/main" id="{02A4E912-7299-48BE-97E0-7B61318272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5668" y="2420888"/>
            <a:ext cx="29883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1. cpp 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파일 오른쪽 클릭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E66145AE-1DF9-4F00-BDB8-99AA954D2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5856" y="5733256"/>
            <a:ext cx="12167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2. 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속성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0419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A971731-A20F-4404-8384-4C7E343AB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0" y="620688"/>
            <a:ext cx="8892480" cy="5947950"/>
          </a:xfrm>
          <a:prstGeom prst="rect">
            <a:avLst/>
          </a:prstGeom>
        </p:spPr>
      </p:pic>
      <p:sp>
        <p:nvSpPr>
          <p:cNvPr id="12" name="TextBox 25">
            <a:extLst>
              <a:ext uri="{FF2B5EF4-FFF2-40B4-BE49-F238E27FC236}">
                <a16:creationId xmlns:a16="http://schemas.microsoft.com/office/drawing/2014/main" id="{2AC56E47-2DB8-41FE-B34D-125F41570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7834" y="1196752"/>
            <a:ext cx="29883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3.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빌드에서 제외 </a:t>
            </a:r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=&gt; 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예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317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E8EE955-D715-4E7D-9DEE-FEB650024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68" y="922417"/>
            <a:ext cx="8748464" cy="5013165"/>
          </a:xfrm>
          <a:prstGeom prst="rect">
            <a:avLst/>
          </a:prstGeom>
        </p:spPr>
      </p:pic>
      <p:sp>
        <p:nvSpPr>
          <p:cNvPr id="5" name="TextBox 25">
            <a:extLst>
              <a:ext uri="{FF2B5EF4-FFF2-40B4-BE49-F238E27FC236}">
                <a16:creationId xmlns:a16="http://schemas.microsoft.com/office/drawing/2014/main" id="{483F8E1D-EC63-4B8C-B527-9E9A8F097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280" y="1052736"/>
            <a:ext cx="2664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4. 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프로젝트 우클릭 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" name="TextBox 25">
            <a:extLst>
              <a:ext uri="{FF2B5EF4-FFF2-40B4-BE49-F238E27FC236}">
                <a16:creationId xmlns:a16="http://schemas.microsoft.com/office/drawing/2014/main" id="{6DCE201F-C853-4B91-A3EC-BF3BBB9A1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3198166"/>
            <a:ext cx="26645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ctr"/>
            <a:r>
              <a:rPr lang="en-US" altLang="ko-KR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5. </a:t>
            </a:r>
            <a:r>
              <a:rPr lang="ko-KR" altLang="en-US" sz="24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새 항목 추가</a:t>
            </a:r>
            <a:endParaRPr lang="en-US" altLang="ko-KR" sz="24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698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F31700-AC99-42AC-BDA4-65B06560D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381125"/>
            <a:ext cx="3562350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1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E087696E-5A8B-49E6-9507-DC086BDE0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2411" y="3251922"/>
            <a:ext cx="602220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x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넣으면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계산해서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f(x)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반환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EB32F012-EA13-4FB4-835F-69CA7ED08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363409"/>
            <a:ext cx="403244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수학에서의 함수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3DDAF7D-1A48-44A8-A72C-D65B49DEC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3909815"/>
            <a:ext cx="2808312" cy="2782782"/>
          </a:xfrm>
          <a:prstGeom prst="rect">
            <a:avLst/>
          </a:prstGeom>
        </p:spPr>
      </p:pic>
      <p:sp>
        <p:nvSpPr>
          <p:cNvPr id="11" name="TextBox 25">
            <a:extLst>
              <a:ext uri="{FF2B5EF4-FFF2-40B4-BE49-F238E27FC236}">
                <a16:creationId xmlns:a16="http://schemas.microsoft.com/office/drawing/2014/main" id="{4F24AAE1-E122-47FF-90C0-859BA2043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28" y="5070373"/>
            <a:ext cx="33843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나눔고딕" panose="020B0600000101010101" charset="-127"/>
                <a:ea typeface="나눔고딕" panose="020B0600000101010101" charset="-127"/>
              </a:rPr>
              <a:t>f(x) = 3x + 7</a:t>
            </a:r>
          </a:p>
        </p:txBody>
      </p:sp>
    </p:spTree>
    <p:extLst>
      <p:ext uri="{BB962C8B-B14F-4D97-AF65-F5344CB8AC3E}">
        <p14:creationId xmlns:p14="http://schemas.microsoft.com/office/powerpoint/2010/main" val="1303122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5152</TotalTime>
  <Words>1133</Words>
  <Application>Microsoft Office PowerPoint</Application>
  <PresentationFormat>화면 슬라이드 쇼(4:3)</PresentationFormat>
  <Paragraphs>296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9" baseType="lpstr">
      <vt:lpstr>나눔고딕</vt:lpstr>
      <vt:lpstr>Arial</vt:lpstr>
      <vt:lpstr>배달의민족 한나는 열한살</vt:lpstr>
      <vt:lpstr>나눔고딕 ExtraBold</vt:lpstr>
      <vt:lpstr>나눔바른고딕</vt:lpstr>
      <vt:lpstr>배달의민족 한나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허규정</cp:lastModifiedBy>
  <cp:revision>166</cp:revision>
  <dcterms:created xsi:type="dcterms:W3CDTF">2014-05-20T10:28:59Z</dcterms:created>
  <dcterms:modified xsi:type="dcterms:W3CDTF">2018-04-11T02:43:32Z</dcterms:modified>
</cp:coreProperties>
</file>