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48" r:id="rId1"/>
  </p:sldMasterIdLst>
  <p:sldIdLst>
    <p:sldId id="266" r:id="rId2"/>
    <p:sldId id="321" r:id="rId3"/>
    <p:sldId id="271" r:id="rId4"/>
    <p:sldId id="359" r:id="rId5"/>
    <p:sldId id="357" r:id="rId6"/>
    <p:sldId id="361" r:id="rId7"/>
    <p:sldId id="362" r:id="rId8"/>
    <p:sldId id="364" r:id="rId9"/>
    <p:sldId id="358" r:id="rId10"/>
    <p:sldId id="322" r:id="rId11"/>
    <p:sldId id="303" r:id="rId12"/>
    <p:sldId id="365" r:id="rId13"/>
    <p:sldId id="366" r:id="rId14"/>
    <p:sldId id="369" r:id="rId15"/>
    <p:sldId id="370" r:id="rId16"/>
    <p:sldId id="371" r:id="rId17"/>
    <p:sldId id="368" r:id="rId18"/>
    <p:sldId id="367" r:id="rId19"/>
    <p:sldId id="327" r:id="rId20"/>
    <p:sldId id="328" r:id="rId21"/>
    <p:sldId id="375" r:id="rId22"/>
    <p:sldId id="376" r:id="rId23"/>
    <p:sldId id="298" r:id="rId24"/>
    <p:sldId id="381" r:id="rId25"/>
    <p:sldId id="372" r:id="rId26"/>
    <p:sldId id="374" r:id="rId27"/>
    <p:sldId id="380" r:id="rId28"/>
    <p:sldId id="379" r:id="rId29"/>
    <p:sldId id="377" r:id="rId30"/>
    <p:sldId id="382" r:id="rId31"/>
    <p:sldId id="383" r:id="rId32"/>
    <p:sldId id="305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34" r:id="rId41"/>
    <p:sldId id="350" r:id="rId42"/>
    <p:sldId id="391" r:id="rId43"/>
    <p:sldId id="392" r:id="rId44"/>
    <p:sldId id="393" r:id="rId45"/>
    <p:sldId id="395" r:id="rId46"/>
    <p:sldId id="394" r:id="rId47"/>
    <p:sldId id="283" r:id="rId48"/>
  </p:sldIdLst>
  <p:sldSz cx="9144000" cy="6858000" type="screen4x3"/>
  <p:notesSz cx="6858000" cy="9144000"/>
  <p:embeddedFontLst>
    <p:embeddedFont>
      <p:font typeface="배달의민족 한나" panose="02000503000000020003" pitchFamily="2" charset="-127"/>
      <p:regular r:id="rId49"/>
    </p:embeddedFont>
    <p:embeddedFont>
      <p:font typeface="나눔바른고딕" panose="020B0603020101020101" pitchFamily="50" charset="-127"/>
      <p:regular r:id="rId50"/>
      <p:bold r:id="rId51"/>
    </p:embeddedFont>
    <p:embeddedFont>
      <p:font typeface="맑은 고딕" panose="020B0503020000020004" pitchFamily="50" charset="-127"/>
      <p:regular r:id="rId52"/>
      <p:bold r:id="rId53"/>
    </p:embeddedFont>
    <p:embeddedFont>
      <p:font typeface="나눔고딕 ExtraBold" panose="020B0600000101010101" charset="-127"/>
      <p:bold r:id="rId54"/>
    </p:embeddedFont>
    <p:embeddedFont>
      <p:font typeface="나눔고딕" panose="020B0600000101010101" charset="-127"/>
      <p:regular r:id="rId55"/>
      <p:bold r:id="rId56"/>
    </p:embeddedFont>
    <p:embeddedFont>
      <p:font typeface="배달의민족 한나는 열한살" panose="020B0600000101010101" pitchFamily="50" charset="-127"/>
      <p:regular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503" autoAdjust="0"/>
  </p:normalViewPr>
  <p:slideViewPr>
    <p:cSldViewPr>
      <p:cViewPr varScale="1">
        <p:scale>
          <a:sx n="82" d="100"/>
          <a:sy n="82" d="100"/>
        </p:scale>
        <p:origin x="161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 관리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6677840A-A541-4CEC-BED3-EAC29A325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363409"/>
            <a:ext cx="6696744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 하는 방법</a:t>
            </a:r>
            <a:endParaRPr lang="en-US" altLang="ko-KR" sz="44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4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=&gt; </a:t>
            </a:r>
            <a:r>
              <a:rPr lang="ko-KR" altLang="en-US" sz="4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중단점</a:t>
            </a:r>
            <a:r>
              <a:rPr lang="ko-KR" altLang="en-US" sz="4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 </a:t>
            </a:r>
            <a:r>
              <a:rPr lang="en-US" altLang="ko-KR" sz="4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F5, F10</a:t>
            </a:r>
            <a:r>
              <a:rPr lang="ko-KR" altLang="en-US" sz="4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 기억</a:t>
            </a:r>
            <a:r>
              <a:rPr lang="en-US" altLang="ko-KR" sz="4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1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6DCCDC-E874-429C-8480-8592C921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29" y="1196752"/>
            <a:ext cx="5286375" cy="5114925"/>
          </a:xfrm>
          <a:prstGeom prst="rect">
            <a:avLst/>
          </a:prstGeom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02A4E912-7299-48BE-97E0-7B6131827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752"/>
            <a:ext cx="325962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이상하다 싶은 곳에 중단점 설정</a:t>
            </a:r>
            <a:endParaRPr lang="en-US" altLang="ko-KR" sz="32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모르겠으면 아무 데나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막 찍어도 됨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419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>
            <a:extLst>
              <a:ext uri="{FF2B5EF4-FFF2-40B4-BE49-F238E27FC236}">
                <a16:creationId xmlns:a16="http://schemas.microsoft.com/office/drawing/2014/main" id="{02A4E912-7299-48BE-97E0-7B6131827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621521"/>
            <a:ext cx="71287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2. F5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누르면서 다음 중단점으로 이동</a:t>
            </a:r>
            <a:endParaRPr lang="en-US" altLang="ko-KR" sz="32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   (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한 줄씩 이동하고 싶으면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F10)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4E8E95-649F-43EF-B5BF-915CF9AD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" y="1812121"/>
            <a:ext cx="8732237" cy="4809168"/>
          </a:xfrm>
          <a:prstGeom prst="rect">
            <a:avLst/>
          </a:prstGeom>
        </p:spPr>
      </p:pic>
      <p:sp>
        <p:nvSpPr>
          <p:cNvPr id="5" name="TextBox 25">
            <a:extLst>
              <a:ext uri="{FF2B5EF4-FFF2-40B4-BE49-F238E27FC236}">
                <a16:creationId xmlns:a16="http://schemas.microsoft.com/office/drawing/2014/main" id="{B0813BA9-B87E-4E85-9956-F4B981283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589240"/>
            <a:ext cx="81369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이동하면서 여기서 변수들이 어떻게 변하는지 확인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! 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76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>
            <a:extLst>
              <a:ext uri="{FF2B5EF4-FFF2-40B4-BE49-F238E27FC236}">
                <a16:creationId xmlns:a16="http://schemas.microsoft.com/office/drawing/2014/main" id="{02A4E912-7299-48BE-97E0-7B6131827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65" y="1038597"/>
            <a:ext cx="71287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3.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다 검사했으면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Shift + F5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눌러서 종료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3165F7-2327-4A69-8556-7EDE8E26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844824"/>
            <a:ext cx="57816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0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30544EFC-5923-4D86-8850-BF69A8437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56" y="620688"/>
            <a:ext cx="770708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 예시</a:t>
            </a:r>
            <a:r>
              <a:rPr lang="en-US" altLang="ko-KR" sz="4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endParaRPr lang="ko-KR" altLang="en-US" sz="44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F3531-4196-47AB-BE6B-48DCDFF9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61" y="1484784"/>
            <a:ext cx="6677278" cy="51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73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>
            <a:extLst>
              <a:ext uri="{FF2B5EF4-FFF2-40B4-BE49-F238E27FC236}">
                <a16:creationId xmlns:a16="http://schemas.microsoft.com/office/drawing/2014/main" id="{02A4E912-7299-48BE-97E0-7B6131827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0808"/>
            <a:ext cx="349188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여기저기 중단점 다 찍어보고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F5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누르면서 어디서 에러나는지 확인하면 끝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(3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초컷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3A653F-076B-45DE-BC8C-DDFFF608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227215"/>
            <a:ext cx="49911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94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AA4E6E-A7FE-4795-AE4B-3EBFA38E3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70180"/>
            <a:ext cx="8604448" cy="4130135"/>
          </a:xfrm>
          <a:prstGeom prst="rect">
            <a:avLst/>
          </a:prstGeom>
        </p:spPr>
      </p:pic>
      <p:sp>
        <p:nvSpPr>
          <p:cNvPr id="5" name="TextBox 25">
            <a:extLst>
              <a:ext uri="{FF2B5EF4-FFF2-40B4-BE49-F238E27FC236}">
                <a16:creationId xmlns:a16="http://schemas.microsoft.com/office/drawing/2014/main" id="{1F773A94-B15A-47B7-A4B8-646C0C4E8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8" y="692696"/>
            <a:ext cx="432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F8B1CFC3-36F2-40C6-B96B-F3AA71F46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628800"/>
            <a:ext cx="432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F315944D-CC6E-44FA-97DE-A23F21FE0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2504117"/>
            <a:ext cx="432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C60187FE-A67B-4AEC-9B60-5631B148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3379434"/>
            <a:ext cx="432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B45CDA9-CFF8-4266-9336-C19E4426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977799"/>
            <a:ext cx="676875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번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4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번 넘어갈때 에러가 발생했으므로</a:t>
            </a:r>
            <a:endParaRPr lang="en-US" altLang="ko-KR" sz="32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3~4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사이의 코드만 확인하면 됨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37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>
            <a:extLst>
              <a:ext uri="{FF2B5EF4-FFF2-40B4-BE49-F238E27FC236}">
                <a16:creationId xmlns:a16="http://schemas.microsoft.com/office/drawing/2014/main" id="{02A4E912-7299-48BE-97E0-7B6131827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89" y="2633052"/>
            <a:ext cx="8928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Tip :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자신이 원하는 변수만 보고 싶으면 조사식 활용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1DA843-512F-4F15-B6EE-10A4E166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9" y="548680"/>
            <a:ext cx="8316619" cy="21249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2255EB-EFE5-4443-A6C1-850E51B0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55" y="4005064"/>
            <a:ext cx="8390754" cy="1898893"/>
          </a:xfrm>
          <a:prstGeom prst="rect">
            <a:avLst/>
          </a:prstGeom>
        </p:spPr>
      </p:pic>
      <p:sp>
        <p:nvSpPr>
          <p:cNvPr id="6" name="TextBox 25">
            <a:extLst>
              <a:ext uri="{FF2B5EF4-FFF2-40B4-BE49-F238E27FC236}">
                <a16:creationId xmlns:a16="http://schemas.microsoft.com/office/drawing/2014/main" id="{58FB7D4B-1EFD-4077-9EC0-3ECA6AF6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89" y="5903957"/>
            <a:ext cx="89289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Tip :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배열은 이 버튼 누르면 자세히 볼 수 있음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D0DE15-7C08-4A49-A48E-4FDA186195F8}"/>
              </a:ext>
            </a:extLst>
          </p:cNvPr>
          <p:cNvCxnSpPr>
            <a:cxnSpLocks/>
          </p:cNvCxnSpPr>
          <p:nvPr/>
        </p:nvCxnSpPr>
        <p:spPr>
          <a:xfrm flipH="1" flipV="1">
            <a:off x="611560" y="4581128"/>
            <a:ext cx="2736304" cy="1456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9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>
            <a:extLst>
              <a:ext uri="{FF2B5EF4-FFF2-40B4-BE49-F238E27FC236}">
                <a16:creationId xmlns:a16="http://schemas.microsoft.com/office/drawing/2014/main" id="{58FB7D4B-1EFD-4077-9EC0-3ECA6AF6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08" y="2817131"/>
            <a:ext cx="892899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Tip :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반복문에서 변수가 어떻게 변하는지 보고 싶으면</a:t>
            </a:r>
            <a:endParaRPr lang="en-US" altLang="ko-KR" sz="32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반복문 내부에 중단점 설정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!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51929FB-8895-4D2C-9C9A-5AE2122CB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67972"/>
            <a:ext cx="4229100" cy="2390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3CCBF-15D7-4A62-A5D4-C6874284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437112"/>
            <a:ext cx="3905250" cy="1257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03A4D6-1D4D-4601-A8E8-7B59A50BD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504" y="4437112"/>
            <a:ext cx="4210050" cy="1257300"/>
          </a:xfrm>
          <a:prstGeom prst="rect">
            <a:avLst/>
          </a:prstGeom>
        </p:spPr>
      </p:pic>
      <p:sp>
        <p:nvSpPr>
          <p:cNvPr id="15" name="TextBox 25">
            <a:extLst>
              <a:ext uri="{FF2B5EF4-FFF2-40B4-BE49-F238E27FC236}">
                <a16:creationId xmlns:a16="http://schemas.microsoft.com/office/drawing/2014/main" id="{62609E92-E009-4A67-A2D5-0E6715A48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91" y="5805264"/>
            <a:ext cx="33843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 : 0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일 때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 : 1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13B31C9A-801E-41BF-A42E-18C465698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340" y="5805264"/>
            <a:ext cx="37972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 : 5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일 때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 : 32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76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2F3589-1DEA-4FD5-B77B-8528D8A3E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28568"/>
              </p:ext>
            </p:extLst>
          </p:nvPr>
        </p:nvGraphicFramePr>
        <p:xfrm>
          <a:off x="6231937" y="1412776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25" name="TextBox 25">
            <a:extLst>
              <a:ext uri="{FF2B5EF4-FFF2-40B4-BE49-F238E27FC236}">
                <a16:creationId xmlns:a16="http://schemas.microsoft.com/office/drawing/2014/main" id="{32A6D74F-5655-4200-9AB7-652ACB99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55" y="3427041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0C72FD-3115-4F0D-8040-37FD161BD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870244"/>
              </p:ext>
            </p:extLst>
          </p:nvPr>
        </p:nvGraphicFramePr>
        <p:xfrm>
          <a:off x="6228184" y="1412775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EE0D4C0C-8481-450E-91A4-B3960F8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372" y="1420991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AA91B2CB-80D9-4DE8-BD9F-18B7E397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372" y="5273206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006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F9A8A5E8-6B59-44CD-91EC-3581428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50" y="2695734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002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6D044895-0F97-466A-9E79-D09534A4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372" y="3352627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003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51A97B1E-4D27-4764-B818-763F0A73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372" y="3984470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125FEFF2-9276-47F4-B903-9F42B8394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675" y="4616313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005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F88FAC5-582B-4225-9ADB-456ECEDC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251" y="2065359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001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22E869D6-B854-4AFA-91D1-4F488FC86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675" y="5879999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007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7884BDE-5B71-4FB2-BADF-70C39F7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576498"/>
            <a:ext cx="17281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B61DFF64-BE3C-43FF-9C41-7CF024A83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670" y="3450344"/>
            <a:ext cx="26703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30;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F1690-BBB9-4FD3-8C97-C857AA9F6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039" y="3332883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312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9552" y="3239398"/>
            <a:ext cx="12242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디버깅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60012" y="3261114"/>
            <a:ext cx="12960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포인터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32037" y="3069484"/>
            <a:ext cx="115212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레퍼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런스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8264" y="3049562"/>
            <a:ext cx="136815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배열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포인터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1521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807BFE6-4087-4A32-AEE0-2BDE88B4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변수는 변수인데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저장하는 변수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7735F1C-4DF1-4AF5-90AC-0F306BCE3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005064"/>
            <a:ext cx="727280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변수를 선언하면 메모리를 할당받는데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 메모리에는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매겨져 있다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찾아가면 저장된 변수에 접근할 수 있다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포인터는 변수의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저장하는 역할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70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6A53D78E-2935-47C9-9D8E-62CA76C3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59766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포인터형 변수 만들기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867BB-C409-4151-94B9-064C8EAC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87" y="3945465"/>
            <a:ext cx="717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(int)</a:t>
            </a:r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 변수는 정수를 저장</a:t>
            </a:r>
            <a:r>
              <a:rPr lang="en-US" altLang="ko-KR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(char)</a:t>
            </a:r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 변수는 문자를 저장</a:t>
            </a:r>
            <a:endParaRPr lang="en-US" altLang="ko-KR" sz="24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06A9C-456F-4C2A-A588-5E60499C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87" y="4632661"/>
            <a:ext cx="717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(int *)</a:t>
            </a:r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 변수는 </a:t>
            </a:r>
            <a:r>
              <a:rPr lang="en-US" altLang="ko-KR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변수의 주소를 저장</a:t>
            </a:r>
            <a:endParaRPr lang="en-US" altLang="ko-KR" sz="24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CEAE9-9FAC-4074-B1AB-CA81C38AD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87" y="3286261"/>
            <a:ext cx="717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변수는 각각의 타입에 맞는 값을 넣어줘야함</a:t>
            </a:r>
            <a:r>
              <a:rPr lang="en-US" altLang="ko-KR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B048E-3F2F-4EF3-AE65-2101C25F2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96" y="5263873"/>
            <a:ext cx="717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(double *)</a:t>
            </a:r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 변수는 </a:t>
            </a:r>
            <a:r>
              <a:rPr lang="en-US" altLang="ko-KR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double</a:t>
            </a:r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변수의 주소를 저장</a:t>
            </a:r>
            <a:endParaRPr lang="en-US" altLang="ko-KR" sz="240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456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60D4DC45-CAAB-44E2-9D51-7D4E1966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2" y="3284984"/>
            <a:ext cx="82809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일반 변수는 값을 저장하고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포인터형 변수는 일반 변수의 주소를 저장한다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47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A6335670-9580-496D-BB04-7A0EF1B6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082" y="4006692"/>
            <a:ext cx="2039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int* ptr = &amp;a; 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AD0297DD-1C09-43D3-82E0-62A0229C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82" y="4010550"/>
            <a:ext cx="4564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변수의 주소를 저장하고 싶으면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  </a:t>
            </a:r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F6DD340-34B6-4540-8016-82B80FFA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82" y="4725144"/>
            <a:ext cx="717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(int *)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은 포인터형 변수이므로 </a:t>
            </a:r>
            <a:r>
              <a:rPr lang="ko-KR" altLang="en-US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주소만 저장</a:t>
            </a:r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할 수 있음</a:t>
            </a:r>
            <a:r>
              <a:rPr lang="en-US" altLang="ko-KR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9C0414FB-53F4-41D6-82D6-6DF8D14DE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214" y="3231417"/>
            <a:ext cx="20395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= 30;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DA491A0B-5116-42D9-B19A-68680F7C4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418" y="5645719"/>
            <a:ext cx="19640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*ptr = a;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9406F7-7A3D-449E-BAE4-D780F3FA604A}"/>
              </a:ext>
            </a:extLst>
          </p:cNvPr>
          <p:cNvCxnSpPr>
            <a:cxnSpLocks/>
          </p:cNvCxnSpPr>
          <p:nvPr/>
        </p:nvCxnSpPr>
        <p:spPr>
          <a:xfrm>
            <a:off x="2169487" y="5353976"/>
            <a:ext cx="1368152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AF408A-D5DB-4D50-993A-5CCAC6879DE5}"/>
              </a:ext>
            </a:extLst>
          </p:cNvPr>
          <p:cNvCxnSpPr>
            <a:cxnSpLocks/>
          </p:cNvCxnSpPr>
          <p:nvPr/>
        </p:nvCxnSpPr>
        <p:spPr>
          <a:xfrm flipH="1">
            <a:off x="2124584" y="5385826"/>
            <a:ext cx="1457959" cy="944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2963BFB8-5955-49BE-B51D-4865C480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706" y="5674722"/>
            <a:ext cx="19640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 = &amp;a;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C9802FE-455F-4859-8543-5B4CFB2BD687}"/>
              </a:ext>
            </a:extLst>
          </p:cNvPr>
          <p:cNvCxnSpPr>
            <a:cxnSpLocks/>
          </p:cNvCxnSpPr>
          <p:nvPr/>
        </p:nvCxnSpPr>
        <p:spPr>
          <a:xfrm>
            <a:off x="4761775" y="5382979"/>
            <a:ext cx="1368152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EEFA45D-675F-40C2-ABC7-D3D1222603B6}"/>
              </a:ext>
            </a:extLst>
          </p:cNvPr>
          <p:cNvCxnSpPr>
            <a:cxnSpLocks/>
          </p:cNvCxnSpPr>
          <p:nvPr/>
        </p:nvCxnSpPr>
        <p:spPr>
          <a:xfrm flipH="1">
            <a:off x="4716872" y="5414829"/>
            <a:ext cx="1457959" cy="944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FCB67857-8419-4C1A-BB6D-D45550A57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07" y="2126176"/>
            <a:ext cx="59766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한 세트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39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60D4DC45-CAAB-44E2-9D51-7D4E1966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2" y="3284984"/>
            <a:ext cx="82809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앞에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붙어있으면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 출력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앞에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붙어있으면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 출력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5A48B7E-8DF9-4602-861D-6D18AFE60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07" y="2710660"/>
            <a:ext cx="19807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출력할 때</a:t>
            </a:r>
            <a:endParaRPr lang="en-US" altLang="ko-KR" sz="3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90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2F3589-1DEA-4FD5-B77B-8528D8A3E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27510"/>
              </p:ext>
            </p:extLst>
          </p:nvPr>
        </p:nvGraphicFramePr>
        <p:xfrm>
          <a:off x="7138848" y="1338973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25" name="TextBox 25">
            <a:extLst>
              <a:ext uri="{FF2B5EF4-FFF2-40B4-BE49-F238E27FC236}">
                <a16:creationId xmlns:a16="http://schemas.microsoft.com/office/drawing/2014/main" id="{32A6D74F-5655-4200-9AB7-652ACB99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62" y="3369542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EE0D4C0C-8481-450E-91A4-B3960F8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1411799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7884BDE-5B71-4FB2-BADF-70C39F7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071" y="502695"/>
            <a:ext cx="17281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F2194BD-9FC8-4773-803D-287472B6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030506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004FFB61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BC4FC-F0DA-46CB-98AF-BEE2A321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684383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434A673B-AD52-4238-9404-E5E6CE7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303090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004FFB63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725ED51-D1F5-4058-A5C5-4E3FDA8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951164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62C639C4-068B-4457-AA50-7B5D2BEE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4569871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004FFB65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75C82-46E7-4272-89B0-3AE31D55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223748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004FFB66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8BA82638-26B0-4782-88FA-5F3E2BD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842455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004FFB67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2D66969-A1F6-4345-B522-64899447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372722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30;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5A54BDB1-A6F5-4FB0-84BA-45BCE19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451428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FE2585-2503-48B0-8D59-AEC74ACC08AB}"/>
              </a:ext>
            </a:extLst>
          </p:cNvPr>
          <p:cNvCxnSpPr>
            <a:cxnSpLocks/>
          </p:cNvCxnSpPr>
          <p:nvPr/>
        </p:nvCxnSpPr>
        <p:spPr>
          <a:xfrm>
            <a:off x="1993597" y="4785630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25">
            <a:extLst>
              <a:ext uri="{FF2B5EF4-FFF2-40B4-BE49-F238E27FC236}">
                <a16:creationId xmlns:a16="http://schemas.microsoft.com/office/drawing/2014/main" id="{B096E399-C9D9-4DDA-AED4-95DF30D8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051" y="4609776"/>
            <a:ext cx="662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798AD48B-89B3-4536-A9BA-497E1DC4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907395"/>
            <a:ext cx="58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&amp;: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BEF1C148-B7B4-4895-B2D4-DA7A38E9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5254526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&amp;a;</a:t>
            </a: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D6723273-62F2-4875-8521-33B87868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08" y="2019305"/>
            <a:ext cx="407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알고 싶을 때</a:t>
            </a:r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58F1B0-E0EF-4B47-A27B-61EF7C090A05}"/>
              </a:ext>
            </a:extLst>
          </p:cNvPr>
          <p:cNvCxnSpPr>
            <a:cxnSpLocks/>
          </p:cNvCxnSpPr>
          <p:nvPr/>
        </p:nvCxnSpPr>
        <p:spPr>
          <a:xfrm>
            <a:off x="1993597" y="5516136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26033B72-E24E-4F21-8E14-1505CB86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77" y="5285303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AE05CA51-0B41-4BDA-AAD0-D785925F4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320" y="3259080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553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2F3589-1DEA-4FD5-B77B-8528D8A3EF7E}"/>
              </a:ext>
            </a:extLst>
          </p:cNvPr>
          <p:cNvGraphicFramePr>
            <a:graphicFrameLocks noGrp="1"/>
          </p:cNvGraphicFramePr>
          <p:nvPr/>
        </p:nvGraphicFramePr>
        <p:xfrm>
          <a:off x="7138848" y="1338973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EE0D4C0C-8481-450E-91A4-B3960F8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1411799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7884BDE-5B71-4FB2-BADF-70C39F7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071" y="502695"/>
            <a:ext cx="17281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F2194BD-9FC8-4773-803D-287472B6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030506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004FFB61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BC4FC-F0DA-46CB-98AF-BEE2A321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684383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434A673B-AD52-4238-9404-E5E6CE7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303090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004FFB63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725ED51-D1F5-4058-A5C5-4E3FDA8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951164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62C639C4-068B-4457-AA50-7B5D2BEE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4569871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004FFB65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75C82-46E7-4272-89B0-3AE31D55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223748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004FFB66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8BA82638-26B0-4782-88FA-5F3E2BD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842455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004FFB67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2D66969-A1F6-4345-B522-64899447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372722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30;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5A54BDB1-A6F5-4FB0-84BA-45BCE19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4514289"/>
            <a:ext cx="1808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FE2585-2503-48B0-8D59-AEC74ACC08AB}"/>
              </a:ext>
            </a:extLst>
          </p:cNvPr>
          <p:cNvCxnSpPr>
            <a:cxnSpLocks/>
          </p:cNvCxnSpPr>
          <p:nvPr/>
        </p:nvCxnSpPr>
        <p:spPr>
          <a:xfrm>
            <a:off x="2504901" y="4800587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25">
            <a:extLst>
              <a:ext uri="{FF2B5EF4-FFF2-40B4-BE49-F238E27FC236}">
                <a16:creationId xmlns:a16="http://schemas.microsoft.com/office/drawing/2014/main" id="{B096E399-C9D9-4DDA-AED4-95DF30D8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355" y="4624733"/>
            <a:ext cx="662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798AD48B-89B3-4536-A9BA-497E1DC4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907395"/>
            <a:ext cx="58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*: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BEF1C148-B7B4-4895-B2D4-DA7A38E9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482" y="5960894"/>
            <a:ext cx="2417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*(&amp;a);</a:t>
            </a: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D6723273-62F2-4875-8521-33B87868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08" y="2019305"/>
            <a:ext cx="407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내용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알고 싶을 때</a:t>
            </a:r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58F1B0-E0EF-4B47-A27B-61EF7C090A05}"/>
              </a:ext>
            </a:extLst>
          </p:cNvPr>
          <p:cNvCxnSpPr>
            <a:cxnSpLocks/>
          </p:cNvCxnSpPr>
          <p:nvPr/>
        </p:nvCxnSpPr>
        <p:spPr>
          <a:xfrm>
            <a:off x="2536907" y="6222504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26033B72-E24E-4F21-8E14-1505CB86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4187" y="5991671"/>
            <a:ext cx="613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693DBF51-59FD-4AE8-8FCB-B0D97016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5254526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&amp;a;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95D774B-D007-4604-8887-5B30207BD100}"/>
              </a:ext>
            </a:extLst>
          </p:cNvPr>
          <p:cNvCxnSpPr>
            <a:cxnSpLocks/>
          </p:cNvCxnSpPr>
          <p:nvPr/>
        </p:nvCxnSpPr>
        <p:spPr>
          <a:xfrm>
            <a:off x="2504901" y="5531093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DEDA78FC-6CB0-405E-A60A-A22B499F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181" y="5300260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30B0191D-D716-41FF-A4A4-F631F0490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62" y="3369542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4CC12F18-4A42-4356-BC5B-0B6FB7A1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320" y="3259080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21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2F3589-1DEA-4FD5-B77B-8528D8A3EF7E}"/>
              </a:ext>
            </a:extLst>
          </p:cNvPr>
          <p:cNvGraphicFramePr>
            <a:graphicFrameLocks noGrp="1"/>
          </p:cNvGraphicFramePr>
          <p:nvPr/>
        </p:nvGraphicFramePr>
        <p:xfrm>
          <a:off x="7138848" y="1338973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EE0D4C0C-8481-450E-91A4-B3960F8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1411799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7884BDE-5B71-4FB2-BADF-70C39F7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071" y="502695"/>
            <a:ext cx="17281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F2194BD-9FC8-4773-803D-287472B6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030506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004FFB61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BC4FC-F0DA-46CB-98AF-BEE2A321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684383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434A673B-AD52-4238-9404-E5E6CE7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303090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004FFB63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725ED51-D1F5-4058-A5C5-4E3FDA8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951164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62C639C4-068B-4457-AA50-7B5D2BEE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4569871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004FFB65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75C82-46E7-4272-89B0-3AE31D55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223748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004FFB66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8BA82638-26B0-4782-88FA-5F3E2BD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842455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004FFB67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2D66969-A1F6-4345-B522-64899447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291211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30;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5A54BDB1-A6F5-4FB0-84BA-45BCE19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7" y="4148334"/>
            <a:ext cx="1808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FE2585-2503-48B0-8D59-AEC74ACC08AB}"/>
              </a:ext>
            </a:extLst>
          </p:cNvPr>
          <p:cNvCxnSpPr>
            <a:cxnSpLocks/>
          </p:cNvCxnSpPr>
          <p:nvPr/>
        </p:nvCxnSpPr>
        <p:spPr>
          <a:xfrm>
            <a:off x="2694517" y="4398797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25">
            <a:extLst>
              <a:ext uri="{FF2B5EF4-FFF2-40B4-BE49-F238E27FC236}">
                <a16:creationId xmlns:a16="http://schemas.microsoft.com/office/drawing/2014/main" id="{B096E399-C9D9-4DDA-AED4-95DF30D8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971" y="4222943"/>
            <a:ext cx="662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798AD48B-89B3-4536-A9BA-497E1DC4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907395"/>
            <a:ext cx="58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*: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BEF1C148-B7B4-4895-B2D4-DA7A38E9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5238916"/>
            <a:ext cx="2417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*(&amp;a);</a:t>
            </a: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D6723273-62F2-4875-8521-33B87868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08" y="2019305"/>
            <a:ext cx="407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내용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알고 싶을 때</a:t>
            </a:r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58F1B0-E0EF-4B47-A27B-61EF7C090A05}"/>
              </a:ext>
            </a:extLst>
          </p:cNvPr>
          <p:cNvCxnSpPr>
            <a:cxnSpLocks/>
          </p:cNvCxnSpPr>
          <p:nvPr/>
        </p:nvCxnSpPr>
        <p:spPr>
          <a:xfrm>
            <a:off x="2702994" y="5464691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26033B72-E24E-4F21-8E14-1505CB86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274" y="5233858"/>
            <a:ext cx="613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693DBF51-59FD-4AE8-8FCB-B0D97016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01" y="4701475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&amp;a;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95D774B-D007-4604-8887-5B30207BD100}"/>
              </a:ext>
            </a:extLst>
          </p:cNvPr>
          <p:cNvCxnSpPr>
            <a:cxnSpLocks/>
          </p:cNvCxnSpPr>
          <p:nvPr/>
        </p:nvCxnSpPr>
        <p:spPr>
          <a:xfrm>
            <a:off x="2692691" y="4942207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DEDA78FC-6CB0-405E-A60A-A22B499F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971" y="4711374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8CB9FFD0-23F9-42B0-8F72-B2D7CBA80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53" y="3398172"/>
            <a:ext cx="25922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*ptr = &amp;a;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 == &amp;a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F0FF2CF3-D2CD-400F-973C-65873E18B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5746239"/>
            <a:ext cx="2417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*ptr;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F8301A4-C946-45A6-AB21-689CCD0DDA67}"/>
              </a:ext>
            </a:extLst>
          </p:cNvPr>
          <p:cNvCxnSpPr>
            <a:cxnSpLocks/>
          </p:cNvCxnSpPr>
          <p:nvPr/>
        </p:nvCxnSpPr>
        <p:spPr>
          <a:xfrm>
            <a:off x="2713375" y="6002792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25">
            <a:extLst>
              <a:ext uri="{FF2B5EF4-FFF2-40B4-BE49-F238E27FC236}">
                <a16:creationId xmlns:a16="http://schemas.microsoft.com/office/drawing/2014/main" id="{25A92A92-6C6D-4147-9BEB-DAD282F58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655" y="5771959"/>
            <a:ext cx="613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E776704E-6690-4B01-91BB-58E77488E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91" y="6270583"/>
            <a:ext cx="27431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&amp;(*ptr);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67F1C51-A9A2-40A2-8E80-C0AA22952FC9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843808" y="6527137"/>
            <a:ext cx="484974" cy="5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25">
            <a:extLst>
              <a:ext uri="{FF2B5EF4-FFF2-40B4-BE49-F238E27FC236}">
                <a16:creationId xmlns:a16="http://schemas.microsoft.com/office/drawing/2014/main" id="{F2D141A0-1DE7-464F-8A14-8D1DF12B3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655" y="6294443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E013447A-0C28-405B-85A8-3A0BCAE4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62" y="3369542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310AC3B8-C0CF-4341-BBE1-EF5379C1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320" y="3259080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12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FCB67857-8419-4C1A-BB6D-D45550A57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07" y="2126176"/>
            <a:ext cx="51028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포인터형 변수도 변수이므로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걔만의 주소를 가지고 있다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358A50-02E6-4C0A-AE62-D8BFB4424C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1680" y="522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60288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8B6C132-5390-4EBF-AFEA-CCA493C939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1680" y="37104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21" name="TextBox 25">
            <a:extLst>
              <a:ext uri="{FF2B5EF4-FFF2-40B4-BE49-F238E27FC236}">
                <a16:creationId xmlns:a16="http://schemas.microsoft.com/office/drawing/2014/main" id="{9C43F0F9-EAA2-4F7A-8623-7308F95E2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215" y="3074271"/>
            <a:ext cx="544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latin typeface="배달의민족 한나" pitchFamily="2" charset="-127"/>
                <a:ea typeface="배달의민족 한나" pitchFamily="2" charset="-127"/>
              </a:rPr>
              <a:t>a</a:t>
            </a:r>
            <a:endParaRPr lang="en-US" altLang="ko-KR" sz="40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3018DD-D7A4-4303-990A-EF5D62B05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0" y="4774556"/>
            <a:ext cx="2039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*ptr = &amp;a; 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D28E5CF9-9487-4A9F-B302-98492D1DB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1" y="4312891"/>
            <a:ext cx="2039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= 30;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C3490EF6-EEEC-4D28-B665-13925A3B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5122232"/>
            <a:ext cx="8640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022577C9-28C6-4BDE-B1D8-6D6FC07C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048" y="4081308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DABCD938-D287-44D0-A124-7ECB6A4CF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726" y="407428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6474BC91-DCFB-4AC9-B59E-88C8D4EC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266" y="407428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91576532-3A00-4E4F-A5B8-48B07B3F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11" y="407940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851D2477-52CC-464A-90B4-BACC920F9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351" y="407257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67835D58-EB0E-4DDB-AE37-8044864B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891" y="407749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51AAF275-690F-4A7A-9451-E58E49F0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431" y="407257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73D8E98E-C8ED-411F-B4FF-F368B4B59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740" y="405913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EB0B0686-302B-4A49-80E7-F66E4EA3E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078" y="406598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1BFE737A-CC32-4DB3-9727-C428930F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4" y="407009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CBC241F3-4816-4E82-B4EF-386110AC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682" y="407940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53E8DF40-AC80-4361-92B2-CB322A124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928" y="407940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9FA3F50-1C99-4EAA-9E10-A06ED431CE27}"/>
              </a:ext>
            </a:extLst>
          </p:cNvPr>
          <p:cNvCxnSpPr>
            <a:cxnSpLocks/>
          </p:cNvCxnSpPr>
          <p:nvPr/>
        </p:nvCxnSpPr>
        <p:spPr>
          <a:xfrm flipH="1" flipV="1">
            <a:off x="4120400" y="4365104"/>
            <a:ext cx="1891760" cy="8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CB1EBF94-982A-4E7E-8AB1-DCEFC68F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834" y="557488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729F3631-FF3E-41F0-B3EC-B45BD5294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512" y="556785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5071CD13-CBCE-4ABA-82A9-9C3539214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052" y="556785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562EA11F-B6F3-4E0B-AFCD-26B4271C3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597" y="557297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33EE4563-026C-44B4-B0B6-1BBADBC4A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7" y="556614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8AC7F391-2246-4B00-831F-A3EA7159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677" y="557107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0160133B-FBAE-4E13-8266-687E3824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17" y="556614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F9AC572F-E640-477E-BC73-D169B88D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526" y="555270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EAD7BDFD-BEA4-4893-997A-C73849463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864" y="5559555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B5EE54A8-E5AF-4BF9-B768-4F076D49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110" y="556366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400B913D-34A8-4CF1-BEEB-3399F5F3E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468" y="557297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7A0936EE-06AA-4AEB-BC32-399A10454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714" y="557297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F57983F6-5ACF-490C-8A8D-8ED336D3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07" y="3580426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478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913EC5A4-8039-45EE-AAF8-023167952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61172"/>
              </p:ext>
            </p:extLst>
          </p:nvPr>
        </p:nvGraphicFramePr>
        <p:xfrm>
          <a:off x="652444" y="27152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60288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B813CC38-B945-468D-B0F1-0334C871E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37402"/>
              </p:ext>
            </p:extLst>
          </p:nvPr>
        </p:nvGraphicFramePr>
        <p:xfrm>
          <a:off x="652444" y="11965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86" name="TextBox 25">
            <a:extLst>
              <a:ext uri="{FF2B5EF4-FFF2-40B4-BE49-F238E27FC236}">
                <a16:creationId xmlns:a16="http://schemas.microsoft.com/office/drawing/2014/main" id="{C06CD596-7AC6-43E8-AA9C-BF350D03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12" y="1567368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7" name="TextBox 25">
            <a:extLst>
              <a:ext uri="{FF2B5EF4-FFF2-40B4-BE49-F238E27FC236}">
                <a16:creationId xmlns:a16="http://schemas.microsoft.com/office/drawing/2014/main" id="{4845CF59-8B90-4643-922C-3E72D34C7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90" y="156034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25">
            <a:extLst>
              <a:ext uri="{FF2B5EF4-FFF2-40B4-BE49-F238E27FC236}">
                <a16:creationId xmlns:a16="http://schemas.microsoft.com/office/drawing/2014/main" id="{66E99A4E-FE9A-430A-8FCB-999A0F01E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030" y="156034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9" name="TextBox 25">
            <a:extLst>
              <a:ext uri="{FF2B5EF4-FFF2-40B4-BE49-F238E27FC236}">
                <a16:creationId xmlns:a16="http://schemas.microsoft.com/office/drawing/2014/main" id="{B004B364-1807-47BF-B278-346F50A1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575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0" name="TextBox 25">
            <a:extLst>
              <a:ext uri="{FF2B5EF4-FFF2-40B4-BE49-F238E27FC236}">
                <a16:creationId xmlns:a16="http://schemas.microsoft.com/office/drawing/2014/main" id="{A6F0CCEE-BFAA-442D-9DF6-4F3A133B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115" y="155863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1" name="TextBox 25">
            <a:extLst>
              <a:ext uri="{FF2B5EF4-FFF2-40B4-BE49-F238E27FC236}">
                <a16:creationId xmlns:a16="http://schemas.microsoft.com/office/drawing/2014/main" id="{F3CF49F3-CD19-4779-9A73-ABE5E037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655" y="156355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2" name="TextBox 25">
            <a:extLst>
              <a:ext uri="{FF2B5EF4-FFF2-40B4-BE49-F238E27FC236}">
                <a16:creationId xmlns:a16="http://schemas.microsoft.com/office/drawing/2014/main" id="{D5F51C04-CD3D-4D6F-A490-FBBAA9550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195" y="155863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071E5485-E6C0-49E3-8866-62A4ECA6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504" y="154519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9D35D9F2-AE14-41F9-AA20-A4440AF8E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42" y="155204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EFC90F87-5104-4FCE-ABB3-1A8A471E4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088" y="155615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6" name="TextBox 25">
            <a:extLst>
              <a:ext uri="{FF2B5EF4-FFF2-40B4-BE49-F238E27FC236}">
                <a16:creationId xmlns:a16="http://schemas.microsoft.com/office/drawing/2014/main" id="{1C653D65-3ECA-40E1-914C-0A52F7C7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46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7" name="TextBox 25">
            <a:extLst>
              <a:ext uri="{FF2B5EF4-FFF2-40B4-BE49-F238E27FC236}">
                <a16:creationId xmlns:a16="http://schemas.microsoft.com/office/drawing/2014/main" id="{14508FED-2E55-4307-A6A1-1678212B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692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F3D1E8A-3788-4658-8562-15CE4161EF63}"/>
              </a:ext>
            </a:extLst>
          </p:cNvPr>
          <p:cNvCxnSpPr>
            <a:cxnSpLocks/>
          </p:cNvCxnSpPr>
          <p:nvPr/>
        </p:nvCxnSpPr>
        <p:spPr>
          <a:xfrm flipH="1" flipV="1">
            <a:off x="3081164" y="1851164"/>
            <a:ext cx="185087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25">
            <a:extLst>
              <a:ext uri="{FF2B5EF4-FFF2-40B4-BE49-F238E27FC236}">
                <a16:creationId xmlns:a16="http://schemas.microsoft.com/office/drawing/2014/main" id="{21F50313-E46F-4843-9873-FB0D487E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98" y="306094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0" name="TextBox 25">
            <a:extLst>
              <a:ext uri="{FF2B5EF4-FFF2-40B4-BE49-F238E27FC236}">
                <a16:creationId xmlns:a16="http://schemas.microsoft.com/office/drawing/2014/main" id="{4683993A-E9C3-4DF4-B5CC-73463B820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76" y="305391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25">
            <a:extLst>
              <a:ext uri="{FF2B5EF4-FFF2-40B4-BE49-F238E27FC236}">
                <a16:creationId xmlns:a16="http://schemas.microsoft.com/office/drawing/2014/main" id="{17E0FDC2-5931-4149-BC89-6FB240B2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816" y="305391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2" name="TextBox 25">
            <a:extLst>
              <a:ext uri="{FF2B5EF4-FFF2-40B4-BE49-F238E27FC236}">
                <a16:creationId xmlns:a16="http://schemas.microsoft.com/office/drawing/2014/main" id="{77FA16B1-78B1-42FC-B8D5-E5FF9BC9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361" y="305903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3" name="TextBox 25">
            <a:extLst>
              <a:ext uri="{FF2B5EF4-FFF2-40B4-BE49-F238E27FC236}">
                <a16:creationId xmlns:a16="http://schemas.microsoft.com/office/drawing/2014/main" id="{633FBCC9-58E9-4926-ABA1-049542EAA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901" y="305220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414691F1-9134-48B3-A367-298065E2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441" y="305713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5" name="TextBox 25">
            <a:extLst>
              <a:ext uri="{FF2B5EF4-FFF2-40B4-BE49-F238E27FC236}">
                <a16:creationId xmlns:a16="http://schemas.microsoft.com/office/drawing/2014/main" id="{7F1595AE-A57B-4B12-9B04-F9B4F26B3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981" y="305220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6" name="TextBox 25">
            <a:extLst>
              <a:ext uri="{FF2B5EF4-FFF2-40B4-BE49-F238E27FC236}">
                <a16:creationId xmlns:a16="http://schemas.microsoft.com/office/drawing/2014/main" id="{E0B6853E-0A19-4767-B9E6-1226E8C6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290" y="303876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92C97122-97D3-45BE-9B68-06089AA8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628" y="3045615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8" name="TextBox 25">
            <a:extLst>
              <a:ext uri="{FF2B5EF4-FFF2-40B4-BE49-F238E27FC236}">
                <a16:creationId xmlns:a16="http://schemas.microsoft.com/office/drawing/2014/main" id="{1D153514-15B7-4890-8E4B-5680D2D8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874" y="304972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9" name="TextBox 25">
            <a:extLst>
              <a:ext uri="{FF2B5EF4-FFF2-40B4-BE49-F238E27FC236}">
                <a16:creationId xmlns:a16="http://schemas.microsoft.com/office/drawing/2014/main" id="{A0BA41E3-A7A3-4694-924A-AD6FBEC0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32" y="305903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4F7E07F5-19F5-4E27-916E-ACE2571E5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478" y="305903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1" name="TextBox 25">
            <a:extLst>
              <a:ext uri="{FF2B5EF4-FFF2-40B4-BE49-F238E27FC236}">
                <a16:creationId xmlns:a16="http://schemas.microsoft.com/office/drawing/2014/main" id="{F89921AC-BE50-451A-B582-D82383C1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79" y="2570617"/>
            <a:ext cx="8640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2" name="TextBox 25">
            <a:extLst>
              <a:ext uri="{FF2B5EF4-FFF2-40B4-BE49-F238E27FC236}">
                <a16:creationId xmlns:a16="http://schemas.microsoft.com/office/drawing/2014/main" id="{C2E1FD70-2CE5-4138-9ADA-F6951927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98" y="3673178"/>
            <a:ext cx="31418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&amp;a;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*a;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ptr;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&amp;ptr;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*ptr;</a:t>
            </a:r>
          </a:p>
        </p:txBody>
      </p:sp>
      <p:sp>
        <p:nvSpPr>
          <p:cNvPr id="113" name="TextBox 25">
            <a:extLst>
              <a:ext uri="{FF2B5EF4-FFF2-40B4-BE49-F238E27FC236}">
                <a16:creationId xmlns:a16="http://schemas.microsoft.com/office/drawing/2014/main" id="{53EC63FD-C2F2-4BEC-9617-BF7D8D2E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66" y="336463"/>
            <a:ext cx="51028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결과값 예상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39140DDE-80A1-43DF-AC88-A3C85DA5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856" y="555006"/>
            <a:ext cx="544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latin typeface="배달의민족 한나" pitchFamily="2" charset="-127"/>
                <a:ea typeface="배달의민족 한나" pitchFamily="2" charset="-127"/>
              </a:rPr>
              <a:t>a</a:t>
            </a:r>
            <a:endParaRPr lang="en-US" altLang="ko-KR" sz="40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6" name="TextBox 25">
            <a:extLst>
              <a:ext uri="{FF2B5EF4-FFF2-40B4-BE49-F238E27FC236}">
                <a16:creationId xmlns:a16="http://schemas.microsoft.com/office/drawing/2014/main" id="{76AD4796-E0CB-42F3-A7E5-EBE0973BC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648" y="1061161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7" name="TextBox 25">
            <a:extLst>
              <a:ext uri="{FF2B5EF4-FFF2-40B4-BE49-F238E27FC236}">
                <a16:creationId xmlns:a16="http://schemas.microsoft.com/office/drawing/2014/main" id="{00EDE44E-E085-4071-ABDB-A3655966F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3668" y="3746849"/>
            <a:ext cx="662625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36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36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83</a:t>
            </a:r>
          </a:p>
          <a:p>
            <a:r>
              <a:rPr lang="en-US" altLang="ko-KR" sz="32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33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363409"/>
            <a:ext cx="40324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B5FE9D2-E1AF-4F5A-8EA1-81644DA8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411" y="3251922"/>
            <a:ext cx="60222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 프로그램의 정확성이나 논리적인 오류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버그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찾아내는 과정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436DDCF2-A891-4EBB-B59E-97E1057C8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550" y="3085105"/>
            <a:ext cx="6022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변수에 또 다른 별명을 붙여주는 것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626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77" y="1660369"/>
            <a:ext cx="4536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값에 의한 대입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3055470C-A9CA-4828-8A83-60E5B44A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89" y="2344523"/>
            <a:ext cx="308539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b = 20;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r = b;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b;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r;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 += 10;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b;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r;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878555-DD72-42EC-B8D4-217585DC07DC}"/>
              </a:ext>
            </a:extLst>
          </p:cNvPr>
          <p:cNvCxnSpPr>
            <a:cxnSpLocks/>
          </p:cNvCxnSpPr>
          <p:nvPr/>
        </p:nvCxnSpPr>
        <p:spPr>
          <a:xfrm>
            <a:off x="1897645" y="3655158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38443A2B-2CFC-4C0A-BCA5-89F293F0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445" y="3467902"/>
            <a:ext cx="662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B8DFB66-8162-4F55-9F2F-BFD9F3415120}"/>
              </a:ext>
            </a:extLst>
          </p:cNvPr>
          <p:cNvCxnSpPr>
            <a:cxnSpLocks/>
          </p:cNvCxnSpPr>
          <p:nvPr/>
        </p:nvCxnSpPr>
        <p:spPr>
          <a:xfrm>
            <a:off x="1906975" y="4053198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C02DE434-B835-46F4-A523-CBF94EAAA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445" y="3868012"/>
            <a:ext cx="662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3173770-5A4A-4B22-B3C2-1B9767EFB8F4}"/>
              </a:ext>
            </a:extLst>
          </p:cNvPr>
          <p:cNvCxnSpPr>
            <a:cxnSpLocks/>
          </p:cNvCxnSpPr>
          <p:nvPr/>
        </p:nvCxnSpPr>
        <p:spPr>
          <a:xfrm>
            <a:off x="1871481" y="5495639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CCC5FA3A-89CF-4680-B7A9-F4CF4B9BA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281" y="5308383"/>
            <a:ext cx="662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A955CEA-1B10-4F26-96BF-57F069B4BFD8}"/>
              </a:ext>
            </a:extLst>
          </p:cNvPr>
          <p:cNvCxnSpPr>
            <a:cxnSpLocks/>
          </p:cNvCxnSpPr>
          <p:nvPr/>
        </p:nvCxnSpPr>
        <p:spPr>
          <a:xfrm>
            <a:off x="1880811" y="5893679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DE9E3F17-0FA2-4689-AEAC-5EC95D1A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281" y="5708493"/>
            <a:ext cx="662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9AEDE0F-FA05-4A1C-BD9F-F44F38F61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1581"/>
              </p:ext>
            </p:extLst>
          </p:nvPr>
        </p:nvGraphicFramePr>
        <p:xfrm>
          <a:off x="3662569" y="2346892"/>
          <a:ext cx="5108005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D3C999E-A65C-41E4-AF95-50273BD22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66813"/>
              </p:ext>
            </p:extLst>
          </p:nvPr>
        </p:nvGraphicFramePr>
        <p:xfrm>
          <a:off x="3662569" y="4751369"/>
          <a:ext cx="5108005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22" name="TextBox 25">
            <a:extLst>
              <a:ext uri="{FF2B5EF4-FFF2-40B4-BE49-F238E27FC236}">
                <a16:creationId xmlns:a16="http://schemas.microsoft.com/office/drawing/2014/main" id="{322C9DB9-BF39-4C1E-8ADA-FE84C5E0D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614" y="1723010"/>
            <a:ext cx="4600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3D2CA0A8-4006-4345-B7AA-95162964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666" y="3059826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80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FABABA4-2177-45B1-AA72-B3CF3B04D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103" y="3068509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EAE74A-73E9-45FF-B97A-BC7236E70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107" y="3071905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88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B06CD6-1E0B-4953-9A59-4C989A77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544" y="3056865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92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339E9D-02BE-4F6C-8BD5-9F405291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3548" y="3056865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96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88A752DC-0A02-4264-B65A-90FEE2DC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603" y="5520658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22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FF740E7C-F705-42BD-A8C6-5AAC521E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5529341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26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54F11-943E-4EEC-B471-57929AE0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3044" y="5532737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7066FD-63C8-4B49-BE9B-53A772FA0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481" y="5529340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34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86839E-43A9-4504-B7B3-F5D2923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485" y="5517697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38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252B73A8-B5E2-42AE-B7CC-7D8A3D137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4138973"/>
            <a:ext cx="4600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8F678A64-972C-48D5-8BDE-A01361689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818" y="6029939"/>
            <a:ext cx="4536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별도의 메모리</a:t>
            </a:r>
            <a:endParaRPr lang="en-US" altLang="ko-KR" sz="40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400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25">
            <a:extLst>
              <a:ext uri="{FF2B5EF4-FFF2-40B4-BE49-F238E27FC236}">
                <a16:creationId xmlns:a16="http://schemas.microsoft.com/office/drawing/2014/main" id="{08999DAC-A279-4EF5-80A1-59A69B26A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89" y="2344523"/>
            <a:ext cx="3013383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b = 20;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int&amp; r = b;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b;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r;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 += 10;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b;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r;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5B48145-AEDC-48F1-A522-2CA93A153B6D}"/>
              </a:ext>
            </a:extLst>
          </p:cNvPr>
          <p:cNvCxnSpPr>
            <a:cxnSpLocks/>
          </p:cNvCxnSpPr>
          <p:nvPr/>
        </p:nvCxnSpPr>
        <p:spPr>
          <a:xfrm>
            <a:off x="1897645" y="3655158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Box 25">
            <a:extLst>
              <a:ext uri="{FF2B5EF4-FFF2-40B4-BE49-F238E27FC236}">
                <a16:creationId xmlns:a16="http://schemas.microsoft.com/office/drawing/2014/main" id="{DD0C1064-27B2-45E8-9B2C-EA14E3CA7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445" y="3467902"/>
            <a:ext cx="662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BFE83EB-246D-47A2-A6EE-6B2FCCCB1C80}"/>
              </a:ext>
            </a:extLst>
          </p:cNvPr>
          <p:cNvCxnSpPr>
            <a:cxnSpLocks/>
          </p:cNvCxnSpPr>
          <p:nvPr/>
        </p:nvCxnSpPr>
        <p:spPr>
          <a:xfrm>
            <a:off x="1906975" y="4053198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25">
            <a:extLst>
              <a:ext uri="{FF2B5EF4-FFF2-40B4-BE49-F238E27FC236}">
                <a16:creationId xmlns:a16="http://schemas.microsoft.com/office/drawing/2014/main" id="{C20AC878-98F9-461B-840F-499AAFFBC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445" y="3868012"/>
            <a:ext cx="662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0C3F7B-2B1D-4213-AD6D-90D9F9317FDF}"/>
              </a:ext>
            </a:extLst>
          </p:cNvPr>
          <p:cNvCxnSpPr>
            <a:cxnSpLocks/>
          </p:cNvCxnSpPr>
          <p:nvPr/>
        </p:nvCxnSpPr>
        <p:spPr>
          <a:xfrm>
            <a:off x="1871481" y="5495639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25">
            <a:extLst>
              <a:ext uri="{FF2B5EF4-FFF2-40B4-BE49-F238E27FC236}">
                <a16:creationId xmlns:a16="http://schemas.microsoft.com/office/drawing/2014/main" id="{44F4C648-D68B-4BE2-807C-3C9CF25E2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281" y="5308383"/>
            <a:ext cx="662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D99C3C-E90D-43F6-AEF8-2BE501971C81}"/>
              </a:ext>
            </a:extLst>
          </p:cNvPr>
          <p:cNvCxnSpPr>
            <a:cxnSpLocks/>
          </p:cNvCxnSpPr>
          <p:nvPr/>
        </p:nvCxnSpPr>
        <p:spPr>
          <a:xfrm>
            <a:off x="1880811" y="5893679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F26E18B6-F2C3-4473-B986-EA15E867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281" y="5708493"/>
            <a:ext cx="6626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71E8C6DD-CB22-4FDE-BC30-A09C677B0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84600"/>
              </p:ext>
            </p:extLst>
          </p:nvPr>
        </p:nvGraphicFramePr>
        <p:xfrm>
          <a:off x="3662569" y="2346892"/>
          <a:ext cx="5108005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43" name="TextBox 25">
            <a:extLst>
              <a:ext uri="{FF2B5EF4-FFF2-40B4-BE49-F238E27FC236}">
                <a16:creationId xmlns:a16="http://schemas.microsoft.com/office/drawing/2014/main" id="{2E92C89B-0EBF-422E-B7D9-421A5DEE4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456" y="1768244"/>
            <a:ext cx="5293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7B06A9B0-EC1D-4A98-8562-42B1C9FF0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666" y="3059826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80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90A21266-2B81-4048-AA90-B24CC60A8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103" y="3068509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E869EF-806E-4BFC-809C-518F21E5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6107" y="3071905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88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9A9FA0-6FBE-4994-9873-FDB0BAF74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544" y="3056865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92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CE041E-AD03-416E-919C-ADDA9A9F7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3548" y="3056865"/>
            <a:ext cx="7370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96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651E259E-0C8F-4C4C-916E-C2835087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08" y="1665622"/>
            <a:ext cx="45365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레퍼런스에 대한 대입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B73ABF87-725D-4747-9DD0-E922963E5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6007" y="1021966"/>
            <a:ext cx="5293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r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FA2FD8F-AF58-426F-983B-E0EF6C4FE39A}"/>
              </a:ext>
            </a:extLst>
          </p:cNvPr>
          <p:cNvCxnSpPr>
            <a:cxnSpLocks/>
          </p:cNvCxnSpPr>
          <p:nvPr/>
        </p:nvCxnSpPr>
        <p:spPr>
          <a:xfrm flipH="1">
            <a:off x="6359570" y="1452295"/>
            <a:ext cx="1066437" cy="560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4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3471EE6F-50A4-430A-ABB9-A60E5200D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248321"/>
            <a:ext cx="518457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Call by Value</a:t>
            </a:r>
          </a:p>
          <a:p>
            <a:pPr marL="342900" indent="-342900" algn="ctr"/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 algn="ctr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vs</a:t>
            </a:r>
          </a:p>
          <a:p>
            <a:pPr marL="342900" indent="-342900" algn="ctr"/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 algn="ctr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322687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3471EE6F-50A4-430A-ABB9-A60E5200D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50" y="1815865"/>
            <a:ext cx="35283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Call by Value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95F095E-47F8-4BD3-BB5E-12B1C27C6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822" y="4221088"/>
            <a:ext cx="35283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: 30 b : 70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7F370432-3ABB-47AE-9840-4BB8D008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910" y="5301208"/>
            <a:ext cx="41052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값이 변하지 않음</a:t>
            </a:r>
            <a:r>
              <a:rPr lang="en-US" altLang="ko-KR" sz="4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FBF3F1-8C1D-47C0-BD01-3F8941B8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0" y="2603038"/>
            <a:ext cx="4648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77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3506D18-EE09-44DE-92EC-C3E334F0B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33487"/>
              </p:ext>
            </p:extLst>
          </p:nvPr>
        </p:nvGraphicFramePr>
        <p:xfrm>
          <a:off x="3548016" y="5308915"/>
          <a:ext cx="5108005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70</a:t>
                      </a:r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30</a:t>
                      </a:r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0BDD0D-1A07-49C7-BD9C-D52009346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3211"/>
              </p:ext>
            </p:extLst>
          </p:nvPr>
        </p:nvGraphicFramePr>
        <p:xfrm>
          <a:off x="3491880" y="3429000"/>
          <a:ext cx="5108005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30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9706E02E-6C21-41DC-84A6-FCD418E78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200" y="2792817"/>
            <a:ext cx="43181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main </a:t>
            </a:r>
            <a:r>
              <a:rPr lang="ko-KR" altLang="en-US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함수의</a:t>
            </a:r>
            <a:r>
              <a:rPr lang="en-US" altLang="ko-KR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메모리</a:t>
            </a:r>
            <a:endParaRPr lang="en-US" altLang="ko-KR" sz="3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10BB12D-DA5A-4BFF-A6AE-B5EC5894F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859335"/>
              </p:ext>
            </p:extLst>
          </p:nvPr>
        </p:nvGraphicFramePr>
        <p:xfrm>
          <a:off x="3548016" y="5308915"/>
          <a:ext cx="5108005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30</a:t>
                      </a:r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70</a:t>
                      </a:r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7" name="TextBox 25">
            <a:extLst>
              <a:ext uri="{FF2B5EF4-FFF2-40B4-BE49-F238E27FC236}">
                <a16:creationId xmlns:a16="http://schemas.microsoft.com/office/drawing/2014/main" id="{BBA51840-A0A4-48DB-959B-98383940F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331" y="4654877"/>
            <a:ext cx="45342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swap </a:t>
            </a:r>
            <a:r>
              <a:rPr lang="ko-KR" altLang="en-US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함수의</a:t>
            </a:r>
            <a:r>
              <a:rPr lang="en-US" altLang="ko-KR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메모리</a:t>
            </a:r>
            <a:endParaRPr lang="en-US" altLang="ko-KR" sz="3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A153C7E9-81A6-4558-A492-DF23F5D72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11" y="4049101"/>
            <a:ext cx="4600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C7F68D97-990B-436A-AFEA-9D999E126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248" y="4049101"/>
            <a:ext cx="4600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D78FB978-B730-422D-AB49-D324F64D3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688" y="6007357"/>
            <a:ext cx="129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num1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78DD6B2D-19AE-437C-ACB8-C0ACC9F47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986" y="6007356"/>
            <a:ext cx="129614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num2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944A09E-934A-4CF9-8388-984AF31F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03413"/>
            <a:ext cx="378092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swap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함수에서 바꿔봤자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함수에는 영향</a:t>
            </a:r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E52D41D0-DB88-41B9-A8C8-9D7D5216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50" y="1815865"/>
            <a:ext cx="35283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Call by Value</a:t>
            </a:r>
          </a:p>
        </p:txBody>
      </p:sp>
    </p:spTree>
    <p:extLst>
      <p:ext uri="{BB962C8B-B14F-4D97-AF65-F5344CB8AC3E}">
        <p14:creationId xmlns:p14="http://schemas.microsoft.com/office/powerpoint/2010/main" val="35586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1D238C3-09E7-4B81-9D33-EEE2E8DB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0" y="2603038"/>
            <a:ext cx="4648200" cy="4086225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A865AA86-FBEC-4932-95E6-873EEA1C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004039"/>
            <a:ext cx="19442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 num1 = a;</a:t>
            </a:r>
          </a:p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 num2 = b;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D19E6BAE-CA0E-4DDF-BB30-A44A6750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518" y="3566298"/>
            <a:ext cx="46805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num1,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num2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에 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a,b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를 단순 대입하고</a:t>
            </a:r>
            <a:endParaRPr lang="en-US" altLang="ko-KR" sz="240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num1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과 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num2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를 바꾼 것</a:t>
            </a:r>
            <a:endParaRPr lang="en-US" altLang="ko-KR" sz="240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So, a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와 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b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에는 영향이 없음</a:t>
            </a: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30DAC23A-911A-404D-B913-D360BDD06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50" y="1815865"/>
            <a:ext cx="35283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Call by Value</a:t>
            </a:r>
          </a:p>
        </p:txBody>
      </p:sp>
    </p:spTree>
    <p:extLst>
      <p:ext uri="{BB962C8B-B14F-4D97-AF65-F5344CB8AC3E}">
        <p14:creationId xmlns:p14="http://schemas.microsoft.com/office/powerpoint/2010/main" val="2018622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3471EE6F-50A4-430A-ABB9-A60E5200D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59" y="1802740"/>
            <a:ext cx="499944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Call by Reference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95F095E-47F8-4BD3-BB5E-12B1C27C6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699" y="4149080"/>
            <a:ext cx="35283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: 70 b : 30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7F370432-3ABB-47AE-9840-4BB8D008C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219" y="5445224"/>
            <a:ext cx="36998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값이 변함</a:t>
            </a:r>
            <a:r>
              <a:rPr lang="en-US" altLang="ko-KR" sz="4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621429-DC49-449F-8FDA-9FF5B673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93747"/>
            <a:ext cx="4886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05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D149050-28FF-4D51-9F14-40F4F9003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576453"/>
              </p:ext>
            </p:extLst>
          </p:nvPr>
        </p:nvGraphicFramePr>
        <p:xfrm>
          <a:off x="3419872" y="3390911"/>
          <a:ext cx="5108005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30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0BDD0D-1A07-49C7-BD9C-D52009346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27665"/>
              </p:ext>
            </p:extLst>
          </p:nvPr>
        </p:nvGraphicFramePr>
        <p:xfrm>
          <a:off x="3419872" y="3399158"/>
          <a:ext cx="5108005" cy="74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601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021601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74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30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70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9706E02E-6C21-41DC-84A6-FCD418E78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200" y="2792817"/>
            <a:ext cx="43181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main </a:t>
            </a:r>
            <a:r>
              <a:rPr lang="ko-KR" altLang="en-US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함수의</a:t>
            </a:r>
            <a:r>
              <a:rPr lang="en-US" altLang="ko-KR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메모리</a:t>
            </a:r>
            <a:endParaRPr lang="en-US" altLang="ko-KR" sz="3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A153C7E9-81A6-4558-A492-DF23F5D72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312" y="4036292"/>
            <a:ext cx="4022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8944A09E-934A-4CF9-8388-984AF31F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01208"/>
            <a:ext cx="394598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swap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함수에서 바꿔도 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a,b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바꾸는 거랑 똑같음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E5BBF561-DAD7-471C-B011-1BA80E80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4075331"/>
            <a:ext cx="4022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D1481B06-D5CE-4B35-B6E6-0DEF4AE7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612" y="5050056"/>
            <a:ext cx="10652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num1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A08E3ED-A255-48FC-BEEE-7D2569A14A38}"/>
              </a:ext>
            </a:extLst>
          </p:cNvPr>
          <p:cNvCxnSpPr>
            <a:cxnSpLocks/>
          </p:cNvCxnSpPr>
          <p:nvPr/>
        </p:nvCxnSpPr>
        <p:spPr>
          <a:xfrm flipH="1" flipV="1">
            <a:off x="4044182" y="4509957"/>
            <a:ext cx="502950" cy="612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A193995F-6BAD-449C-9873-2BADB355D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777" y="5113151"/>
            <a:ext cx="10652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num2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D791BC2-5CD2-4324-95D9-CCCC8B35FCD5}"/>
              </a:ext>
            </a:extLst>
          </p:cNvPr>
          <p:cNvCxnSpPr>
            <a:cxnSpLocks/>
          </p:cNvCxnSpPr>
          <p:nvPr/>
        </p:nvCxnSpPr>
        <p:spPr>
          <a:xfrm flipH="1" flipV="1">
            <a:off x="7049371" y="4565297"/>
            <a:ext cx="50336" cy="602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5">
            <a:extLst>
              <a:ext uri="{FF2B5EF4-FFF2-40B4-BE49-F238E27FC236}">
                <a16:creationId xmlns:a16="http://schemas.microsoft.com/office/drawing/2014/main" id="{4C510415-F6B0-4489-A987-756868E6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59" y="1802740"/>
            <a:ext cx="499944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231525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584886D-93F8-4132-939F-6D9554F8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593747"/>
            <a:ext cx="4886325" cy="4143375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레퍼런스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A865AA86-FBEC-4932-95E6-873EEA1C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892" y="4941168"/>
            <a:ext cx="21242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 &amp;num1 = a;</a:t>
            </a:r>
          </a:p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 &amp;num2 = b;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D19E6BAE-CA0E-4DDF-BB30-A44A6750A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845" y="3717032"/>
            <a:ext cx="38266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num1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과 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num2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가 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a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와 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b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의 별명</a:t>
            </a:r>
            <a:endParaRPr lang="en-US" altLang="ko-KR" sz="240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num1, num2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를 바꿔도</a:t>
            </a:r>
            <a:endParaRPr lang="en-US" altLang="ko-KR" sz="2400"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a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와 </a:t>
            </a:r>
            <a:r>
              <a:rPr lang="en-US" altLang="ko-KR" sz="2400">
                <a:latin typeface="배달의민족 한나" pitchFamily="2" charset="-127"/>
                <a:ea typeface="배달의민족 한나" pitchFamily="2" charset="-127"/>
              </a:rPr>
              <a:t>b</a:t>
            </a:r>
            <a:r>
              <a:rPr lang="ko-KR" altLang="en-US" sz="2400">
                <a:latin typeface="배달의민족 한나" pitchFamily="2" charset="-127"/>
                <a:ea typeface="배달의민족 한나" pitchFamily="2" charset="-127"/>
              </a:rPr>
              <a:t>를 바꾸는 것과 똑같음</a:t>
            </a:r>
            <a:endParaRPr lang="en-US" altLang="ko-KR" sz="24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C8F45442-93FD-4063-959B-5BF52D73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59" y="1802740"/>
            <a:ext cx="499944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Call by Reference</a:t>
            </a:r>
          </a:p>
        </p:txBody>
      </p:sp>
    </p:spTree>
    <p:extLst>
      <p:ext uri="{BB962C8B-B14F-4D97-AF65-F5344CB8AC3E}">
        <p14:creationId xmlns:p14="http://schemas.microsoft.com/office/powerpoint/2010/main" val="338237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7D06B1F1-5FC3-4B5E-830F-30886C73D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212976"/>
            <a:ext cx="70567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프로그램이 </a:t>
            </a:r>
            <a:r>
              <a:rPr lang="ko-KR" altLang="en-US" sz="36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예상과 다르게 </a:t>
            </a:r>
            <a:r>
              <a:rPr lang="ko-KR" altLang="en-US" sz="36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동작할</a:t>
            </a:r>
            <a:r>
              <a:rPr lang="ko-KR" altLang="en-US" sz="36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때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어디가 잘못됐는지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찾아서 고치는 과정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2134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902" y="1659780"/>
            <a:ext cx="165618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 리</a:t>
            </a:r>
            <a:endParaRPr lang="en-US" altLang="ko-KR" sz="5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CC86511-2AF1-4175-96D3-F6EF18CE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456" y="2563014"/>
            <a:ext cx="2042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선언할 때</a:t>
            </a:r>
            <a:endParaRPr lang="en-US" altLang="ko-KR" sz="36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1FF86C35-BB58-4382-8C7E-E1B9E2BAF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76" y="3614590"/>
            <a:ext cx="36632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포인터형 변수 생성 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84E1D63F-1697-4FE6-89F4-9DCFD1EC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22" y="4754266"/>
            <a:ext cx="3825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레퍼런스형 변수 생성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954B808D-3B38-4A18-B8A9-F509D2511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342" y="2597408"/>
            <a:ext cx="20162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사용할 때</a:t>
            </a:r>
            <a:endParaRPr lang="en-US" altLang="ko-KR" sz="36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D599555-70F4-49BE-B941-393C7AA0C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823" y="3595821"/>
            <a:ext cx="4410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주소 변수에 접근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 받아옴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3A33C96-D380-4BCA-BA76-E2588F05D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875" y="4188599"/>
            <a:ext cx="4590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일반 변수에 접근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 받아옴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357B1C49-3D80-492C-99AC-75452EC5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27" y="4184428"/>
            <a:ext cx="41802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포인터형 변수는 주소 변수를 저장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88872DCC-34C5-4446-9A84-4D08FC506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22" y="5295629"/>
            <a:ext cx="35283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일반 변수랑 똑같이 사용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4EBDB29-6246-44D8-BAC9-0A5B46BDD05D}"/>
              </a:ext>
            </a:extLst>
          </p:cNvPr>
          <p:cNvCxnSpPr>
            <a:cxnSpLocks/>
          </p:cNvCxnSpPr>
          <p:nvPr/>
        </p:nvCxnSpPr>
        <p:spPr>
          <a:xfrm>
            <a:off x="4442993" y="2436167"/>
            <a:ext cx="0" cy="3944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5">
            <a:extLst>
              <a:ext uri="{FF2B5EF4-FFF2-40B4-BE49-F238E27FC236}">
                <a16:creationId xmlns:a16="http://schemas.microsoft.com/office/drawing/2014/main" id="{B29FA4B0-55E3-49C6-AAA3-A4CC2A40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581747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*ptr = &amp;a;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6A18-3FF2-4035-B082-246C5112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30" y="6234633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&amp;r = b;</a:t>
            </a: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A6EEB3E3-756A-4363-9A09-149812B8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950" y="5757579"/>
            <a:ext cx="25922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*ptr;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&amp;a;</a:t>
            </a:r>
          </a:p>
        </p:txBody>
      </p:sp>
    </p:spTree>
    <p:extLst>
      <p:ext uri="{BB962C8B-B14F-4D97-AF65-F5344CB8AC3E}">
        <p14:creationId xmlns:p14="http://schemas.microsoft.com/office/powerpoint/2010/main" val="2615429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배열과 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70" y="1872509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 구조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0C05E3-A7A7-4B95-942F-329DDD9CB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727"/>
              </p:ext>
            </p:extLst>
          </p:nvPr>
        </p:nvGraphicFramePr>
        <p:xfrm>
          <a:off x="1066943" y="33432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C42AC11-EBC7-48D8-9A3D-3504C6135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002708"/>
              </p:ext>
            </p:extLst>
          </p:nvPr>
        </p:nvGraphicFramePr>
        <p:xfrm>
          <a:off x="1140295" y="532079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15" name="TextBox 25">
            <a:extLst>
              <a:ext uri="{FF2B5EF4-FFF2-40B4-BE49-F238E27FC236}">
                <a16:creationId xmlns:a16="http://schemas.microsoft.com/office/drawing/2014/main" id="{64E095DB-01C2-45D8-AE9E-53CAD8850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405" y="2698977"/>
            <a:ext cx="768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3148772-C879-4B08-90D9-E2ADEF1DD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3" y="2680504"/>
            <a:ext cx="9177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3EC47-FEDB-4824-BABB-866124F5E038}"/>
              </a:ext>
            </a:extLst>
          </p:cNvPr>
          <p:cNvCxnSpPr>
            <a:cxnSpLocks/>
          </p:cNvCxnSpPr>
          <p:nvPr/>
        </p:nvCxnSpPr>
        <p:spPr>
          <a:xfrm flipH="1">
            <a:off x="1269885" y="2978404"/>
            <a:ext cx="36004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BE6732-3CF0-4E72-98D0-C1374EFCF393}"/>
              </a:ext>
            </a:extLst>
          </p:cNvPr>
          <p:cNvCxnSpPr>
            <a:cxnSpLocks/>
          </p:cNvCxnSpPr>
          <p:nvPr/>
        </p:nvCxnSpPr>
        <p:spPr>
          <a:xfrm flipH="1">
            <a:off x="3303683" y="2988282"/>
            <a:ext cx="111732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A02FFB-AEE1-4A77-9660-D14FCA7E5DCC}"/>
              </a:ext>
            </a:extLst>
          </p:cNvPr>
          <p:cNvCxnSpPr>
            <a:cxnSpLocks/>
          </p:cNvCxnSpPr>
          <p:nvPr/>
        </p:nvCxnSpPr>
        <p:spPr>
          <a:xfrm>
            <a:off x="5315415" y="3011289"/>
            <a:ext cx="48673" cy="28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5">
            <a:extLst>
              <a:ext uri="{FF2B5EF4-FFF2-40B4-BE49-F238E27FC236}">
                <a16:creationId xmlns:a16="http://schemas.microsoft.com/office/drawing/2014/main" id="{68808185-DD25-44D0-87A9-53186593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486" y="2652667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DA1037-6313-436E-9A2F-4FAFA22CE35D}"/>
              </a:ext>
            </a:extLst>
          </p:cNvPr>
          <p:cNvCxnSpPr>
            <a:cxnSpLocks/>
          </p:cNvCxnSpPr>
          <p:nvPr/>
        </p:nvCxnSpPr>
        <p:spPr>
          <a:xfrm>
            <a:off x="6804248" y="3008875"/>
            <a:ext cx="144016" cy="26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07D923-858F-4883-837F-BAD9ECA9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2657494"/>
            <a:ext cx="792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d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9E4AB340-6664-4C66-BBEE-1C4E405B6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944" y="3735435"/>
            <a:ext cx="20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불연속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73A551-1E43-4BEC-B20B-08DCF95D1B8C}"/>
              </a:ext>
            </a:extLst>
          </p:cNvPr>
          <p:cNvCxnSpPr>
            <a:cxnSpLocks/>
          </p:cNvCxnSpPr>
          <p:nvPr/>
        </p:nvCxnSpPr>
        <p:spPr>
          <a:xfrm flipH="1">
            <a:off x="3425907" y="4922117"/>
            <a:ext cx="111732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792FFF49-4127-472B-B1A9-FEA55B0B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503" y="4609062"/>
            <a:ext cx="15594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number[4]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E354BE-4DE8-42A5-BE61-0CA85629CE1A}"/>
              </a:ext>
            </a:extLst>
          </p:cNvPr>
          <p:cNvCxnSpPr>
            <a:cxnSpLocks/>
          </p:cNvCxnSpPr>
          <p:nvPr/>
        </p:nvCxnSpPr>
        <p:spPr>
          <a:xfrm>
            <a:off x="3439669" y="5737720"/>
            <a:ext cx="0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B4700E-65F8-4FE7-A3AA-9779DA92ABBC}"/>
              </a:ext>
            </a:extLst>
          </p:cNvPr>
          <p:cNvCxnSpPr>
            <a:cxnSpLocks/>
          </p:cNvCxnSpPr>
          <p:nvPr/>
        </p:nvCxnSpPr>
        <p:spPr>
          <a:xfrm>
            <a:off x="4454230" y="5737720"/>
            <a:ext cx="702995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5">
            <a:extLst>
              <a:ext uri="{FF2B5EF4-FFF2-40B4-BE49-F238E27FC236}">
                <a16:creationId xmlns:a16="http://schemas.microsoft.com/office/drawing/2014/main" id="{0A777102-F151-4277-A9D5-8C1CD2E8B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969" y="6064810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number[0]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AC19B86B-5777-4914-A839-6BE719E1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529" y="6055444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number[1]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C3EFD1-6DC3-45BF-BE99-06254960A7BF}"/>
              </a:ext>
            </a:extLst>
          </p:cNvPr>
          <p:cNvCxnSpPr>
            <a:cxnSpLocks/>
          </p:cNvCxnSpPr>
          <p:nvPr/>
        </p:nvCxnSpPr>
        <p:spPr>
          <a:xfrm>
            <a:off x="3973085" y="5737720"/>
            <a:ext cx="72008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91E82B82-B140-4C83-8440-B0BF61B88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203" y="6046078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number[2]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3C016D-9A52-4D59-8F14-23FFBFBAA68B}"/>
              </a:ext>
            </a:extLst>
          </p:cNvPr>
          <p:cNvCxnSpPr>
            <a:cxnSpLocks/>
          </p:cNvCxnSpPr>
          <p:nvPr/>
        </p:nvCxnSpPr>
        <p:spPr>
          <a:xfrm>
            <a:off x="5032850" y="5770972"/>
            <a:ext cx="1106763" cy="33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>
            <a:extLst>
              <a:ext uri="{FF2B5EF4-FFF2-40B4-BE49-F238E27FC236}">
                <a16:creationId xmlns:a16="http://schemas.microsoft.com/office/drawing/2014/main" id="{BDF54F6B-70EF-4AA8-9B67-0F11112A6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835" y="6046078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number[3]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697B4E44-C72D-4CA2-8C81-6CAB1BF3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943" y="5740749"/>
            <a:ext cx="1631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829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배열과 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0C05E3-A7A7-4B95-942F-329DDD9CB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9729"/>
              </p:ext>
            </p:extLst>
          </p:nvPr>
        </p:nvGraphicFramePr>
        <p:xfrm>
          <a:off x="1096040" y="276910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C42AC11-EBC7-48D8-9A3D-3504C6135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84163"/>
              </p:ext>
            </p:extLst>
          </p:nvPr>
        </p:nvGraphicFramePr>
        <p:xfrm>
          <a:off x="1129394" y="482247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15" name="TextBox 25">
            <a:extLst>
              <a:ext uri="{FF2B5EF4-FFF2-40B4-BE49-F238E27FC236}">
                <a16:creationId xmlns:a16="http://schemas.microsoft.com/office/drawing/2014/main" id="{64E095DB-01C2-45D8-AE9E-53CAD8850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081" y="2128056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3EC47-FEDB-4824-BABB-866124F5E038}"/>
              </a:ext>
            </a:extLst>
          </p:cNvPr>
          <p:cNvCxnSpPr>
            <a:cxnSpLocks/>
          </p:cNvCxnSpPr>
          <p:nvPr/>
        </p:nvCxnSpPr>
        <p:spPr>
          <a:xfrm flipH="1">
            <a:off x="1298982" y="2404302"/>
            <a:ext cx="36004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A02FFB-AEE1-4A77-9660-D14FCA7E5DCC}"/>
              </a:ext>
            </a:extLst>
          </p:cNvPr>
          <p:cNvCxnSpPr>
            <a:cxnSpLocks/>
          </p:cNvCxnSpPr>
          <p:nvPr/>
        </p:nvCxnSpPr>
        <p:spPr>
          <a:xfrm>
            <a:off x="5344512" y="2437187"/>
            <a:ext cx="48673" cy="28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5">
            <a:extLst>
              <a:ext uri="{FF2B5EF4-FFF2-40B4-BE49-F238E27FC236}">
                <a16:creationId xmlns:a16="http://schemas.microsoft.com/office/drawing/2014/main" id="{68808185-DD25-44D0-87A9-53186593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583" y="2078565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73A551-1E43-4BEC-B20B-08DCF95D1B8C}"/>
              </a:ext>
            </a:extLst>
          </p:cNvPr>
          <p:cNvCxnSpPr>
            <a:cxnSpLocks/>
          </p:cNvCxnSpPr>
          <p:nvPr/>
        </p:nvCxnSpPr>
        <p:spPr>
          <a:xfrm flipH="1">
            <a:off x="1334703" y="4517748"/>
            <a:ext cx="227811" cy="24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792FFF49-4127-472B-B1A9-FEA55B0B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181" y="4157481"/>
            <a:ext cx="1395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number[3]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E354BE-4DE8-42A5-BE61-0CA85629CE1A}"/>
              </a:ext>
            </a:extLst>
          </p:cNvPr>
          <p:cNvCxnSpPr>
            <a:cxnSpLocks/>
          </p:cNvCxnSpPr>
          <p:nvPr/>
        </p:nvCxnSpPr>
        <p:spPr>
          <a:xfrm>
            <a:off x="1364522" y="5500137"/>
            <a:ext cx="0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B4700E-65F8-4FE7-A3AA-9779DA92ABBC}"/>
              </a:ext>
            </a:extLst>
          </p:cNvPr>
          <p:cNvCxnSpPr>
            <a:cxnSpLocks/>
          </p:cNvCxnSpPr>
          <p:nvPr/>
        </p:nvCxnSpPr>
        <p:spPr>
          <a:xfrm>
            <a:off x="5423717" y="5533716"/>
            <a:ext cx="702995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5">
            <a:extLst>
              <a:ext uri="{FF2B5EF4-FFF2-40B4-BE49-F238E27FC236}">
                <a16:creationId xmlns:a16="http://schemas.microsoft.com/office/drawing/2014/main" id="{0A777102-F151-4277-A9D5-8C1CD2E8B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0" y="5792180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number[0]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AC19B86B-5777-4914-A839-6BE719E1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052" y="5827227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number[1]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C3EFD1-6DC3-45BF-BE99-06254960A7BF}"/>
              </a:ext>
            </a:extLst>
          </p:cNvPr>
          <p:cNvCxnSpPr>
            <a:cxnSpLocks/>
          </p:cNvCxnSpPr>
          <p:nvPr/>
        </p:nvCxnSpPr>
        <p:spPr>
          <a:xfrm>
            <a:off x="3454257" y="5500137"/>
            <a:ext cx="72008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91E82B82-B140-4C83-8440-B0BF61B88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152" y="5847789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number[2]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7E8FBB19-FAC9-480E-BC05-794B40FAB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156" y="31317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03DE0BCD-B571-40B6-8305-AAE792F0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073" y="31317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21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92DDBBB6-015D-4927-A129-04690586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000" y="313475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A56FC7D3-FFC8-4F7A-A12C-3C96E6F7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287" y="312318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23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6A1341C1-E3B9-4379-825C-DC91EB4E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756" y="31317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0A26BF43-39B5-4D46-B6E7-EF1902B90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673" y="31317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25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2ABCE19A-8DE6-4417-8BEE-314E9D8A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600" y="313475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827BAD19-8DDF-4A57-97E3-D10BC5AE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887" y="312318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27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D4DE31C6-EFC2-4B2C-A8E5-B6633EFF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26" y="3128044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12A18BFC-DB05-4AB6-843F-BAB332F26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843" y="3128044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83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87E39D72-AC6F-4351-843A-FCAA52212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770" y="3131033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EA02655F-E96B-4145-8460-4F63E24B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57" y="3119463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85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CF41ED58-9347-4A9E-853B-2641677CD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886" y="2258964"/>
            <a:ext cx="20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불연속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CC59EACC-9EFE-4869-BE90-FAD60E5F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4365104"/>
            <a:ext cx="20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71E372E2-222C-4A36-9865-E78487B70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583" y="314337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…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1DBB1DA3-2604-40A2-9E62-748DEC06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121" y="515418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A4BD2654-1B42-4A0C-9A58-C5C12918C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038" y="515418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21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6" name="TextBox 25">
            <a:extLst>
              <a:ext uri="{FF2B5EF4-FFF2-40B4-BE49-F238E27FC236}">
                <a16:creationId xmlns:a16="http://schemas.microsoft.com/office/drawing/2014/main" id="{8A266723-1C52-48CC-AFA7-94531FC20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965" y="515717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7" name="TextBox 25">
            <a:extLst>
              <a:ext uri="{FF2B5EF4-FFF2-40B4-BE49-F238E27FC236}">
                <a16:creationId xmlns:a16="http://schemas.microsoft.com/office/drawing/2014/main" id="{7CB1DD31-A9E5-4F1C-AFEC-1CCDE7C4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252" y="514560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23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8086BA01-9D65-41F5-AED3-8938F246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721" y="515418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9" name="TextBox 25">
            <a:extLst>
              <a:ext uri="{FF2B5EF4-FFF2-40B4-BE49-F238E27FC236}">
                <a16:creationId xmlns:a16="http://schemas.microsoft.com/office/drawing/2014/main" id="{84CF29A9-8AEB-4A72-9AF7-63E4090A1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638" y="515418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25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0" name="TextBox 25">
            <a:extLst>
              <a:ext uri="{FF2B5EF4-FFF2-40B4-BE49-F238E27FC236}">
                <a16:creationId xmlns:a16="http://schemas.microsoft.com/office/drawing/2014/main" id="{879C1EB3-11AF-4401-A113-55EBDD054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565" y="515717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1A9736DA-4559-4874-B265-8998B7F17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852" y="514560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27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2" name="TextBox 25">
            <a:extLst>
              <a:ext uri="{FF2B5EF4-FFF2-40B4-BE49-F238E27FC236}">
                <a16:creationId xmlns:a16="http://schemas.microsoft.com/office/drawing/2014/main" id="{53AE340A-431D-4BF3-8B6D-9C48B6663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891" y="51504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3" name="TextBox 25">
            <a:extLst>
              <a:ext uri="{FF2B5EF4-FFF2-40B4-BE49-F238E27FC236}">
                <a16:creationId xmlns:a16="http://schemas.microsoft.com/office/drawing/2014/main" id="{43E2360C-B0BB-4F3B-9F08-B12458AA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808" y="51504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29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TextBox 25">
            <a:extLst>
              <a:ext uri="{FF2B5EF4-FFF2-40B4-BE49-F238E27FC236}">
                <a16:creationId xmlns:a16="http://schemas.microsoft.com/office/drawing/2014/main" id="{59D72316-5394-4D77-B1E3-77037100E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735" y="515345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5" name="TextBox 25">
            <a:extLst>
              <a:ext uri="{FF2B5EF4-FFF2-40B4-BE49-F238E27FC236}">
                <a16:creationId xmlns:a16="http://schemas.microsoft.com/office/drawing/2014/main" id="{25F5FE31-5922-4CDF-BD18-A6064CC11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022" y="514188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31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58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배열과 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>
            <a:extLst>
              <a:ext uri="{FF2B5EF4-FFF2-40B4-BE49-F238E27FC236}">
                <a16:creationId xmlns:a16="http://schemas.microsoft.com/office/drawing/2014/main" id="{31FC43CD-824C-4203-A0B6-4484FA5A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53" y="378862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3DFD43B-3A5F-473C-BC70-88B6C78F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170" y="378862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7FC88065-9EE1-4B38-8BD9-372B31FB7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097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71D39F61-B66F-47A8-A170-FDA15F38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853" y="378862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60CCBD4F-2F43-4325-A66E-FAF348F1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770" y="378862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7AE4F50C-41FE-4A40-AB83-7850F94B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697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2599F309-9EB7-46EB-956D-AF50BC50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023" y="3784904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2B5E9EC4-0406-4A6B-95FB-631CA8E7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940" y="3784904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C105B223-22DB-4E66-A5BB-309E0A83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867" y="3787893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EABDBFD0-4647-47B3-B714-F9659E13A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584" y="3802110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0CD4767-4FB6-46A1-9117-41D4AD6DB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14760"/>
              </p:ext>
            </p:extLst>
          </p:nvPr>
        </p:nvGraphicFramePr>
        <p:xfrm>
          <a:off x="1259632" y="34494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52" name="TextBox 25">
            <a:extLst>
              <a:ext uri="{FF2B5EF4-FFF2-40B4-BE49-F238E27FC236}">
                <a16:creationId xmlns:a16="http://schemas.microsoft.com/office/drawing/2014/main" id="{532F3475-E1C8-4109-9B2F-36DA63CF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814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1A7E2124-28DA-43F5-841F-E24D9D14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36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300A16C0-1D5B-457C-95D9-8221B4BA5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892" y="2543166"/>
            <a:ext cx="6211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배열은 연속적인 메모리 공간을 할당받는다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4287022B-8F83-4389-BA01-C17989F5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748" y="4777988"/>
            <a:ext cx="64566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4byte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이므로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a[12]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선언한다면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4*12 = 48byte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연속적으로 할당된다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D5FDABA9-CA40-43BD-B573-0FD2B8E0F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511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1449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배열과 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>
            <a:extLst>
              <a:ext uri="{FF2B5EF4-FFF2-40B4-BE49-F238E27FC236}">
                <a16:creationId xmlns:a16="http://schemas.microsoft.com/office/drawing/2014/main" id="{31FC43CD-824C-4203-A0B6-4484FA5A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644" y="2906641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3DFD43B-3A5F-473C-BC70-88B6C78F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6" y="2906689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7FC88065-9EE1-4B38-8BD9-372B31FB7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233" y="290967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71D39F61-B66F-47A8-A170-FDA15F38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075" y="290074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60CCBD4F-2F43-4325-A66E-FAF348F1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390" y="291443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7AE4F50C-41FE-4A40-AB83-7850F94B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833" y="290967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2599F309-9EB7-46EB-956D-AF50BC50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159" y="290296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2B5E9EC4-0406-4A6B-95FB-631CA8E7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076" y="290296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C105B223-22DB-4E66-A5BB-309E0A83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003" y="290595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EABDBFD0-4647-47B3-B714-F9659E13A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720" y="290074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0CD4767-4FB6-46A1-9117-41D4AD6DB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33259"/>
              </p:ext>
            </p:extLst>
          </p:nvPr>
        </p:nvGraphicFramePr>
        <p:xfrm>
          <a:off x="2483768" y="25675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52" name="TextBox 25">
            <a:extLst>
              <a:ext uri="{FF2B5EF4-FFF2-40B4-BE49-F238E27FC236}">
                <a16:creationId xmlns:a16="http://schemas.microsoft.com/office/drawing/2014/main" id="{532F3475-E1C8-4109-9B2F-36DA63CF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950" y="290967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1A7E2124-28DA-43F5-841F-E24D9D14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872" y="290967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D5FDABA9-CA40-43BD-B573-0FD2B8E0F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647" y="290074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10F4799E-E340-41E0-99FD-712F3F16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4" y="2491360"/>
            <a:ext cx="20357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num[12];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A6BB322A-06D6-4CFF-938A-5F180987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23" y="1986711"/>
            <a:ext cx="6211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배열은 연속적인 메모리 공간을 할당받는다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186FA8CF-54B4-45F4-AF23-4EA8213A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20" y="3726017"/>
            <a:ext cx="8211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때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num[0], num[1] …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은 그 요소의 값을 나타내지만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이름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은 배열의 시작주소를 나타낸다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DAFF8BE-0CE7-4545-AA49-F4064CD0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55" y="5122371"/>
            <a:ext cx="29085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num[0];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567B8-571C-4B03-AFCB-5E5DA1C19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83" y="5826228"/>
            <a:ext cx="29085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7424AC-1E74-439A-82DB-EADC215CB569}"/>
              </a:ext>
            </a:extLst>
          </p:cNvPr>
          <p:cNvCxnSpPr>
            <a:cxnSpLocks/>
          </p:cNvCxnSpPr>
          <p:nvPr/>
        </p:nvCxnSpPr>
        <p:spPr>
          <a:xfrm>
            <a:off x="3087545" y="5378762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5">
            <a:extLst>
              <a:ext uri="{FF2B5EF4-FFF2-40B4-BE49-F238E27FC236}">
                <a16:creationId xmlns:a16="http://schemas.microsoft.com/office/drawing/2014/main" id="{A457C5D7-B2C2-4F7B-856D-DEF94CBA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900" y="5183926"/>
            <a:ext cx="367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B14FBC-3358-4EE5-A388-44C9867FDDD0}"/>
              </a:ext>
            </a:extLst>
          </p:cNvPr>
          <p:cNvCxnSpPr>
            <a:cxnSpLocks/>
          </p:cNvCxnSpPr>
          <p:nvPr/>
        </p:nvCxnSpPr>
        <p:spPr>
          <a:xfrm>
            <a:off x="3087545" y="6113396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5">
            <a:extLst>
              <a:ext uri="{FF2B5EF4-FFF2-40B4-BE49-F238E27FC236}">
                <a16:creationId xmlns:a16="http://schemas.microsoft.com/office/drawing/2014/main" id="{8A9B8883-1F10-48F6-A804-3AB4198A9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553" y="5882563"/>
            <a:ext cx="557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EECA87FC-B3E4-4C59-8D29-FABA73E97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648" y="5850559"/>
            <a:ext cx="33154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주소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실제로는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006FFE2C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같은 모양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92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배열과 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10F4799E-E340-41E0-99FD-712F3F16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4" y="2491360"/>
            <a:ext cx="282885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num[12];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*ptr = num;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A6BB322A-06D6-4CFF-938A-5F180987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39" y="3703514"/>
            <a:ext cx="85519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포인터로 배열의 이름을 가리키고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 + 1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하면 자동으로 자료형의 크기만큼 더해져서 다음 요소를 가리키게 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DAFF8BE-0CE7-4545-AA49-F4064CD0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10" y="4915669"/>
            <a:ext cx="42175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num[0]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주소값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num[1]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주소값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 + 7 =&gt; num[7]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주소값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064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2F3589-1DEA-4FD5-B77B-8528D8A3E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5148"/>
              </p:ext>
            </p:extLst>
          </p:nvPr>
        </p:nvGraphicFramePr>
        <p:xfrm>
          <a:off x="7004504" y="1430892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23510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배열과 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EE0D4C0C-8481-450E-91A4-B3960F8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1411799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7884BDE-5B71-4FB2-BADF-70C39F7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3" y="736817"/>
            <a:ext cx="248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num[8];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F2194BD-9FC8-4773-803D-287472B6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030506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BC4FC-F0DA-46CB-98AF-BEE2A321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684383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004FFB68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434A673B-AD52-4238-9404-E5E6CE7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303090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004FFB6C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725ED51-D1F5-4058-A5C5-4E3FDA8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951164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004FFB70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62C639C4-068B-4457-AA50-7B5D2BEE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4569871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004FFB74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75C82-46E7-4272-89B0-3AE31D55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223748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004FFB78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8BA82638-26B0-4782-88FA-5F3E2BD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842455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004FFB82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2D66969-A1F6-4345-B522-64899447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" y="1932956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num[0];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5A54BDB1-A6F5-4FB0-84BA-45BCE19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451428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ptr;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BEF1C148-B7B4-4895-B2D4-DA7A38E9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" y="501123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ptr + 1;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58F1B0-E0EF-4B47-A27B-61EF7C090A05}"/>
              </a:ext>
            </a:extLst>
          </p:cNvPr>
          <p:cNvCxnSpPr>
            <a:cxnSpLocks/>
          </p:cNvCxnSpPr>
          <p:nvPr/>
        </p:nvCxnSpPr>
        <p:spPr>
          <a:xfrm>
            <a:off x="2607841" y="5315000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26033B72-E24E-4F21-8E14-1505CB86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507" y="5084167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004FFB64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94B927-8BF1-4B4B-AFD4-48DFEB4D9233}"/>
              </a:ext>
            </a:extLst>
          </p:cNvPr>
          <p:cNvCxnSpPr>
            <a:cxnSpLocks/>
          </p:cNvCxnSpPr>
          <p:nvPr/>
        </p:nvCxnSpPr>
        <p:spPr>
          <a:xfrm>
            <a:off x="2656222" y="2162123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A550E4F8-64F4-45DF-A4A8-2BF306C8C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568" y="1965645"/>
            <a:ext cx="662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19DE415C-0C0A-4F57-9BEC-99AD6D7F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1618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num;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D050097-8822-4788-B2D9-DC22EA40D3D5}"/>
              </a:ext>
            </a:extLst>
          </p:cNvPr>
          <p:cNvCxnSpPr>
            <a:cxnSpLocks/>
          </p:cNvCxnSpPr>
          <p:nvPr/>
        </p:nvCxnSpPr>
        <p:spPr>
          <a:xfrm>
            <a:off x="2632412" y="2669772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25">
            <a:extLst>
              <a:ext uri="{FF2B5EF4-FFF2-40B4-BE49-F238E27FC236}">
                <a16:creationId xmlns:a16="http://schemas.microsoft.com/office/drawing/2014/main" id="{B326F458-26BA-4596-8A0C-C2377957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478" y="2476867"/>
            <a:ext cx="1748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004FFB60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40D545DF-250E-4E94-A85A-D0CCDF3C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261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 + 1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6E28353-E108-40A2-A2C1-6380990BE3BE}"/>
              </a:ext>
            </a:extLst>
          </p:cNvPr>
          <p:cNvCxnSpPr>
            <a:cxnSpLocks/>
          </p:cNvCxnSpPr>
          <p:nvPr/>
        </p:nvCxnSpPr>
        <p:spPr>
          <a:xfrm>
            <a:off x="2659491" y="3148017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25">
            <a:extLst>
              <a:ext uri="{FF2B5EF4-FFF2-40B4-BE49-F238E27FC236}">
                <a16:creationId xmlns:a16="http://schemas.microsoft.com/office/drawing/2014/main" id="{B2F2A284-54DE-4BBE-86D2-542E759C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627" y="2952722"/>
            <a:ext cx="1748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004FFB64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C2F4B04E-512D-4F88-99F2-5F2A8810B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6" y="370345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int* ptr = num;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4D3744C-E175-4856-BDA7-CCB36463C19E}"/>
              </a:ext>
            </a:extLst>
          </p:cNvPr>
          <p:cNvCxnSpPr>
            <a:cxnSpLocks/>
          </p:cNvCxnSpPr>
          <p:nvPr/>
        </p:nvCxnSpPr>
        <p:spPr>
          <a:xfrm>
            <a:off x="2622309" y="4876278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25">
            <a:extLst>
              <a:ext uri="{FF2B5EF4-FFF2-40B4-BE49-F238E27FC236}">
                <a16:creationId xmlns:a16="http://schemas.microsoft.com/office/drawing/2014/main" id="{7CB53232-DA80-425B-A730-6D5F95F02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375" y="4683373"/>
            <a:ext cx="1748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004FFB60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AF80420D-C01D-4734-9461-2266A4AC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9" y="550818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*ptr;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7AAB5F2-6547-42A6-BB31-A5082C8DB145}"/>
              </a:ext>
            </a:extLst>
          </p:cNvPr>
          <p:cNvCxnSpPr>
            <a:cxnSpLocks/>
          </p:cNvCxnSpPr>
          <p:nvPr/>
        </p:nvCxnSpPr>
        <p:spPr>
          <a:xfrm>
            <a:off x="2599556" y="5800577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25">
            <a:extLst>
              <a:ext uri="{FF2B5EF4-FFF2-40B4-BE49-F238E27FC236}">
                <a16:creationId xmlns:a16="http://schemas.microsoft.com/office/drawing/2014/main" id="{157E9E36-3304-427E-9BBC-9329A1B99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222" y="5569744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10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59C0F48F-DE4F-4E33-9A22-BE83E6E4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6040424"/>
            <a:ext cx="3025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*(ptr + 3);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895F8B0-36E7-43F8-A4F4-215C5381EB3E}"/>
              </a:ext>
            </a:extLst>
          </p:cNvPr>
          <p:cNvCxnSpPr>
            <a:cxnSpLocks/>
          </p:cNvCxnSpPr>
          <p:nvPr/>
        </p:nvCxnSpPr>
        <p:spPr>
          <a:xfrm>
            <a:off x="2622309" y="6271256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25">
            <a:extLst>
              <a:ext uri="{FF2B5EF4-FFF2-40B4-BE49-F238E27FC236}">
                <a16:creationId xmlns:a16="http://schemas.microsoft.com/office/drawing/2014/main" id="{4B5C5C25-AF53-478A-979C-7058DEA9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868" y="6031409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766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C397CFAC-2A37-47A9-87F0-DA24F55AE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149080"/>
            <a:ext cx="75608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6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예상과 다르게 동작할 때</a:t>
            </a:r>
            <a:endParaRPr lang="en-US" altLang="ko-KR" sz="60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2CF7AA-0819-4176-B406-695B8933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52328"/>
            <a:ext cx="46101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133842A-DAF0-43A0-84B5-CF273BD6D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92896"/>
            <a:ext cx="5911949" cy="4560440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C397CFAC-2A37-47A9-87F0-DA24F55AE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369398"/>
            <a:ext cx="61206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6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런타임 에러</a:t>
            </a:r>
            <a:endParaRPr lang="en-US" altLang="ko-KR" sz="60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5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2B74AC0-0FE3-4AC7-8BBC-C78660A99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02" y="5453131"/>
            <a:ext cx="70567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정도야 뭐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..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쉽게 고칠 수 있음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2C4C74-7E6B-4B15-91CC-F82E18D8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151598"/>
            <a:ext cx="4229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6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F2B74AC0-0FE3-4AC7-8BBC-C78660A99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28" y="5403475"/>
            <a:ext cx="720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몇 백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몇 천줄 되는 코드에서 오류가 난다면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6964ED-2A80-4159-8FE8-27D19DE1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896008"/>
            <a:ext cx="6229350" cy="3352800"/>
          </a:xfrm>
          <a:prstGeom prst="rect">
            <a:avLst/>
          </a:prstGeom>
        </p:spPr>
      </p:pic>
      <p:sp>
        <p:nvSpPr>
          <p:cNvPr id="10" name="TextBox 25">
            <a:extLst>
              <a:ext uri="{FF2B5EF4-FFF2-40B4-BE49-F238E27FC236}">
                <a16:creationId xmlns:a16="http://schemas.microsoft.com/office/drawing/2014/main" id="{74B95013-8E84-464B-9565-A10B4965F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28" y="5982652"/>
            <a:ext cx="7639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어디가 틀렸는지 찾는데만 하루종일 걸림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 비효율</a:t>
            </a:r>
            <a:endParaRPr lang="ko-KR" altLang="en-US" sz="2800" dirty="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6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185701"/>
            <a:ext cx="748883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은 코드 작성 시간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30% +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 시간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70%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라고 할만큼 프로그래밍에서 가장 중요한 능력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디버깅만 잘해도 코딩 속도가 엄청나게 빨라짐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그리고 문제 풀때나 과제할 때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너네 스스로 해결할 수 있게 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그니까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무조건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할 줄 알아야함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72430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1419</Words>
  <Application>Microsoft Office PowerPoint</Application>
  <PresentationFormat>화면 슬라이드 쇼(4:3)</PresentationFormat>
  <Paragraphs>545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배달의민족 한나</vt:lpstr>
      <vt:lpstr>Arial</vt:lpstr>
      <vt:lpstr>나눔바른고딕</vt:lpstr>
      <vt:lpstr>맑은 고딕</vt:lpstr>
      <vt:lpstr>나눔고딕 ExtraBold</vt:lpstr>
      <vt:lpstr>나눔고딕</vt:lpstr>
      <vt:lpstr>배달의민족 한나는 열한살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252</cp:revision>
  <dcterms:created xsi:type="dcterms:W3CDTF">2014-05-20T10:28:59Z</dcterms:created>
  <dcterms:modified xsi:type="dcterms:W3CDTF">2018-05-16T15:04:09Z</dcterms:modified>
</cp:coreProperties>
</file>