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1"/>
  </p:sldMasterIdLst>
  <p:sldIdLst>
    <p:sldId id="266" r:id="rId2"/>
    <p:sldId id="276" r:id="rId3"/>
    <p:sldId id="401" r:id="rId4"/>
    <p:sldId id="402" r:id="rId5"/>
    <p:sldId id="403" r:id="rId6"/>
    <p:sldId id="404" r:id="rId7"/>
    <p:sldId id="415" r:id="rId8"/>
    <p:sldId id="405" r:id="rId9"/>
    <p:sldId id="407" r:id="rId10"/>
    <p:sldId id="408" r:id="rId11"/>
    <p:sldId id="377" r:id="rId12"/>
    <p:sldId id="409" r:id="rId13"/>
    <p:sldId id="410" r:id="rId14"/>
    <p:sldId id="411" r:id="rId15"/>
    <p:sldId id="412" r:id="rId16"/>
    <p:sldId id="413" r:id="rId17"/>
    <p:sldId id="414" r:id="rId18"/>
    <p:sldId id="400" r:id="rId19"/>
    <p:sldId id="327" r:id="rId20"/>
    <p:sldId id="397" r:id="rId21"/>
    <p:sldId id="429" r:id="rId22"/>
    <p:sldId id="328" r:id="rId23"/>
    <p:sldId id="418" r:id="rId24"/>
    <p:sldId id="375" r:id="rId25"/>
    <p:sldId id="419" r:id="rId26"/>
    <p:sldId id="416" r:id="rId27"/>
    <p:sldId id="420" r:id="rId28"/>
    <p:sldId id="417" r:id="rId29"/>
    <p:sldId id="376" r:id="rId30"/>
    <p:sldId id="382" r:id="rId31"/>
    <p:sldId id="421" r:id="rId32"/>
    <p:sldId id="422" r:id="rId33"/>
    <p:sldId id="424" r:id="rId34"/>
    <p:sldId id="423" r:id="rId35"/>
    <p:sldId id="383" r:id="rId36"/>
    <p:sldId id="425" r:id="rId37"/>
    <p:sldId id="426" r:id="rId38"/>
    <p:sldId id="428" r:id="rId39"/>
    <p:sldId id="427" r:id="rId40"/>
    <p:sldId id="283" r:id="rId41"/>
  </p:sldIdLst>
  <p:sldSz cx="9144000" cy="6858000" type="screen4x3"/>
  <p:notesSz cx="6858000" cy="9144000"/>
  <p:embeddedFontLst>
    <p:embeddedFont>
      <p:font typeface="나눔바른고딕" panose="020B0603020101020101" pitchFamily="50" charset="-127"/>
      <p:regular r:id="rId42"/>
      <p:bold r:id="rId43"/>
    </p:embeddedFont>
    <p:embeddedFont>
      <p:font typeface="배달의민족 한나" panose="02000503000000020003" pitchFamily="2" charset="-127"/>
      <p:regular r:id="rId44"/>
    </p:embeddedFont>
    <p:embeddedFont>
      <p:font typeface="배달의민족 한나는 열한살" panose="020B0600000101010101" pitchFamily="50" charset="-127"/>
      <p:regular r:id="rId45"/>
    </p:embeddedFont>
    <p:embeddedFont>
      <p:font typeface="나눔고딕" panose="020B0600000101010101" charset="-127"/>
      <p:regular r:id="rId46"/>
      <p:bold r:id="rId47"/>
    </p:embeddedFont>
    <p:embeddedFont>
      <p:font typeface="맑은 고딕" panose="020B0503020000020004" pitchFamily="50" charset="-127"/>
      <p:regular r:id="rId48"/>
      <p:bold r:id="rId49"/>
    </p:embeddedFont>
    <p:embeddedFont>
      <p:font typeface="나눔고딕 ExtraBold" panose="020B0600000101010101" charset="-127"/>
      <p:bold r:id="rId5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E57"/>
    <a:srgbClr val="3B589E"/>
    <a:srgbClr val="FFCC00"/>
    <a:srgbClr val="CCFF33"/>
    <a:srgbClr val="99FF33"/>
    <a:srgbClr val="808000"/>
    <a:srgbClr val="996633"/>
    <a:srgbClr val="D8D148"/>
    <a:srgbClr val="A50021"/>
    <a:srgbClr val="7583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5503" autoAdjust="0"/>
  </p:normalViewPr>
  <p:slideViewPr>
    <p:cSldViewPr>
      <p:cViewPr varScale="1">
        <p:scale>
          <a:sx n="82" d="100"/>
          <a:sy n="82" d="100"/>
        </p:scale>
        <p:origin x="1613" y="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A98730-F09A-4C42-A685-E3C9564A3C82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CF03C6-1A05-41EC-BC19-02EE946D372F}" type="datetimeFigureOut">
              <a:rPr lang="ko-KR" altLang="en-US" smtClean="0"/>
              <a:pPr/>
              <a:t>2018-05-21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/>
          <p:cNvSpPr txBox="1">
            <a:spLocks/>
          </p:cNvSpPr>
          <p:nvPr userDrawn="1"/>
        </p:nvSpPr>
        <p:spPr>
          <a:xfrm>
            <a:off x="7092280" y="6490544"/>
            <a:ext cx="1928826" cy="2508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  <a:latin typeface="PF Din Text Cond Pro Medium" pitchFamily="2" charset="0"/>
                <a:ea typeface="Rix고딕 M" pitchFamily="18" charset="-127"/>
              </a:defRPr>
            </a:lvl1pPr>
          </a:lstStyle>
          <a:p>
            <a:pPr algn="r">
              <a:defRPr/>
            </a:pPr>
            <a:fld id="{EC0BB0C5-6955-4F9B-BA60-58E2367A55EF}" type="slidenum">
              <a:rPr lang="ko-KR" altLang="en-US" sz="85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고딕" pitchFamily="50" charset="-127"/>
                <a:ea typeface="나눔고딕" pitchFamily="50" charset="-127"/>
              </a:rPr>
              <a:pPr algn="r">
                <a:defRPr/>
              </a:pPr>
              <a:t>‹#›</a:t>
            </a:fld>
            <a:endParaRPr lang="ko-KR" altLang="en-US" sz="800" dirty="0">
              <a:solidFill>
                <a:schemeClr val="tx1">
                  <a:lumMod val="50000"/>
                  <a:lumOff val="50000"/>
                </a:schemeClr>
              </a:solidFill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558514"/>
            <a:ext cx="3096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땅울림</a:t>
            </a:r>
            <a:endParaRPr lang="en-US" altLang="ko-KR" sz="440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algn="ctr"/>
            <a:r>
              <a:rPr lang="ko-KR" altLang="en-US" sz="440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객체 스터디</a:t>
            </a:r>
            <a:endParaRPr lang="ko-KR" altLang="en-US" sz="44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020272" y="6131714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52" name="그룹 51"/>
          <p:cNvGrpSpPr/>
          <p:nvPr/>
        </p:nvGrpSpPr>
        <p:grpSpPr>
          <a:xfrm>
            <a:off x="4283968" y="191683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55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6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FCB67857-8419-4C1A-BB6D-D45550A5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07" y="2126176"/>
            <a:ext cx="510281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포인터형 변수도 변수이므로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걔만의 주소를 가지고 있다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8358A50-02E6-4C0A-AE62-D8BFB4424C2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522920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60288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88B6C132-5390-4EBF-AFEA-CCA493C939C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91680" y="371046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21" name="TextBox 25">
            <a:extLst>
              <a:ext uri="{FF2B5EF4-FFF2-40B4-BE49-F238E27FC236}">
                <a16:creationId xmlns:a16="http://schemas.microsoft.com/office/drawing/2014/main" id="{9C43F0F9-EAA2-4F7A-8623-7308F95E2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2215" y="3074271"/>
            <a:ext cx="544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40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3018DD-D7A4-4303-990A-EF5D62B057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30" y="4774556"/>
            <a:ext cx="2039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*ptr = &amp;a; 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D28E5CF9-9487-4A9F-B302-98492D1DBA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71" y="4312891"/>
            <a:ext cx="2039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 30;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C3490EF6-EEEC-4D28-B665-13925A3B57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5122232"/>
            <a:ext cx="864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022577C9-28C6-4BDE-B1D8-6D6FC07C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5048" y="408130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DABCD938-D287-44D0-A124-7ECB6A4CFD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6726" y="407428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474BC91-DCFB-4AC9-B59E-88C8D4EC58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0266" y="407428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91576532-3A00-4E4F-A5B8-48B07B3F6A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11" y="407940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851D2477-52CC-464A-90B4-BACC920F91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9351" y="407257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67835D58-EB0E-4DDB-AE37-8044864B50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2891" y="407749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51AAF275-690F-4A7A-9451-E58E49F0CF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431" y="407257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73D8E98E-C8ED-411F-B4FF-F368B4B59B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7740" y="405913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EB0B0686-302B-4A49-80E7-F66E4EA3E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9078" y="406598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1BFE737A-CC32-4DB3-9727-C428930FC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3324" y="407009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CBC241F3-4816-4E82-B4EF-386110AC7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1682" y="407940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53E8DF40-AC80-4361-92B2-CB322A1241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5928" y="407940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9FA3F50-1C99-4EAA-9E10-A06ED431CE27}"/>
              </a:ext>
            </a:extLst>
          </p:cNvPr>
          <p:cNvCxnSpPr>
            <a:cxnSpLocks/>
          </p:cNvCxnSpPr>
          <p:nvPr/>
        </p:nvCxnSpPr>
        <p:spPr>
          <a:xfrm flipH="1" flipV="1">
            <a:off x="4120400" y="4365104"/>
            <a:ext cx="1891760" cy="871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CB1EBF94-982A-4E7E-8AB1-DCEFC68F4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2834" y="557488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729F3631-FF3E-41F0-B3EC-B45BD5294E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4512" y="55678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5071CD13-CBCE-4ABA-82A9-9C35392143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8052" y="55678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562EA11F-B6F3-4E0B-AFCD-26B4271C3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3597" y="557297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9" name="TextBox 25">
            <a:extLst>
              <a:ext uri="{FF2B5EF4-FFF2-40B4-BE49-F238E27FC236}">
                <a16:creationId xmlns:a16="http://schemas.microsoft.com/office/drawing/2014/main" id="{33EE4563-026C-44B4-B0B6-1BBADBC4A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137" y="556614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8AC7F391-2246-4B00-831F-A3EA71596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0677" y="557107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1" name="TextBox 25">
            <a:extLst>
              <a:ext uri="{FF2B5EF4-FFF2-40B4-BE49-F238E27FC236}">
                <a16:creationId xmlns:a16="http://schemas.microsoft.com/office/drawing/2014/main" id="{0160133B-FBAE-4E13-8266-687E3824F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4217" y="556614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F9AC572F-E640-477E-BC73-D169B88D32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526" y="555270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EAD7BDFD-BEA4-4893-997A-C73849463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6864" y="5559555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B5EE54A8-E5AF-4BF9-B768-4F076D49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110" y="556366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400B913D-34A8-4CF1-BEEB-3399F5F3EE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9468" y="557297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7A0936EE-06AA-4AEB-BC32-399A10454F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714" y="557297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F57983F6-5ACF-490C-8A8D-8ED336D3C8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3007" y="3580426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601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13EC5A4-8039-45EE-AAF8-0231679523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444" y="271526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60288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B813CC38-B945-468D-B0F1-0334C871EE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444" y="11965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86" name="TextBox 25">
            <a:extLst>
              <a:ext uri="{FF2B5EF4-FFF2-40B4-BE49-F238E27FC236}">
                <a16:creationId xmlns:a16="http://schemas.microsoft.com/office/drawing/2014/main" id="{C06CD596-7AC6-43E8-AA9C-BF350D03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12" y="156736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7" name="TextBox 25">
            <a:extLst>
              <a:ext uri="{FF2B5EF4-FFF2-40B4-BE49-F238E27FC236}">
                <a16:creationId xmlns:a16="http://schemas.microsoft.com/office/drawing/2014/main" id="{4845CF59-8B90-4643-922C-3E72D34C7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9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25">
            <a:extLst>
              <a:ext uri="{FF2B5EF4-FFF2-40B4-BE49-F238E27FC236}">
                <a16:creationId xmlns:a16="http://schemas.microsoft.com/office/drawing/2014/main" id="{66E99A4E-FE9A-430A-8FCB-999A0F01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03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9" name="TextBox 25">
            <a:extLst>
              <a:ext uri="{FF2B5EF4-FFF2-40B4-BE49-F238E27FC236}">
                <a16:creationId xmlns:a16="http://schemas.microsoft.com/office/drawing/2014/main" id="{B004B364-1807-47BF-B278-346F50A1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575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0" name="TextBox 25">
            <a:extLst>
              <a:ext uri="{FF2B5EF4-FFF2-40B4-BE49-F238E27FC236}">
                <a16:creationId xmlns:a16="http://schemas.microsoft.com/office/drawing/2014/main" id="{A6F0CCEE-BFAA-442D-9DF6-4F3A133B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11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1" name="TextBox 25">
            <a:extLst>
              <a:ext uri="{FF2B5EF4-FFF2-40B4-BE49-F238E27FC236}">
                <a16:creationId xmlns:a16="http://schemas.microsoft.com/office/drawing/2014/main" id="{F3CF49F3-CD19-4779-9A73-ABE5E037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55" y="15635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25">
            <a:extLst>
              <a:ext uri="{FF2B5EF4-FFF2-40B4-BE49-F238E27FC236}">
                <a16:creationId xmlns:a16="http://schemas.microsoft.com/office/drawing/2014/main" id="{D5F51C04-CD3D-4D6F-A490-FBBAA955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19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071E5485-E6C0-49E3-8866-62A4ECA6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504" y="154519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9D35D9F2-AE14-41F9-AA20-A4440AF8E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42" y="155204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EFC90F87-5104-4FCE-ABB3-1A8A471E4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088" y="155615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6" name="TextBox 25">
            <a:extLst>
              <a:ext uri="{FF2B5EF4-FFF2-40B4-BE49-F238E27FC236}">
                <a16:creationId xmlns:a16="http://schemas.microsoft.com/office/drawing/2014/main" id="{1C653D65-3ECA-40E1-914C-0A52F7C7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46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7" name="TextBox 25">
            <a:extLst>
              <a:ext uri="{FF2B5EF4-FFF2-40B4-BE49-F238E27FC236}">
                <a16:creationId xmlns:a16="http://schemas.microsoft.com/office/drawing/2014/main" id="{14508FED-2E55-4307-A6A1-1678212B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692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F3D1E8A-3788-4658-8562-15CE4161EF63}"/>
              </a:ext>
            </a:extLst>
          </p:cNvPr>
          <p:cNvCxnSpPr>
            <a:cxnSpLocks/>
          </p:cNvCxnSpPr>
          <p:nvPr/>
        </p:nvCxnSpPr>
        <p:spPr>
          <a:xfrm flipH="1" flipV="1">
            <a:off x="3081164" y="1851164"/>
            <a:ext cx="1850876" cy="864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25">
            <a:extLst>
              <a:ext uri="{FF2B5EF4-FFF2-40B4-BE49-F238E27FC236}">
                <a16:creationId xmlns:a16="http://schemas.microsoft.com/office/drawing/2014/main" id="{21F50313-E46F-4843-9873-FB0D487E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98" y="306094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0" name="TextBox 25">
            <a:extLst>
              <a:ext uri="{FF2B5EF4-FFF2-40B4-BE49-F238E27FC236}">
                <a16:creationId xmlns:a16="http://schemas.microsoft.com/office/drawing/2014/main" id="{4683993A-E9C3-4DF4-B5CC-73463B820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5276" y="305391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25">
            <a:extLst>
              <a:ext uri="{FF2B5EF4-FFF2-40B4-BE49-F238E27FC236}">
                <a16:creationId xmlns:a16="http://schemas.microsoft.com/office/drawing/2014/main" id="{17E0FDC2-5931-4149-BC89-6FB240B2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8816" y="305391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2" name="TextBox 25">
            <a:extLst>
              <a:ext uri="{FF2B5EF4-FFF2-40B4-BE49-F238E27FC236}">
                <a16:creationId xmlns:a16="http://schemas.microsoft.com/office/drawing/2014/main" id="{77FA16B1-78B1-42FC-B8D5-E5FF9BC9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4361" y="305903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3" name="TextBox 25">
            <a:extLst>
              <a:ext uri="{FF2B5EF4-FFF2-40B4-BE49-F238E27FC236}">
                <a16:creationId xmlns:a16="http://schemas.microsoft.com/office/drawing/2014/main" id="{633FBCC9-58E9-4926-ABA1-049542EA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7901" y="305220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414691F1-9134-48B3-A367-298065E2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1441" y="305713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5" name="TextBox 25">
            <a:extLst>
              <a:ext uri="{FF2B5EF4-FFF2-40B4-BE49-F238E27FC236}">
                <a16:creationId xmlns:a16="http://schemas.microsoft.com/office/drawing/2014/main" id="{7F1595AE-A57B-4B12-9B04-F9B4F26B3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4981" y="305220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6" name="TextBox 25">
            <a:extLst>
              <a:ext uri="{FF2B5EF4-FFF2-40B4-BE49-F238E27FC236}">
                <a16:creationId xmlns:a16="http://schemas.microsoft.com/office/drawing/2014/main" id="{E0B6853E-0A19-4767-B9E6-1226E8C6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6290" y="303876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92C97122-97D3-45BE-9B68-06089AA8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628" y="3045615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8" name="TextBox 25">
            <a:extLst>
              <a:ext uri="{FF2B5EF4-FFF2-40B4-BE49-F238E27FC236}">
                <a16:creationId xmlns:a16="http://schemas.microsoft.com/office/drawing/2014/main" id="{1D153514-15B7-4890-8E4B-5680D2D8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1874" y="304972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9" name="TextBox 25">
            <a:extLst>
              <a:ext uri="{FF2B5EF4-FFF2-40B4-BE49-F238E27FC236}">
                <a16:creationId xmlns:a16="http://schemas.microsoft.com/office/drawing/2014/main" id="{A0BA41E3-A7A3-4694-924A-AD6FBEC0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32" y="305903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4F7E07F5-19F5-4E27-916E-ACE2571E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478" y="305903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1" name="TextBox 25">
            <a:extLst>
              <a:ext uri="{FF2B5EF4-FFF2-40B4-BE49-F238E27FC236}">
                <a16:creationId xmlns:a16="http://schemas.microsoft.com/office/drawing/2014/main" id="{F89921AC-BE50-451A-B582-D82383C1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6179" y="2570617"/>
            <a:ext cx="864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2" name="TextBox 25">
            <a:extLst>
              <a:ext uri="{FF2B5EF4-FFF2-40B4-BE49-F238E27FC236}">
                <a16:creationId xmlns:a16="http://schemas.microsoft.com/office/drawing/2014/main" id="{C2E1FD70-2CE5-4138-9ADA-F6951927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598" y="3673178"/>
            <a:ext cx="31418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*a;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ptr;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&amp;ptr;</a:t>
            </a:r>
          </a:p>
          <a:p>
            <a:pPr marL="514350" indent="-514350">
              <a:buAutoNum type="arabicPeriod"/>
            </a:pP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*ptr;</a:t>
            </a:r>
          </a:p>
        </p:txBody>
      </p:sp>
      <p:sp>
        <p:nvSpPr>
          <p:cNvPr id="113" name="TextBox 25">
            <a:extLst>
              <a:ext uri="{FF2B5EF4-FFF2-40B4-BE49-F238E27FC236}">
                <a16:creationId xmlns:a16="http://schemas.microsoft.com/office/drawing/2014/main" id="{53EC63FD-C2F2-4BEC-9617-BF7D8D2E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666" y="336463"/>
            <a:ext cx="510281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결과값 예상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39140DDE-80A1-43DF-AC88-A3C85DA5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856" y="555006"/>
            <a:ext cx="54400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000"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40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6" name="TextBox 25">
            <a:extLst>
              <a:ext uri="{FF2B5EF4-FFF2-40B4-BE49-F238E27FC236}">
                <a16:creationId xmlns:a16="http://schemas.microsoft.com/office/drawing/2014/main" id="{76AD4796-E0CB-42F3-A7E5-EBE0973B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648" y="1061161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06345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070" y="1872509"/>
            <a:ext cx="453650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 구조</a:t>
            </a:r>
            <a:endParaRPr lang="en-US" altLang="ko-KR" sz="4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0C05E3-A7A7-4B95-942F-329DDD9CB8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66943" y="334320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C42AC11-EBC7-48D8-9A3D-3504C61354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40295" y="5320793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64E095DB-01C2-45D8-AE9E-53CAD885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6405" y="2698977"/>
            <a:ext cx="7687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03148772-C879-4B08-90D9-E2ADEF1DD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7383" y="2680504"/>
            <a:ext cx="91771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3EC47-FEDB-4824-BABB-866124F5E038}"/>
              </a:ext>
            </a:extLst>
          </p:cNvPr>
          <p:cNvCxnSpPr>
            <a:cxnSpLocks/>
          </p:cNvCxnSpPr>
          <p:nvPr/>
        </p:nvCxnSpPr>
        <p:spPr>
          <a:xfrm flipH="1">
            <a:off x="1269885" y="2978404"/>
            <a:ext cx="36004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0BE6732-3CF0-4E72-98D0-C1374EFCF393}"/>
              </a:ext>
            </a:extLst>
          </p:cNvPr>
          <p:cNvCxnSpPr>
            <a:cxnSpLocks/>
          </p:cNvCxnSpPr>
          <p:nvPr/>
        </p:nvCxnSpPr>
        <p:spPr>
          <a:xfrm flipH="1">
            <a:off x="3303683" y="2988282"/>
            <a:ext cx="111732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A02FFB-AEE1-4A77-9660-D14FCA7E5DCC}"/>
              </a:ext>
            </a:extLst>
          </p:cNvPr>
          <p:cNvCxnSpPr>
            <a:cxnSpLocks/>
          </p:cNvCxnSpPr>
          <p:nvPr/>
        </p:nvCxnSpPr>
        <p:spPr>
          <a:xfrm>
            <a:off x="5315415" y="3011289"/>
            <a:ext cx="48673" cy="28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68808185-DD25-44D0-87A9-53186593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8486" y="2652667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14DA1037-6313-436E-9A2F-4FAFA22CE35D}"/>
              </a:ext>
            </a:extLst>
          </p:cNvPr>
          <p:cNvCxnSpPr>
            <a:cxnSpLocks/>
          </p:cNvCxnSpPr>
          <p:nvPr/>
        </p:nvCxnSpPr>
        <p:spPr>
          <a:xfrm>
            <a:off x="6804248" y="3008875"/>
            <a:ext cx="144016" cy="2628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907D923-858F-4883-837F-BAD9ECA9BF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216" y="2657494"/>
            <a:ext cx="7920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d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9E4AB340-6664-4C66-BBEE-1C4E405B6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44" y="3735435"/>
            <a:ext cx="20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73A551-1E43-4BEC-B20B-08DCF95D1B8C}"/>
              </a:ext>
            </a:extLst>
          </p:cNvPr>
          <p:cNvCxnSpPr>
            <a:cxnSpLocks/>
          </p:cNvCxnSpPr>
          <p:nvPr/>
        </p:nvCxnSpPr>
        <p:spPr>
          <a:xfrm flipH="1">
            <a:off x="3425907" y="4922117"/>
            <a:ext cx="111732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792FFF49-4127-472B-B1A9-FEA55B0B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503" y="4609062"/>
            <a:ext cx="155949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char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number[4]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E354BE-4DE8-42A5-BE61-0CA85629CE1A}"/>
              </a:ext>
            </a:extLst>
          </p:cNvPr>
          <p:cNvCxnSpPr>
            <a:cxnSpLocks/>
          </p:cNvCxnSpPr>
          <p:nvPr/>
        </p:nvCxnSpPr>
        <p:spPr>
          <a:xfrm>
            <a:off x="3439669" y="5737720"/>
            <a:ext cx="0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B4700E-65F8-4FE7-A3AA-9779DA92ABBC}"/>
              </a:ext>
            </a:extLst>
          </p:cNvPr>
          <p:cNvCxnSpPr>
            <a:cxnSpLocks/>
          </p:cNvCxnSpPr>
          <p:nvPr/>
        </p:nvCxnSpPr>
        <p:spPr>
          <a:xfrm>
            <a:off x="4454230" y="5737720"/>
            <a:ext cx="702995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5">
            <a:extLst>
              <a:ext uri="{FF2B5EF4-FFF2-40B4-BE49-F238E27FC236}">
                <a16:creationId xmlns:a16="http://schemas.microsoft.com/office/drawing/2014/main" id="{0A777102-F151-4277-A9D5-8C1CD2E8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5969" y="6064810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AC19B86B-5777-4914-A839-6BE719E1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0529" y="6055444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C3EFD1-6DC3-45BF-BE99-06254960A7BF}"/>
              </a:ext>
            </a:extLst>
          </p:cNvPr>
          <p:cNvCxnSpPr>
            <a:cxnSpLocks/>
          </p:cNvCxnSpPr>
          <p:nvPr/>
        </p:nvCxnSpPr>
        <p:spPr>
          <a:xfrm>
            <a:off x="3973085" y="5737720"/>
            <a:ext cx="72008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91E82B82-B140-4C83-8440-B0BF61B8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3203" y="6046078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353C016D-9A52-4D59-8F14-23FFBFBAA68B}"/>
              </a:ext>
            </a:extLst>
          </p:cNvPr>
          <p:cNvCxnSpPr>
            <a:cxnSpLocks/>
          </p:cNvCxnSpPr>
          <p:nvPr/>
        </p:nvCxnSpPr>
        <p:spPr>
          <a:xfrm>
            <a:off x="5032850" y="5770972"/>
            <a:ext cx="1106763" cy="339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BDF54F6B-70EF-4AA8-9B67-0F11112A6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3835" y="6046078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8" name="TextBox 25">
            <a:extLst>
              <a:ext uri="{FF2B5EF4-FFF2-40B4-BE49-F238E27FC236}">
                <a16:creationId xmlns:a16="http://schemas.microsoft.com/office/drawing/2014/main" id="{697B4E44-C72D-4CA2-8C81-6CAB1BF3D9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943" y="5740749"/>
            <a:ext cx="16311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5D026382-FA8F-425A-8BDC-AD86EE1F4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0096DD5-8C42-4A87-BDC8-E57F7DCD0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19154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4E0C05E3-A7A7-4B95-942F-329DDD9CB8E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96040" y="2769106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AC42AC11-EBC7-48D8-9A3D-3504C613542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129394" y="4822475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6E57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15" name="TextBox 25">
            <a:extLst>
              <a:ext uri="{FF2B5EF4-FFF2-40B4-BE49-F238E27FC236}">
                <a16:creationId xmlns:a16="http://schemas.microsoft.com/office/drawing/2014/main" id="{64E095DB-01C2-45D8-AE9E-53CAD88505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6081" y="2128056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a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A43EC47-FEDB-4824-BABB-866124F5E038}"/>
              </a:ext>
            </a:extLst>
          </p:cNvPr>
          <p:cNvCxnSpPr>
            <a:cxnSpLocks/>
          </p:cNvCxnSpPr>
          <p:nvPr/>
        </p:nvCxnSpPr>
        <p:spPr>
          <a:xfrm flipH="1">
            <a:off x="1298982" y="2404302"/>
            <a:ext cx="360040" cy="307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C1A02FFB-AEE1-4A77-9660-D14FCA7E5DCC}"/>
              </a:ext>
            </a:extLst>
          </p:cNvPr>
          <p:cNvCxnSpPr>
            <a:cxnSpLocks/>
          </p:cNvCxnSpPr>
          <p:nvPr/>
        </p:nvCxnSpPr>
        <p:spPr>
          <a:xfrm>
            <a:off x="5344512" y="2437187"/>
            <a:ext cx="48673" cy="2859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5">
            <a:extLst>
              <a:ext uri="{FF2B5EF4-FFF2-40B4-BE49-F238E27FC236}">
                <a16:creationId xmlns:a16="http://schemas.microsoft.com/office/drawing/2014/main" id="{68808185-DD25-44D0-87A9-5318659303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7583" y="2078565"/>
            <a:ext cx="7200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b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7A73A551-1E43-4BEC-B20B-08DCF95D1B8C}"/>
              </a:ext>
            </a:extLst>
          </p:cNvPr>
          <p:cNvCxnSpPr>
            <a:cxnSpLocks/>
          </p:cNvCxnSpPr>
          <p:nvPr/>
        </p:nvCxnSpPr>
        <p:spPr>
          <a:xfrm flipH="1">
            <a:off x="1334703" y="4517748"/>
            <a:ext cx="227811" cy="242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792FFF49-4127-472B-B1A9-FEA55B0B2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9181" y="4157481"/>
            <a:ext cx="139544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</a:t>
            </a:r>
            <a:r>
              <a:rPr lang="ko-KR" altLang="en-US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number[3]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DE354BE-4DE8-42A5-BE61-0CA85629CE1A}"/>
              </a:ext>
            </a:extLst>
          </p:cNvPr>
          <p:cNvCxnSpPr>
            <a:cxnSpLocks/>
          </p:cNvCxnSpPr>
          <p:nvPr/>
        </p:nvCxnSpPr>
        <p:spPr>
          <a:xfrm>
            <a:off x="1364522" y="5500137"/>
            <a:ext cx="0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2B4700E-65F8-4FE7-A3AA-9779DA92ABBC}"/>
              </a:ext>
            </a:extLst>
          </p:cNvPr>
          <p:cNvCxnSpPr>
            <a:cxnSpLocks/>
          </p:cNvCxnSpPr>
          <p:nvPr/>
        </p:nvCxnSpPr>
        <p:spPr>
          <a:xfrm>
            <a:off x="5423717" y="5533716"/>
            <a:ext cx="702995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25">
            <a:extLst>
              <a:ext uri="{FF2B5EF4-FFF2-40B4-BE49-F238E27FC236}">
                <a16:creationId xmlns:a16="http://schemas.microsoft.com/office/drawing/2014/main" id="{0A777102-F151-4277-A9D5-8C1CD2E8BF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7250" y="5792180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number[0]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0" name="TextBox 25">
            <a:extLst>
              <a:ext uri="{FF2B5EF4-FFF2-40B4-BE49-F238E27FC236}">
                <a16:creationId xmlns:a16="http://schemas.microsoft.com/office/drawing/2014/main" id="{AC19B86B-5777-4914-A839-6BE719E11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26052" y="5827227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number[1]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F6C3EFD1-6DC3-45BF-BE99-06254960A7BF}"/>
              </a:ext>
            </a:extLst>
          </p:cNvPr>
          <p:cNvCxnSpPr>
            <a:cxnSpLocks/>
          </p:cNvCxnSpPr>
          <p:nvPr/>
        </p:nvCxnSpPr>
        <p:spPr>
          <a:xfrm>
            <a:off x="3454257" y="5500137"/>
            <a:ext cx="72008" cy="3270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91E82B82-B140-4C83-8440-B0BF61B88F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6152" y="5847789"/>
            <a:ext cx="105484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16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number[2]</a:t>
            </a:r>
            <a:endParaRPr lang="en-US" altLang="ko-KR" sz="16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7E8FBB19-FAC9-480E-BC05-794B40FABC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0156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03DE0BCD-B571-40B6-8305-AAE792F050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4073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21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92DDBBB6-015D-4927-A129-04690586D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8000" y="313475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A56FC7D3-FFC8-4F7A-A12C-3C96E6F794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1287" y="312318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23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6A1341C1-E3B9-4379-825C-DC91EB4EA4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1756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0A26BF43-39B5-4D46-B6E7-EF1902B905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673" y="31317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25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2ABCE19A-8DE6-4417-8BEE-314E9D8A9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9600" y="313475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827BAD19-8DDF-4A57-97E3-D10BC5AE21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2887" y="312318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27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D4DE31C6-EFC2-4B2C-A8E5-B6633EFFD6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4926" y="312804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8" name="TextBox 25">
            <a:extLst>
              <a:ext uri="{FF2B5EF4-FFF2-40B4-BE49-F238E27FC236}">
                <a16:creationId xmlns:a16="http://schemas.microsoft.com/office/drawing/2014/main" id="{12A18BFC-DB05-4AB6-843F-BAB332F26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8843" y="312804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87E39D72-AC6F-4351-843A-FCAA52212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770" y="3131033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0" name="TextBox 25">
            <a:extLst>
              <a:ext uri="{FF2B5EF4-FFF2-40B4-BE49-F238E27FC236}">
                <a16:creationId xmlns:a16="http://schemas.microsoft.com/office/drawing/2014/main" id="{EA02655F-E96B-4145-8460-4F63E24BB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6057" y="3119463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1" name="TextBox 25">
            <a:extLst>
              <a:ext uri="{FF2B5EF4-FFF2-40B4-BE49-F238E27FC236}">
                <a16:creationId xmlns:a16="http://schemas.microsoft.com/office/drawing/2014/main" id="{CF41ED58-9347-4A9E-853B-2641677CD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5886" y="2258964"/>
            <a:ext cx="20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불연속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62" name="TextBox 25">
            <a:extLst>
              <a:ext uri="{FF2B5EF4-FFF2-40B4-BE49-F238E27FC236}">
                <a16:creationId xmlns:a16="http://schemas.microsoft.com/office/drawing/2014/main" id="{CC59EACC-9EFE-4869-BE90-FAD60E5F3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4365104"/>
            <a:ext cx="206044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연속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63" name="TextBox 25">
            <a:extLst>
              <a:ext uri="{FF2B5EF4-FFF2-40B4-BE49-F238E27FC236}">
                <a16:creationId xmlns:a16="http://schemas.microsoft.com/office/drawing/2014/main" id="{71E372E2-222C-4A36-9865-E78487B70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6583" y="314337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…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4" name="TextBox 25">
            <a:extLst>
              <a:ext uri="{FF2B5EF4-FFF2-40B4-BE49-F238E27FC236}">
                <a16:creationId xmlns:a16="http://schemas.microsoft.com/office/drawing/2014/main" id="{1DBB1DA3-2604-40A2-9E62-748DEC061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5121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5" name="TextBox 25">
            <a:extLst>
              <a:ext uri="{FF2B5EF4-FFF2-40B4-BE49-F238E27FC236}">
                <a16:creationId xmlns:a16="http://schemas.microsoft.com/office/drawing/2014/main" id="{A4BD2654-1B42-4A0C-9A58-C5C12918C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9038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21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6" name="TextBox 25">
            <a:extLst>
              <a:ext uri="{FF2B5EF4-FFF2-40B4-BE49-F238E27FC236}">
                <a16:creationId xmlns:a16="http://schemas.microsoft.com/office/drawing/2014/main" id="{8A266723-1C52-48CC-AFA7-94531FC20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2965" y="515717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7" name="TextBox 25">
            <a:extLst>
              <a:ext uri="{FF2B5EF4-FFF2-40B4-BE49-F238E27FC236}">
                <a16:creationId xmlns:a16="http://schemas.microsoft.com/office/drawing/2014/main" id="{7CB1DD31-A9E5-4F1C-AFEC-1CCDE7C433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252" y="514560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23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8" name="TextBox 25">
            <a:extLst>
              <a:ext uri="{FF2B5EF4-FFF2-40B4-BE49-F238E27FC236}">
                <a16:creationId xmlns:a16="http://schemas.microsoft.com/office/drawing/2014/main" id="{8086BA01-9D65-41F5-AED3-8938F2468F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16721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69" name="TextBox 25">
            <a:extLst>
              <a:ext uri="{FF2B5EF4-FFF2-40B4-BE49-F238E27FC236}">
                <a16:creationId xmlns:a16="http://schemas.microsoft.com/office/drawing/2014/main" id="{84CF29A9-8AEB-4A72-9AF7-63E4090A1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50638" y="515418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25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0" name="TextBox 25">
            <a:extLst>
              <a:ext uri="{FF2B5EF4-FFF2-40B4-BE49-F238E27FC236}">
                <a16:creationId xmlns:a16="http://schemas.microsoft.com/office/drawing/2014/main" id="{879C1EB3-11AF-4401-A113-55EBDD054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565" y="515717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1" name="TextBox 25">
            <a:extLst>
              <a:ext uri="{FF2B5EF4-FFF2-40B4-BE49-F238E27FC236}">
                <a16:creationId xmlns:a16="http://schemas.microsoft.com/office/drawing/2014/main" id="{1A9736DA-4559-4874-B265-8998B7F17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7852" y="514560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27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2" name="TextBox 25">
            <a:extLst>
              <a:ext uri="{FF2B5EF4-FFF2-40B4-BE49-F238E27FC236}">
                <a16:creationId xmlns:a16="http://schemas.microsoft.com/office/drawing/2014/main" id="{53AE340A-431D-4BF3-8B6D-9C48B6663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39891" y="51504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3" name="TextBox 25">
            <a:extLst>
              <a:ext uri="{FF2B5EF4-FFF2-40B4-BE49-F238E27FC236}">
                <a16:creationId xmlns:a16="http://schemas.microsoft.com/office/drawing/2014/main" id="{43E2360C-B0BB-4F3B-9F08-B12458AA9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808" y="515046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29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4" name="TextBox 25">
            <a:extLst>
              <a:ext uri="{FF2B5EF4-FFF2-40B4-BE49-F238E27FC236}">
                <a16:creationId xmlns:a16="http://schemas.microsoft.com/office/drawing/2014/main" id="{59D72316-5394-4D77-B1E3-77037100E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7735" y="515345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75" name="TextBox 25">
            <a:extLst>
              <a:ext uri="{FF2B5EF4-FFF2-40B4-BE49-F238E27FC236}">
                <a16:creationId xmlns:a16="http://schemas.microsoft.com/office/drawing/2014/main" id="{25F5FE31-5922-4CDF-BD18-A6064CC11B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1022" y="514188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31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62C7A4C5-5768-4CDC-B578-B7D71BA526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9FF981-DE0E-47CF-8BE3-215AEF34D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97223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>
            <a:extLst>
              <a:ext uri="{FF2B5EF4-FFF2-40B4-BE49-F238E27FC236}">
                <a16:creationId xmlns:a16="http://schemas.microsoft.com/office/drawing/2014/main" id="{31FC43CD-824C-4203-A0B6-4484FA5A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253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3DFD43B-3A5F-473C-BC70-88B6C78F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57170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7FC88065-9EE1-4B38-8BD9-372B31FB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097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71D39F61-B66F-47A8-A170-FDA15F3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4853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60CCBD4F-2F43-4325-A66E-FAF348F1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8770" y="378862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7AE4F50C-41FE-4A40-AB83-7850F94B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2697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2599F309-9EB7-46EB-956D-AF50BC50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8023" y="378490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2B5E9EC4-0406-4A6B-95FB-631CA8E7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1940" y="3784904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105B223-22DB-4E66-A5BB-309E0A83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867" y="3787893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EABDBFD0-4647-47B3-B714-F9659E13A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17584" y="3802110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0CD4767-4FB6-46A1-9117-41D4AD6DB8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59632" y="344948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52" name="TextBox 25">
            <a:extLst>
              <a:ext uri="{FF2B5EF4-FFF2-40B4-BE49-F238E27FC236}">
                <a16:creationId xmlns:a16="http://schemas.microsoft.com/office/drawing/2014/main" id="{532F3475-E1C8-4109-9B2F-36DA63CF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814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1A7E2124-28DA-43F5-841F-E24D9D14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84736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4" name="TextBox 25">
            <a:extLst>
              <a:ext uri="{FF2B5EF4-FFF2-40B4-BE49-F238E27FC236}">
                <a16:creationId xmlns:a16="http://schemas.microsoft.com/office/drawing/2014/main" id="{300A16C0-1D5B-457C-95D9-8221B4BA5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892" y="2543166"/>
            <a:ext cx="6211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배열은 연속적인 메모리 공간을 할당받는다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4287022B-8F83-4389-BA01-C17989F5F9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3748" y="4777988"/>
            <a:ext cx="645660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형은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4byte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이므로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a[12]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선언한다면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4*12 = 48byte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연속적으로 할당된다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D5FDABA9-CA40-43BD-B573-0FD2B8E0F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1511" y="379161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32DE97F4-F71A-427C-82A9-E59FD14C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ADACD34-A72E-4080-B6EF-EEF600846D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0410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25">
            <a:extLst>
              <a:ext uri="{FF2B5EF4-FFF2-40B4-BE49-F238E27FC236}">
                <a16:creationId xmlns:a16="http://schemas.microsoft.com/office/drawing/2014/main" id="{31FC43CD-824C-4203-A0B6-4484FA5A21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3644" y="2906641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3DFD43B-3A5F-473C-BC70-88B6C78FFA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1306" y="2906689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7FC88065-9EE1-4B38-8BD9-372B31FB76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5233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71D39F61-B66F-47A8-A170-FDA15F383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8075" y="290074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60CCBD4F-2F43-4325-A66E-FAF348F1F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5390" y="291443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7AE4F50C-41FE-4A40-AB83-7850F94BDF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6833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2599F309-9EB7-46EB-956D-AF50BC5063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2159" y="290296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2B5E9EC4-0406-4A6B-95FB-631CA8E741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6076" y="2902967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56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C105B223-22DB-4E66-A5BB-309E0A837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20003" y="2905956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60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EABDBFD0-4647-47B3-B714-F9659E13A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1720" y="290074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64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B0CD4767-4FB6-46A1-9117-41D4AD6DB80C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483768" y="2567550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3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4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5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6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7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8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9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10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11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>
                          <a:solidFill>
                            <a:schemeClr val="bg1"/>
                          </a:solidFill>
                        </a:rPr>
                        <a:t>12</a:t>
                      </a:r>
                      <a:endParaRPr lang="ko-KR" altLang="en-US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52" name="TextBox 25">
            <a:extLst>
              <a:ext uri="{FF2B5EF4-FFF2-40B4-BE49-F238E27FC236}">
                <a16:creationId xmlns:a16="http://schemas.microsoft.com/office/drawing/2014/main" id="{532F3475-E1C8-4109-9B2F-36DA63CF9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950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1A7E2124-28DA-43F5-841F-E24D9D14C6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872" y="2909678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6" name="TextBox 25">
            <a:extLst>
              <a:ext uri="{FF2B5EF4-FFF2-40B4-BE49-F238E27FC236}">
                <a16:creationId xmlns:a16="http://schemas.microsoft.com/office/drawing/2014/main" id="{D5FDABA9-CA40-43BD-B573-0FD2B8E0FA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15647" y="2900745"/>
            <a:ext cx="48172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68</a:t>
            </a:r>
            <a:endParaRPr lang="en-US" altLang="ko-KR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10F4799E-E340-41E0-99FD-712F3F16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4" y="2491360"/>
            <a:ext cx="203570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num[12];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BB322A-06D6-4CFF-938A-5F180987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04323" y="1986711"/>
            <a:ext cx="62114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배열은 연속적인 메모리 공간을 할당받는다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186FA8CF-54B4-45F4-AF23-4EA8213AD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620" y="3726017"/>
            <a:ext cx="82111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num[0], num[1] …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그 요소의 값을 나타내지만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이름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배열의 시작주소를 나타낸다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DAFF8BE-0CE7-4545-AA49-F4064CD0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455" y="5122371"/>
            <a:ext cx="29085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num[0];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14567B8-571C-4B03-AFCB-5E5DA1C19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483" y="5826228"/>
            <a:ext cx="2908571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num;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7424AC-1E74-439A-82DB-EADC215CB569}"/>
              </a:ext>
            </a:extLst>
          </p:cNvPr>
          <p:cNvCxnSpPr>
            <a:cxnSpLocks/>
          </p:cNvCxnSpPr>
          <p:nvPr/>
        </p:nvCxnSpPr>
        <p:spPr>
          <a:xfrm>
            <a:off x="3087545" y="5378762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TextBox 25">
            <a:extLst>
              <a:ext uri="{FF2B5EF4-FFF2-40B4-BE49-F238E27FC236}">
                <a16:creationId xmlns:a16="http://schemas.microsoft.com/office/drawing/2014/main" id="{A457C5D7-B2C2-4F7B-856D-DEF94CBA9C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8900" y="5183926"/>
            <a:ext cx="3670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9B14FBC-3358-4EE5-A388-44C9867FDDD0}"/>
              </a:ext>
            </a:extLst>
          </p:cNvPr>
          <p:cNvCxnSpPr>
            <a:cxnSpLocks/>
          </p:cNvCxnSpPr>
          <p:nvPr/>
        </p:nvCxnSpPr>
        <p:spPr>
          <a:xfrm>
            <a:off x="3087545" y="6113396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0" name="TextBox 25">
            <a:extLst>
              <a:ext uri="{FF2B5EF4-FFF2-40B4-BE49-F238E27FC236}">
                <a16:creationId xmlns:a16="http://schemas.microsoft.com/office/drawing/2014/main" id="{8A9B8883-1F10-48F6-A804-3AB4198A9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553" y="5882563"/>
            <a:ext cx="5578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EECA87FC-B3E4-4C59-8D29-FABA73E97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5648" y="5850559"/>
            <a:ext cx="331543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주소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실제로는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006FFE2C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와 같은 모양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78335AFD-2B45-409D-8011-E5ED018797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C69003F-7E64-4776-9597-9A3834259B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97657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10F4799E-E340-41E0-99FD-712F3F168E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694" y="2491360"/>
            <a:ext cx="282885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num[12];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*ptr = num;</a:t>
            </a: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BB322A-06D6-4CFF-938A-5F1809878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939" y="3703514"/>
            <a:ext cx="855191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포인터로 배열의 이름을 가리키고 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+ 1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 하면 자동으로 자료형의 크기만큼 더해져서 다음 요소를 가리키게 된다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FDAFF8BE-0CE7-4545-AA49-F4064CD037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310" y="4915669"/>
            <a:ext cx="421754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num[0]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주소값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num[1]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주소값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+ 7 =&gt; num[7]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주소값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69F3EAFD-BF37-4DCB-A18B-927154453F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8FAAE4-07A3-462B-87C4-978C4592A6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0291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004504" y="1430892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10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30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40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50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60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70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>
                          <a:solidFill>
                            <a:schemeClr val="bg1"/>
                          </a:solidFill>
                        </a:rPr>
                        <a:t>80</a:t>
                      </a:r>
                      <a:endParaRPr lang="ko-KR" altLang="en-US" sz="240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1411799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0233" y="736817"/>
            <a:ext cx="248376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num[8];</a:t>
            </a:r>
            <a:endParaRPr lang="ko-KR" altLang="en-US" sz="36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F2194BD-9FC8-4773-803D-287472B6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03050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BC4FC-F0DA-46CB-98AF-BEE2A32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684383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004FFB68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34A673B-AD52-4238-9404-E5E6CE7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303090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004FFB6C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725ED51-D1F5-4058-A5C5-4E3FDA8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951164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004FFB70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62C639C4-068B-4457-AA50-7B5D2BEE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4569871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004FFB74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75C82-46E7-4272-89B0-3AE31D55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22374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004FFB78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8BA82638-26B0-4782-88FA-5F3E2BD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84245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004FFB82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2D66969-A1F6-4345-B522-64899447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2" y="1932956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num[0];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5A54BDB1-A6F5-4FB0-84BA-45BCE19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45142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ptr;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BEF1C148-B7B4-4895-B2D4-DA7A38E9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118" y="501123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ptr + 1;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58F1B0-E0EF-4B47-A27B-61EF7C090A05}"/>
              </a:ext>
            </a:extLst>
          </p:cNvPr>
          <p:cNvCxnSpPr>
            <a:cxnSpLocks/>
          </p:cNvCxnSpPr>
          <p:nvPr/>
        </p:nvCxnSpPr>
        <p:spPr>
          <a:xfrm>
            <a:off x="2607841" y="5315000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26033B72-E24E-4F21-8E14-1505CB86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507" y="5084167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94B927-8BF1-4B4B-AFD4-48DFEB4D9233}"/>
              </a:ext>
            </a:extLst>
          </p:cNvPr>
          <p:cNvCxnSpPr>
            <a:cxnSpLocks/>
          </p:cNvCxnSpPr>
          <p:nvPr/>
        </p:nvCxnSpPr>
        <p:spPr>
          <a:xfrm>
            <a:off x="2656222" y="2162123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A550E4F8-64F4-45DF-A4A8-2BF306C8C1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8568" y="1965645"/>
            <a:ext cx="662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19DE415C-0C0A-4F57-9BEC-99AD6D7F5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4161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num;</a:t>
            </a: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1D050097-8822-4788-B2D9-DC22EA40D3D5}"/>
              </a:ext>
            </a:extLst>
          </p:cNvPr>
          <p:cNvCxnSpPr>
            <a:cxnSpLocks/>
          </p:cNvCxnSpPr>
          <p:nvPr/>
        </p:nvCxnSpPr>
        <p:spPr>
          <a:xfrm>
            <a:off x="2632412" y="2669772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6" name="TextBox 25">
            <a:extLst>
              <a:ext uri="{FF2B5EF4-FFF2-40B4-BE49-F238E27FC236}">
                <a16:creationId xmlns:a16="http://schemas.microsoft.com/office/drawing/2014/main" id="{B326F458-26BA-4596-8A0C-C2377957CE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2478" y="2476867"/>
            <a:ext cx="1748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004FFB60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7" name="TextBox 25">
            <a:extLst>
              <a:ext uri="{FF2B5EF4-FFF2-40B4-BE49-F238E27FC236}">
                <a16:creationId xmlns:a16="http://schemas.microsoft.com/office/drawing/2014/main" id="{40D545DF-250E-4E94-A85A-D0CCDF3CD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9261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num + 1</a:t>
            </a:r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16E28353-E108-40A2-A2C1-6380990BE3BE}"/>
              </a:ext>
            </a:extLst>
          </p:cNvPr>
          <p:cNvCxnSpPr>
            <a:cxnSpLocks/>
          </p:cNvCxnSpPr>
          <p:nvPr/>
        </p:nvCxnSpPr>
        <p:spPr>
          <a:xfrm>
            <a:off x="2659491" y="3148017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25">
            <a:extLst>
              <a:ext uri="{FF2B5EF4-FFF2-40B4-BE49-F238E27FC236}">
                <a16:creationId xmlns:a16="http://schemas.microsoft.com/office/drawing/2014/main" id="{B2F2A284-54DE-4BBE-86D2-542E759CF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7627" y="2952722"/>
            <a:ext cx="1748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004FFB64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0" name="TextBox 25">
            <a:extLst>
              <a:ext uri="{FF2B5EF4-FFF2-40B4-BE49-F238E27FC236}">
                <a16:creationId xmlns:a16="http://schemas.microsoft.com/office/drawing/2014/main" id="{C2F4B04E-512D-4F88-99F2-5F2A8810BC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066" y="3703454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int* ptr = num;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4D3744C-E175-4856-BDA7-CCB36463C19E}"/>
              </a:ext>
            </a:extLst>
          </p:cNvPr>
          <p:cNvCxnSpPr>
            <a:cxnSpLocks/>
          </p:cNvCxnSpPr>
          <p:nvPr/>
        </p:nvCxnSpPr>
        <p:spPr>
          <a:xfrm>
            <a:off x="2622309" y="4876278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TextBox 25">
            <a:extLst>
              <a:ext uri="{FF2B5EF4-FFF2-40B4-BE49-F238E27FC236}">
                <a16:creationId xmlns:a16="http://schemas.microsoft.com/office/drawing/2014/main" id="{7CB53232-DA80-425B-A730-6D5F95F023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2375" y="4683373"/>
            <a:ext cx="17482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004FFB60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AF80420D-C01D-4734-9461-2266A4AC43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799" y="55081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*ptr;</a:t>
            </a:r>
          </a:p>
        </p:txBody>
      </p: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7AAB5F2-6547-42A6-BB31-A5082C8DB145}"/>
              </a:ext>
            </a:extLst>
          </p:cNvPr>
          <p:cNvCxnSpPr>
            <a:cxnSpLocks/>
          </p:cNvCxnSpPr>
          <p:nvPr/>
        </p:nvCxnSpPr>
        <p:spPr>
          <a:xfrm>
            <a:off x="2599556" y="5800577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25">
            <a:extLst>
              <a:ext uri="{FF2B5EF4-FFF2-40B4-BE49-F238E27FC236}">
                <a16:creationId xmlns:a16="http://schemas.microsoft.com/office/drawing/2014/main" id="{157E9E36-3304-427E-9BBC-9329A1B997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9222" y="5569744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10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9" name="TextBox 25">
            <a:extLst>
              <a:ext uri="{FF2B5EF4-FFF2-40B4-BE49-F238E27FC236}">
                <a16:creationId xmlns:a16="http://schemas.microsoft.com/office/drawing/2014/main" id="{59C0F48F-DE4F-4E33-9A22-BE83E6E47A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6040424"/>
            <a:ext cx="302574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*(ptr + 3);</a:t>
            </a: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0895F8B0-36E7-43F8-A4F4-215C5381EB3E}"/>
              </a:ext>
            </a:extLst>
          </p:cNvPr>
          <p:cNvCxnSpPr>
            <a:cxnSpLocks/>
          </p:cNvCxnSpPr>
          <p:nvPr/>
        </p:nvCxnSpPr>
        <p:spPr>
          <a:xfrm>
            <a:off x="2622309" y="6271256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61" name="TextBox 25">
            <a:extLst>
              <a:ext uri="{FF2B5EF4-FFF2-40B4-BE49-F238E27FC236}">
                <a16:creationId xmlns:a16="http://schemas.microsoft.com/office/drawing/2014/main" id="{4B5C5C25-AF53-478A-979C-7058DEA910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7868" y="6031409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BAE7D304-7E6C-4ADB-A710-71F28F86B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B41478C-449F-4ACE-A8F2-FB5086987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94489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7157" y="1652977"/>
            <a:ext cx="1651671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5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정 리</a:t>
            </a:r>
            <a:endParaRPr lang="en-US" altLang="ko-KR" sz="5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CC86511-2AF1-4175-96D3-F6EF18CED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3588" y="2583449"/>
            <a:ext cx="232295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변수의 경우</a:t>
            </a:r>
            <a:endParaRPr lang="en-US" altLang="ko-KR" sz="36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1FF86C35-BB58-4382-8C7E-E1B9E2BAF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376" y="3614590"/>
            <a:ext cx="36632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으로 포인터형 변수 생성 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954B808D-3B38-4A18-B8A9-F509D25111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4578" y="2583448"/>
            <a:ext cx="22770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경우</a:t>
            </a:r>
            <a:endParaRPr lang="en-US" altLang="ko-KR" sz="36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4D599555-70F4-49BE-B941-393C7AA0C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7823" y="3595821"/>
            <a:ext cx="441054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arr[20];</a:t>
            </a: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3A33C96-D380-4BCA-BA76-E2588F05D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875" y="4188599"/>
            <a:ext cx="45900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arr[0], arr[1]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등 원소는 일반 변수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357B1C49-3D80-492C-99AC-75452EC51C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927" y="4184428"/>
            <a:ext cx="41802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포인터형 변수는 주소 변수를 저장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4EBDB29-6246-44D8-BAC9-0A5B46BDD05D}"/>
              </a:ext>
            </a:extLst>
          </p:cNvPr>
          <p:cNvCxnSpPr>
            <a:cxnSpLocks/>
          </p:cNvCxnSpPr>
          <p:nvPr/>
        </p:nvCxnSpPr>
        <p:spPr>
          <a:xfrm>
            <a:off x="4442993" y="2436167"/>
            <a:ext cx="0" cy="3944859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5">
            <a:extLst>
              <a:ext uri="{FF2B5EF4-FFF2-40B4-BE49-F238E27FC236}">
                <a16:creationId xmlns:a16="http://schemas.microsoft.com/office/drawing/2014/main" id="{B29FA4B0-55E3-49C6-AAA3-A4CC2A40C9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4224" y="5425966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*ptr = &amp;a;</a:t>
            </a: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A6EEB3E3-756A-4363-9A09-149812B89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425966"/>
            <a:ext cx="3168351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*ptr = &amp;arr[0]; int *ptr = arr;</a:t>
            </a: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F28DB351-CD00-43A8-894A-F1086FA6E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F3014A4-5997-4A69-B411-F56AEFD56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sp>
        <p:nvSpPr>
          <p:cNvPr id="30" name="TextBox 25">
            <a:extLst>
              <a:ext uri="{FF2B5EF4-FFF2-40B4-BE49-F238E27FC236}">
                <a16:creationId xmlns:a16="http://schemas.microsoft.com/office/drawing/2014/main" id="{48FEA394-7DEA-4304-8732-3E07A05B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875" y="4781377"/>
            <a:ext cx="42745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그냥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arr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만 쓰면 배열의 주소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en-US" altLang="ko-KR" sz="24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14028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6669C973-A791-4196-9237-B6E437A2D8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866" y="1755292"/>
            <a:ext cx="38481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1226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직사각형 16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251520" y="260648"/>
            <a:ext cx="3096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5</a:t>
            </a:r>
            <a:r>
              <a:rPr lang="ko-KR" altLang="en-US" sz="360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주차</a:t>
            </a:r>
            <a:endParaRPr lang="ko-KR" altLang="en-US" sz="36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117035" y="2968396"/>
            <a:ext cx="1368272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 포인터</a:t>
            </a:r>
            <a:endParaRPr lang="en-US" altLang="ko-KR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4063744" y="2968395"/>
            <a:ext cx="1016511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</a:t>
            </a:r>
            <a:endParaRPr lang="en-US" altLang="ko-KR" sz="360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할당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6804250" y="3223372"/>
            <a:ext cx="1512048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ko-KR" altLang="en-US" sz="3600">
                <a:solidFill>
                  <a:schemeClr val="bg1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ko-KR" altLang="en-US" sz="3600" dirty="0">
              <a:solidFill>
                <a:schemeClr val="bg1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98" name="직선 연결선 197"/>
          <p:cNvCxnSpPr>
            <a:cxnSpLocks/>
          </p:cNvCxnSpPr>
          <p:nvPr/>
        </p:nvCxnSpPr>
        <p:spPr>
          <a:xfrm>
            <a:off x="1187624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직선 연결선 199"/>
          <p:cNvCxnSpPr>
            <a:cxnSpLocks/>
          </p:cNvCxnSpPr>
          <p:nvPr/>
        </p:nvCxnSpPr>
        <p:spPr>
          <a:xfrm>
            <a:off x="1187624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직선 연결선 206"/>
          <p:cNvCxnSpPr>
            <a:cxnSpLocks/>
          </p:cNvCxnSpPr>
          <p:nvPr/>
        </p:nvCxnSpPr>
        <p:spPr>
          <a:xfrm>
            <a:off x="1187624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>
            <a:off x="1187624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216"/>
          <p:cNvSpPr txBox="1"/>
          <p:nvPr/>
        </p:nvSpPr>
        <p:spPr>
          <a:xfrm>
            <a:off x="1117035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1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3927246" y="2374408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2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9" name="TextBox 218"/>
          <p:cNvSpPr txBox="1"/>
          <p:nvPr/>
        </p:nvSpPr>
        <p:spPr>
          <a:xfrm>
            <a:off x="6804250" y="2383340"/>
            <a:ext cx="1152128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3</a:t>
            </a:r>
            <a:endParaRPr lang="ko-KR" altLang="en-US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BCC5B0EA-298D-4CAA-8682-EC9845BEE57C}"/>
              </a:ext>
            </a:extLst>
          </p:cNvPr>
          <p:cNvCxnSpPr>
            <a:cxnSpLocks/>
          </p:cNvCxnSpPr>
          <p:nvPr/>
        </p:nvCxnSpPr>
        <p:spPr>
          <a:xfrm>
            <a:off x="3999134" y="280057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F5E9161A-0CBB-4939-841E-12ABC481E600}"/>
              </a:ext>
            </a:extLst>
          </p:cNvPr>
          <p:cNvCxnSpPr>
            <a:cxnSpLocks/>
          </p:cNvCxnSpPr>
          <p:nvPr/>
        </p:nvCxnSpPr>
        <p:spPr>
          <a:xfrm>
            <a:off x="3999134" y="2863054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0E67910-01A7-498F-A3AD-7B0027B2C21A}"/>
              </a:ext>
            </a:extLst>
          </p:cNvPr>
          <p:cNvCxnSpPr>
            <a:cxnSpLocks/>
          </p:cNvCxnSpPr>
          <p:nvPr/>
        </p:nvCxnSpPr>
        <p:spPr>
          <a:xfrm>
            <a:off x="6935757" y="2809503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BF90356D-BDF3-42FF-BB0A-5134FE425EEC}"/>
              </a:ext>
            </a:extLst>
          </p:cNvPr>
          <p:cNvCxnSpPr>
            <a:cxnSpLocks/>
          </p:cNvCxnSpPr>
          <p:nvPr/>
        </p:nvCxnSpPr>
        <p:spPr>
          <a:xfrm>
            <a:off x="6935757" y="287198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96576D80-3837-4317-BB60-807F6022974D}"/>
              </a:ext>
            </a:extLst>
          </p:cNvPr>
          <p:cNvCxnSpPr>
            <a:cxnSpLocks/>
          </p:cNvCxnSpPr>
          <p:nvPr/>
        </p:nvCxnSpPr>
        <p:spPr>
          <a:xfrm>
            <a:off x="3999134" y="4255589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9AB4593F-12BA-46CC-9ADB-8F1D74B2DE1E}"/>
              </a:ext>
            </a:extLst>
          </p:cNvPr>
          <p:cNvCxnSpPr>
            <a:cxnSpLocks/>
          </p:cNvCxnSpPr>
          <p:nvPr/>
        </p:nvCxnSpPr>
        <p:spPr>
          <a:xfrm>
            <a:off x="3999134" y="4212156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95FA4827-E36A-4F6B-BFFE-A91B7AC05C53}"/>
              </a:ext>
            </a:extLst>
          </p:cNvPr>
          <p:cNvCxnSpPr>
            <a:cxnSpLocks/>
          </p:cNvCxnSpPr>
          <p:nvPr/>
        </p:nvCxnSpPr>
        <p:spPr>
          <a:xfrm>
            <a:off x="6876138" y="4264521"/>
            <a:ext cx="11521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79428498-B50A-4449-BCF8-81BB4698C89A}"/>
              </a:ext>
            </a:extLst>
          </p:cNvPr>
          <p:cNvCxnSpPr>
            <a:cxnSpLocks/>
          </p:cNvCxnSpPr>
          <p:nvPr/>
        </p:nvCxnSpPr>
        <p:spPr>
          <a:xfrm>
            <a:off x="6876138" y="4221088"/>
            <a:ext cx="1152128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40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13EC5A4-8039-45EE-AAF8-023167952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968426"/>
              </p:ext>
            </p:extLst>
          </p:nvPr>
        </p:nvGraphicFramePr>
        <p:xfrm>
          <a:off x="643598" y="231423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60288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B813CC38-B945-468D-B0F1-0334C871EE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678587"/>
              </p:ext>
            </p:extLst>
          </p:nvPr>
        </p:nvGraphicFramePr>
        <p:xfrm>
          <a:off x="652444" y="11965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86" name="TextBox 25">
            <a:extLst>
              <a:ext uri="{FF2B5EF4-FFF2-40B4-BE49-F238E27FC236}">
                <a16:creationId xmlns:a16="http://schemas.microsoft.com/office/drawing/2014/main" id="{C06CD596-7AC6-43E8-AA9C-BF350D03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12" y="156736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7" name="TextBox 25">
            <a:extLst>
              <a:ext uri="{FF2B5EF4-FFF2-40B4-BE49-F238E27FC236}">
                <a16:creationId xmlns:a16="http://schemas.microsoft.com/office/drawing/2014/main" id="{4845CF59-8B90-4643-922C-3E72D34C7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9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25">
            <a:extLst>
              <a:ext uri="{FF2B5EF4-FFF2-40B4-BE49-F238E27FC236}">
                <a16:creationId xmlns:a16="http://schemas.microsoft.com/office/drawing/2014/main" id="{66E99A4E-FE9A-430A-8FCB-999A0F01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03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9" name="TextBox 25">
            <a:extLst>
              <a:ext uri="{FF2B5EF4-FFF2-40B4-BE49-F238E27FC236}">
                <a16:creationId xmlns:a16="http://schemas.microsoft.com/office/drawing/2014/main" id="{B004B364-1807-47BF-B278-346F50A1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575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0" name="TextBox 25">
            <a:extLst>
              <a:ext uri="{FF2B5EF4-FFF2-40B4-BE49-F238E27FC236}">
                <a16:creationId xmlns:a16="http://schemas.microsoft.com/office/drawing/2014/main" id="{A6F0CCEE-BFAA-442D-9DF6-4F3A133B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11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1" name="TextBox 25">
            <a:extLst>
              <a:ext uri="{FF2B5EF4-FFF2-40B4-BE49-F238E27FC236}">
                <a16:creationId xmlns:a16="http://schemas.microsoft.com/office/drawing/2014/main" id="{F3CF49F3-CD19-4779-9A73-ABE5E037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55" y="15635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25">
            <a:extLst>
              <a:ext uri="{FF2B5EF4-FFF2-40B4-BE49-F238E27FC236}">
                <a16:creationId xmlns:a16="http://schemas.microsoft.com/office/drawing/2014/main" id="{D5F51C04-CD3D-4D6F-A490-FBBAA955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19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071E5485-E6C0-49E3-8866-62A4ECA6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504" y="154519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9D35D9F2-AE14-41F9-AA20-A4440AF8E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42" y="155204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EFC90F87-5104-4FCE-ABB3-1A8A471E4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088" y="155615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6" name="TextBox 25">
            <a:extLst>
              <a:ext uri="{FF2B5EF4-FFF2-40B4-BE49-F238E27FC236}">
                <a16:creationId xmlns:a16="http://schemas.microsoft.com/office/drawing/2014/main" id="{1C653D65-3ECA-40E1-914C-0A52F7C7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46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7" name="TextBox 25">
            <a:extLst>
              <a:ext uri="{FF2B5EF4-FFF2-40B4-BE49-F238E27FC236}">
                <a16:creationId xmlns:a16="http://schemas.microsoft.com/office/drawing/2014/main" id="{14508FED-2E55-4307-A6A1-1678212B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692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F3D1E8A-3788-4658-8562-15CE4161EF63}"/>
              </a:ext>
            </a:extLst>
          </p:cNvPr>
          <p:cNvCxnSpPr>
            <a:cxnSpLocks/>
          </p:cNvCxnSpPr>
          <p:nvPr/>
        </p:nvCxnSpPr>
        <p:spPr>
          <a:xfrm flipH="1" flipV="1">
            <a:off x="1032826" y="1945302"/>
            <a:ext cx="3875546" cy="3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25">
            <a:extLst>
              <a:ext uri="{FF2B5EF4-FFF2-40B4-BE49-F238E27FC236}">
                <a16:creationId xmlns:a16="http://schemas.microsoft.com/office/drawing/2014/main" id="{21F50313-E46F-4843-9873-FB0D487E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52" y="265991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0" name="TextBox 25">
            <a:extLst>
              <a:ext uri="{FF2B5EF4-FFF2-40B4-BE49-F238E27FC236}">
                <a16:creationId xmlns:a16="http://schemas.microsoft.com/office/drawing/2014/main" id="{4683993A-E9C3-4DF4-B5CC-73463B820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430" y="265289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25">
            <a:extLst>
              <a:ext uri="{FF2B5EF4-FFF2-40B4-BE49-F238E27FC236}">
                <a16:creationId xmlns:a16="http://schemas.microsoft.com/office/drawing/2014/main" id="{17E0FDC2-5931-4149-BC89-6FB240B2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70" y="265289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2" name="TextBox 25">
            <a:extLst>
              <a:ext uri="{FF2B5EF4-FFF2-40B4-BE49-F238E27FC236}">
                <a16:creationId xmlns:a16="http://schemas.microsoft.com/office/drawing/2014/main" id="{77FA16B1-78B1-42FC-B8D5-E5FF9BC9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515" y="265801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3" name="TextBox 25">
            <a:extLst>
              <a:ext uri="{FF2B5EF4-FFF2-40B4-BE49-F238E27FC236}">
                <a16:creationId xmlns:a16="http://schemas.microsoft.com/office/drawing/2014/main" id="{633FBCC9-58E9-4926-ABA1-049542EA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055" y="265117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414691F1-9134-48B3-A367-298065E2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595" y="265610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5" name="TextBox 25">
            <a:extLst>
              <a:ext uri="{FF2B5EF4-FFF2-40B4-BE49-F238E27FC236}">
                <a16:creationId xmlns:a16="http://schemas.microsoft.com/office/drawing/2014/main" id="{7F1595AE-A57B-4B12-9B04-F9B4F26B3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135" y="265117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6" name="TextBox 25">
            <a:extLst>
              <a:ext uri="{FF2B5EF4-FFF2-40B4-BE49-F238E27FC236}">
                <a16:creationId xmlns:a16="http://schemas.microsoft.com/office/drawing/2014/main" id="{E0B6853E-0A19-4767-B9E6-1226E8C6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444" y="263774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92C97122-97D3-45BE-9B68-06089AA8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82" y="264459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8" name="TextBox 25">
            <a:extLst>
              <a:ext uri="{FF2B5EF4-FFF2-40B4-BE49-F238E27FC236}">
                <a16:creationId xmlns:a16="http://schemas.microsoft.com/office/drawing/2014/main" id="{1D153514-15B7-4890-8E4B-5680D2D8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028" y="264870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9" name="TextBox 25">
            <a:extLst>
              <a:ext uri="{FF2B5EF4-FFF2-40B4-BE49-F238E27FC236}">
                <a16:creationId xmlns:a16="http://schemas.microsoft.com/office/drawing/2014/main" id="{A0BA41E3-A7A3-4694-924A-AD6FBEC0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386" y="265801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4F7E07F5-19F5-4E27-916E-ACE2571E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632" y="265801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1" name="TextBox 25">
            <a:extLst>
              <a:ext uri="{FF2B5EF4-FFF2-40B4-BE49-F238E27FC236}">
                <a16:creationId xmlns:a16="http://schemas.microsoft.com/office/drawing/2014/main" id="{F89921AC-BE50-451A-B582-D82383C1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333" y="2169594"/>
            <a:ext cx="864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2" name="TextBox 25">
            <a:extLst>
              <a:ext uri="{FF2B5EF4-FFF2-40B4-BE49-F238E27FC236}">
                <a16:creationId xmlns:a16="http://schemas.microsoft.com/office/drawing/2014/main" id="{C2E1FD70-2CE5-4138-9ADA-F6951927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06" y="3116071"/>
            <a:ext cx="314184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 int *ptr = &amp;a;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int *ptr = a;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cout &lt;&lt; a;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cout &lt;&lt; &amp;a;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cout &lt;&lt; *a;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cout &lt;&lt; ptr;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6. cout &lt;&lt; &amp;ptr;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7. cout &lt;&lt; *ptr;</a:t>
            </a:r>
          </a:p>
        </p:txBody>
      </p:sp>
      <p:sp>
        <p:nvSpPr>
          <p:cNvPr id="113" name="TextBox 25">
            <a:extLst>
              <a:ext uri="{FF2B5EF4-FFF2-40B4-BE49-F238E27FC236}">
                <a16:creationId xmlns:a16="http://schemas.microsoft.com/office/drawing/2014/main" id="{53EC63FD-C2F2-4BEC-9617-BF7D8D2E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9" y="149989"/>
            <a:ext cx="2441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결과값 예상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39140DDE-80A1-43DF-AC88-A3C85DA5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495" y="716577"/>
            <a:ext cx="964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a[0]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6" name="TextBox 25">
            <a:extLst>
              <a:ext uri="{FF2B5EF4-FFF2-40B4-BE49-F238E27FC236}">
                <a16:creationId xmlns:a16="http://schemas.microsoft.com/office/drawing/2014/main" id="{76AD4796-E0CB-42F3-A7E5-EBE0973B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648" y="1061161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5C25E0FA-2079-4938-977B-A56C78062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515" y="1061161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571BA08D-AAA4-44EA-97CB-9A7558B1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797" y="729690"/>
            <a:ext cx="697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a[1]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A4144402-3C37-423D-9F90-9C25CA847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041" y="751973"/>
            <a:ext cx="964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a[2]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E5A7DFD9-D751-4D3C-A5E5-2F167B7A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398" y="1061742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4D477EC4-D853-4470-A84E-1B19FDDD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845" y="4186443"/>
            <a:ext cx="12765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ptr++;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9121DB-DE18-4AA6-91AE-F55664F2D335}"/>
              </a:ext>
            </a:extLst>
          </p:cNvPr>
          <p:cNvCxnSpPr>
            <a:cxnSpLocks/>
          </p:cNvCxnSpPr>
          <p:nvPr/>
        </p:nvCxnSpPr>
        <p:spPr>
          <a:xfrm>
            <a:off x="3492410" y="4810861"/>
            <a:ext cx="1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9B5E8D41-16DD-4008-BB99-2035116C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247" y="3116497"/>
            <a:ext cx="31418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8. cout &lt;&lt; ptr;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9. cout &lt;&lt; &amp;ptr;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10. cout &lt;&lt; *ptr;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11. cout &lt;&lt; ptr + 1;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12. cout &lt;&lt; a + 2;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17599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913EC5A4-8039-45EE-AAF8-0231679523B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43598" y="2314237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712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60288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graphicFrame>
        <p:nvGraphicFramePr>
          <p:cNvPr id="84" name="표 83">
            <a:extLst>
              <a:ext uri="{FF2B5EF4-FFF2-40B4-BE49-F238E27FC236}">
                <a16:creationId xmlns:a16="http://schemas.microsoft.com/office/drawing/2014/main" id="{B813CC38-B945-468D-B0F1-0334C871EE9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2444" y="1196528"/>
          <a:ext cx="6096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283206360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3724751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86799522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608976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556970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68719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038163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5712883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7379683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6017885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80816567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77945579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441312"/>
                  </a:ext>
                </a:extLst>
              </a:tr>
            </a:tbl>
          </a:graphicData>
        </a:graphic>
      </p:graphicFrame>
      <p:sp>
        <p:nvSpPr>
          <p:cNvPr id="86" name="TextBox 25">
            <a:extLst>
              <a:ext uri="{FF2B5EF4-FFF2-40B4-BE49-F238E27FC236}">
                <a16:creationId xmlns:a16="http://schemas.microsoft.com/office/drawing/2014/main" id="{C06CD596-7AC6-43E8-AA9C-BF350D034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812" y="156736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7" name="TextBox 25">
            <a:extLst>
              <a:ext uri="{FF2B5EF4-FFF2-40B4-BE49-F238E27FC236}">
                <a16:creationId xmlns:a16="http://schemas.microsoft.com/office/drawing/2014/main" id="{4845CF59-8B90-4643-922C-3E72D34C75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749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8" name="TextBox 25">
            <a:extLst>
              <a:ext uri="{FF2B5EF4-FFF2-40B4-BE49-F238E27FC236}">
                <a16:creationId xmlns:a16="http://schemas.microsoft.com/office/drawing/2014/main" id="{66E99A4E-FE9A-430A-8FCB-999A0F01E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1030" y="156034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89" name="TextBox 25">
            <a:extLst>
              <a:ext uri="{FF2B5EF4-FFF2-40B4-BE49-F238E27FC236}">
                <a16:creationId xmlns:a16="http://schemas.microsoft.com/office/drawing/2014/main" id="{B004B364-1807-47BF-B278-346F50A1F7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6575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0" name="TextBox 25">
            <a:extLst>
              <a:ext uri="{FF2B5EF4-FFF2-40B4-BE49-F238E27FC236}">
                <a16:creationId xmlns:a16="http://schemas.microsoft.com/office/drawing/2014/main" id="{A6F0CCEE-BFAA-442D-9DF6-4F3A133B5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011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1" name="TextBox 25">
            <a:extLst>
              <a:ext uri="{FF2B5EF4-FFF2-40B4-BE49-F238E27FC236}">
                <a16:creationId xmlns:a16="http://schemas.microsoft.com/office/drawing/2014/main" id="{F3CF49F3-CD19-4779-9A73-ABE5E037BF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3655" y="156355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2" name="TextBox 25">
            <a:extLst>
              <a:ext uri="{FF2B5EF4-FFF2-40B4-BE49-F238E27FC236}">
                <a16:creationId xmlns:a16="http://schemas.microsoft.com/office/drawing/2014/main" id="{D5F51C04-CD3D-4D6F-A490-FBBAA9550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7195" y="155863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3" name="TextBox 25">
            <a:extLst>
              <a:ext uri="{FF2B5EF4-FFF2-40B4-BE49-F238E27FC236}">
                <a16:creationId xmlns:a16="http://schemas.microsoft.com/office/drawing/2014/main" id="{071E5485-E6C0-49E3-8866-62A4ECA68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8504" y="154519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39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4" name="TextBox 25">
            <a:extLst>
              <a:ext uri="{FF2B5EF4-FFF2-40B4-BE49-F238E27FC236}">
                <a16:creationId xmlns:a16="http://schemas.microsoft.com/office/drawing/2014/main" id="{9D35D9F2-AE14-41F9-AA20-A4440AF8E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842" y="155204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5" name="TextBox 25">
            <a:extLst>
              <a:ext uri="{FF2B5EF4-FFF2-40B4-BE49-F238E27FC236}">
                <a16:creationId xmlns:a16="http://schemas.microsoft.com/office/drawing/2014/main" id="{EFC90F87-5104-4FCE-ABB3-1A8A471E48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088" y="1556151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6" name="TextBox 25">
            <a:extLst>
              <a:ext uri="{FF2B5EF4-FFF2-40B4-BE49-F238E27FC236}">
                <a16:creationId xmlns:a16="http://schemas.microsoft.com/office/drawing/2014/main" id="{1C653D65-3ECA-40E1-914C-0A52F7C7A4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2446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97" name="TextBox 25">
            <a:extLst>
              <a:ext uri="{FF2B5EF4-FFF2-40B4-BE49-F238E27FC236}">
                <a16:creationId xmlns:a16="http://schemas.microsoft.com/office/drawing/2014/main" id="{14508FED-2E55-4307-A6A1-1678212B08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6692" y="1565464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43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cxnSp>
        <p:nvCxnSpPr>
          <p:cNvPr id="98" name="직선 화살표 연결선 97">
            <a:extLst>
              <a:ext uri="{FF2B5EF4-FFF2-40B4-BE49-F238E27FC236}">
                <a16:creationId xmlns:a16="http://schemas.microsoft.com/office/drawing/2014/main" id="{6F3D1E8A-3788-4658-8562-15CE4161EF63}"/>
              </a:ext>
            </a:extLst>
          </p:cNvPr>
          <p:cNvCxnSpPr>
            <a:cxnSpLocks/>
          </p:cNvCxnSpPr>
          <p:nvPr/>
        </p:nvCxnSpPr>
        <p:spPr>
          <a:xfrm flipH="1" flipV="1">
            <a:off x="1032826" y="1945302"/>
            <a:ext cx="3875546" cy="312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25">
            <a:extLst>
              <a:ext uri="{FF2B5EF4-FFF2-40B4-BE49-F238E27FC236}">
                <a16:creationId xmlns:a16="http://schemas.microsoft.com/office/drawing/2014/main" id="{21F50313-E46F-4843-9873-FB0D487E70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752" y="2659917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0" name="TextBox 25">
            <a:extLst>
              <a:ext uri="{FF2B5EF4-FFF2-40B4-BE49-F238E27FC236}">
                <a16:creationId xmlns:a16="http://schemas.microsoft.com/office/drawing/2014/main" id="{4683993A-E9C3-4DF4-B5CC-73463B820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6430" y="265289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1" name="TextBox 25">
            <a:extLst>
              <a:ext uri="{FF2B5EF4-FFF2-40B4-BE49-F238E27FC236}">
                <a16:creationId xmlns:a16="http://schemas.microsoft.com/office/drawing/2014/main" id="{17E0FDC2-5931-4149-BC89-6FB240B296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9970" y="2652896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78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2" name="TextBox 25">
            <a:extLst>
              <a:ext uri="{FF2B5EF4-FFF2-40B4-BE49-F238E27FC236}">
                <a16:creationId xmlns:a16="http://schemas.microsoft.com/office/drawing/2014/main" id="{77FA16B1-78B1-42FC-B8D5-E5FF9BC949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5515" y="265801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79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3" name="TextBox 25">
            <a:extLst>
              <a:ext uri="{FF2B5EF4-FFF2-40B4-BE49-F238E27FC236}">
                <a16:creationId xmlns:a16="http://schemas.microsoft.com/office/drawing/2014/main" id="{633FBCC9-58E9-4926-ABA1-049542EAAB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19055" y="265117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80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4" name="TextBox 25">
            <a:extLst>
              <a:ext uri="{FF2B5EF4-FFF2-40B4-BE49-F238E27FC236}">
                <a16:creationId xmlns:a16="http://schemas.microsoft.com/office/drawing/2014/main" id="{414691F1-9134-48B3-A367-298065E2B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2595" y="2656108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81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5" name="TextBox 25">
            <a:extLst>
              <a:ext uri="{FF2B5EF4-FFF2-40B4-BE49-F238E27FC236}">
                <a16:creationId xmlns:a16="http://schemas.microsoft.com/office/drawing/2014/main" id="{7F1595AE-A57B-4B12-9B04-F9B4F26B37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6135" y="2651179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82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6" name="TextBox 25">
            <a:extLst>
              <a:ext uri="{FF2B5EF4-FFF2-40B4-BE49-F238E27FC236}">
                <a16:creationId xmlns:a16="http://schemas.microsoft.com/office/drawing/2014/main" id="{E0B6853E-0A19-4767-B9E6-1226E8C6A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7444" y="263774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83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7" name="TextBox 25">
            <a:extLst>
              <a:ext uri="{FF2B5EF4-FFF2-40B4-BE49-F238E27FC236}">
                <a16:creationId xmlns:a16="http://schemas.microsoft.com/office/drawing/2014/main" id="{92C97122-97D3-45BE-9B68-06089AA8F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782" y="2644592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84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8" name="TextBox 25">
            <a:extLst>
              <a:ext uri="{FF2B5EF4-FFF2-40B4-BE49-F238E27FC236}">
                <a16:creationId xmlns:a16="http://schemas.microsoft.com/office/drawing/2014/main" id="{1D153514-15B7-4890-8E4B-5680D2D813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028" y="2648700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85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9" name="TextBox 25">
            <a:extLst>
              <a:ext uri="{FF2B5EF4-FFF2-40B4-BE49-F238E27FC236}">
                <a16:creationId xmlns:a16="http://schemas.microsoft.com/office/drawing/2014/main" id="{A0BA41E3-A7A3-4694-924A-AD6FBEC037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1386" y="265801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86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0" name="TextBox 25">
            <a:extLst>
              <a:ext uri="{FF2B5EF4-FFF2-40B4-BE49-F238E27FC236}">
                <a16:creationId xmlns:a16="http://schemas.microsoft.com/office/drawing/2014/main" id="{4F7E07F5-19F5-4E27-916E-ACE2571E51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5632" y="2658013"/>
            <a:ext cx="5440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87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1" name="TextBox 25">
            <a:extLst>
              <a:ext uri="{FF2B5EF4-FFF2-40B4-BE49-F238E27FC236}">
                <a16:creationId xmlns:a16="http://schemas.microsoft.com/office/drawing/2014/main" id="{F89921AC-BE50-451A-B582-D82383C10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7333" y="2169594"/>
            <a:ext cx="86409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2" name="TextBox 25">
            <a:extLst>
              <a:ext uri="{FF2B5EF4-FFF2-40B4-BE49-F238E27FC236}">
                <a16:creationId xmlns:a16="http://schemas.microsoft.com/office/drawing/2014/main" id="{C2E1FD70-2CE5-4138-9ADA-F69519274D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06" y="3116071"/>
            <a:ext cx="3141846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 int *ptr = &amp;a;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int *ptr = a;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cout &lt;&lt; a;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cout &lt;&lt; &amp;a;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4. cout &lt;&lt; *a;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5. cout &lt;&lt; ptr;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6. cout &lt;&lt; &amp;ptr;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7. cout &lt;&lt; *ptr;</a:t>
            </a:r>
          </a:p>
        </p:txBody>
      </p:sp>
      <p:sp>
        <p:nvSpPr>
          <p:cNvPr id="113" name="TextBox 25">
            <a:extLst>
              <a:ext uri="{FF2B5EF4-FFF2-40B4-BE49-F238E27FC236}">
                <a16:creationId xmlns:a16="http://schemas.microsoft.com/office/drawing/2014/main" id="{53EC63FD-C2F2-4BEC-9617-BF7D8D2E9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09" y="149989"/>
            <a:ext cx="244149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결과값 예상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15" name="TextBox 25">
            <a:extLst>
              <a:ext uri="{FF2B5EF4-FFF2-40B4-BE49-F238E27FC236}">
                <a16:creationId xmlns:a16="http://schemas.microsoft.com/office/drawing/2014/main" id="{39140DDE-80A1-43DF-AC88-A3C85DA552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9495" y="716577"/>
            <a:ext cx="964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a[0]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6" name="TextBox 25">
            <a:extLst>
              <a:ext uri="{FF2B5EF4-FFF2-40B4-BE49-F238E27FC236}">
                <a16:creationId xmlns:a16="http://schemas.microsoft.com/office/drawing/2014/main" id="{76AD4796-E0CB-42F3-A7E5-EBE0973BCF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8648" y="1061161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24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5" name="TextBox 25">
            <a:extLst>
              <a:ext uri="{FF2B5EF4-FFF2-40B4-BE49-F238E27FC236}">
                <a16:creationId xmlns:a16="http://schemas.microsoft.com/office/drawing/2014/main" id="{5C25E0FA-2079-4938-977B-A56C780626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515" y="1061161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20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6" name="TextBox 25">
            <a:extLst>
              <a:ext uri="{FF2B5EF4-FFF2-40B4-BE49-F238E27FC236}">
                <a16:creationId xmlns:a16="http://schemas.microsoft.com/office/drawing/2014/main" id="{571BA08D-AAA4-44EA-97CB-9A7558B1CB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797" y="729690"/>
            <a:ext cx="69740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a[1]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A4144402-3C37-423D-9F90-9C25CA847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0041" y="751973"/>
            <a:ext cx="96419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latin typeface="배달의민족 한나" pitchFamily="2" charset="-127"/>
                <a:ea typeface="배달의민족 한나" pitchFamily="2" charset="-127"/>
              </a:rPr>
              <a:t>a[2]</a:t>
            </a:r>
            <a:endParaRPr lang="en-US" altLang="ko-KR" sz="28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E5A7DFD9-D751-4D3C-A5E5-2F167B7A4A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6398" y="1061742"/>
            <a:ext cx="697409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200">
                <a:latin typeface="배달의민족 한나" pitchFamily="2" charset="-127"/>
                <a:ea typeface="배달의민족 한나" pitchFamily="2" charset="-127"/>
              </a:rPr>
              <a:t>28</a:t>
            </a:r>
            <a:endParaRPr lang="en-US" altLang="ko-KR" sz="3200" dirty="0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1" name="TextBox 25">
            <a:extLst>
              <a:ext uri="{FF2B5EF4-FFF2-40B4-BE49-F238E27FC236}">
                <a16:creationId xmlns:a16="http://schemas.microsoft.com/office/drawing/2014/main" id="{4D477EC4-D853-4470-A84E-1B19FDDDE6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0138" y="5281775"/>
            <a:ext cx="127658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ptr++;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49121DB-DE18-4AA6-91AE-F55664F2D335}"/>
              </a:ext>
            </a:extLst>
          </p:cNvPr>
          <p:cNvCxnSpPr>
            <a:cxnSpLocks/>
          </p:cNvCxnSpPr>
          <p:nvPr/>
        </p:nvCxnSpPr>
        <p:spPr>
          <a:xfrm>
            <a:off x="4130703" y="5906193"/>
            <a:ext cx="14982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25">
            <a:extLst>
              <a:ext uri="{FF2B5EF4-FFF2-40B4-BE49-F238E27FC236}">
                <a16:creationId xmlns:a16="http://schemas.microsoft.com/office/drawing/2014/main" id="{9B5E8D41-16DD-4008-BB99-2035116C38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247" y="3116497"/>
            <a:ext cx="3141846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8. cout &lt;&lt; ptr;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9. cout &lt;&lt; &amp;ptr;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10. cout &lt;&lt; *ptr;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11. cout &lt;&lt; ptr + 1;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12. cout &lt;&lt; a + 2;</a:t>
            </a:r>
          </a:p>
          <a:p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43" name="TextBox 25">
            <a:extLst>
              <a:ext uri="{FF2B5EF4-FFF2-40B4-BE49-F238E27FC236}">
                <a16:creationId xmlns:a16="http://schemas.microsoft.com/office/drawing/2014/main" id="{76409D42-97F2-4044-9B4F-03F5F88B1B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797" y="3582163"/>
            <a:ext cx="95969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O</a:t>
            </a: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4EEE466B-24E8-42B1-A8DA-6070D7A8D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4993" y="4013157"/>
            <a:ext cx="95969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32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(32)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32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83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20</a:t>
            </a:r>
          </a:p>
        </p:txBody>
      </p:sp>
      <p:sp>
        <p:nvSpPr>
          <p:cNvPr id="46" name="TextBox 25">
            <a:extLst>
              <a:ext uri="{FF2B5EF4-FFF2-40B4-BE49-F238E27FC236}">
                <a16:creationId xmlns:a16="http://schemas.microsoft.com/office/drawing/2014/main" id="{CF850C92-CB03-4647-9454-9256EFBAB2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3131730"/>
            <a:ext cx="959693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36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83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24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40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40</a:t>
            </a:r>
          </a:p>
          <a:p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929893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변수의 종류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551030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 변수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지정된 블록 내에서만 사용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7735F1C-4DF1-4AF5-90AC-0F306BCE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4442282"/>
            <a:ext cx="7272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전역 변수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전체에서 사용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019FEF04-9A47-4F6C-80B0-3604278AB6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369659"/>
            <a:ext cx="72728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3. static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지역변수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+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전역변수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40708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 변수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861F9292-76B6-469C-AE7F-244C0D51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176" y="3592359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지정된 블록 내에서만 사용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DE3BF261-097F-47F2-9245-9856A23A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4365104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유지되지 않음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7DB9ADA5-4583-46E4-8E01-92FB2AD3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5137849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실행될 때 메모리에 할당됨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F6FF9ED-931A-46FC-96FD-F1AD99B511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5913078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종료되면 메모리에서 해제됨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CDB9BD42-0F3C-4E73-865E-B443009102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52108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9CACCAA-3254-4F3E-B9A3-F3835B860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786" y="3119586"/>
            <a:ext cx="3733800" cy="3333750"/>
          </a:xfrm>
          <a:prstGeom prst="rect">
            <a:avLst/>
          </a:prstGeom>
        </p:spPr>
      </p:pic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 변수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F38F42BB-7BD5-4EEB-AD44-8035E566E7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512" y="5013176"/>
            <a:ext cx="20514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값이 유지되지 않음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020F5584-6B99-4862-9FAE-4D903DC899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24569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전역 변수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861F9292-76B6-469C-AE7F-244C0D511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176" y="3592359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어디서든 사용 가능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DE3BF261-097F-47F2-9245-9856A23A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4365104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유지됨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7DB9ADA5-4583-46E4-8E01-92FB2AD3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5137849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실행될 때 메모리에 할당됨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BB67B8EB-B278-4FE3-85AD-2EFA93BF08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5913078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종료되면 메모리에서 해제됨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9ED2B66-1613-4CD4-8FC5-C6644BB83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10599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전역 변수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224789A-EB13-48C2-A2AE-2C3E70A5C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412776"/>
            <a:ext cx="3429000" cy="5314950"/>
          </a:xfrm>
          <a:prstGeom prst="rect">
            <a:avLst/>
          </a:prstGeom>
        </p:spPr>
      </p:pic>
      <p:sp>
        <p:nvSpPr>
          <p:cNvPr id="10" name="TextBox 25">
            <a:extLst>
              <a:ext uri="{FF2B5EF4-FFF2-40B4-BE49-F238E27FC236}">
                <a16:creationId xmlns:a16="http://schemas.microsoft.com/office/drawing/2014/main" id="{6DB4A935-6AD8-45CB-8C8D-D39C81933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3512" y="1356737"/>
            <a:ext cx="3744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프로그램이 실행되는동안 계속 유지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AE4DD1E9-3582-44E3-95ED-3E18E49723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39494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변수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DE3BF261-097F-47F2-9245-9856A23AFF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4365104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값이 유지됨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9C4C9091-7CF4-48B4-8283-6020CB4CB4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176" y="3592359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지정된 블록 내에서만 사용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9F64285A-79BE-48C4-9CEC-ECFB52104E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5137849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실행될 때 메모리에 할당됨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80742FE1-744B-4BEB-A6E0-80CC683ED1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6356" y="5913078"/>
            <a:ext cx="604867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종료되면 메모리에서 해제됨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6D4391E5-2D8B-495D-A0A8-7DFDF30A8A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5369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25">
            <a:extLst>
              <a:ext uri="{FF2B5EF4-FFF2-40B4-BE49-F238E27FC236}">
                <a16:creationId xmlns:a16="http://schemas.microsoft.com/office/drawing/2014/main" id="{233F1EEE-EABC-409E-9F5A-5F3E947A11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200795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</a:t>
            </a:r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변수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7F8EFD-B7EA-4DBB-A7FC-BA51570430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843" y="1237955"/>
            <a:ext cx="5857875" cy="5305425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B02C799D-DE08-4587-9156-FA9AA18C38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2120" y="4077072"/>
            <a:ext cx="374441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프로그램이 실행되는동안 계속 유지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91350EB5-41FD-4663-A2A0-FD48AC678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27598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2054CB01-5126-4288-A2A4-B1DBF94423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30A72793-E915-4F4F-842E-0BF2B3090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22" y="1875983"/>
            <a:ext cx="295232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 영역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552F2B79-1C1D-43C5-A6AF-47887B7799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2877230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Program code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영역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실행한 프로그램의 코드를 저장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4C0C9E9C-5DED-42D6-8CE9-DF2B3458C7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6278" y="3568759"/>
            <a:ext cx="76328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Data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영역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전역변수와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static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변수가 할당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프로그램 종료시까지 남아있음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66F2E7C1-9D88-461C-8D14-DE2FED237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4662077"/>
            <a:ext cx="763284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Heap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영역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동적으로 할당되는 메모리 영역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B833FA1D-C332-4F0A-BABF-D17281C69D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7613" y="5522883"/>
            <a:ext cx="7632848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Stack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영역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: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지역변수와 매개변수가 할당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           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함수를 빠져나가면 자동으로 소멸됨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4795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31937" y="1412776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5" name="TextBox 25">
            <a:extLst>
              <a:ext uri="{FF2B5EF4-FFF2-40B4-BE49-F238E27FC236}">
                <a16:creationId xmlns:a16="http://schemas.microsoft.com/office/drawing/2014/main" id="{32A6D74F-5655-4200-9AB7-652ACB99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0055" y="3427041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C72FD-3115-4F0D-8040-37FD161BD110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8184" y="1412775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1420991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AA91B2CB-80D9-4DE8-BD9F-18B7E397D5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5273206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006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F9A8A5E8-6B59-44CD-91EC-3581428ED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1350" y="2695734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D044895-0F97-466A-9E79-D09534A4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3352627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003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51A97B1E-4D27-4764-B818-763F0A732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9372" y="3984470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8" name="TextBox 25">
            <a:extLst>
              <a:ext uri="{FF2B5EF4-FFF2-40B4-BE49-F238E27FC236}">
                <a16:creationId xmlns:a16="http://schemas.microsoft.com/office/drawing/2014/main" id="{125FEFF2-9276-47F4-B903-9F42B8394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675" y="4616313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005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9" name="TextBox 25">
            <a:extLst>
              <a:ext uri="{FF2B5EF4-FFF2-40B4-BE49-F238E27FC236}">
                <a16:creationId xmlns:a16="http://schemas.microsoft.com/office/drawing/2014/main" id="{5F88FAC5-582B-4225-9ADB-456ECEDC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9251" y="2065359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001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22E869D6-B854-4AFA-91D1-4F488FC867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6675" y="5879999"/>
            <a:ext cx="93610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007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2160" y="576498"/>
            <a:ext cx="1728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B61DFF64-BE3C-43FF-9C41-7CF024A83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1670" y="3450344"/>
            <a:ext cx="267033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30;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F1690-BBB9-4FD3-8C97-C857AA9F67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9039" y="3332883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7101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3" grpId="0"/>
      <p:bldP spid="26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B7CF4A0-DA25-4EEE-A104-97F057C9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88A18921-3134-41BD-BA08-247F4AB8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22" y="1875983"/>
            <a:ext cx="40297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메모리 할당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88FFDF9A-7ECF-40B7-876C-40D29357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348" y="3415200"/>
            <a:ext cx="741632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 할당과 해제가 알아서 이루어지는 다른 영역과는 달리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Heap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영역에 동적 할당되는 메모리는 </a:t>
            </a:r>
            <a:r>
              <a:rPr lang="ko-KR" altLang="en-US" sz="32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개발자가 직접 </a:t>
            </a:r>
            <a:r>
              <a:rPr lang="ko-KR" altLang="en-US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관리한다</a:t>
            </a:r>
            <a:r>
              <a:rPr lang="en-US" altLang="ko-KR" sz="32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endParaRPr lang="ko-KR" altLang="en-US" sz="3200" dirty="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46265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B7CF4A0-DA25-4EEE-A104-97F057C9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88FFDF9A-7ECF-40B7-876C-40D29357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131" y="3520079"/>
            <a:ext cx="799239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할당은 정적 할당에 비해 쓰기 복잡하고 더 느리다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그렇다면 어떤 경우에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왜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사용할까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99335BF3-7D21-4537-AE76-658F41238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22" y="1875983"/>
            <a:ext cx="40297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메모리 할당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0635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B7CF4A0-DA25-4EEE-A104-97F057C9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88FFDF9A-7ECF-40B7-876C-40D29357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20079"/>
            <a:ext cx="8567011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1.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프로그램에서 유동적으로 메모리 크기를 할당하고 싶을 때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배열의 크기를 상황에 따라 다르게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)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2.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매우 많은 크기의 메모리를 할당하고 싶을 때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74C04A-452E-443A-94B6-2F3F49EB2B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22" y="1875983"/>
            <a:ext cx="4029778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메모리 할당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076279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B7CF4A0-DA25-4EEE-A104-97F057C9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88FFDF9A-7ECF-40B7-876C-40D29357B5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955" y="4797152"/>
            <a:ext cx="3018251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int* a = new int;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*a = 5;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delete a;</a:t>
            </a: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C8B1209C-1E86-49C8-B804-3BF53140AC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1818" y="4797152"/>
            <a:ext cx="366632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int* arr = new int[10];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arr[3] = 7;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delete[] arr;</a:t>
            </a:r>
            <a:endParaRPr lang="ko-KR" altLang="en-US" sz="2800" dirty="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03EF0B3A-CE29-4A11-86B9-6EECAF4F6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0203" y="2185701"/>
            <a:ext cx="609207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new</a:t>
            </a:r>
            <a:r>
              <a:rPr lang="ko-KR" alt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할당하고 </a:t>
            </a:r>
            <a:r>
              <a:rPr lang="en-US" altLang="ko-KR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delete</a:t>
            </a:r>
            <a:r>
              <a:rPr lang="ko-KR" altLang="en-US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로 해제</a:t>
            </a:r>
            <a:r>
              <a:rPr lang="en-US" altLang="ko-KR" sz="36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  <a:endParaRPr lang="ko-KR" altLang="en-US" sz="3600" dirty="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0F04A96-0A67-4907-B068-EA38B75F7A9D}"/>
              </a:ext>
            </a:extLst>
          </p:cNvPr>
          <p:cNvCxnSpPr>
            <a:cxnSpLocks/>
          </p:cNvCxnSpPr>
          <p:nvPr/>
        </p:nvCxnSpPr>
        <p:spPr>
          <a:xfrm>
            <a:off x="4211960" y="3861048"/>
            <a:ext cx="0" cy="251997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5">
            <a:extLst>
              <a:ext uri="{FF2B5EF4-FFF2-40B4-BE49-F238E27FC236}">
                <a16:creationId xmlns:a16="http://schemas.microsoft.com/office/drawing/2014/main" id="{FD64BCA9-2764-4BBB-B1EE-DAE4AF976F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30222" y="3870721"/>
            <a:ext cx="11521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F88CE151-B616-4AAA-ABED-C0E66E9B16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0152" y="3870721"/>
            <a:ext cx="115212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배열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660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2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CB7CF4A0-DA25-4EEE-A104-97F057C9A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404664"/>
            <a:ext cx="194421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할당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88A18921-3134-41BD-BA08-247F4AB8A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22" y="1875983"/>
            <a:ext cx="417379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동적 메모리 할당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ED2DEC5-CB78-4F07-939F-24FD2FD00C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178" y="2984202"/>
            <a:ext cx="3162300" cy="3362325"/>
          </a:xfrm>
          <a:prstGeom prst="rect">
            <a:avLst/>
          </a:prstGeom>
        </p:spPr>
      </p:pic>
      <p:sp>
        <p:nvSpPr>
          <p:cNvPr id="9" name="TextBox 25">
            <a:extLst>
              <a:ext uri="{FF2B5EF4-FFF2-40B4-BE49-F238E27FC236}">
                <a16:creationId xmlns:a16="http://schemas.microsoft.com/office/drawing/2014/main" id="{8119507D-BB23-44A0-BF07-A0CB4314F2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35896" y="4687879"/>
            <a:ext cx="4605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배열의 크기를 유동적으로 정해줄 수 있다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542503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25">
            <a:extLst>
              <a:ext uri="{FF2B5EF4-FFF2-40B4-BE49-F238E27FC236}">
                <a16:creationId xmlns:a16="http://schemas.microsoft.com/office/drawing/2014/main" id="{37269074-1C07-4862-AE29-BDFC66BB7B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18" y="2110009"/>
            <a:ext cx="20400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424AAA12-A6A2-41D6-9871-710ABBD6F9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299104"/>
            <a:ext cx="66967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관련 있는 변수들을 묶어서 하나로 관리하는 것</a:t>
            </a:r>
            <a:endParaRPr lang="ko-KR" altLang="en-US" sz="2800" dirty="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24009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20838BF1-A523-4C4E-8923-1040F056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18" y="2110009"/>
            <a:ext cx="2040058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0" name="TextBox 25">
            <a:extLst>
              <a:ext uri="{FF2B5EF4-FFF2-40B4-BE49-F238E27FC236}">
                <a16:creationId xmlns:a16="http://schemas.microsoft.com/office/drawing/2014/main" id="{F3F7C201-12C0-4DB1-B905-4917B336F3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120" y="3085999"/>
            <a:ext cx="7056784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예를 들어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학생 여러명의 성적을 저장하려고 하면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국어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영어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수학 등등 수많은 정보가 필요할 텐데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8ED98FA-4C01-4E68-AF0B-EC332A599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4406437"/>
            <a:ext cx="280831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korean[100];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math[100];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english[100];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C2CB93AD-9ECD-4583-A1A8-C391C90E6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0501" y="4319929"/>
            <a:ext cx="5313988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이런 식으로 배열을 여러 개 만드는 짓은 너무 비효율적이기 때문에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하나로 묶어서 관리하기 위해 구조체라는 개념이 탄생했다  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425850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20838BF1-A523-4C4E-8923-1040F056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18" y="2110009"/>
            <a:ext cx="26161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 정의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8ED98FA-4C01-4E68-AF0B-EC332A599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356" y="3299104"/>
            <a:ext cx="3564644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struct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 이름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{</a:t>
            </a: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</a:t>
            </a:r>
          </a:p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담을 변수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1, 2, 3, …</a:t>
            </a:r>
          </a:p>
          <a:p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};</a:t>
            </a:r>
          </a:p>
        </p:txBody>
      </p:sp>
      <p:sp>
        <p:nvSpPr>
          <p:cNvPr id="13" name="TextBox 25">
            <a:extLst>
              <a:ext uri="{FF2B5EF4-FFF2-40B4-BE49-F238E27FC236}">
                <a16:creationId xmlns:a16="http://schemas.microsoft.com/office/drawing/2014/main" id="{4ADC27F7-92A5-473A-A353-4F33DC2ECD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5517232"/>
            <a:ext cx="25202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세미 빼먹지 마셈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55D125D1-7042-4030-ABF4-4970C3FFDCF9}"/>
              </a:ext>
            </a:extLst>
          </p:cNvPr>
          <p:cNvSpPr/>
          <p:nvPr/>
        </p:nvSpPr>
        <p:spPr>
          <a:xfrm>
            <a:off x="2051720" y="3209357"/>
            <a:ext cx="1800200" cy="62890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9852EE17-A8D6-458F-BF58-7B809188A0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920" y="3339810"/>
            <a:ext cx="31683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구조체 이름이 타입이름이 된다</a:t>
            </a:r>
            <a:endParaRPr lang="en-US" altLang="ko-KR" sz="200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(int, char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처럼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016314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20838BF1-A523-4C4E-8923-1040F056A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718" y="2110009"/>
            <a:ext cx="26161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40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 사용</a:t>
            </a:r>
            <a:endParaRPr lang="en-US" altLang="ko-KR" sz="40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1" name="TextBox 25">
            <a:extLst>
              <a:ext uri="{FF2B5EF4-FFF2-40B4-BE49-F238E27FC236}">
                <a16:creationId xmlns:a16="http://schemas.microsoft.com/office/drawing/2014/main" id="{28ED98FA-4C01-4E68-AF0B-EC332A599A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7836" y="3295171"/>
            <a:ext cx="424026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변수가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기본 모양</a:t>
            </a:r>
            <a:endParaRPr lang="en-US" altLang="ko-KR" sz="2800">
              <a:solidFill>
                <a:schemeClr val="tx2">
                  <a:lumMod val="60000"/>
                  <a:lumOff val="40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</a:t>
            </a:r>
            <a:r>
              <a:rPr lang="ko-KR" altLang="en-US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점찍는거만 기억</a:t>
            </a:r>
            <a:r>
              <a:rPr lang="en-US" altLang="ko-KR" sz="2800">
                <a:solidFill>
                  <a:schemeClr val="tx2">
                    <a:lumMod val="60000"/>
                    <a:lumOff val="40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!)</a:t>
            </a:r>
          </a:p>
          <a:p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ex) struct.data = 7;</a:t>
            </a:r>
          </a:p>
          <a:p>
            <a:r>
              <a:rPr lang="en-US" altLang="ko-KR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    cout &lt;&lt; struct.data;</a:t>
            </a:r>
          </a:p>
        </p:txBody>
      </p:sp>
    </p:spTree>
    <p:extLst>
      <p:ext uri="{BB962C8B-B14F-4D97-AF65-F5344CB8AC3E}">
        <p14:creationId xmlns:p14="http://schemas.microsoft.com/office/powerpoint/2010/main" val="16521216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A9675C97-A639-47F8-9F82-D92C4FB91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912" y="1935346"/>
            <a:ext cx="3657600" cy="4686300"/>
          </a:xfrm>
          <a:prstGeom prst="rect">
            <a:avLst/>
          </a:prstGeom>
        </p:spPr>
      </p:pic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44016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구조체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3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25">
            <a:extLst>
              <a:ext uri="{FF2B5EF4-FFF2-40B4-BE49-F238E27FC236}">
                <a16:creationId xmlns:a16="http://schemas.microsoft.com/office/drawing/2014/main" id="{E4931F88-E770-454E-BF00-DB3F76F2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5776" y="1851585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구조체 선언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A6D61D46-A108-49D3-AEF5-B68B6EB6E3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792" y="2564904"/>
            <a:ext cx="136815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담길 변수들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154BAB33-52F6-4F70-B533-91962C9FD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8513" y="4042386"/>
            <a:ext cx="43924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Student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타입의 크기가 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100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인 배열 선언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4C2051DE-8BD8-40D1-B529-544A6D4682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0105" y="4737288"/>
            <a:ext cx="20162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각각의 변수에 접근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4AC38D76-FBDC-4915-8E20-CE53CAD212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7098" y="5519868"/>
            <a:ext cx="3415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각각의 변수에 접근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(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다른 방법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)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7" name="TextBox 25">
            <a:extLst>
              <a:ext uri="{FF2B5EF4-FFF2-40B4-BE49-F238E27FC236}">
                <a16:creationId xmlns:a16="http://schemas.microsoft.com/office/drawing/2014/main" id="{91D4D1E8-4E6E-4357-B063-7D0D1413C9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9646" y="6014715"/>
            <a:ext cx="341522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생성과 동시에 초기화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07064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15212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25">
            <a:extLst>
              <a:ext uri="{FF2B5EF4-FFF2-40B4-BE49-F238E27FC236}">
                <a16:creationId xmlns:a16="http://schemas.microsoft.com/office/drawing/2014/main" id="{40774E31-AFB2-40CC-B44F-6B847A918A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97892"/>
            <a:ext cx="648072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9" name="TextBox 25">
            <a:extLst>
              <a:ext uri="{FF2B5EF4-FFF2-40B4-BE49-F238E27FC236}">
                <a16:creationId xmlns:a16="http://schemas.microsoft.com/office/drawing/2014/main" id="{A807BFE6-4087-4A32-AEE0-2BDE88B4A3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3113812"/>
            <a:ext cx="561662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변수는 변수인데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저장하는 변수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12" name="TextBox 25">
            <a:extLst>
              <a:ext uri="{FF2B5EF4-FFF2-40B4-BE49-F238E27FC236}">
                <a16:creationId xmlns:a16="http://schemas.microsoft.com/office/drawing/2014/main" id="{77735F1C-4DF1-4AF5-90AC-0F306BCE3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4005064"/>
            <a:ext cx="7272808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변수를 선언하면 메모리를 할당받는데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그 메모리에는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가 매겨져 있다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찾아가면 저장된 변수에 접근할 수 있다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  <a:p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포인터는 변수의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저장하는 역할</a:t>
            </a:r>
            <a:endParaRPr lang="en-US" altLang="ko-KR" sz="28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44754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6E5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987824" y="2875583"/>
            <a:ext cx="3096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감사합니다</a:t>
            </a:r>
            <a:r>
              <a:rPr lang="en-US" altLang="ko-KR" sz="4400" dirty="0">
                <a:solidFill>
                  <a:schemeClr val="bg1"/>
                </a:solidFill>
                <a:latin typeface="배달의민족 한나" pitchFamily="2" charset="-127"/>
                <a:ea typeface="배달의민족 한나" pitchFamily="2" charset="-127"/>
              </a:rPr>
              <a:t>.</a:t>
            </a:r>
            <a:endParaRPr lang="ko-KR" altLang="en-US" sz="4400" dirty="0">
              <a:solidFill>
                <a:schemeClr val="bg1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03848" y="3656057"/>
            <a:ext cx="2592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Made </a:t>
            </a:r>
            <a:r>
              <a:rPr lang="en-US" altLang="ko-KR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by </a:t>
            </a:r>
            <a:r>
              <a:rPr lang="ko-KR" altLang="en-US" sz="1200">
                <a:solidFill>
                  <a:schemeClr val="bg1"/>
                </a:solidFill>
                <a:latin typeface="나눔바른고딕" pitchFamily="50" charset="-127"/>
                <a:ea typeface="나눔바른고딕" pitchFamily="50" charset="-127"/>
              </a:rPr>
              <a:t>규정</a:t>
            </a:r>
            <a:endParaRPr lang="ko-KR" altLang="en-US" sz="1200" dirty="0">
              <a:solidFill>
                <a:schemeClr val="bg1"/>
              </a:solidFill>
              <a:latin typeface="나눔바른고딕" pitchFamily="50" charset="-127"/>
              <a:ea typeface="나눔바른고딕" pitchFamily="50" charset="-127"/>
            </a:endParaRPr>
          </a:p>
        </p:txBody>
      </p:sp>
      <p:grpSp>
        <p:nvGrpSpPr>
          <p:cNvPr id="2" name="그룹 51"/>
          <p:cNvGrpSpPr/>
          <p:nvPr/>
        </p:nvGrpSpPr>
        <p:grpSpPr>
          <a:xfrm>
            <a:off x="4283968" y="2276872"/>
            <a:ext cx="576064" cy="576064"/>
            <a:chOff x="4499992" y="2204864"/>
            <a:chExt cx="1584176" cy="1584176"/>
          </a:xfrm>
        </p:grpSpPr>
        <p:sp>
          <p:nvSpPr>
            <p:cNvPr id="53" name="타원 52"/>
            <p:cNvSpPr/>
            <p:nvPr/>
          </p:nvSpPr>
          <p:spPr>
            <a:xfrm>
              <a:off x="4499992" y="2204864"/>
              <a:ext cx="1584176" cy="1584176"/>
            </a:xfrm>
            <a:prstGeom prst="ellipse">
              <a:avLst/>
            </a:prstGeom>
            <a:noFill/>
            <a:ln w="31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sp>
          <p:nvSpPr>
            <p:cNvPr id="54" name="타원 53"/>
            <p:cNvSpPr/>
            <p:nvPr/>
          </p:nvSpPr>
          <p:spPr>
            <a:xfrm>
              <a:off x="4644007" y="2375073"/>
              <a:ext cx="1296144" cy="1296144"/>
            </a:xfrm>
            <a:prstGeom prst="ellipse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배달의민족 한나" pitchFamily="2" charset="-127"/>
                <a:ea typeface="배달의민족 한나" pitchFamily="2" charset="-127"/>
              </a:endParaRPr>
            </a:p>
          </p:txBody>
        </p:sp>
        <p:grpSp>
          <p:nvGrpSpPr>
            <p:cNvPr id="3" name="그룹 24"/>
            <p:cNvGrpSpPr/>
            <p:nvPr/>
          </p:nvGrpSpPr>
          <p:grpSpPr>
            <a:xfrm>
              <a:off x="4644008" y="2375074"/>
              <a:ext cx="1296144" cy="1296144"/>
              <a:chOff x="4644008" y="2375074"/>
              <a:chExt cx="1296144" cy="1296144"/>
            </a:xfrm>
          </p:grpSpPr>
          <p:cxnSp>
            <p:nvCxnSpPr>
              <p:cNvPr id="59" name="직선 연결선 58"/>
              <p:cNvCxnSpPr>
                <a:stCxn id="54" idx="0"/>
              </p:cNvCxnSpPr>
              <p:nvPr/>
            </p:nvCxnSpPr>
            <p:spPr>
              <a:xfrm>
                <a:off x="5292081" y="2375074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직선 연결선 59"/>
              <p:cNvCxnSpPr>
                <a:stCxn id="54" idx="2"/>
                <a:endCxn id="54" idx="6"/>
              </p:cNvCxnSpPr>
              <p:nvPr/>
            </p:nvCxnSpPr>
            <p:spPr>
              <a:xfrm>
                <a:off x="4644008" y="3023145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그룹 25"/>
            <p:cNvGrpSpPr/>
            <p:nvPr/>
          </p:nvGrpSpPr>
          <p:grpSpPr>
            <a:xfrm rot="2700000">
              <a:off x="4644008" y="2348880"/>
              <a:ext cx="1296144" cy="1296144"/>
              <a:chOff x="4644008" y="2348880"/>
              <a:chExt cx="1296144" cy="1296144"/>
            </a:xfrm>
          </p:grpSpPr>
          <p:cxnSp>
            <p:nvCxnSpPr>
              <p:cNvPr id="57" name="직선 연결선 56"/>
              <p:cNvCxnSpPr/>
              <p:nvPr/>
            </p:nvCxnSpPr>
            <p:spPr>
              <a:xfrm>
                <a:off x="5292080" y="2348880"/>
                <a:ext cx="0" cy="1296144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직선 연결선 57"/>
              <p:cNvCxnSpPr/>
              <p:nvPr/>
            </p:nvCxnSpPr>
            <p:spPr>
              <a:xfrm>
                <a:off x="4644008" y="2996952"/>
                <a:ext cx="1296144" cy="0"/>
              </a:xfrm>
              <a:prstGeom prst="line">
                <a:avLst/>
              </a:prstGeom>
              <a:ln>
                <a:solidFill>
                  <a:srgbClr val="FF6E5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그룹 81"/>
          <p:cNvGrpSpPr/>
          <p:nvPr/>
        </p:nvGrpSpPr>
        <p:grpSpPr>
          <a:xfrm>
            <a:off x="179512" y="188640"/>
            <a:ext cx="8856984" cy="72008"/>
            <a:chOff x="179512" y="188640"/>
            <a:chExt cx="8856984" cy="72008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179512" y="18864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79512" y="260648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그룹 80"/>
          <p:cNvGrpSpPr/>
          <p:nvPr/>
        </p:nvGrpSpPr>
        <p:grpSpPr>
          <a:xfrm>
            <a:off x="179512" y="6597352"/>
            <a:ext cx="8856984" cy="72008"/>
            <a:chOff x="179512" y="6597352"/>
            <a:chExt cx="8856984" cy="72008"/>
          </a:xfrm>
        </p:grpSpPr>
        <p:cxnSp>
          <p:nvCxnSpPr>
            <p:cNvPr id="79" name="직선 연결선 78"/>
            <p:cNvCxnSpPr/>
            <p:nvPr/>
          </p:nvCxnSpPr>
          <p:spPr>
            <a:xfrm>
              <a:off x="179512" y="6669360"/>
              <a:ext cx="8856984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/>
            <p:cNvCxnSpPr/>
            <p:nvPr/>
          </p:nvCxnSpPr>
          <p:spPr>
            <a:xfrm>
              <a:off x="179512" y="6597352"/>
              <a:ext cx="8856984" cy="0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0D4DC45-CAAB-44E2-9D51-7D4E1966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2" y="3284984"/>
            <a:ext cx="82809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일반 변수는 값을 저장하고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,</a:t>
            </a: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포인터형 변수는 주소를 저장한다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44640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23" name="TextBox 25">
            <a:extLst>
              <a:ext uri="{FF2B5EF4-FFF2-40B4-BE49-F238E27FC236}">
                <a16:creationId xmlns:a16="http://schemas.microsoft.com/office/drawing/2014/main" id="{A6335670-9580-496D-BB04-7A0EF1B65E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5082" y="4006692"/>
            <a:ext cx="20395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int* ptr = &amp;a; 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AD0297DD-1C09-43D3-82E0-62A0229CD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82" y="4010550"/>
            <a:ext cx="45640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변수의 주소를 저장하고 싶으면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?  </a:t>
            </a:r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</a:t>
            </a:r>
          </a:p>
        </p:txBody>
      </p:sp>
      <p:sp>
        <p:nvSpPr>
          <p:cNvPr id="25" name="TextBox 25">
            <a:extLst>
              <a:ext uri="{FF2B5EF4-FFF2-40B4-BE49-F238E27FC236}">
                <a16:creationId xmlns:a16="http://schemas.microsoft.com/office/drawing/2014/main" id="{2F6DD340-34B6-4540-8016-82B80FFACE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682" y="4725144"/>
            <a:ext cx="71744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(int *)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은 포인터형 변수이므로 </a:t>
            </a:r>
            <a:r>
              <a:rPr lang="ko-KR" altLang="en-US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주소만 저장</a:t>
            </a:r>
            <a:r>
              <a:rPr lang="ko-KR" altLang="en-US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할 수 있음</a:t>
            </a:r>
            <a:r>
              <a:rPr lang="en-US" altLang="ko-KR" sz="24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sp>
        <p:nvSpPr>
          <p:cNvPr id="14" name="TextBox 25">
            <a:extLst>
              <a:ext uri="{FF2B5EF4-FFF2-40B4-BE49-F238E27FC236}">
                <a16:creationId xmlns:a16="http://schemas.microsoft.com/office/drawing/2014/main" id="{9C0414FB-53F4-41D6-82D6-6DF8D14DE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214" y="3231417"/>
            <a:ext cx="20395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 30;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15" name="TextBox 25">
            <a:extLst>
              <a:ext uri="{FF2B5EF4-FFF2-40B4-BE49-F238E27FC236}">
                <a16:creationId xmlns:a16="http://schemas.microsoft.com/office/drawing/2014/main" id="{DA491A0B-5116-42D9-B19A-68680F7C47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418" y="5645719"/>
            <a:ext cx="1964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*ptr = a;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9406F7-7A3D-449E-BAE4-D780F3FA604A}"/>
              </a:ext>
            </a:extLst>
          </p:cNvPr>
          <p:cNvCxnSpPr>
            <a:cxnSpLocks/>
          </p:cNvCxnSpPr>
          <p:nvPr/>
        </p:nvCxnSpPr>
        <p:spPr>
          <a:xfrm>
            <a:off x="2169487" y="5353976"/>
            <a:ext cx="1368152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7AF408A-D5DB-4D50-993A-5CCAC6879DE5}"/>
              </a:ext>
            </a:extLst>
          </p:cNvPr>
          <p:cNvCxnSpPr>
            <a:cxnSpLocks/>
          </p:cNvCxnSpPr>
          <p:nvPr/>
        </p:nvCxnSpPr>
        <p:spPr>
          <a:xfrm flipH="1">
            <a:off x="2124584" y="5385826"/>
            <a:ext cx="1457959" cy="944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2" name="TextBox 25">
            <a:extLst>
              <a:ext uri="{FF2B5EF4-FFF2-40B4-BE49-F238E27FC236}">
                <a16:creationId xmlns:a16="http://schemas.microsoft.com/office/drawing/2014/main" id="{2963BFB8-5955-49BE-B51D-4865C480EB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5706" y="5674722"/>
            <a:ext cx="19640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</a:t>
            </a:r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en-US" altLang="ko-KR" sz="2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= &amp;a;</a:t>
            </a:r>
            <a:endParaRPr lang="en-US" altLang="ko-KR" sz="24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FC9802FE-455F-4859-8543-5B4CFB2BD687}"/>
              </a:ext>
            </a:extLst>
          </p:cNvPr>
          <p:cNvCxnSpPr>
            <a:cxnSpLocks/>
          </p:cNvCxnSpPr>
          <p:nvPr/>
        </p:nvCxnSpPr>
        <p:spPr>
          <a:xfrm>
            <a:off x="4761775" y="5382979"/>
            <a:ext cx="1368152" cy="10081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EEFA45D-675F-40C2-ABC7-D3D1222603B6}"/>
              </a:ext>
            </a:extLst>
          </p:cNvPr>
          <p:cNvCxnSpPr>
            <a:cxnSpLocks/>
          </p:cNvCxnSpPr>
          <p:nvPr/>
        </p:nvCxnSpPr>
        <p:spPr>
          <a:xfrm flipH="1">
            <a:off x="4716872" y="5414829"/>
            <a:ext cx="1457959" cy="944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TextBox 25">
            <a:extLst>
              <a:ext uri="{FF2B5EF4-FFF2-40B4-BE49-F238E27FC236}">
                <a16:creationId xmlns:a16="http://schemas.microsoft.com/office/drawing/2014/main" id="{FCB67857-8419-4C1A-BB6D-D45550A57F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307" y="2126176"/>
            <a:ext cx="5976664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과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는 한 세트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0" name="TextBox 25">
            <a:extLst>
              <a:ext uri="{FF2B5EF4-FFF2-40B4-BE49-F238E27FC236}">
                <a16:creationId xmlns:a16="http://schemas.microsoft.com/office/drawing/2014/main" id="{5AE693D1-1B27-4F7E-AC05-1C4FB0581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67818" y="3697881"/>
            <a:ext cx="311630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int* ptr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과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int *ptr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은</a:t>
            </a:r>
            <a:r>
              <a:rPr lang="en-US" altLang="ko-KR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 </a:t>
            </a:r>
            <a:r>
              <a:rPr lang="ko-KR" altLang="en-US" sz="20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똑같음</a:t>
            </a:r>
            <a:endParaRPr lang="en-US" altLang="ko-KR" sz="20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82795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41044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8B5BA28-4AC6-4A45-8303-5963F3BBC9F6}"/>
              </a:ext>
            </a:extLst>
          </p:cNvPr>
          <p:cNvSpPr txBox="1"/>
          <p:nvPr/>
        </p:nvSpPr>
        <p:spPr>
          <a:xfrm>
            <a:off x="4427984" y="22048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/>
          </a:p>
        </p:txBody>
      </p:sp>
      <p:sp>
        <p:nvSpPr>
          <p:cNvPr id="16" name="TextBox 25">
            <a:extLst>
              <a:ext uri="{FF2B5EF4-FFF2-40B4-BE49-F238E27FC236}">
                <a16:creationId xmlns:a16="http://schemas.microsoft.com/office/drawing/2014/main" id="{60D4DC45-CAAB-44E2-9D51-7D4E1966F4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052" y="3284984"/>
            <a:ext cx="828092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붙어있으면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값 출력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  <a:p>
            <a:pPr marL="342900" indent="-342900"/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앞에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이 붙어있으면 </a:t>
            </a:r>
            <a:r>
              <a:rPr lang="en-US" altLang="ko-KR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=&gt; </a:t>
            </a:r>
            <a:r>
              <a:rPr lang="ko-KR" altLang="en-US" sz="36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 출력</a:t>
            </a:r>
            <a:endParaRPr lang="en-US" altLang="ko-KR" sz="360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8" name="TextBox 25">
            <a:extLst>
              <a:ext uri="{FF2B5EF4-FFF2-40B4-BE49-F238E27FC236}">
                <a16:creationId xmlns:a16="http://schemas.microsoft.com/office/drawing/2014/main" id="{A5A48B7E-8DF9-4602-861D-6D18AFE60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07" y="2710660"/>
            <a:ext cx="198071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36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출력할 때</a:t>
            </a:r>
            <a:endParaRPr lang="en-US" altLang="ko-KR" sz="36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32636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138848" y="1338973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5" name="TextBox 25">
            <a:extLst>
              <a:ext uri="{FF2B5EF4-FFF2-40B4-BE49-F238E27FC236}">
                <a16:creationId xmlns:a16="http://schemas.microsoft.com/office/drawing/2014/main" id="{32A6D74F-5655-4200-9AB7-652ACB993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62" y="3369542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1411799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071" y="502695"/>
            <a:ext cx="1728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F2194BD-9FC8-4773-803D-287472B6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03050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004FFB61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BC4FC-F0DA-46CB-98AF-BEE2A32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684383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34A673B-AD52-4238-9404-E5E6CE7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303090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004FFB63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725ED51-D1F5-4058-A5C5-4E3FDA8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951164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62C639C4-068B-4457-AA50-7B5D2BEE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4569871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004FFB65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75C82-46E7-4272-89B0-3AE31D55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22374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004FFB66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8BA82638-26B0-4782-88FA-5F3E2BD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84245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004FFB67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2D66969-A1F6-4345-B522-64899447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372722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30;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5A54BDB1-A6F5-4FB0-84BA-45BCE19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451428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FE2585-2503-48B0-8D59-AEC74ACC08AB}"/>
              </a:ext>
            </a:extLst>
          </p:cNvPr>
          <p:cNvCxnSpPr>
            <a:cxnSpLocks/>
          </p:cNvCxnSpPr>
          <p:nvPr/>
        </p:nvCxnSpPr>
        <p:spPr>
          <a:xfrm>
            <a:off x="1993597" y="4785630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B096E399-C9D9-4DDA-AED4-95DF30D8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9051" y="4609776"/>
            <a:ext cx="662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798AD48B-89B3-4536-A9BA-497E1DC4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907395"/>
            <a:ext cx="58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&amp;:</a:t>
            </a:r>
          </a:p>
        </p:txBody>
      </p:sp>
      <p:sp>
        <p:nvSpPr>
          <p:cNvPr id="38" name="TextBox 25">
            <a:extLst>
              <a:ext uri="{FF2B5EF4-FFF2-40B4-BE49-F238E27FC236}">
                <a16:creationId xmlns:a16="http://schemas.microsoft.com/office/drawing/2014/main" id="{BEF1C148-B7B4-4895-B2D4-DA7A38E9A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90" y="5254526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D6723273-62F2-4875-8521-33B87868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08" y="2019305"/>
            <a:ext cx="407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변수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 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를 알고 싶을 때</a:t>
            </a:r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58F1B0-E0EF-4B47-A27B-61EF7C090A05}"/>
              </a:ext>
            </a:extLst>
          </p:cNvPr>
          <p:cNvCxnSpPr>
            <a:cxnSpLocks/>
          </p:cNvCxnSpPr>
          <p:nvPr/>
        </p:nvCxnSpPr>
        <p:spPr>
          <a:xfrm>
            <a:off x="1993597" y="5516136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26033B72-E24E-4F21-8E14-1505CB86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0877" y="5285303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2" name="TextBox 25">
            <a:extLst>
              <a:ext uri="{FF2B5EF4-FFF2-40B4-BE49-F238E27FC236}">
                <a16:creationId xmlns:a16="http://schemas.microsoft.com/office/drawing/2014/main" id="{AE05CA51-0B41-4BDA-AAD0-D785925F4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320" y="3259080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6464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A62F3589-1DEA-4FD5-B77B-8528D8A3EF7E}"/>
              </a:ext>
            </a:extLst>
          </p:cNvPr>
          <p:cNvGraphicFramePr>
            <a:graphicFrameLocks noGrp="1"/>
          </p:cNvGraphicFramePr>
          <p:nvPr/>
        </p:nvGraphicFramePr>
        <p:xfrm>
          <a:off x="7138848" y="1338973"/>
          <a:ext cx="1296144" cy="50405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1149126087"/>
                    </a:ext>
                  </a:extLst>
                </a:gridCol>
              </a:tblGrid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459460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en-US" altLang="ko-KR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003696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98043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2806328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7117724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5861712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4739627"/>
                  </a:ext>
                </a:extLst>
              </a:tr>
              <a:tr h="630068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5858158"/>
                  </a:ext>
                </a:extLst>
              </a:tr>
            </a:tbl>
          </a:graphicData>
        </a:graphic>
      </p:graphicFrame>
      <p:sp>
        <p:nvSpPr>
          <p:cNvPr id="2" name="TextBox 25"/>
          <p:cNvSpPr txBox="1">
            <a:spLocks noChangeArrowheads="1"/>
          </p:cNvSpPr>
          <p:nvPr/>
        </p:nvSpPr>
        <p:spPr bwMode="auto">
          <a:xfrm>
            <a:off x="755576" y="404664"/>
            <a:ext cx="108012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ko-KR" altLang="en-US" sz="2800">
                <a:solidFill>
                  <a:schemeClr val="tx1">
                    <a:lumMod val="65000"/>
                    <a:lumOff val="3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포인터</a:t>
            </a:r>
            <a:endParaRPr lang="en-US" altLang="ko-KR" sz="2800" dirty="0">
              <a:solidFill>
                <a:schemeClr val="tx1">
                  <a:lumMod val="65000"/>
                  <a:lumOff val="3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79512" y="236354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35496" y="182250"/>
            <a:ext cx="720080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8800">
                <a:solidFill>
                  <a:schemeClr val="tx1">
                    <a:lumMod val="65000"/>
                    <a:lumOff val="35000"/>
                  </a:schemeClr>
                </a:solidFill>
                <a:latin typeface="나눔고딕 ExtraBold" pitchFamily="50" charset="-127"/>
                <a:ea typeface="나눔고딕 ExtraBold" pitchFamily="50" charset="-127"/>
              </a:rPr>
              <a:t>1</a:t>
            </a:r>
            <a:endParaRPr lang="en-US" altLang="ko-KR" sz="8800" dirty="0">
              <a:solidFill>
                <a:schemeClr val="tx1">
                  <a:lumMod val="65000"/>
                  <a:lumOff val="35000"/>
                </a:schemeClr>
              </a:solidFill>
              <a:latin typeface="나눔고딕 ExtraBold" pitchFamily="50" charset="-127"/>
              <a:ea typeface="나눔고딕 ExtraBold" pitchFamily="50" charset="-127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179512" y="1556792"/>
            <a:ext cx="44640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5">
            <a:extLst>
              <a:ext uri="{FF2B5EF4-FFF2-40B4-BE49-F238E27FC236}">
                <a16:creationId xmlns:a16="http://schemas.microsoft.com/office/drawing/2014/main" id="{EE0D4C0C-8481-450E-91A4-B3960F8B0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1411799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004FFB60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1" name="TextBox 25">
            <a:extLst>
              <a:ext uri="{FF2B5EF4-FFF2-40B4-BE49-F238E27FC236}">
                <a16:creationId xmlns:a16="http://schemas.microsoft.com/office/drawing/2014/main" id="{A7884BDE-5B71-4FB2-BADF-70C39F7C0F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071" y="502695"/>
            <a:ext cx="1728192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메모리</a:t>
            </a:r>
            <a:endParaRPr lang="ko-KR" altLang="en-US" sz="44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22" name="TextBox 25">
            <a:extLst>
              <a:ext uri="{FF2B5EF4-FFF2-40B4-BE49-F238E27FC236}">
                <a16:creationId xmlns:a16="http://schemas.microsoft.com/office/drawing/2014/main" id="{CF2194BD-9FC8-4773-803D-287472B69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030506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004FFB61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EBC4FC-F0DA-46CB-98AF-BEE2A3210B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2684383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7" name="TextBox 25">
            <a:extLst>
              <a:ext uri="{FF2B5EF4-FFF2-40B4-BE49-F238E27FC236}">
                <a16:creationId xmlns:a16="http://schemas.microsoft.com/office/drawing/2014/main" id="{434A673B-AD52-4238-9404-E5E6CE7C0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303090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004FFB63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8" name="TextBox 25">
            <a:extLst>
              <a:ext uri="{FF2B5EF4-FFF2-40B4-BE49-F238E27FC236}">
                <a16:creationId xmlns:a16="http://schemas.microsoft.com/office/drawing/2014/main" id="{3725ED51-D1F5-4058-A5C5-4E3FDA84F3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3951164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004FFB64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29" name="TextBox 25">
            <a:extLst>
              <a:ext uri="{FF2B5EF4-FFF2-40B4-BE49-F238E27FC236}">
                <a16:creationId xmlns:a16="http://schemas.microsoft.com/office/drawing/2014/main" id="{62C639C4-068B-4457-AA50-7B5D2BEE04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4569871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004FFB65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175C82-46E7-4272-89B0-3AE31D557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22374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004FFB66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1" name="TextBox 25">
            <a:extLst>
              <a:ext uri="{FF2B5EF4-FFF2-40B4-BE49-F238E27FC236}">
                <a16:creationId xmlns:a16="http://schemas.microsoft.com/office/drawing/2014/main" id="{8BA82638-26B0-4782-88FA-5F3E2BDAC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6686" y="5842455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800">
                <a:solidFill>
                  <a:srgbClr val="FF6E57"/>
                </a:solidFill>
                <a:latin typeface="배달의민족 한나" pitchFamily="2" charset="-127"/>
                <a:ea typeface="배달의민족 한나" pitchFamily="2" charset="-127"/>
              </a:rPr>
              <a:t>004FFB67</a:t>
            </a:r>
            <a:endParaRPr lang="en-US" altLang="ko-KR" sz="2800" dirty="0">
              <a:solidFill>
                <a:srgbClr val="FF6E57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2" name="TextBox 25">
            <a:extLst>
              <a:ext uri="{FF2B5EF4-FFF2-40B4-BE49-F238E27FC236}">
                <a16:creationId xmlns:a16="http://schemas.microsoft.com/office/drawing/2014/main" id="{E2D66969-A1F6-4345-B522-64899447A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80" y="3025835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 a = 30;</a:t>
            </a:r>
          </a:p>
        </p:txBody>
      </p:sp>
      <p:sp>
        <p:nvSpPr>
          <p:cNvPr id="33" name="TextBox 25">
            <a:extLst>
              <a:ext uri="{FF2B5EF4-FFF2-40B4-BE49-F238E27FC236}">
                <a16:creationId xmlns:a16="http://schemas.microsoft.com/office/drawing/2014/main" id="{5A54BDB1-A6F5-4FB0-84BA-45BCE190F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341" y="4517787"/>
            <a:ext cx="180844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a;</a:t>
            </a:r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7FFE2585-2503-48B0-8D59-AEC74ACC08AB}"/>
              </a:ext>
            </a:extLst>
          </p:cNvPr>
          <p:cNvCxnSpPr>
            <a:cxnSpLocks/>
          </p:cNvCxnSpPr>
          <p:nvPr/>
        </p:nvCxnSpPr>
        <p:spPr>
          <a:xfrm>
            <a:off x="2702631" y="4768250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6" name="TextBox 25">
            <a:extLst>
              <a:ext uri="{FF2B5EF4-FFF2-40B4-BE49-F238E27FC236}">
                <a16:creationId xmlns:a16="http://schemas.microsoft.com/office/drawing/2014/main" id="{B096E399-C9D9-4DDA-AED4-95DF30D8C0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85" y="4592396"/>
            <a:ext cx="662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37" name="TextBox 25">
            <a:extLst>
              <a:ext uri="{FF2B5EF4-FFF2-40B4-BE49-F238E27FC236}">
                <a16:creationId xmlns:a16="http://schemas.microsoft.com/office/drawing/2014/main" id="{798AD48B-89B3-4536-A9BA-497E1DC49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6" y="1907395"/>
            <a:ext cx="586381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44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*:</a:t>
            </a:r>
          </a:p>
        </p:txBody>
      </p:sp>
      <p:sp>
        <p:nvSpPr>
          <p:cNvPr id="39" name="TextBox 25">
            <a:extLst>
              <a:ext uri="{FF2B5EF4-FFF2-40B4-BE49-F238E27FC236}">
                <a16:creationId xmlns:a16="http://schemas.microsoft.com/office/drawing/2014/main" id="{D6723273-62F2-4875-8521-33B87868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008" y="2019305"/>
            <a:ext cx="407883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주소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의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내용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을</a:t>
            </a:r>
            <a:r>
              <a:rPr lang="ko-KR" altLang="en-US" sz="28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 </a:t>
            </a:r>
            <a:r>
              <a:rPr lang="ko-KR" altLang="en-US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알고 싶을 때</a:t>
            </a:r>
            <a:r>
              <a:rPr lang="en-US" altLang="ko-KR" sz="2800"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!</a:t>
            </a: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D558F1B0-E0EF-4B47-A27B-61EF7C090A05}"/>
              </a:ext>
            </a:extLst>
          </p:cNvPr>
          <p:cNvCxnSpPr>
            <a:cxnSpLocks/>
          </p:cNvCxnSpPr>
          <p:nvPr/>
        </p:nvCxnSpPr>
        <p:spPr>
          <a:xfrm>
            <a:off x="2711108" y="5834144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1" name="TextBox 25">
            <a:extLst>
              <a:ext uri="{FF2B5EF4-FFF2-40B4-BE49-F238E27FC236}">
                <a16:creationId xmlns:a16="http://schemas.microsoft.com/office/drawing/2014/main" id="{26033B72-E24E-4F21-8E14-1505CB8634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88" y="5603311"/>
            <a:ext cx="1623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34" name="TextBox 25">
            <a:extLst>
              <a:ext uri="{FF2B5EF4-FFF2-40B4-BE49-F238E27FC236}">
                <a16:creationId xmlns:a16="http://schemas.microsoft.com/office/drawing/2014/main" id="{693DBF51-59FD-4AE8-8FCB-B0D97016BF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515" y="5070928"/>
            <a:ext cx="19395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&amp;a;</a:t>
            </a: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A95D774B-D007-4604-8887-5B30207BD100}"/>
              </a:ext>
            </a:extLst>
          </p:cNvPr>
          <p:cNvCxnSpPr>
            <a:cxnSpLocks/>
          </p:cNvCxnSpPr>
          <p:nvPr/>
        </p:nvCxnSpPr>
        <p:spPr>
          <a:xfrm>
            <a:off x="2700805" y="5311660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3" name="TextBox 25">
            <a:extLst>
              <a:ext uri="{FF2B5EF4-FFF2-40B4-BE49-F238E27FC236}">
                <a16:creationId xmlns:a16="http://schemas.microsoft.com/office/drawing/2014/main" id="{DEDA78FC-6CB0-405E-A60A-A22B499F7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8085" y="5080827"/>
            <a:ext cx="16561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004FFB62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44" name="TextBox 25">
            <a:extLst>
              <a:ext uri="{FF2B5EF4-FFF2-40B4-BE49-F238E27FC236}">
                <a16:creationId xmlns:a16="http://schemas.microsoft.com/office/drawing/2014/main" id="{8CB9FFD0-23F9-42B0-8F72-B2D7CBA80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7" y="3505779"/>
            <a:ext cx="25922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int* ptr = &amp;a;</a:t>
            </a:r>
          </a:p>
        </p:txBody>
      </p:sp>
      <p:sp>
        <p:nvSpPr>
          <p:cNvPr id="45" name="TextBox 25">
            <a:extLst>
              <a:ext uri="{FF2B5EF4-FFF2-40B4-BE49-F238E27FC236}">
                <a16:creationId xmlns:a16="http://schemas.microsoft.com/office/drawing/2014/main" id="{F0FF2CF3-D2CD-400F-973C-65873E18B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04" y="6115692"/>
            <a:ext cx="24174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*ptr;</a:t>
            </a:r>
          </a:p>
        </p:txBody>
      </p: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F8301A4-C946-45A6-AB21-689CCD0DDA67}"/>
              </a:ext>
            </a:extLst>
          </p:cNvPr>
          <p:cNvCxnSpPr>
            <a:cxnSpLocks/>
          </p:cNvCxnSpPr>
          <p:nvPr/>
        </p:nvCxnSpPr>
        <p:spPr>
          <a:xfrm>
            <a:off x="2721489" y="6372245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7" name="TextBox 25">
            <a:extLst>
              <a:ext uri="{FF2B5EF4-FFF2-40B4-BE49-F238E27FC236}">
                <a16:creationId xmlns:a16="http://schemas.microsoft.com/office/drawing/2014/main" id="{25A92A92-6C6D-4147-9BEB-DAD282F58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8769" y="6141412"/>
            <a:ext cx="6133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en-US" altLang="ko-KR" sz="2400">
                <a:solidFill>
                  <a:srgbClr val="FF0000"/>
                </a:solidFill>
                <a:latin typeface="배달의민족 한나" pitchFamily="2" charset="-127"/>
                <a:ea typeface="배달의민족 한나" pitchFamily="2" charset="-127"/>
              </a:rPr>
              <a:t>30</a:t>
            </a:r>
            <a:endParaRPr lang="en-US" altLang="ko-KR" sz="2400" dirty="0">
              <a:solidFill>
                <a:srgbClr val="FF0000"/>
              </a:solidFill>
              <a:latin typeface="배달의민족 한나" pitchFamily="2" charset="-127"/>
              <a:ea typeface="배달의민족 한나" pitchFamily="2" charset="-127"/>
            </a:endParaRPr>
          </a:p>
        </p:txBody>
      </p:sp>
      <p:sp>
        <p:nvSpPr>
          <p:cNvPr id="52" name="TextBox 25">
            <a:extLst>
              <a:ext uri="{FF2B5EF4-FFF2-40B4-BE49-F238E27FC236}">
                <a16:creationId xmlns:a16="http://schemas.microsoft.com/office/drawing/2014/main" id="{E013447A-0C28-405B-85A8-3A0BCAE463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6962" y="3369542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30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3" name="TextBox 25">
            <a:extLst>
              <a:ext uri="{FF2B5EF4-FFF2-40B4-BE49-F238E27FC236}">
                <a16:creationId xmlns:a16="http://schemas.microsoft.com/office/drawing/2014/main" id="{310AC3B8-C0CF-4341-BBE1-EF5379C15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320" y="3259080"/>
            <a:ext cx="12961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72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</a:t>
            </a:r>
            <a:endParaRPr lang="ko-KR" altLang="en-US" sz="7200" dirty="0">
              <a:solidFill>
                <a:schemeClr val="tx1">
                  <a:lumMod val="75000"/>
                  <a:lumOff val="25000"/>
                </a:schemeClr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C339FF2E-3974-49C9-BE85-5B4712FA4730}"/>
              </a:ext>
            </a:extLst>
          </p:cNvPr>
          <p:cNvCxnSpPr>
            <a:cxnSpLocks/>
          </p:cNvCxnSpPr>
          <p:nvPr/>
        </p:nvCxnSpPr>
        <p:spPr>
          <a:xfrm>
            <a:off x="2682469" y="3270555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4" name="TextBox 25">
            <a:extLst>
              <a:ext uri="{FF2B5EF4-FFF2-40B4-BE49-F238E27FC236}">
                <a16:creationId xmlns:a16="http://schemas.microsoft.com/office/drawing/2014/main" id="{42067BF4-39F4-4641-860A-F226183461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3573" y="3057294"/>
            <a:ext cx="12961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a == 30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1108AE05-3BA4-437E-9C78-BECDDE1C035E}"/>
              </a:ext>
            </a:extLst>
          </p:cNvPr>
          <p:cNvCxnSpPr>
            <a:cxnSpLocks/>
          </p:cNvCxnSpPr>
          <p:nvPr/>
        </p:nvCxnSpPr>
        <p:spPr>
          <a:xfrm>
            <a:off x="2669759" y="3780639"/>
            <a:ext cx="6133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6" name="TextBox 25">
            <a:extLst>
              <a:ext uri="{FF2B5EF4-FFF2-40B4-BE49-F238E27FC236}">
                <a16:creationId xmlns:a16="http://schemas.microsoft.com/office/drawing/2014/main" id="{9702C7F1-479F-477E-BBCC-ED11F44A8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0696" y="3562621"/>
            <a:ext cx="152875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400">
                <a:solidFill>
                  <a:srgbClr val="FF0000"/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ptr == &amp;a</a:t>
            </a:r>
            <a:endParaRPr lang="en-US" altLang="ko-KR" sz="2800">
              <a:solidFill>
                <a:srgbClr val="FF0000"/>
              </a:solidFill>
              <a:latin typeface="배달의민족 한나는 열한살" panose="020B0600000101010101" pitchFamily="50" charset="-127"/>
              <a:ea typeface="배달의민족 한나는 열한살" panose="020B0600000101010101" pitchFamily="50" charset="-127"/>
            </a:endParaRPr>
          </a:p>
        </p:txBody>
      </p:sp>
      <p:sp>
        <p:nvSpPr>
          <p:cNvPr id="57" name="TextBox 25">
            <a:extLst>
              <a:ext uri="{FF2B5EF4-FFF2-40B4-BE49-F238E27FC236}">
                <a16:creationId xmlns:a16="http://schemas.microsoft.com/office/drawing/2014/main" id="{9F781551-B73C-449F-8B24-77FCEEA70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35" y="5579975"/>
            <a:ext cx="274311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sz="2800">
                <a:solidFill>
                  <a:schemeClr val="tx1">
                    <a:lumMod val="75000"/>
                    <a:lumOff val="25000"/>
                  </a:schemeClr>
                </a:solidFill>
                <a:latin typeface="배달의민족 한나는 열한살" panose="020B0600000101010101" pitchFamily="50" charset="-127"/>
                <a:ea typeface="배달의민족 한나는 열한살" panose="020B0600000101010101" pitchFamily="50" charset="-127"/>
              </a:rPr>
              <a:t>cout &lt;&lt; ptr;</a:t>
            </a:r>
          </a:p>
        </p:txBody>
      </p:sp>
    </p:spTree>
    <p:extLst>
      <p:ext uri="{BB962C8B-B14F-4D97-AF65-F5344CB8AC3E}">
        <p14:creationId xmlns:p14="http://schemas.microsoft.com/office/powerpoint/2010/main" val="14566554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7343</TotalTime>
  <Words>1526</Words>
  <Application>Microsoft Office PowerPoint</Application>
  <PresentationFormat>화면 슬라이드 쇼(4:3)</PresentationFormat>
  <Paragraphs>553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8" baseType="lpstr">
      <vt:lpstr>나눔바른고딕</vt:lpstr>
      <vt:lpstr>배달의민족 한나</vt:lpstr>
      <vt:lpstr>Arial</vt:lpstr>
      <vt:lpstr>배달의민족 한나는 열한살</vt:lpstr>
      <vt:lpstr>나눔고딕</vt:lpstr>
      <vt:lpstr>맑은 고딕</vt:lpstr>
      <vt:lpstr>나눔고딕 ExtraBold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NSM</dc:creator>
  <cp:lastModifiedBy>허 규정</cp:lastModifiedBy>
  <cp:revision>288</cp:revision>
  <dcterms:created xsi:type="dcterms:W3CDTF">2014-05-20T10:28:59Z</dcterms:created>
  <dcterms:modified xsi:type="dcterms:W3CDTF">2018-05-21T12:26:38Z</dcterms:modified>
</cp:coreProperties>
</file>