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321" r:id="rId3"/>
    <p:sldId id="401" r:id="rId4"/>
    <p:sldId id="430" r:id="rId5"/>
    <p:sldId id="328" r:id="rId6"/>
    <p:sldId id="431" r:id="rId7"/>
    <p:sldId id="435" r:id="rId8"/>
    <p:sldId id="433" r:id="rId9"/>
    <p:sldId id="432" r:id="rId10"/>
    <p:sldId id="437" r:id="rId11"/>
    <p:sldId id="439" r:id="rId12"/>
    <p:sldId id="441" r:id="rId13"/>
    <p:sldId id="442" r:id="rId14"/>
    <p:sldId id="443" r:id="rId15"/>
    <p:sldId id="444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28" r:id="rId25"/>
    <p:sldId id="454" r:id="rId26"/>
    <p:sldId id="456" r:id="rId27"/>
    <p:sldId id="455" r:id="rId28"/>
    <p:sldId id="427" r:id="rId29"/>
    <p:sldId id="283" r:id="rId30"/>
  </p:sldIdLst>
  <p:sldSz cx="9144000" cy="6858000" type="screen4x3"/>
  <p:notesSz cx="6858000" cy="9144000"/>
  <p:embeddedFontLst>
    <p:embeddedFont>
      <p:font typeface="나눔고딕" panose="020B0600000101010101" charset="-127"/>
      <p:regular r:id="rId31"/>
      <p:bold r:id="rId32"/>
    </p:embeddedFont>
    <p:embeddedFont>
      <p:font typeface="나눔고딕 ExtraBold" panose="020B0600000101010101" charset="-127"/>
      <p:bold r:id="rId33"/>
    </p:embeddedFont>
    <p:embeddedFont>
      <p:font typeface="나눔바른고딕" panose="020B0603020101020101" pitchFamily="50" charset="-127"/>
      <p:regular r:id="rId34"/>
      <p:bold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배달의민족 한나" panose="02000503000000020003" pitchFamily="2" charset="-127"/>
      <p:regular r:id="rId38"/>
    </p:embeddedFont>
    <p:embeddedFont>
      <p:font typeface="배달의민족 한나는 열한살" panose="020B0600000101010101" pitchFamily="50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3B589E"/>
    <a:srgbClr val="FFCC00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5503" autoAdjust="0"/>
  </p:normalViewPr>
  <p:slideViewPr>
    <p:cSldViewPr>
      <p:cViewPr varScale="1">
        <p:scale>
          <a:sx n="82" d="100"/>
          <a:sy n="82" d="100"/>
        </p:scale>
        <p:origin x="869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땅울림</a:t>
            </a:r>
            <a:endParaRPr lang="en-US" altLang="ko-KR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스터디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613171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1A3B764-19DB-44BF-8E95-36D91D0EDA16}"/>
              </a:ext>
            </a:extLst>
          </p:cNvPr>
          <p:cNvSpPr/>
          <p:nvPr/>
        </p:nvSpPr>
        <p:spPr>
          <a:xfrm>
            <a:off x="783567" y="3259629"/>
            <a:ext cx="4392488" cy="2808312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233F1EEE-EABC-409E-9F5A-5F3E947A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85324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 복사 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걍 대입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8305A59-BF1D-4E0C-90A4-D863BBA4C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521618"/>
            <a:ext cx="439248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string s = “LANDVIBE”;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string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s;</a:t>
            </a: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s;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a;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4852CB-01AF-449A-9099-A1E234B80D1D}"/>
              </a:ext>
            </a:extLst>
          </p:cNvPr>
          <p:cNvCxnSpPr/>
          <p:nvPr/>
        </p:nvCxnSpPr>
        <p:spPr>
          <a:xfrm>
            <a:off x="2783749" y="5070376"/>
            <a:ext cx="59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25">
            <a:extLst>
              <a:ext uri="{FF2B5EF4-FFF2-40B4-BE49-F238E27FC236}">
                <a16:creationId xmlns:a16="http://schemas.microsoft.com/office/drawing/2014/main" id="{7867BC63-99E4-4858-99DF-677FFB174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516" y="4839543"/>
            <a:ext cx="2058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LANDVIBE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F24C9E2-D492-48E5-AD49-2FE4F0360FCC}"/>
              </a:ext>
            </a:extLst>
          </p:cNvPr>
          <p:cNvCxnSpPr/>
          <p:nvPr/>
        </p:nvCxnSpPr>
        <p:spPr>
          <a:xfrm>
            <a:off x="2783749" y="5532041"/>
            <a:ext cx="59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25">
            <a:extLst>
              <a:ext uri="{FF2B5EF4-FFF2-40B4-BE49-F238E27FC236}">
                <a16:creationId xmlns:a16="http://schemas.microsoft.com/office/drawing/2014/main" id="{826DA429-E139-4FB6-97C7-158B14A55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516" y="5301208"/>
            <a:ext cx="2058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LANDVIBE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AAF3E975-A055-453E-A542-BB67C5FCE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스트링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71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443BA3B-DA0E-406F-8C14-507881507355}"/>
              </a:ext>
            </a:extLst>
          </p:cNvPr>
          <p:cNvSpPr/>
          <p:nvPr/>
        </p:nvSpPr>
        <p:spPr>
          <a:xfrm>
            <a:off x="783566" y="3259628"/>
            <a:ext cx="4580521" cy="2977683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233F1EEE-EABC-409E-9F5A-5F3E947A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85324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 비교 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걍 비교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8305A59-BF1D-4E0C-90A4-D863BBA4C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429000"/>
            <a:ext cx="43924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string s = “LANDVIBE”;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string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string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“LANDBYEBE”;</a:t>
            </a: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if (a </a:t>
            </a:r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==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s)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cout &lt;&lt; “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같음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”;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A110A3B1-C387-4410-99E7-7230A78C5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스트링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6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629B36C-3869-4831-B82D-4B7E412885FF}"/>
              </a:ext>
            </a:extLst>
          </p:cNvPr>
          <p:cNvSpPr/>
          <p:nvPr/>
        </p:nvSpPr>
        <p:spPr>
          <a:xfrm>
            <a:off x="539552" y="3192824"/>
            <a:ext cx="4821696" cy="3240360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233F1EEE-EABC-409E-9F5A-5F3E947A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78488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6. string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-&gt;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변환 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stoi()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8305A59-BF1D-4E0C-90A4-D863BBA4C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212976"/>
            <a:ext cx="439248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string s = “1234”;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 = </a:t>
            </a:r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stoi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(s);</a:t>
            </a: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a;</a:t>
            </a: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a++;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a;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8E87B3-B9CC-419F-A02C-AB7CB98D6F5D}"/>
              </a:ext>
            </a:extLst>
          </p:cNvPr>
          <p:cNvCxnSpPr/>
          <p:nvPr/>
        </p:nvCxnSpPr>
        <p:spPr>
          <a:xfrm>
            <a:off x="2774419" y="4753136"/>
            <a:ext cx="59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0347602B-A042-47F0-AB16-2AA10411F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186" y="4522303"/>
            <a:ext cx="2058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1234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7D41A66-3D36-4222-903A-2C8364B46E27}"/>
              </a:ext>
            </a:extLst>
          </p:cNvPr>
          <p:cNvCxnSpPr/>
          <p:nvPr/>
        </p:nvCxnSpPr>
        <p:spPr>
          <a:xfrm>
            <a:off x="2783749" y="6050091"/>
            <a:ext cx="59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74DDB510-8088-42C2-9C80-609774F8E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516" y="5819258"/>
            <a:ext cx="2058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1235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AE4EB630-FFD5-42DA-8ACC-EDC606DF0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76" y="1927300"/>
            <a:ext cx="2058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(string to int)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A9BDFA5A-EBF5-444B-9EE5-0DD36821B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스트링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34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1A43B99-3578-43B2-BBD6-372E88A6A4F5}"/>
              </a:ext>
            </a:extLst>
          </p:cNvPr>
          <p:cNvSpPr/>
          <p:nvPr/>
        </p:nvSpPr>
        <p:spPr>
          <a:xfrm>
            <a:off x="539552" y="3192824"/>
            <a:ext cx="4821696" cy="3240360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233F1EEE-EABC-409E-9F5A-5F3E947A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85324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7. int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-&gt;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string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변환 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to_string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8305A59-BF1D-4E0C-90A4-D863BBA4C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212976"/>
            <a:ext cx="439248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 = 1234;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string s = </a:t>
            </a:r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to_string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(a);</a:t>
            </a: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s;</a:t>
            </a: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 += “5”;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s;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8E87B3-B9CC-419F-A02C-AB7CB98D6F5D}"/>
              </a:ext>
            </a:extLst>
          </p:cNvPr>
          <p:cNvCxnSpPr/>
          <p:nvPr/>
        </p:nvCxnSpPr>
        <p:spPr>
          <a:xfrm>
            <a:off x="2774419" y="4753136"/>
            <a:ext cx="59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0347602B-A042-47F0-AB16-2AA10411F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186" y="4522303"/>
            <a:ext cx="2058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1234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7D41A66-3D36-4222-903A-2C8364B46E27}"/>
              </a:ext>
            </a:extLst>
          </p:cNvPr>
          <p:cNvCxnSpPr/>
          <p:nvPr/>
        </p:nvCxnSpPr>
        <p:spPr>
          <a:xfrm>
            <a:off x="2783749" y="6050091"/>
            <a:ext cx="59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74DDB510-8088-42C2-9C80-609774F8E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516" y="5819258"/>
            <a:ext cx="2058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12345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FE7B85A-5D28-404D-85D5-8E1ADC935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스트링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61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233F1EEE-EABC-409E-9F5A-5F3E947A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2208900"/>
            <a:ext cx="82809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STL(Standard</a:t>
            </a: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Template</a:t>
            </a: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Library)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79ED2B66-1613-4CD4-8FC5-C6644BB8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STL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F0EE3EC5-90C4-485B-9606-5BA38BD45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501" y="2791936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표준 템플릿 라이브러리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B4B1B14A-BC3C-4623-A0BB-0941708AA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574658"/>
            <a:ext cx="78447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템플릿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자료형에 관계없이 함수가 동작하게 해주는 기능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라이브러리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도서관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도서관에는 다양한 책이 있어서 필요할 때마다 꺼내볼 수 있음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즉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코드 </a:t>
            </a:r>
            <a:r>
              <a:rPr lang="ko-KR" altLang="en-US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라이브러리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다양한 코드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주로 함수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들이 들어있어서 필요할 때 꺼내서 쓸 수 있는 </a:t>
            </a:r>
            <a:r>
              <a:rPr lang="ko-KR" altLang="en-US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 모음집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86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233F1EEE-EABC-409E-9F5A-5F3E947A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324586"/>
            <a:ext cx="84964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우리가 자주 사용하는 대부분의 함수들은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STL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이미 구현되어 있기 때문에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잘 가져다 쓰기만 하면 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79ED2B66-1613-4CD4-8FC5-C6644BB8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STL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B4B1B14A-BC3C-4623-A0BB-0941708AA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98" y="3784876"/>
            <a:ext cx="8052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STL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잘 사용할수록 코드는 깔끔해지고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속도도 빨라짐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DAD215D-1D85-41DD-85D1-2A3A560C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98" y="4437112"/>
            <a:ext cx="41578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고수가 되는 길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8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>
            <a:extLst>
              <a:ext uri="{FF2B5EF4-FFF2-40B4-BE49-F238E27FC236}">
                <a16:creationId xmlns:a16="http://schemas.microsoft.com/office/drawing/2014/main" id="{79ED2B66-1613-4CD4-8FC5-C6644BB8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STL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B4B1B14A-BC3C-4623-A0BB-0941708AA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284129"/>
            <a:ext cx="8052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STL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에서 가장 유용하고 너네가 쓸만한 거</a:t>
            </a:r>
            <a:endParaRPr lang="en-US" altLang="ko-KR" sz="36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DAD215D-1D85-41DD-85D1-2A3A560C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081347"/>
            <a:ext cx="41578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#include &lt;algorithm&gt;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14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>
            <a:extLst>
              <a:ext uri="{FF2B5EF4-FFF2-40B4-BE49-F238E27FC236}">
                <a16:creationId xmlns:a16="http://schemas.microsoft.com/office/drawing/2014/main" id="{79ED2B66-1613-4CD4-8FC5-C6644BB8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STL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B4B1B14A-BC3C-4623-A0BB-0941708AA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020391"/>
            <a:ext cx="8052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algorithm </a:t>
            </a:r>
            <a:r>
              <a:rPr lang="ko-KR" altLang="en-US" sz="36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헤더에서 제공해주는 함수</a:t>
            </a:r>
            <a:endParaRPr lang="en-US" altLang="ko-KR" sz="36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DAD215D-1D85-41DD-85D1-2A3A560C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2877230"/>
            <a:ext cx="28083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swap</a:t>
            </a:r>
          </a:p>
          <a:p>
            <a:pPr marL="514350" indent="-514350">
              <a:buAutoNum type="arabicPeriod"/>
            </a:pP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min, max</a:t>
            </a:r>
          </a:p>
          <a:p>
            <a:pPr marL="514350" indent="-514350">
              <a:buAutoNum type="arabicPeriod"/>
            </a:pP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sort</a:t>
            </a:r>
          </a:p>
          <a:p>
            <a:pPr marL="514350" indent="-514350">
              <a:buAutoNum type="arabicPeriod"/>
            </a:pP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reverse</a:t>
            </a:r>
          </a:p>
          <a:p>
            <a:pPr marL="514350" indent="-514350">
              <a:buAutoNum type="arabicPeriod"/>
            </a:pP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and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so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on..</a:t>
            </a:r>
          </a:p>
        </p:txBody>
      </p:sp>
    </p:spTree>
    <p:extLst>
      <p:ext uri="{BB962C8B-B14F-4D97-AF65-F5344CB8AC3E}">
        <p14:creationId xmlns:p14="http://schemas.microsoft.com/office/powerpoint/2010/main" val="3123207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852183-487B-499B-9A18-19EDE22CDD15}"/>
              </a:ext>
            </a:extLst>
          </p:cNvPr>
          <p:cNvSpPr/>
          <p:nvPr/>
        </p:nvSpPr>
        <p:spPr>
          <a:xfrm>
            <a:off x="679917" y="2877230"/>
            <a:ext cx="4821696" cy="3240360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>
            <a:extLst>
              <a:ext uri="{FF2B5EF4-FFF2-40B4-BE49-F238E27FC236}">
                <a16:creationId xmlns:a16="http://schemas.microsoft.com/office/drawing/2014/main" id="{79ED2B66-1613-4CD4-8FC5-C6644BB8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STL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B4B1B14A-BC3C-4623-A0BB-0941708AA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284129"/>
            <a:ext cx="8052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swap =&gt;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두 원소의 값을 바꿈</a:t>
            </a:r>
            <a:endParaRPr lang="en-US" altLang="ko-KR" sz="36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DAD215D-1D85-41DD-85D1-2A3A560C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081347"/>
            <a:ext cx="415780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 = 3;</a:t>
            </a: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b = 7;</a:t>
            </a:r>
          </a:p>
          <a:p>
            <a:endParaRPr lang="en-US" altLang="ko-KR" sz="28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swap(a, b);</a:t>
            </a:r>
          </a:p>
          <a:p>
            <a:endParaRPr lang="en-US" altLang="ko-KR" sz="28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a &lt;&lt; b;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1D02B442-3D3D-47B7-B4DD-24EF0CDA6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551" y="5036297"/>
            <a:ext cx="20585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a = 7</a:t>
            </a:r>
          </a:p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b = 3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43664C-2189-4FDC-9268-13E5CFC8D599}"/>
              </a:ext>
            </a:extLst>
          </p:cNvPr>
          <p:cNvCxnSpPr/>
          <p:nvPr/>
        </p:nvCxnSpPr>
        <p:spPr>
          <a:xfrm>
            <a:off x="3558190" y="5471593"/>
            <a:ext cx="59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06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77C7CF-5EA9-4571-8833-04E987891108}"/>
              </a:ext>
            </a:extLst>
          </p:cNvPr>
          <p:cNvSpPr/>
          <p:nvPr/>
        </p:nvSpPr>
        <p:spPr>
          <a:xfrm>
            <a:off x="611560" y="2894066"/>
            <a:ext cx="4821696" cy="2883206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>
            <a:extLst>
              <a:ext uri="{FF2B5EF4-FFF2-40B4-BE49-F238E27FC236}">
                <a16:creationId xmlns:a16="http://schemas.microsoft.com/office/drawing/2014/main" id="{79ED2B66-1613-4CD4-8FC5-C6644BB8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STL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B4B1B14A-BC3C-4623-A0BB-0941708AA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284129"/>
            <a:ext cx="8052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max, min =&gt;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최댓값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최솟값 구할 때</a:t>
            </a:r>
            <a:endParaRPr lang="en-US" altLang="ko-KR" sz="36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DAD215D-1D85-41DD-85D1-2A3A560C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081347"/>
            <a:ext cx="415780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 = 3;</a:t>
            </a: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b = 7;</a:t>
            </a:r>
          </a:p>
          <a:p>
            <a:endParaRPr lang="en-US" altLang="ko-KR" sz="28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max(a, b);</a:t>
            </a: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min(a, b);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1D02B442-3D3D-47B7-B4DD-24EF0CDA6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4378286"/>
            <a:ext cx="2058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43664C-2189-4FDC-9268-13E5CFC8D599}"/>
              </a:ext>
            </a:extLst>
          </p:cNvPr>
          <p:cNvCxnSpPr/>
          <p:nvPr/>
        </p:nvCxnSpPr>
        <p:spPr>
          <a:xfrm>
            <a:off x="4120663" y="4609119"/>
            <a:ext cx="59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494DE946-5056-4480-AD70-6761B2CC1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4807317"/>
            <a:ext cx="2058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DF260EE-F868-4E63-AD33-8021CF2F05CF}"/>
              </a:ext>
            </a:extLst>
          </p:cNvPr>
          <p:cNvCxnSpPr/>
          <p:nvPr/>
        </p:nvCxnSpPr>
        <p:spPr>
          <a:xfrm>
            <a:off x="4120663" y="5038150"/>
            <a:ext cx="59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96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7624" y="3069484"/>
            <a:ext cx="9001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객체 지향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60012" y="3222444"/>
            <a:ext cx="12960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스트링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16624" y="3223504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STL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01611" y="3208182"/>
            <a:ext cx="13681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구글링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8" name="직선 연결선 197"/>
          <p:cNvCxnSpPr>
            <a:cxnSpLocks/>
          </p:cNvCxnSpPr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cxnSpLocks/>
          </p:cNvCxnSpPr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cxnSpLocks/>
          </p:cNvCxnSpPr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cxnSpLocks/>
          </p:cNvCxnSpPr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8BA24-B295-4DF5-9071-D555AC4D6677}"/>
              </a:ext>
            </a:extLst>
          </p:cNvPr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6</a:t>
            </a:r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40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9566EC-EE86-4EF4-AEB8-0A204FE2F7B3}"/>
              </a:ext>
            </a:extLst>
          </p:cNvPr>
          <p:cNvSpPr/>
          <p:nvPr/>
        </p:nvSpPr>
        <p:spPr>
          <a:xfrm>
            <a:off x="558010" y="3358223"/>
            <a:ext cx="5832648" cy="3428822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>
            <a:extLst>
              <a:ext uri="{FF2B5EF4-FFF2-40B4-BE49-F238E27FC236}">
                <a16:creationId xmlns:a16="http://schemas.microsoft.com/office/drawing/2014/main" id="{79ED2B66-1613-4CD4-8FC5-C6644BB8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STL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B4B1B14A-BC3C-4623-A0BB-0941708AA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284129"/>
            <a:ext cx="83529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max, min =&gt;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 개 이상일 때도 사용 가능</a:t>
            </a:r>
            <a:endParaRPr lang="en-US" altLang="ko-KR" sz="36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DAD215D-1D85-41DD-85D1-2A3A560C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224" y="3518363"/>
            <a:ext cx="415780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 = 12;</a:t>
            </a: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b = 40;</a:t>
            </a: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c = 27;</a:t>
            </a: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d = 8;</a:t>
            </a:r>
          </a:p>
          <a:p>
            <a:endParaRPr lang="en-US" altLang="ko-KR" sz="28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max({a, b, c});</a:t>
            </a: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min ({a, b, c, d});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1D02B442-3D3D-47B7-B4DD-24EF0CDA6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152" y="5629403"/>
            <a:ext cx="2058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40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43664C-2189-4FDC-9268-13E5CFC8D599}"/>
              </a:ext>
            </a:extLst>
          </p:cNvPr>
          <p:cNvCxnSpPr/>
          <p:nvPr/>
        </p:nvCxnSpPr>
        <p:spPr>
          <a:xfrm>
            <a:off x="5072791" y="5860236"/>
            <a:ext cx="59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494DE946-5056-4480-AD70-6761B2CC1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152" y="6087011"/>
            <a:ext cx="2058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DF260EE-F868-4E63-AD33-8021CF2F05CF}"/>
              </a:ext>
            </a:extLst>
          </p:cNvPr>
          <p:cNvCxnSpPr/>
          <p:nvPr/>
        </p:nvCxnSpPr>
        <p:spPr>
          <a:xfrm>
            <a:off x="5072791" y="6317844"/>
            <a:ext cx="59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3373510A-5E51-4CC3-82D8-B7C0C1EF0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274" y="2824029"/>
            <a:ext cx="360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중괄호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{ }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로 묶어주면 됨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!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812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5662273-1682-4994-9E67-4E5BC8029373}"/>
              </a:ext>
            </a:extLst>
          </p:cNvPr>
          <p:cNvSpPr/>
          <p:nvPr/>
        </p:nvSpPr>
        <p:spPr>
          <a:xfrm>
            <a:off x="683568" y="3284984"/>
            <a:ext cx="5526157" cy="2447041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>
            <a:extLst>
              <a:ext uri="{FF2B5EF4-FFF2-40B4-BE49-F238E27FC236}">
                <a16:creationId xmlns:a16="http://schemas.microsoft.com/office/drawing/2014/main" id="{79ED2B66-1613-4CD4-8FC5-C6644BB8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STL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B4B1B14A-BC3C-4623-A0BB-0941708AA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284129"/>
            <a:ext cx="83529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sort =&gt;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배열을 오름차순으로 정렬</a:t>
            </a:r>
            <a:endParaRPr lang="en-US" altLang="ko-KR" sz="36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DAD215D-1D85-41DD-85D1-2A3A560C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02" y="3377168"/>
            <a:ext cx="509676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a[8] = {6, 3, 7, 1, 8, 2, 5, 4};</a:t>
            </a:r>
          </a:p>
          <a:p>
            <a:endParaRPr lang="en-US" altLang="ko-KR" sz="28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sort(a, a + 8);</a:t>
            </a:r>
          </a:p>
          <a:p>
            <a:endParaRPr lang="en-US" altLang="ko-KR" sz="28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 =&gt; {1, 2, 3, 4, 5, 6, 7, 8}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3373510A-5E51-4CC3-82D8-B7C0C1EF0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342" y="2730837"/>
            <a:ext cx="21618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quick sort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기반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03B46241-B5FD-4A0C-9B53-F5057F55F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4595258"/>
            <a:ext cx="201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시작위치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 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끝위치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09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361AA89-BF49-4461-89CE-4A65EFEE2DD5}"/>
              </a:ext>
            </a:extLst>
          </p:cNvPr>
          <p:cNvSpPr/>
          <p:nvPr/>
        </p:nvSpPr>
        <p:spPr>
          <a:xfrm>
            <a:off x="627585" y="3173017"/>
            <a:ext cx="5526157" cy="3336662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>
            <a:extLst>
              <a:ext uri="{FF2B5EF4-FFF2-40B4-BE49-F238E27FC236}">
                <a16:creationId xmlns:a16="http://schemas.microsoft.com/office/drawing/2014/main" id="{79ED2B66-1613-4CD4-8FC5-C6644BB8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STL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B4B1B14A-BC3C-4623-A0BB-0941708AA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284129"/>
            <a:ext cx="83529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reverse =&gt;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배열을 반대로 뒤집음</a:t>
            </a:r>
            <a:endParaRPr lang="en-US" altLang="ko-KR" sz="36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DAD215D-1D85-41DD-85D1-2A3A560C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02" y="3377168"/>
            <a:ext cx="509676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a[8] = {6, 3, 7, 1, 8, 2, 5, 4};</a:t>
            </a:r>
          </a:p>
          <a:p>
            <a:endParaRPr lang="en-US" altLang="ko-KR" sz="28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sort(a, a + 8);</a:t>
            </a:r>
          </a:p>
          <a:p>
            <a:endParaRPr lang="en-US" altLang="ko-KR" sz="28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reverse(a, a + 8);</a:t>
            </a:r>
          </a:p>
          <a:p>
            <a:endParaRPr lang="en-US" altLang="ko-KR" sz="28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 = {8, 7, 6, 5, 4, 3, 2, 1}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03B46241-B5FD-4A0C-9B53-F5057F55F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5445224"/>
            <a:ext cx="201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시작위치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 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끝위치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307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077BEB7-A281-4D71-8D4E-9077BAD60400}"/>
              </a:ext>
            </a:extLst>
          </p:cNvPr>
          <p:cNvSpPr/>
          <p:nvPr/>
        </p:nvSpPr>
        <p:spPr>
          <a:xfrm>
            <a:off x="683569" y="3284984"/>
            <a:ext cx="4824536" cy="2447041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>
            <a:extLst>
              <a:ext uri="{FF2B5EF4-FFF2-40B4-BE49-F238E27FC236}">
                <a16:creationId xmlns:a16="http://schemas.microsoft.com/office/drawing/2014/main" id="{79ED2B66-1613-4CD4-8FC5-C6644BB8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STL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B4B1B14A-BC3C-4623-A0BB-0941708AA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284129"/>
            <a:ext cx="83529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reverse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문자열을 다룰 때도 유용하게 쓰임</a:t>
            </a:r>
            <a:endParaRPr lang="en-US" altLang="ko-KR" sz="36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DAD215D-1D85-41DD-85D1-2A3A560C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02" y="3377168"/>
            <a:ext cx="509676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string s = “EBIVDNAL”</a:t>
            </a:r>
          </a:p>
          <a:p>
            <a:endParaRPr lang="en-US" altLang="ko-KR" sz="28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reverse(s.begin(), s.end());</a:t>
            </a:r>
          </a:p>
          <a:p>
            <a:endParaRPr lang="en-US" altLang="ko-KR" sz="28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 =&gt; “LANDVIBE”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03B46241-B5FD-4A0C-9B53-F5057F55F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4608902"/>
            <a:ext cx="201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시작위치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 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끝위치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2938975D-25CD-48AB-AE97-0E1E86A1E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37" y="2780928"/>
            <a:ext cx="43220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문자열일 때는 사용법이 조금 달라짐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745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2736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구글링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20838BF1-A523-4C4E-8923-1040F056A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118330"/>
            <a:ext cx="592849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과제하다 막힐 때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 어떻게 쓰는지 모르겠을 때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클래스 어떻게 쓰는지 모를 때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시험공부하다 궁금할 때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아무튼 뭐 모를 때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EF0ED053-EF53-4521-91CF-3F5B33194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3643149"/>
            <a:ext cx="2808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6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구글링</a:t>
            </a:r>
            <a:endParaRPr lang="en-US" altLang="ko-KR" sz="60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11C63B1-8238-40DF-BE12-1A0C716A09E9}"/>
              </a:ext>
            </a:extLst>
          </p:cNvPr>
          <p:cNvCxnSpPr>
            <a:cxnSpLocks/>
          </p:cNvCxnSpPr>
          <p:nvPr/>
        </p:nvCxnSpPr>
        <p:spPr>
          <a:xfrm>
            <a:off x="5723880" y="3484907"/>
            <a:ext cx="1080368" cy="44814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62B21B2-7E42-4058-934F-755FD9C4BA4F}"/>
              </a:ext>
            </a:extLst>
          </p:cNvPr>
          <p:cNvCxnSpPr>
            <a:cxnSpLocks/>
          </p:cNvCxnSpPr>
          <p:nvPr/>
        </p:nvCxnSpPr>
        <p:spPr>
          <a:xfrm>
            <a:off x="3491880" y="2407456"/>
            <a:ext cx="3312368" cy="13015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5FA216-A9C8-4A4F-94BA-8B3E9D3D3C4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364088" y="4150981"/>
            <a:ext cx="1440160" cy="229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957CB4-EB96-4CD5-90D2-17F561696C8D}"/>
              </a:ext>
            </a:extLst>
          </p:cNvPr>
          <p:cNvCxnSpPr>
            <a:cxnSpLocks/>
          </p:cNvCxnSpPr>
          <p:nvPr/>
        </p:nvCxnSpPr>
        <p:spPr>
          <a:xfrm flipV="1">
            <a:off x="4355976" y="4383120"/>
            <a:ext cx="2448272" cy="9180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D48060-D93E-4B22-A514-2CC27525B915}"/>
              </a:ext>
            </a:extLst>
          </p:cNvPr>
          <p:cNvCxnSpPr>
            <a:cxnSpLocks/>
          </p:cNvCxnSpPr>
          <p:nvPr/>
        </p:nvCxnSpPr>
        <p:spPr>
          <a:xfrm flipV="1">
            <a:off x="3483496" y="4622732"/>
            <a:ext cx="3320752" cy="17570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21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58680B-8C01-444B-9BBE-D018E70B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24744"/>
            <a:ext cx="8305800" cy="504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22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5A06AF-E154-48BA-B7DB-FEF3EF89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94" y="0"/>
            <a:ext cx="7738331" cy="6741368"/>
          </a:xfrm>
          <a:prstGeom prst="rect">
            <a:avLst/>
          </a:prstGeom>
        </p:spPr>
      </p:pic>
      <p:sp>
        <p:nvSpPr>
          <p:cNvPr id="4" name="TextBox 25">
            <a:extLst>
              <a:ext uri="{FF2B5EF4-FFF2-40B4-BE49-F238E27FC236}">
                <a16:creationId xmlns:a16="http://schemas.microsoft.com/office/drawing/2014/main" id="{3BE17C69-8EE7-4792-B094-5EF571D45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908720"/>
            <a:ext cx="277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영어 </a:t>
            </a:r>
            <a:r>
              <a:rPr lang="en-US" altLang="ko-KR" sz="4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4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극혐</a:t>
            </a:r>
            <a:r>
              <a:rPr lang="en-US" altLang="ko-KR" sz="4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;</a:t>
            </a:r>
            <a:endParaRPr lang="en-US" altLang="ko-KR" sz="4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013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41BB0C-94FC-454E-B258-C427FFD66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30" y="0"/>
            <a:ext cx="7329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2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4401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구글링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38CCC56A-4508-4451-B1A3-CB42B793C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024015"/>
            <a:ext cx="360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그래도 모르겠으면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55F85F-6672-4AD5-BF7D-DE9A3ADF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040" y="182250"/>
            <a:ext cx="3614295" cy="6295322"/>
          </a:xfrm>
          <a:prstGeom prst="rect">
            <a:avLst/>
          </a:prstGeom>
        </p:spPr>
      </p:pic>
      <p:sp>
        <p:nvSpPr>
          <p:cNvPr id="18" name="TextBox 25">
            <a:extLst>
              <a:ext uri="{FF2B5EF4-FFF2-40B4-BE49-F238E27FC236}">
                <a16:creationId xmlns:a16="http://schemas.microsoft.com/office/drawing/2014/main" id="{B4B18F13-1636-4349-B755-9FD29627C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796" y="4107366"/>
            <a:ext cx="2808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6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카토킹</a:t>
            </a:r>
            <a:endParaRPr lang="en-US" altLang="ko-KR" sz="60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D07F0A4-4A8C-4CFA-A200-C374E420451A}"/>
              </a:ext>
            </a:extLst>
          </p:cNvPr>
          <p:cNvCxnSpPr>
            <a:cxnSpLocks/>
          </p:cNvCxnSpPr>
          <p:nvPr/>
        </p:nvCxnSpPr>
        <p:spPr>
          <a:xfrm>
            <a:off x="2755725" y="2605342"/>
            <a:ext cx="833163" cy="14336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64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121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지향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5">
            <a:extLst>
              <a:ext uri="{FF2B5EF4-FFF2-40B4-BE49-F238E27FC236}">
                <a16:creationId xmlns:a16="http://schemas.microsoft.com/office/drawing/2014/main" id="{E67A8999-4432-49AA-90E0-0FC04EF1E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449" y="3356992"/>
            <a:ext cx="566212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지향에 대해서</a:t>
            </a:r>
            <a:endParaRPr lang="en-US" altLang="ko-KR" sz="5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10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121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지향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5">
            <a:extLst>
              <a:ext uri="{FF2B5EF4-FFF2-40B4-BE49-F238E27FC236}">
                <a16:creationId xmlns:a16="http://schemas.microsoft.com/office/drawing/2014/main" id="{E67A8999-4432-49AA-90E0-0FC04EF1E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449" y="3356992"/>
            <a:ext cx="566212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특별 강사 초빙</a:t>
            </a:r>
            <a:endParaRPr lang="en-US" altLang="ko-KR" sz="5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12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스트링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40774E31-AFB2-40CC-B44F-6B847A918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460851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C++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에서의 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string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A807BFE6-4087-4A32-AEE0-2BDE88B4A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551030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문자열을 다루는 변수 타입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77735F1C-4DF1-4AF5-90AC-0F306BCE3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4442282"/>
            <a:ext cx="7272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char[]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 똑같이 사용 가능하지만 백만배 더 편리함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019FEF04-9A47-4F6C-80B0-3604278AB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369659"/>
            <a:ext cx="7272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문자열을 일반 변수처럼 다룰 수 있게 해줌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4951AE6C-D7DA-4390-B1B7-5A8538F13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76" y="4754478"/>
            <a:ext cx="2808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strcpy? strcmp? X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까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70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25E07F-28DF-4387-B686-7A1ABE8C81CC}"/>
              </a:ext>
            </a:extLst>
          </p:cNvPr>
          <p:cNvSpPr/>
          <p:nvPr/>
        </p:nvSpPr>
        <p:spPr>
          <a:xfrm>
            <a:off x="755576" y="3212976"/>
            <a:ext cx="4032448" cy="2592288"/>
          </a:xfrm>
          <a:prstGeom prst="roundRect">
            <a:avLst/>
          </a:prstGeom>
          <a:solidFill>
            <a:srgbClr val="00B050">
              <a:alpha val="24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A807BFE6-4087-4A32-AEE0-2BDE88B4A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551030"/>
            <a:ext cx="309634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string a = “1234”;</a:t>
            </a: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string a;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 = “1234”;</a:t>
            </a: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스트링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40774E31-AFB2-40CC-B44F-6B847A918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460851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#include &lt;string&gt;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10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4348284-B54A-49B0-9903-53AD82B50D85}"/>
              </a:ext>
            </a:extLst>
          </p:cNvPr>
          <p:cNvSpPr/>
          <p:nvPr/>
        </p:nvSpPr>
        <p:spPr>
          <a:xfrm>
            <a:off x="783567" y="3259629"/>
            <a:ext cx="4392488" cy="2808312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233F1EEE-EABC-409E-9F5A-5F3E947A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85324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특정 위치의 문자 찾기 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배열처럼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8305A59-BF1D-4E0C-90A4-D863BBA4C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521618"/>
            <a:ext cx="439248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string s = “LANDVIBE”;</a:t>
            </a: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</a:t>
            </a:r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s[0];</a:t>
            </a: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</a:t>
            </a:r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s[6];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4852CB-01AF-449A-9099-A1E234B80D1D}"/>
              </a:ext>
            </a:extLst>
          </p:cNvPr>
          <p:cNvCxnSpPr/>
          <p:nvPr/>
        </p:nvCxnSpPr>
        <p:spPr>
          <a:xfrm>
            <a:off x="3222509" y="4615814"/>
            <a:ext cx="59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25">
            <a:extLst>
              <a:ext uri="{FF2B5EF4-FFF2-40B4-BE49-F238E27FC236}">
                <a16:creationId xmlns:a16="http://schemas.microsoft.com/office/drawing/2014/main" id="{7867BC63-99E4-4858-99DF-677FFB174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276" y="4384981"/>
            <a:ext cx="438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L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F24C9E2-D492-48E5-AD49-2FE4F0360FCC}"/>
              </a:ext>
            </a:extLst>
          </p:cNvPr>
          <p:cNvCxnSpPr/>
          <p:nvPr/>
        </p:nvCxnSpPr>
        <p:spPr>
          <a:xfrm>
            <a:off x="3222509" y="5479747"/>
            <a:ext cx="59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8B9A2430-EB16-43A6-929C-EFDE3F624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276" y="5248914"/>
            <a:ext cx="438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B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30EC6204-5849-4414-9DE3-42FBD4644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스트링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6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83B502-8976-4514-B340-C6E61D5DD813}"/>
              </a:ext>
            </a:extLst>
          </p:cNvPr>
          <p:cNvSpPr/>
          <p:nvPr/>
        </p:nvSpPr>
        <p:spPr>
          <a:xfrm>
            <a:off x="783567" y="3140968"/>
            <a:ext cx="4079325" cy="2329611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233F1EEE-EABC-409E-9F5A-5F3E947A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63367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 길이 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size()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8305A59-BF1D-4E0C-90A4-D863BBA4C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521618"/>
            <a:ext cx="316164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string s = “ABC”;</a:t>
            </a: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</a:t>
            </a:r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s.size();</a:t>
            </a: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4852CB-01AF-449A-9099-A1E234B80D1D}"/>
              </a:ext>
            </a:extLst>
          </p:cNvPr>
          <p:cNvCxnSpPr/>
          <p:nvPr/>
        </p:nvCxnSpPr>
        <p:spPr>
          <a:xfrm>
            <a:off x="3779912" y="4621883"/>
            <a:ext cx="59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25">
            <a:extLst>
              <a:ext uri="{FF2B5EF4-FFF2-40B4-BE49-F238E27FC236}">
                <a16:creationId xmlns:a16="http://schemas.microsoft.com/office/drawing/2014/main" id="{7867BC63-99E4-4858-99DF-677FFB174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132" y="4429559"/>
            <a:ext cx="438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21B578FA-14D2-42FF-8A4F-E8C3CB823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스트링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99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4CB21C8-BCF9-4EDE-B27A-C314E8DE9CBC}"/>
              </a:ext>
            </a:extLst>
          </p:cNvPr>
          <p:cNvSpPr/>
          <p:nvPr/>
        </p:nvSpPr>
        <p:spPr>
          <a:xfrm>
            <a:off x="611560" y="3330222"/>
            <a:ext cx="4366902" cy="2881223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144A3A21-DCA8-40C9-9599-723725AF7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521618"/>
            <a:ext cx="316164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string s = “ABC”;</a:t>
            </a: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 </a:t>
            </a:r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+=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“D”;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 </a:t>
            </a:r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s </a:t>
            </a:r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+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‘E’;</a:t>
            </a: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s;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233F1EEE-EABC-409E-9F5A-5F3E947A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 추가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=&gt;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걍 추가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DEDE20D0-AEA2-4181-AD37-2E57625CE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784" y="4519732"/>
            <a:ext cx="21176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문자열이든 문자든</a:t>
            </a:r>
            <a:endParaRPr lang="en-US" altLang="ko-KR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상관없음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A3FA70E7-3AD3-4EC2-959E-3E4E80267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67" y="5720348"/>
            <a:ext cx="1108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ABCDE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131E051-A46A-4D12-8CF2-46308F93992D}"/>
              </a:ext>
            </a:extLst>
          </p:cNvPr>
          <p:cNvCxnSpPr/>
          <p:nvPr/>
        </p:nvCxnSpPr>
        <p:spPr>
          <a:xfrm>
            <a:off x="2771800" y="5920403"/>
            <a:ext cx="59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25">
            <a:extLst>
              <a:ext uri="{FF2B5EF4-FFF2-40B4-BE49-F238E27FC236}">
                <a16:creationId xmlns:a16="http://schemas.microsoft.com/office/drawing/2014/main" id="{2459A921-F515-42D5-973B-267DF4290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스트링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40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8340</TotalTime>
  <Words>792</Words>
  <Application>Microsoft Office PowerPoint</Application>
  <PresentationFormat>화면 슬라이드 쇼(4:3)</PresentationFormat>
  <Paragraphs>219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맑은 고딕</vt:lpstr>
      <vt:lpstr>Arial</vt:lpstr>
      <vt:lpstr>배달의민족 한나</vt:lpstr>
      <vt:lpstr>나눔고딕</vt:lpstr>
      <vt:lpstr>나눔바른고딕</vt:lpstr>
      <vt:lpstr>나눔고딕 ExtraBold</vt:lpstr>
      <vt:lpstr>배달의민족 한나는 열한살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허 규정</cp:lastModifiedBy>
  <cp:revision>321</cp:revision>
  <dcterms:created xsi:type="dcterms:W3CDTF">2014-05-20T10:28:59Z</dcterms:created>
  <dcterms:modified xsi:type="dcterms:W3CDTF">2018-06-04T11:10:00Z</dcterms:modified>
</cp:coreProperties>
</file>