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41"/>
  </p:notesMasterIdLst>
  <p:sldIdLst>
    <p:sldId id="266" r:id="rId2"/>
    <p:sldId id="321" r:id="rId3"/>
    <p:sldId id="563" r:id="rId4"/>
    <p:sldId id="565" r:id="rId5"/>
    <p:sldId id="583" r:id="rId6"/>
    <p:sldId id="584" r:id="rId7"/>
    <p:sldId id="585" r:id="rId8"/>
    <p:sldId id="586" r:id="rId9"/>
    <p:sldId id="587" r:id="rId10"/>
    <p:sldId id="588" r:id="rId11"/>
    <p:sldId id="589" r:id="rId12"/>
    <p:sldId id="590" r:id="rId13"/>
    <p:sldId id="593" r:id="rId14"/>
    <p:sldId id="595" r:id="rId15"/>
    <p:sldId id="596" r:id="rId16"/>
    <p:sldId id="597" r:id="rId17"/>
    <p:sldId id="598" r:id="rId18"/>
    <p:sldId id="592" r:id="rId19"/>
    <p:sldId id="599" r:id="rId20"/>
    <p:sldId id="600" r:id="rId21"/>
    <p:sldId id="601" r:id="rId22"/>
    <p:sldId id="602" r:id="rId23"/>
    <p:sldId id="603" r:id="rId24"/>
    <p:sldId id="604" r:id="rId25"/>
    <p:sldId id="605" r:id="rId26"/>
    <p:sldId id="571" r:id="rId27"/>
    <p:sldId id="606" r:id="rId28"/>
    <p:sldId id="607" r:id="rId29"/>
    <p:sldId id="608" r:id="rId30"/>
    <p:sldId id="609" r:id="rId31"/>
    <p:sldId id="528" r:id="rId32"/>
    <p:sldId id="541" r:id="rId33"/>
    <p:sldId id="615" r:id="rId34"/>
    <p:sldId id="610" r:id="rId35"/>
    <p:sldId id="611" r:id="rId36"/>
    <p:sldId id="612" r:id="rId37"/>
    <p:sldId id="614" r:id="rId38"/>
    <p:sldId id="616" r:id="rId39"/>
    <p:sldId id="283" r:id="rId40"/>
  </p:sldIdLst>
  <p:sldSz cx="9144000" cy="6858000" type="screen4x3"/>
  <p:notesSz cx="6858000" cy="9144000"/>
  <p:embeddedFontLst>
    <p:embeddedFont>
      <p:font typeface="나눔고딕" panose="020B0600000101010101" charset="-127"/>
      <p:regular r:id="rId42"/>
      <p:bold r:id="rId43"/>
    </p:embeddedFont>
    <p:embeddedFont>
      <p:font typeface="나눔고딕 ExtraBold" panose="020B0600000101010101" charset="-127"/>
      <p:bold r:id="rId44"/>
    </p:embeddedFont>
    <p:embeddedFont>
      <p:font typeface="나눔바른고딕" panose="020B0603020101020101" pitchFamily="50" charset="-127"/>
      <p:regular r:id="rId45"/>
      <p:bold r:id="rId46"/>
    </p:embeddedFont>
    <p:embeddedFont>
      <p:font typeface="맑은 고딕" panose="020B0503020000020004" pitchFamily="50" charset="-127"/>
      <p:regular r:id="rId47"/>
      <p:bold r:id="rId48"/>
    </p:embeddedFont>
    <p:embeddedFont>
      <p:font typeface="배달의민족 한나" panose="02000503000000020003" pitchFamily="2" charset="-127"/>
      <p:regular r:id="rId49"/>
    </p:embeddedFont>
    <p:embeddedFont>
      <p:font typeface="배달의민족 한나는 열한살" panose="020B0600000101010101" pitchFamily="50" charset="-127"/>
      <p:regular r:id="rId50"/>
    </p:embeddedFont>
    <p:embeddedFont>
      <p:font typeface="한컴 윤고딕 230" panose="02020603020101020101" pitchFamily="18" charset="-127"/>
      <p:regular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85768" autoAdjust="0"/>
  </p:normalViewPr>
  <p:slideViewPr>
    <p:cSldViewPr>
      <p:cViewPr varScale="1">
        <p:scale>
          <a:sx n="74" d="100"/>
          <a:sy n="74" d="100"/>
        </p:scale>
        <p:origin x="1901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BE44C-C8A8-4BBF-9B37-35DE86E2DB01}" type="datetimeFigureOut">
              <a:rPr lang="ko-KR" altLang="en-US" smtClean="0"/>
              <a:t>2018-11-08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87397-2198-41E9-8EE3-296AF181D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0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479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12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66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586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9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80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3279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960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62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6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766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22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735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199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1575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931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300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146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587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19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11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075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4919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4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81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83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5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48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26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9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47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4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47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747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726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1727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자구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2" y="1834992"/>
            <a:ext cx="87492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첫째줄에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주어지고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둘째 줄부터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데이터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주어진다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 다음 줄에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주어지고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M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질의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들어온다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데이터를 입력받고 각 질의에 대해서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주어진 숫자가 입력받은 데이터에 존재하는 숫자인지 검사해라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&lt;= N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&lt;=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100,000, 1 &lt;= a, b &lt;= </a:t>
            </a:r>
            <a:r>
              <a:rPr lang="en-US" altLang="ko-KR" sz="2000" b="1">
                <a:solidFill>
                  <a:srgbClr val="FF0000"/>
                </a:solidFill>
                <a:latin typeface="+mn-ea"/>
              </a:rPr>
              <a:t>100,000,000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1 &lt;= M &lt;= 100,000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F1A157-5184-4FF0-975A-48D3534AC4B4}"/>
              </a:ext>
            </a:extLst>
          </p:cNvPr>
          <p:cNvCxnSpPr/>
          <p:nvPr/>
        </p:nvCxnSpPr>
        <p:spPr>
          <a:xfrm>
            <a:off x="0" y="391593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A50B55D5-00B7-4DAD-B72F-FB336856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975448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입력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FEB5C6-4341-4335-8A95-537B0069827E}"/>
              </a:ext>
            </a:extLst>
          </p:cNvPr>
          <p:cNvSpPr/>
          <p:nvPr/>
        </p:nvSpPr>
        <p:spPr>
          <a:xfrm>
            <a:off x="485298" y="4437113"/>
            <a:ext cx="3852428" cy="23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>
                <a:solidFill>
                  <a:schemeClr val="tx1"/>
                </a:solidFill>
              </a:rPr>
              <a:t>5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99773423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3853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1020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41403421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3120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3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1020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2535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80017783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628F245-A681-4CCA-B0F4-A5ADD962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508" y="3984998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출력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D10E6-DAA7-4098-B373-EE499DCC8DA8}"/>
              </a:ext>
            </a:extLst>
          </p:cNvPr>
          <p:cNvSpPr/>
          <p:nvPr/>
        </p:nvSpPr>
        <p:spPr>
          <a:xfrm>
            <a:off x="4878772" y="4425921"/>
            <a:ext cx="3852428" cy="23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>
                <a:solidFill>
                  <a:schemeClr val="tx1"/>
                </a:solidFill>
              </a:rPr>
              <a:t>YES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NO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NO</a:t>
            </a: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FF0813-8CFC-4DF1-B3D3-C5B57609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D2C82B67-3A08-43F0-B8C2-8C6F75AD2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table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760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01" y="2210574"/>
            <a:ext cx="80648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데이터의 범위가 배열로 표현할 수 있는 크기를 넘어간다면 직접 참조가 불가능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DC91435-62D9-4AB4-9D74-0E13BCE1F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table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8931B8B-5462-4E40-BA99-B60222ADC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72" y="3539475"/>
            <a:ext cx="77979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데이터를 해시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잘게 부수고 다시 뭉쳐서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해서 테이블에 들어갈 수 있게 압축시키자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F393676-70F0-4333-AAFF-378EF453E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180" y="5070374"/>
            <a:ext cx="158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/>
              <a:t>99773423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0CCF79D-5363-4B4A-819D-78F4B78E5BA9}"/>
              </a:ext>
            </a:extLst>
          </p:cNvPr>
          <p:cNvSpPr/>
          <p:nvPr/>
        </p:nvSpPr>
        <p:spPr>
          <a:xfrm>
            <a:off x="2584364" y="5193586"/>
            <a:ext cx="792088" cy="20411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C66565B-A422-4761-8784-8A188DFB811F}"/>
              </a:ext>
            </a:extLst>
          </p:cNvPr>
          <p:cNvSpPr/>
          <p:nvPr/>
        </p:nvSpPr>
        <p:spPr>
          <a:xfrm>
            <a:off x="3448460" y="5070375"/>
            <a:ext cx="18002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Hash function</a:t>
            </a:r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DF66FD28-03CE-4E93-B369-F8563C85E75C}"/>
              </a:ext>
            </a:extLst>
          </p:cNvPr>
          <p:cNvSpPr/>
          <p:nvPr/>
        </p:nvSpPr>
        <p:spPr>
          <a:xfrm>
            <a:off x="5427297" y="5199147"/>
            <a:ext cx="792088" cy="20411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A7A8D4AB-E32B-4C8C-9810-869EC3267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8022" y="5070374"/>
            <a:ext cx="1010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/>
              <a:t>4756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2BD39345-2F1C-48DD-9790-A77D21AD9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543" y="4790480"/>
            <a:ext cx="16270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원본 데이터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1F6D412A-75AA-4604-8EAD-243167F5E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439" y="4793476"/>
            <a:ext cx="2089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테이블 내의 주소값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58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7EEF1690-516D-4DD8-809F-6B7DA8DA7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3" y="4586608"/>
            <a:ext cx="57905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0                1      …    3120   …   4756    …  10000            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D949B5-02D7-467F-AD4E-0F5999C4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009867"/>
              </p:ext>
            </p:extLst>
          </p:nvPr>
        </p:nvGraphicFramePr>
        <p:xfrm>
          <a:off x="755576" y="4986718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358924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59445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832530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273523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33989588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false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80945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8F70D818-2DCB-4265-9DEE-41FA5E606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94" y="2472183"/>
            <a:ext cx="1584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/>
              <a:t>99773423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D868962-B155-4D54-AD94-ABB5B9EDF61C}"/>
              </a:ext>
            </a:extLst>
          </p:cNvPr>
          <p:cNvSpPr/>
          <p:nvPr/>
        </p:nvSpPr>
        <p:spPr>
          <a:xfrm>
            <a:off x="2523402" y="2600957"/>
            <a:ext cx="792088" cy="20411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C8551F1-AD2B-42A6-A187-D4AF88256F01}"/>
              </a:ext>
            </a:extLst>
          </p:cNvPr>
          <p:cNvSpPr/>
          <p:nvPr/>
        </p:nvSpPr>
        <p:spPr>
          <a:xfrm>
            <a:off x="3451464" y="2475482"/>
            <a:ext cx="1800200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Hash function</a:t>
            </a:r>
            <a:endParaRPr lang="ko-KR" altLang="en-US"/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730F189A-C548-49CF-AD3B-2651B7E8CAD7}"/>
              </a:ext>
            </a:extLst>
          </p:cNvPr>
          <p:cNvSpPr/>
          <p:nvPr/>
        </p:nvSpPr>
        <p:spPr>
          <a:xfrm>
            <a:off x="5366335" y="2606518"/>
            <a:ext cx="792088" cy="20411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51B97F7D-51DE-4340-A1A2-71F3EDA1D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060" y="2477745"/>
            <a:ext cx="10108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/>
              <a:t>4756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2D9776C0-2E06-4FCA-84E2-E0D5F8DEA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581" y="2197851"/>
            <a:ext cx="16270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원본 데이터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F3FEE9-25FA-4F30-A7DF-522A51630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477" y="2200847"/>
            <a:ext cx="20896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테이블 내의 주소값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FC15640A-2EAA-4FBF-8CEC-AA4C997B3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45" y="3349786"/>
            <a:ext cx="77979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데이터를 해시함수를 통해 변환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변환된 값으로 테이블에 접근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(arr[4756])</a:t>
            </a: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BB6FC8AB-317D-4BD3-99EE-A5667839D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function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00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BB6FC8AB-317D-4BD3-99EE-A5667839D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function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5D9DF649-8A29-4222-9F17-3DDCBBB9C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01" y="2210574"/>
            <a:ext cx="8064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hash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function(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해시 함수</a:t>
            </a:r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437A0DC7-619F-46DD-8046-ACAB26B4D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13" y="3148082"/>
            <a:ext cx="77979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탐색키를 입력으로 받아 해시 주소를 리턴하고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 리턴한 주소가 해시 테이블의 인덱스가 된다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0E6947CF-D78B-4995-AC9B-4C2C2DB7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13" y="4327970"/>
            <a:ext cx="77979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문자열도 해시 함수를 통해 변환한 후 인덱스로 참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조가 가능해진다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BE18E792-E393-42CE-B1AC-BBA746192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13" y="5529027"/>
            <a:ext cx="7797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해시 함수는 다양한 방법으로 구현 가능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7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BB6FC8AB-317D-4BD3-99EE-A5667839D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function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5D9DF649-8A29-4222-9F17-3DDCBBB9C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01" y="2210574"/>
            <a:ext cx="8064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나눗셈법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437A0DC7-619F-46DD-8046-ACAB26B4D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13" y="3148082"/>
            <a:ext cx="5434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hash(x) = x mod N;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CFECC1E-02BC-42DD-B599-1EBA6B2E0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62" y="3789040"/>
            <a:ext cx="2552700" cy="1171575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E8EA759F-84BB-4D33-91AD-5CCB68C81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12" y="5138966"/>
            <a:ext cx="7882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테이블의 크기는 소수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(prime number)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잡는 것이 좋다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0BD8435D-7745-4510-BEE9-2AFC95041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12" y="5722530"/>
            <a:ext cx="78828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특히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제곱수와 가까운 소수가 좋다고함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ex)65599</a:t>
            </a:r>
          </a:p>
        </p:txBody>
      </p:sp>
    </p:spTree>
    <p:extLst>
      <p:ext uri="{BB962C8B-B14F-4D97-AF65-F5344CB8AC3E}">
        <p14:creationId xmlns:p14="http://schemas.microsoft.com/office/powerpoint/2010/main" val="190555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BB6FC8AB-317D-4BD3-99EE-A5667839D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function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5D9DF649-8A29-4222-9F17-3DDCBBB9C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01" y="2210574"/>
            <a:ext cx="8064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MAD(Multiply, Add and Divide)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437A0DC7-619F-46DD-8046-ACAB26B4D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13" y="3148082"/>
            <a:ext cx="5434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hash(x) = (ax + b) mod N;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25BD9D-5A01-4274-93BE-CC4FABABC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84234"/>
            <a:ext cx="32480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42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BB6FC8AB-317D-4BD3-99EE-A5667839D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function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5D9DF649-8A29-4222-9F17-3DDCBBB9C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01" y="2210574"/>
            <a:ext cx="8064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문자열 해시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437A0DC7-619F-46DD-8046-ACAB26B4D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13" y="3148082"/>
            <a:ext cx="5434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 문자를 숫자로 변환해서 해시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D4337F-7787-42E2-B485-1299EBAE5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7" y="3911120"/>
            <a:ext cx="31432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2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BB6FC8AB-317D-4BD3-99EE-A5667839D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function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5D9DF649-8A29-4222-9F17-3DDCBBB9C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766" y="2492896"/>
            <a:ext cx="806489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이외에도 제곱법</a:t>
            </a:r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폴딩법</a:t>
            </a:r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무작위법 등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수많은 해시 함수가 존재함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698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01" y="2210574"/>
            <a:ext cx="8064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충돌이 일어날 수 있다</a:t>
            </a:r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8931B8B-5462-4E40-BA99-B60222ADC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613" y="3148082"/>
            <a:ext cx="77979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변환된 인덱스를 참조하는 값이 이미 있었다면 충돌 발생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AC5F4783-17A4-40D6-B00D-CF213DA5F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21088"/>
            <a:ext cx="77979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충돌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서로 다른 두 개의 키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k1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k2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대해서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hash(k1) == hash(k2)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인 경우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751FD0CC-346C-4329-BB8F-CB74B1D9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collision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421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77" y="2191778"/>
            <a:ext cx="26151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선형 탐사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751FD0CC-346C-4329-BB8F-CB74B1D9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collision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4912AF3-6028-4EB0-8C1D-A1300EEDEE42}"/>
              </a:ext>
            </a:extLst>
          </p:cNvPr>
          <p:cNvSpPr txBox="1">
            <a:spLocks noChangeArrowheads="1"/>
          </p:cNvSpPr>
          <p:nvPr/>
        </p:nvSpPr>
        <p:spPr>
          <a:xfrm>
            <a:off x="4930648" y="2191778"/>
            <a:ext cx="3810000" cy="2209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>
                <a:ea typeface="굴림" charset="-127"/>
              </a:rPr>
              <a:t>Example:</a:t>
            </a:r>
          </a:p>
          <a:p>
            <a:pPr lvl="1"/>
            <a:r>
              <a:rPr lang="en-US" altLang="ko-KR" b="1" i="1">
                <a:latin typeface="Times New Roman" pitchFamily="18" charset="0"/>
                <a:ea typeface="굴림" charset="-127"/>
              </a:rPr>
              <a:t>h</a:t>
            </a:r>
            <a:r>
              <a:rPr lang="en-US" altLang="ko-KR">
                <a:latin typeface="Times New Roman" pitchFamily="18" charset="0"/>
                <a:ea typeface="굴림" charset="-127"/>
              </a:rPr>
              <a:t>(</a:t>
            </a:r>
            <a:r>
              <a:rPr lang="en-US" altLang="ko-KR" b="1" i="1">
                <a:latin typeface="Times New Roman" pitchFamily="18" charset="0"/>
                <a:ea typeface="굴림" charset="-127"/>
              </a:rPr>
              <a:t>x</a:t>
            </a:r>
            <a:r>
              <a:rPr lang="en-US" altLang="ko-KR">
                <a:latin typeface="Times New Roman" pitchFamily="18" charset="0"/>
                <a:ea typeface="굴림" charset="-127"/>
              </a:rPr>
              <a:t>) </a:t>
            </a:r>
            <a:r>
              <a:rPr lang="en-US" altLang="ko-KR">
                <a:latin typeface="Symbol" pitchFamily="18" charset="2"/>
                <a:ea typeface="굴림" charset="-127"/>
              </a:rPr>
              <a:t>=</a:t>
            </a:r>
            <a:r>
              <a:rPr lang="en-US" altLang="ko-KR" b="1" i="1">
                <a:latin typeface="Times New Roman" pitchFamily="18" charset="0"/>
                <a:ea typeface="굴림" charset="-127"/>
              </a:rPr>
              <a:t> x </a:t>
            </a:r>
            <a:r>
              <a:rPr lang="en-US" altLang="ko-KR">
                <a:latin typeface="Times New Roman" pitchFamily="18" charset="0"/>
                <a:ea typeface="굴림" charset="-127"/>
              </a:rPr>
              <a:t>mod</a:t>
            </a:r>
            <a:r>
              <a:rPr lang="en-US" altLang="ko-KR" b="1" i="1">
                <a:latin typeface="Times New Roman" pitchFamily="18" charset="0"/>
                <a:ea typeface="굴림" charset="-127"/>
              </a:rPr>
              <a:t> </a:t>
            </a:r>
            <a:r>
              <a:rPr lang="en-US" altLang="ko-KR">
                <a:latin typeface="Times New Roman" pitchFamily="18" charset="0"/>
                <a:ea typeface="굴림" charset="-127"/>
              </a:rPr>
              <a:t>13</a:t>
            </a:r>
          </a:p>
          <a:p>
            <a:pPr lvl="1"/>
            <a:r>
              <a:rPr lang="en-US" altLang="ko-KR">
                <a:ea typeface="굴림" charset="-127"/>
              </a:rPr>
              <a:t>keys</a:t>
            </a:r>
            <a:r>
              <a:rPr lang="ko-KR" altLang="en-US">
                <a:ea typeface="굴림" charset="-127"/>
              </a:rPr>
              <a:t> </a:t>
            </a:r>
            <a:r>
              <a:rPr lang="en-US" altLang="ko-KR">
                <a:ea typeface="굴림" charset="-127"/>
              </a:rPr>
              <a:t>: 18, 41, 22, 44, 59, 32, 31, 73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C2802D3-593B-4B63-BB7A-28AC895F6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8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7F3AB64D-D1CD-478C-B9CA-39D3589E6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6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04C8396C-30E7-4B12-AEA5-37D33653E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4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C490BE7-2C1D-43FC-9F39-4D8883E0C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2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2F9B4B4E-FDFE-4A75-95E8-F4C446C4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0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16B8A9C-2E9B-4CC0-99D6-7D0B37B88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8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62672421-6CEF-4600-9014-59ED80773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716A1FE2-EC14-4C58-B38F-791A858E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4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ADC648E5-B0AE-4433-9154-1D721C6B9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2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 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1EF5A878-D1BC-4390-A1E9-B465A0501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0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91028412-651F-424B-94DF-07747B8FB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8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E05AACAE-3BAD-4AEC-A039-30D679F81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6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E5AABBB5-1411-4A6D-82A3-FA778C199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448" y="46301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28" name="Text Box 18">
            <a:extLst>
              <a:ext uri="{FF2B5EF4-FFF2-40B4-BE49-F238E27FC236}">
                <a16:creationId xmlns:a16="http://schemas.microsoft.com/office/drawing/2014/main" id="{EE2B0C02-F6E2-4D9E-A8DC-576BE6363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023" y="48968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0</a:t>
            </a:r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3C3FEB08-6A28-4102-A09E-4DF7B3366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648" y="48968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</a:t>
            </a: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D2A95F7D-AE4D-41CE-9512-FBB76AD5F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273" y="48968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2</a:t>
            </a:r>
          </a:p>
        </p:txBody>
      </p:sp>
      <p:sp>
        <p:nvSpPr>
          <p:cNvPr id="31" name="Text Box 21">
            <a:extLst>
              <a:ext uri="{FF2B5EF4-FFF2-40B4-BE49-F238E27FC236}">
                <a16:creationId xmlns:a16="http://schemas.microsoft.com/office/drawing/2014/main" id="{2D973D6E-A0E3-459F-AE95-A51EF9D6A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4898" y="48968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3</a:t>
            </a:r>
          </a:p>
        </p:txBody>
      </p:sp>
      <p:sp>
        <p:nvSpPr>
          <p:cNvPr id="32" name="Text Box 22">
            <a:extLst>
              <a:ext uri="{FF2B5EF4-FFF2-40B4-BE49-F238E27FC236}">
                <a16:creationId xmlns:a16="http://schemas.microsoft.com/office/drawing/2014/main" id="{1E7ACC86-D0EC-4A22-BD26-768E68224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523" y="48968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4</a:t>
            </a:r>
          </a:p>
        </p:txBody>
      </p:sp>
      <p:sp>
        <p:nvSpPr>
          <p:cNvPr id="33" name="Text Box 23">
            <a:extLst>
              <a:ext uri="{FF2B5EF4-FFF2-40B4-BE49-F238E27FC236}">
                <a16:creationId xmlns:a16="http://schemas.microsoft.com/office/drawing/2014/main" id="{7E41B843-E2C4-46B4-A556-2C2D2AEED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148" y="48968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34" name="Text Box 24">
            <a:extLst>
              <a:ext uri="{FF2B5EF4-FFF2-40B4-BE49-F238E27FC236}">
                <a16:creationId xmlns:a16="http://schemas.microsoft.com/office/drawing/2014/main" id="{6802D91F-C599-4B29-9801-4E6D8C44E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773" y="48968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6</a:t>
            </a:r>
          </a:p>
        </p:txBody>
      </p:sp>
      <p:sp>
        <p:nvSpPr>
          <p:cNvPr id="35" name="Text Box 25">
            <a:extLst>
              <a:ext uri="{FF2B5EF4-FFF2-40B4-BE49-F238E27FC236}">
                <a16:creationId xmlns:a16="http://schemas.microsoft.com/office/drawing/2014/main" id="{734CE923-2217-467C-8B39-159F518B1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398" y="48968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7</a:t>
            </a:r>
          </a:p>
        </p:txBody>
      </p:sp>
      <p:sp>
        <p:nvSpPr>
          <p:cNvPr id="36" name="Text Box 26">
            <a:extLst>
              <a:ext uri="{FF2B5EF4-FFF2-40B4-BE49-F238E27FC236}">
                <a16:creationId xmlns:a16="http://schemas.microsoft.com/office/drawing/2014/main" id="{977E4D42-EABD-4F9F-8E97-FB9B9C092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023" y="48968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8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40F0190D-FA3B-4F21-BA24-0221D5990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648" y="48968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9</a:t>
            </a:r>
          </a:p>
        </p:txBody>
      </p:sp>
      <p:sp>
        <p:nvSpPr>
          <p:cNvPr id="38" name="Text Box 28">
            <a:extLst>
              <a:ext uri="{FF2B5EF4-FFF2-40B4-BE49-F238E27FC236}">
                <a16:creationId xmlns:a16="http://schemas.microsoft.com/office/drawing/2014/main" id="{A07D05FA-B927-4408-B3A9-77C6B2B89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123" y="4896878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10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5F8CCAFD-DF24-4061-A100-89A0C5732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748" y="4896878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11</a:t>
            </a:r>
          </a:p>
        </p:txBody>
      </p:sp>
      <p:sp>
        <p:nvSpPr>
          <p:cNvPr id="40" name="Text Box 30">
            <a:extLst>
              <a:ext uri="{FF2B5EF4-FFF2-40B4-BE49-F238E27FC236}">
                <a16:creationId xmlns:a16="http://schemas.microsoft.com/office/drawing/2014/main" id="{2E3E0ED5-BEB7-416B-85E3-E099C7F87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373" y="4896878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12</a:t>
            </a:r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69852FED-2114-458C-B118-D9AEE399E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68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 </a:t>
            </a:r>
          </a:p>
        </p:txBody>
      </p:sp>
      <p:sp>
        <p:nvSpPr>
          <p:cNvPr id="42" name="Rectangle 32">
            <a:extLst>
              <a:ext uri="{FF2B5EF4-FFF2-40B4-BE49-F238E27FC236}">
                <a16:creationId xmlns:a16="http://schemas.microsoft.com/office/drawing/2014/main" id="{2A2E9874-02B2-4EF7-87EA-31FA41FC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6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 </a:t>
            </a:r>
          </a:p>
        </p:txBody>
      </p:sp>
      <p:sp>
        <p:nvSpPr>
          <p:cNvPr id="43" name="Rectangle 33">
            <a:extLst>
              <a:ext uri="{FF2B5EF4-FFF2-40B4-BE49-F238E27FC236}">
                <a16:creationId xmlns:a16="http://schemas.microsoft.com/office/drawing/2014/main" id="{5EF64DC1-5BAE-4452-B713-A96AB6607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4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41</a:t>
            </a:r>
          </a:p>
        </p:txBody>
      </p:sp>
      <p:sp>
        <p:nvSpPr>
          <p:cNvPr id="44" name="Rectangle 34">
            <a:extLst>
              <a:ext uri="{FF2B5EF4-FFF2-40B4-BE49-F238E27FC236}">
                <a16:creationId xmlns:a16="http://schemas.microsoft.com/office/drawing/2014/main" id="{A05A1B87-D79E-4233-86CB-19EB6A6F2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2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 </a:t>
            </a: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B5B31D55-C058-4580-8922-54FB7E5CE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0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 </a:t>
            </a: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BC28BA09-89EC-47C0-8D44-3F34ADED4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8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18</a:t>
            </a: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E54160AE-F0F4-4D32-9704-74283DF8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44</a:t>
            </a:r>
          </a:p>
        </p:txBody>
      </p:sp>
      <p:sp>
        <p:nvSpPr>
          <p:cNvPr id="48" name="Rectangle 38">
            <a:extLst>
              <a:ext uri="{FF2B5EF4-FFF2-40B4-BE49-F238E27FC236}">
                <a16:creationId xmlns:a16="http://schemas.microsoft.com/office/drawing/2014/main" id="{75DC19CC-0D3E-4AB9-8A78-23F8BAD96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4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59</a:t>
            </a:r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8882A9BB-DEE2-4FAC-8A8E-CA438250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52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32</a:t>
            </a:r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FC07A841-2EE7-48C2-9E31-97E6BE18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0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22</a:t>
            </a: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2205731D-F86B-4CFB-BC7C-F0CCF52B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8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31</a:t>
            </a:r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506F1376-F6E7-4B3A-8D82-7BC6BEFF6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6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73</a:t>
            </a:r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D5F75F0A-2F4F-45E2-971E-B0B92BB7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4448" y="584937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ea typeface="굴림" charset="-127"/>
              </a:rPr>
              <a:t> </a:t>
            </a:r>
          </a:p>
        </p:txBody>
      </p:sp>
      <p:sp>
        <p:nvSpPr>
          <p:cNvPr id="54" name="Text Box 44">
            <a:extLst>
              <a:ext uri="{FF2B5EF4-FFF2-40B4-BE49-F238E27FC236}">
                <a16:creationId xmlns:a16="http://schemas.microsoft.com/office/drawing/2014/main" id="{5AC486B6-05CC-400A-823F-288563C3C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023" y="61160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0</a:t>
            </a:r>
          </a:p>
        </p:txBody>
      </p:sp>
      <p:sp>
        <p:nvSpPr>
          <p:cNvPr id="55" name="Text Box 45">
            <a:extLst>
              <a:ext uri="{FF2B5EF4-FFF2-40B4-BE49-F238E27FC236}">
                <a16:creationId xmlns:a16="http://schemas.microsoft.com/office/drawing/2014/main" id="{4716257B-5399-4FF0-A09E-948E93B83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648" y="61160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</a:t>
            </a:r>
          </a:p>
        </p:txBody>
      </p:sp>
      <p:sp>
        <p:nvSpPr>
          <p:cNvPr id="56" name="Text Box 46">
            <a:extLst>
              <a:ext uri="{FF2B5EF4-FFF2-40B4-BE49-F238E27FC236}">
                <a16:creationId xmlns:a16="http://schemas.microsoft.com/office/drawing/2014/main" id="{3AB56CAD-051E-4C0A-A353-F60A775AB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273" y="61160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2</a:t>
            </a:r>
          </a:p>
        </p:txBody>
      </p:sp>
      <p:sp>
        <p:nvSpPr>
          <p:cNvPr id="57" name="Text Box 47">
            <a:extLst>
              <a:ext uri="{FF2B5EF4-FFF2-40B4-BE49-F238E27FC236}">
                <a16:creationId xmlns:a16="http://schemas.microsoft.com/office/drawing/2014/main" id="{DA8D8706-A382-4391-A482-DE690278C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4898" y="61160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3</a:t>
            </a:r>
          </a:p>
        </p:txBody>
      </p:sp>
      <p:sp>
        <p:nvSpPr>
          <p:cNvPr id="58" name="Text Box 48">
            <a:extLst>
              <a:ext uri="{FF2B5EF4-FFF2-40B4-BE49-F238E27FC236}">
                <a16:creationId xmlns:a16="http://schemas.microsoft.com/office/drawing/2014/main" id="{494A2477-C093-4F41-82C1-6231CEF4C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523" y="61160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4</a:t>
            </a:r>
          </a:p>
        </p:txBody>
      </p:sp>
      <p:sp>
        <p:nvSpPr>
          <p:cNvPr id="59" name="Text Box 49">
            <a:extLst>
              <a:ext uri="{FF2B5EF4-FFF2-40B4-BE49-F238E27FC236}">
                <a16:creationId xmlns:a16="http://schemas.microsoft.com/office/drawing/2014/main" id="{3A3379D5-11E6-42E3-9DCE-C35A77513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8148" y="61160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60" name="Text Box 50">
            <a:extLst>
              <a:ext uri="{FF2B5EF4-FFF2-40B4-BE49-F238E27FC236}">
                <a16:creationId xmlns:a16="http://schemas.microsoft.com/office/drawing/2014/main" id="{ADEC48F8-D7B7-4893-9270-8EE4E1E9D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773" y="61160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6</a:t>
            </a:r>
          </a:p>
        </p:txBody>
      </p:sp>
      <p:sp>
        <p:nvSpPr>
          <p:cNvPr id="61" name="Text Box 51">
            <a:extLst>
              <a:ext uri="{FF2B5EF4-FFF2-40B4-BE49-F238E27FC236}">
                <a16:creationId xmlns:a16="http://schemas.microsoft.com/office/drawing/2014/main" id="{6F48D042-AC32-4537-8B0E-A0E84BEA4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398" y="61160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7</a:t>
            </a:r>
          </a:p>
        </p:txBody>
      </p:sp>
      <p:sp>
        <p:nvSpPr>
          <p:cNvPr id="62" name="Text Box 52">
            <a:extLst>
              <a:ext uri="{FF2B5EF4-FFF2-40B4-BE49-F238E27FC236}">
                <a16:creationId xmlns:a16="http://schemas.microsoft.com/office/drawing/2014/main" id="{7ED8E9B2-C054-48D9-9F44-68395E306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023" y="61160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8</a:t>
            </a:r>
          </a:p>
        </p:txBody>
      </p:sp>
      <p:sp>
        <p:nvSpPr>
          <p:cNvPr id="63" name="Text Box 53">
            <a:extLst>
              <a:ext uri="{FF2B5EF4-FFF2-40B4-BE49-F238E27FC236}">
                <a16:creationId xmlns:a16="http://schemas.microsoft.com/office/drawing/2014/main" id="{D2FAF78F-DEF0-481A-B98A-79504C16A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648" y="6116078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9</a:t>
            </a:r>
          </a:p>
        </p:txBody>
      </p:sp>
      <p:sp>
        <p:nvSpPr>
          <p:cNvPr id="64" name="Text Box 54">
            <a:extLst>
              <a:ext uri="{FF2B5EF4-FFF2-40B4-BE49-F238E27FC236}">
                <a16:creationId xmlns:a16="http://schemas.microsoft.com/office/drawing/2014/main" id="{9CBCDD38-427F-4D3A-A1F7-034811CDA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123" y="6116078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10</a:t>
            </a:r>
          </a:p>
        </p:txBody>
      </p:sp>
      <p:sp>
        <p:nvSpPr>
          <p:cNvPr id="65" name="Text Box 55">
            <a:extLst>
              <a:ext uri="{FF2B5EF4-FFF2-40B4-BE49-F238E27FC236}">
                <a16:creationId xmlns:a16="http://schemas.microsoft.com/office/drawing/2014/main" id="{B66A2BE0-C9A3-4992-8BCA-E5F909C01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748" y="6116078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11</a:t>
            </a:r>
          </a:p>
        </p:txBody>
      </p:sp>
      <p:sp>
        <p:nvSpPr>
          <p:cNvPr id="66" name="Text Box 56">
            <a:extLst>
              <a:ext uri="{FF2B5EF4-FFF2-40B4-BE49-F238E27FC236}">
                <a16:creationId xmlns:a16="http://schemas.microsoft.com/office/drawing/2014/main" id="{C7BBB1AF-BF38-4F72-BD25-7BA8091B2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373" y="6116078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12</a:t>
            </a:r>
          </a:p>
        </p:txBody>
      </p:sp>
      <p:sp>
        <p:nvSpPr>
          <p:cNvPr id="67" name="AutoShape 57">
            <a:extLst>
              <a:ext uri="{FF2B5EF4-FFF2-40B4-BE49-F238E27FC236}">
                <a16:creationId xmlns:a16="http://schemas.microsoft.com/office/drawing/2014/main" id="{12D77603-57F0-4D05-839A-60C74EDBC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48" y="5315978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4EAA59C9-1D79-4142-8869-89680D974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9" y="3129286"/>
            <a:ext cx="4729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충돌이 발생하면 빈 칸을 찾을 때까지 뒤로 한칸씩 이동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482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5966D8-CA7A-46AA-8FEB-875ACD09EB0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BA24-B295-4DF5-9071-D555AC4D6677}"/>
              </a:ext>
            </a:extLst>
          </p:cNvPr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10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052AEA-B7C8-4AEC-AA1E-C0C807AADD31}"/>
              </a:ext>
            </a:extLst>
          </p:cNvPr>
          <p:cNvCxnSpPr>
            <a:cxnSpLocks/>
          </p:cNvCxnSpPr>
          <p:nvPr/>
        </p:nvCxnSpPr>
        <p:spPr>
          <a:xfrm>
            <a:off x="6738882" y="2782423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F0D5466-60BB-4F11-B44B-AA826ABBE8A7}"/>
              </a:ext>
            </a:extLst>
          </p:cNvPr>
          <p:cNvCxnSpPr>
            <a:cxnSpLocks/>
          </p:cNvCxnSpPr>
          <p:nvPr/>
        </p:nvCxnSpPr>
        <p:spPr>
          <a:xfrm>
            <a:off x="6749273" y="2865687"/>
            <a:ext cx="12733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1AA891-BADD-4DDE-A3CD-939E47562904}"/>
              </a:ext>
            </a:extLst>
          </p:cNvPr>
          <p:cNvSpPr txBox="1"/>
          <p:nvPr/>
        </p:nvSpPr>
        <p:spPr>
          <a:xfrm>
            <a:off x="6666994" y="238451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D426016-A393-4908-8759-720094B071C9}"/>
              </a:ext>
            </a:extLst>
          </p:cNvPr>
          <p:cNvCxnSpPr>
            <a:cxnSpLocks/>
          </p:cNvCxnSpPr>
          <p:nvPr/>
        </p:nvCxnSpPr>
        <p:spPr>
          <a:xfrm>
            <a:off x="6778073" y="4181256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3B160B-38E7-4615-8A8E-438D1AEE635C}"/>
              </a:ext>
            </a:extLst>
          </p:cNvPr>
          <p:cNvCxnSpPr>
            <a:cxnSpLocks/>
          </p:cNvCxnSpPr>
          <p:nvPr/>
        </p:nvCxnSpPr>
        <p:spPr>
          <a:xfrm>
            <a:off x="6788464" y="4264520"/>
            <a:ext cx="12733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1184E4E-4D36-4305-9D93-09100DF17B74}"/>
              </a:ext>
            </a:extLst>
          </p:cNvPr>
          <p:cNvCxnSpPr>
            <a:cxnSpLocks/>
          </p:cNvCxnSpPr>
          <p:nvPr/>
        </p:nvCxnSpPr>
        <p:spPr>
          <a:xfrm>
            <a:off x="3774475" y="2782423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3C3F6BE-3EF1-48DB-8846-1CC494BAAEF7}"/>
              </a:ext>
            </a:extLst>
          </p:cNvPr>
          <p:cNvCxnSpPr>
            <a:cxnSpLocks/>
          </p:cNvCxnSpPr>
          <p:nvPr/>
        </p:nvCxnSpPr>
        <p:spPr>
          <a:xfrm>
            <a:off x="3784866" y="2865687"/>
            <a:ext cx="12733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EE9DEF-D8AE-4A0C-9D93-5590D8F5638E}"/>
              </a:ext>
            </a:extLst>
          </p:cNvPr>
          <p:cNvSpPr txBox="1"/>
          <p:nvPr/>
        </p:nvSpPr>
        <p:spPr>
          <a:xfrm>
            <a:off x="3702587" y="238451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9CDFCFB-9E37-4628-8F96-010AE8C526C2}"/>
              </a:ext>
            </a:extLst>
          </p:cNvPr>
          <p:cNvCxnSpPr>
            <a:cxnSpLocks/>
          </p:cNvCxnSpPr>
          <p:nvPr/>
        </p:nvCxnSpPr>
        <p:spPr>
          <a:xfrm>
            <a:off x="3813666" y="4181256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BA7D387-6C69-4160-BE21-D8FFFA0DE72B}"/>
              </a:ext>
            </a:extLst>
          </p:cNvPr>
          <p:cNvCxnSpPr>
            <a:cxnSpLocks/>
          </p:cNvCxnSpPr>
          <p:nvPr/>
        </p:nvCxnSpPr>
        <p:spPr>
          <a:xfrm>
            <a:off x="3824057" y="4264520"/>
            <a:ext cx="12733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6FD8321-8F6F-4C28-8C83-2181F4284797}"/>
              </a:ext>
            </a:extLst>
          </p:cNvPr>
          <p:cNvCxnSpPr>
            <a:cxnSpLocks/>
          </p:cNvCxnSpPr>
          <p:nvPr/>
        </p:nvCxnSpPr>
        <p:spPr>
          <a:xfrm>
            <a:off x="844975" y="2782423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F9409BD-9D4D-41BA-A2D6-41D83153B900}"/>
              </a:ext>
            </a:extLst>
          </p:cNvPr>
          <p:cNvCxnSpPr>
            <a:cxnSpLocks/>
          </p:cNvCxnSpPr>
          <p:nvPr/>
        </p:nvCxnSpPr>
        <p:spPr>
          <a:xfrm>
            <a:off x="855366" y="2865687"/>
            <a:ext cx="12733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6F448ED-612A-4096-91CD-D1C5602FE985}"/>
              </a:ext>
            </a:extLst>
          </p:cNvPr>
          <p:cNvSpPr txBox="1"/>
          <p:nvPr/>
        </p:nvSpPr>
        <p:spPr>
          <a:xfrm>
            <a:off x="773087" y="238451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5FDAB-570F-44E2-85A4-CF963CE00C00}"/>
              </a:ext>
            </a:extLst>
          </p:cNvPr>
          <p:cNvSpPr txBox="1"/>
          <p:nvPr/>
        </p:nvSpPr>
        <p:spPr>
          <a:xfrm>
            <a:off x="6429829" y="3056973"/>
            <a:ext cx="189145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dynamic</a:t>
            </a: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programming</a:t>
            </a:r>
            <a:endParaRPr lang="ko-KR" altLang="en-US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7F5FE3B-B63B-4E59-898B-1D98C400A704}"/>
              </a:ext>
            </a:extLst>
          </p:cNvPr>
          <p:cNvCxnSpPr>
            <a:cxnSpLocks/>
          </p:cNvCxnSpPr>
          <p:nvPr/>
        </p:nvCxnSpPr>
        <p:spPr>
          <a:xfrm>
            <a:off x="884166" y="4181256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2DDDD9B-933A-4C33-9ACB-BB1CE6D6D924}"/>
              </a:ext>
            </a:extLst>
          </p:cNvPr>
          <p:cNvCxnSpPr>
            <a:cxnSpLocks/>
          </p:cNvCxnSpPr>
          <p:nvPr/>
        </p:nvCxnSpPr>
        <p:spPr>
          <a:xfrm>
            <a:off x="894557" y="4264520"/>
            <a:ext cx="12733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6A70EC-4B53-495D-A8A5-4F1156CFAE6C}"/>
              </a:ext>
            </a:extLst>
          </p:cNvPr>
          <p:cNvSpPr txBox="1"/>
          <p:nvPr/>
        </p:nvSpPr>
        <p:spPr>
          <a:xfrm>
            <a:off x="3708323" y="3261261"/>
            <a:ext cx="1632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dictionary</a:t>
            </a:r>
            <a:endParaRPr lang="ko-KR" altLang="en-US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588861-EC4A-41F8-8E8F-6F8090893107}"/>
              </a:ext>
            </a:extLst>
          </p:cNvPr>
          <p:cNvSpPr txBox="1"/>
          <p:nvPr/>
        </p:nvSpPr>
        <p:spPr>
          <a:xfrm>
            <a:off x="1079644" y="3282180"/>
            <a:ext cx="1632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hash</a:t>
            </a:r>
            <a:endParaRPr lang="ko-KR" altLang="en-US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0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77" y="2191778"/>
            <a:ext cx="26151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제곱 탐사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751FD0CC-346C-4329-BB8F-CB74B1D9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collision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4EAA59C9-1D79-4142-8869-89680D974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8" y="3129286"/>
            <a:ext cx="759260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처음 충돌이 발생하면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1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칸 뒤로 이동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또 발생하면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칸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또 발생하면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9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칸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…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이런 식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450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77" y="2191778"/>
            <a:ext cx="26151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더블 해싱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751FD0CC-346C-4329-BB8F-CB74B1D9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collision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4EAA59C9-1D79-4142-8869-89680D974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8" y="3129286"/>
            <a:ext cx="8168667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해시 함수를 두개 사용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충돌이 발생하면 다른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해시 함수로 위치를 탐색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h(k) = k mod N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d(k) = q – k mod q</a:t>
            </a:r>
          </a:p>
        </p:txBody>
      </p:sp>
      <p:sp>
        <p:nvSpPr>
          <p:cNvPr id="69" name="TextBox 25">
            <a:extLst>
              <a:ext uri="{FF2B5EF4-FFF2-40B4-BE49-F238E27FC236}">
                <a16:creationId xmlns:a16="http://schemas.microsoft.com/office/drawing/2014/main" id="{F58D0F61-8019-4567-B4ED-D828F76F8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5698009"/>
            <a:ext cx="2736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q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는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보다 작은 소수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65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77" y="2191778"/>
            <a:ext cx="26151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더블 해싱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751FD0CC-346C-4329-BB8F-CB74B1D9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collision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D0D0D9C-B141-46FC-8453-818940DA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5AEFAE8-F88F-481E-B811-68C269584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62F0EAC-38C1-4C0E-B01C-BFD2F63DA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7796BE1-DA55-46A8-878F-E9125065D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7AF7FB1-1BF4-4C35-BA23-A80B5C3E5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FF023CE-FE6F-4616-B143-73E598F6A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871BA51F-F37D-4EB9-9D15-125F7820E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78D9B57-C0DC-4F0A-8E87-C562A8DD9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F9505AD0-293A-4896-851F-BC3791723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 </a:t>
            </a: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33C1DF51-E22A-4B19-A1B0-EDFD682E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8AF0CD84-6867-44FF-B18E-010A01F1F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38E0F38C-9D6F-4C40-A730-87EA257C4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46B6E997-F834-442A-ADD2-B4824359F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672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03A5ABC5-48F6-441C-A1BD-3FD969E0C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51339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0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064F2E83-BFF9-45F8-9C84-103C61F5C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1339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</a:t>
            </a: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4E01DE99-2677-466F-925E-A6535959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225" y="51339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2</a:t>
            </a:r>
          </a:p>
        </p:txBody>
      </p:sp>
      <p:sp>
        <p:nvSpPr>
          <p:cNvPr id="27" name="Text Box 20">
            <a:extLst>
              <a:ext uri="{FF2B5EF4-FFF2-40B4-BE49-F238E27FC236}">
                <a16:creationId xmlns:a16="http://schemas.microsoft.com/office/drawing/2014/main" id="{3513B5EB-791C-4B41-8553-EDFEAD94F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51339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3</a:t>
            </a: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639CDABE-5695-48C9-BCB8-29DA3EE21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5" y="51339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4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D4DE5C01-06CA-43AA-9EC0-6589CC98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51339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91E58C80-0EBC-47EA-8EFB-ACE8AC2DC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51339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6</a:t>
            </a: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52C109DA-E626-479D-B9E1-9B5E4746F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51339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7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500CAEFA-4383-41CF-B9F4-E51B0E48D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51339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8</a:t>
            </a: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B979793F-EC48-4D5E-BFED-88FB97D08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51339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9</a:t>
            </a: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D8EE87C3-A8C9-4194-844D-07DD98DB2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5133975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10</a:t>
            </a: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2F8C08FC-2514-4C09-BFC5-C0DDDFAFD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5133975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11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515AD2CA-DB8A-4441-8B53-68E2CD9E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5133975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12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E365F85C-69AC-4118-90DA-C8C7DA493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ea typeface="굴림" charset="-127"/>
              </a:rPr>
              <a:t>31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974234D8-EC0E-4642-94B7-91708B25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9874D825-D0B3-4EFC-967C-F34CD0424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ea typeface="굴림" charset="-127"/>
              </a:rPr>
              <a:t>41</a:t>
            </a:r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4FD93135-584B-46CE-BA1B-B020CC124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0F6A3321-6800-4604-BDDA-CC3F26910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CF8B7D4A-8BFE-46A6-B9DC-39A5FCE72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ea typeface="굴림" charset="-127"/>
              </a:rPr>
              <a:t>18</a:t>
            </a: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ADE0B030-97FA-4364-8FED-4A977311F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ea typeface="굴림" charset="-127"/>
              </a:rPr>
              <a:t>32</a:t>
            </a:r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A9A79D6A-EC3B-4C92-B40C-57762877A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ea typeface="굴림" charset="-127"/>
              </a:rPr>
              <a:t>59</a:t>
            </a: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A8AF99FB-5AAD-45BA-A97C-4D4B2C2AA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ea typeface="굴림" charset="-127"/>
              </a:rPr>
              <a:t>73</a:t>
            </a:r>
          </a:p>
        </p:txBody>
      </p:sp>
      <p:sp>
        <p:nvSpPr>
          <p:cNvPr id="46" name="Rectangle 39">
            <a:extLst>
              <a:ext uri="{FF2B5EF4-FFF2-40B4-BE49-F238E27FC236}">
                <a16:creationId xmlns:a16="http://schemas.microsoft.com/office/drawing/2014/main" id="{8F606C03-E0D4-4664-B922-6448741D0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ea typeface="굴림" charset="-127"/>
              </a:rPr>
              <a:t>22</a:t>
            </a:r>
          </a:p>
        </p:txBody>
      </p:sp>
      <p:sp>
        <p:nvSpPr>
          <p:cNvPr id="47" name="Rectangle 40">
            <a:extLst>
              <a:ext uri="{FF2B5EF4-FFF2-40B4-BE49-F238E27FC236}">
                <a16:creationId xmlns:a16="http://schemas.microsoft.com/office/drawing/2014/main" id="{384ADCB2-F071-4DF2-AB49-859D813A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ea typeface="굴림" charset="-127"/>
              </a:rPr>
              <a:t>44</a:t>
            </a:r>
          </a:p>
        </p:txBody>
      </p:sp>
      <p:sp>
        <p:nvSpPr>
          <p:cNvPr id="48" name="Rectangle 41">
            <a:extLst>
              <a:ext uri="{FF2B5EF4-FFF2-40B4-BE49-F238E27FC236}">
                <a16:creationId xmlns:a16="http://schemas.microsoft.com/office/drawing/2014/main" id="{49CA6325-E3C9-4EA1-93D8-261179A7D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800"/>
          </a:p>
        </p:txBody>
      </p:sp>
      <p:sp>
        <p:nvSpPr>
          <p:cNvPr id="49" name="Rectangle 42">
            <a:extLst>
              <a:ext uri="{FF2B5EF4-FFF2-40B4-BE49-F238E27FC236}">
                <a16:creationId xmlns:a16="http://schemas.microsoft.com/office/drawing/2014/main" id="{900C9BB8-D68D-4822-AF5F-98FA17957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0864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800">
                <a:ea typeface="굴림" charset="-127"/>
              </a:rPr>
              <a:t> </a:t>
            </a:r>
          </a:p>
        </p:txBody>
      </p:sp>
      <p:sp>
        <p:nvSpPr>
          <p:cNvPr id="50" name="Text Box 43">
            <a:extLst>
              <a:ext uri="{FF2B5EF4-FFF2-40B4-BE49-F238E27FC236}">
                <a16:creationId xmlns:a16="http://schemas.microsoft.com/office/drawing/2014/main" id="{E394775F-5C70-4FF8-A565-4FEC2093C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63531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0</a:t>
            </a:r>
          </a:p>
        </p:txBody>
      </p:sp>
      <p:sp>
        <p:nvSpPr>
          <p:cNvPr id="51" name="Text Box 44">
            <a:extLst>
              <a:ext uri="{FF2B5EF4-FFF2-40B4-BE49-F238E27FC236}">
                <a16:creationId xmlns:a16="http://schemas.microsoft.com/office/drawing/2014/main" id="{C1B6F220-DDE5-4C4E-ABA5-885C077F8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63531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</a:t>
            </a:r>
          </a:p>
        </p:txBody>
      </p:sp>
      <p:sp>
        <p:nvSpPr>
          <p:cNvPr id="52" name="Text Box 45">
            <a:extLst>
              <a:ext uri="{FF2B5EF4-FFF2-40B4-BE49-F238E27FC236}">
                <a16:creationId xmlns:a16="http://schemas.microsoft.com/office/drawing/2014/main" id="{8E14EDB1-0998-4ABE-8C44-6905706B0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225" y="63531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2</a:t>
            </a:r>
          </a:p>
        </p:txBody>
      </p:sp>
      <p:sp>
        <p:nvSpPr>
          <p:cNvPr id="53" name="Text Box 46">
            <a:extLst>
              <a:ext uri="{FF2B5EF4-FFF2-40B4-BE49-F238E27FC236}">
                <a16:creationId xmlns:a16="http://schemas.microsoft.com/office/drawing/2014/main" id="{CB80D842-79B3-4B56-A0F0-6989835E5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850" y="63531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3</a:t>
            </a:r>
          </a:p>
        </p:txBody>
      </p:sp>
      <p:sp>
        <p:nvSpPr>
          <p:cNvPr id="54" name="Text Box 47">
            <a:extLst>
              <a:ext uri="{FF2B5EF4-FFF2-40B4-BE49-F238E27FC236}">
                <a16:creationId xmlns:a16="http://schemas.microsoft.com/office/drawing/2014/main" id="{5B3832A3-C164-4F3D-9166-18D81A68B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4475" y="63531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4</a:t>
            </a:r>
          </a:p>
        </p:txBody>
      </p:sp>
      <p:sp>
        <p:nvSpPr>
          <p:cNvPr id="55" name="Text Box 48">
            <a:extLst>
              <a:ext uri="{FF2B5EF4-FFF2-40B4-BE49-F238E27FC236}">
                <a16:creationId xmlns:a16="http://schemas.microsoft.com/office/drawing/2014/main" id="{4940B101-40EC-420D-9F70-20D935799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100" y="63531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5</a:t>
            </a:r>
          </a:p>
        </p:txBody>
      </p:sp>
      <p:sp>
        <p:nvSpPr>
          <p:cNvPr id="56" name="Text Box 49">
            <a:extLst>
              <a:ext uri="{FF2B5EF4-FFF2-40B4-BE49-F238E27FC236}">
                <a16:creationId xmlns:a16="http://schemas.microsoft.com/office/drawing/2014/main" id="{A211058E-0322-4C50-A949-D2B7697C8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63531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6</a:t>
            </a:r>
          </a:p>
        </p:txBody>
      </p:sp>
      <p:sp>
        <p:nvSpPr>
          <p:cNvPr id="57" name="Text Box 50">
            <a:extLst>
              <a:ext uri="{FF2B5EF4-FFF2-40B4-BE49-F238E27FC236}">
                <a16:creationId xmlns:a16="http://schemas.microsoft.com/office/drawing/2014/main" id="{91679B8B-D84C-4BD6-B0F4-31EC61A17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9350" y="63531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7</a:t>
            </a:r>
          </a:p>
        </p:txBody>
      </p:sp>
      <p:sp>
        <p:nvSpPr>
          <p:cNvPr id="58" name="Text Box 51">
            <a:extLst>
              <a:ext uri="{FF2B5EF4-FFF2-40B4-BE49-F238E27FC236}">
                <a16:creationId xmlns:a16="http://schemas.microsoft.com/office/drawing/2014/main" id="{7A04B7AF-6AC8-4F4E-8AA6-A9B65C415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0975" y="63531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8</a:t>
            </a:r>
          </a:p>
        </p:txBody>
      </p:sp>
      <p:sp>
        <p:nvSpPr>
          <p:cNvPr id="59" name="Text Box 52">
            <a:extLst>
              <a:ext uri="{FF2B5EF4-FFF2-40B4-BE49-F238E27FC236}">
                <a16:creationId xmlns:a16="http://schemas.microsoft.com/office/drawing/2014/main" id="{ACF54558-B975-4847-A145-AAB75418E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600" y="6353175"/>
            <a:ext cx="2984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9</a:t>
            </a:r>
          </a:p>
        </p:txBody>
      </p:sp>
      <p:sp>
        <p:nvSpPr>
          <p:cNvPr id="60" name="Text Box 53">
            <a:extLst>
              <a:ext uri="{FF2B5EF4-FFF2-40B4-BE49-F238E27FC236}">
                <a16:creationId xmlns:a16="http://schemas.microsoft.com/office/drawing/2014/main" id="{22E8A8D1-A250-48CD-9674-C7579C286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75" y="6353175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10</a:t>
            </a:r>
          </a:p>
        </p:txBody>
      </p:sp>
      <p:sp>
        <p:nvSpPr>
          <p:cNvPr id="61" name="Text Box 54">
            <a:extLst>
              <a:ext uri="{FF2B5EF4-FFF2-40B4-BE49-F238E27FC236}">
                <a16:creationId xmlns:a16="http://schemas.microsoft.com/office/drawing/2014/main" id="{921AF8F8-37FB-4177-8F75-295F7C97A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8700" y="6353175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11</a:t>
            </a:r>
          </a:p>
        </p:txBody>
      </p:sp>
      <p:sp>
        <p:nvSpPr>
          <p:cNvPr id="62" name="Text Box 55">
            <a:extLst>
              <a:ext uri="{FF2B5EF4-FFF2-40B4-BE49-F238E27FC236}">
                <a16:creationId xmlns:a16="http://schemas.microsoft.com/office/drawing/2014/main" id="{E7F45CC9-B2BC-4B4D-9855-19D88BA8D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5" y="6353175"/>
            <a:ext cx="4127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>
                <a:latin typeface="Times New Roman" pitchFamily="18" charset="0"/>
                <a:ea typeface="굴림" charset="-127"/>
              </a:rPr>
              <a:t>12</a:t>
            </a:r>
          </a:p>
        </p:txBody>
      </p:sp>
      <p:sp>
        <p:nvSpPr>
          <p:cNvPr id="63" name="AutoShape 56">
            <a:extLst>
              <a:ext uri="{FF2B5EF4-FFF2-40B4-BE49-F238E27FC236}">
                <a16:creationId xmlns:a16="http://schemas.microsoft.com/office/drawing/2014/main" id="{D0D040CE-6459-4DAE-9594-DB75324CF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553075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/>
          </a:p>
        </p:txBody>
      </p:sp>
      <p:graphicFrame>
        <p:nvGraphicFramePr>
          <p:cNvPr id="64" name="Object 57">
            <a:extLst>
              <a:ext uri="{FF2B5EF4-FFF2-40B4-BE49-F238E27FC236}">
                <a16:creationId xmlns:a16="http://schemas.microsoft.com/office/drawing/2014/main" id="{2BA7634A-4DD1-4B5E-B238-DD395AC45E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445471"/>
              </p:ext>
            </p:extLst>
          </p:nvPr>
        </p:nvGraphicFramePr>
        <p:xfrm>
          <a:off x="4572000" y="2276475"/>
          <a:ext cx="29337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4" imgW="2934081" imgH="2305507" progId="Excel.Sheet.8">
                  <p:embed/>
                </p:oleObj>
              </mc:Choice>
              <mc:Fallback>
                <p:oleObj name="Worksheet" r:id="rId4" imgW="2934081" imgH="2305507" progId="Excel.Sheet.8">
                  <p:embed/>
                  <p:pic>
                    <p:nvPicPr>
                      <p:cNvPr id="64" name="Object 57">
                        <a:extLst>
                          <a:ext uri="{FF2B5EF4-FFF2-40B4-BE49-F238E27FC236}">
                            <a16:creationId xmlns:a16="http://schemas.microsoft.com/office/drawing/2014/main" id="{2BA7634A-4DD1-4B5E-B238-DD395AC45E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76475"/>
                        <a:ext cx="2933700" cy="2305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Box 25">
            <a:extLst>
              <a:ext uri="{FF2B5EF4-FFF2-40B4-BE49-F238E27FC236}">
                <a16:creationId xmlns:a16="http://schemas.microsoft.com/office/drawing/2014/main" id="{6C3EEC3F-C9E9-4FC0-A8F2-D1591D72F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12" y="3201143"/>
            <a:ext cx="354968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 = 13</a:t>
            </a:r>
          </a:p>
          <a:p>
            <a:r>
              <a:rPr lang="en-US" altLang="ko-KR" sz="28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h(k) = k mod 13</a:t>
            </a:r>
          </a:p>
          <a:p>
            <a:r>
              <a:rPr lang="en-US" altLang="ko-KR" sz="28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d(k) = 7 – k mod 7</a:t>
            </a:r>
          </a:p>
        </p:txBody>
      </p:sp>
    </p:spTree>
    <p:extLst>
      <p:ext uri="{BB962C8B-B14F-4D97-AF65-F5344CB8AC3E}">
        <p14:creationId xmlns:p14="http://schemas.microsoft.com/office/powerpoint/2010/main" val="3343314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77" y="2191778"/>
            <a:ext cx="26151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체이닝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751FD0CC-346C-4329-BB8F-CB74B1D9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collision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046CBCC9-FE73-4206-80D9-7057A2A1C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8" y="3129286"/>
            <a:ext cx="86362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해시 테이블을 연결리스트로 구현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충돌이 발생하면 그 버킷에 연결되어있는 리스트를 탐색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431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877" y="2191778"/>
            <a:ext cx="261512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체이닝</a:t>
            </a:r>
            <a:endParaRPr lang="en-US" altLang="ko-KR" sz="36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751FD0CC-346C-4329-BB8F-CB74B1D9F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collision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3955CF-19E7-4D23-B212-CBD29B46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333" y="1268760"/>
            <a:ext cx="50196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70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708920"/>
            <a:ext cx="802838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dictionary</a:t>
            </a:r>
          </a:p>
        </p:txBody>
      </p:sp>
    </p:spTree>
    <p:extLst>
      <p:ext uri="{BB962C8B-B14F-4D97-AF65-F5344CB8AC3E}">
        <p14:creationId xmlns:p14="http://schemas.microsoft.com/office/powerpoint/2010/main" val="3103236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dictionary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1C0D10D7-CA3A-445B-B631-35C6F71C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3" y="2106420"/>
            <a:ext cx="446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dictionary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4EFC3B5-770F-4CD0-8BB9-6496097A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273840"/>
            <a:ext cx="836272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사전에서 단어를 찾듯이 데이터를 빠르게 찾기 위한 자료구조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key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element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로 구성되어있음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127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dictionary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1C0D10D7-CA3A-445B-B631-35C6F71C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2" y="2106420"/>
            <a:ext cx="72542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list-based dictionary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4EFC3B5-770F-4CD0-8BB9-6496097A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3273840"/>
            <a:ext cx="6696744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배열이나 더블 링크드리스트로 구현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put()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O(1) 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find(),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erase()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O(n)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2D06A86-FD8A-421B-A9F4-9E10BD613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4181781"/>
            <a:ext cx="39604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맨 앞이나 맨 뒤에 집어넣으면 됨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24B77127-99EE-4C61-ACB8-143EB18D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4" y="4597822"/>
            <a:ext cx="39604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key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와 일치하는 걸 찾는데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966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dictionary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1C0D10D7-CA3A-445B-B631-35C6F71C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2" y="2106420"/>
            <a:ext cx="72542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search table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4EFC3B5-770F-4CD0-8BB9-6496097A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273840"/>
            <a:ext cx="820891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배열을 정렬시키면서 관리해서 빠르게 탐색하는 방법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find()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O(log n) 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put(),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erase()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O(n)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C2D06A86-FD8A-421B-A9F4-9E10BD613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813" y="4198778"/>
            <a:ext cx="39604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binary search 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이용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24B77127-99EE-4C61-ACB8-143EB18D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023" y="4597822"/>
            <a:ext cx="41764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어디에 넣을지 찾기 위해 배열을 다 봐야함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823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dictionary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1C0D10D7-CA3A-445B-B631-35C6F71C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2" y="2106420"/>
            <a:ext cx="72542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binary search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BAD166A0-FE40-45A6-9F54-6E9E8200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273840"/>
            <a:ext cx="8208911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정렬된 배열에서 데이터를 빠르게 찾기 위한 방법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배열의 가운데 값과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key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비교하고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key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더 크다면 오른쪽을 보고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key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더 작다면 왼쪽을 본다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88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708920"/>
            <a:ext cx="802838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hash</a:t>
            </a:r>
          </a:p>
        </p:txBody>
      </p:sp>
    </p:spTree>
    <p:extLst>
      <p:ext uri="{BB962C8B-B14F-4D97-AF65-F5344CB8AC3E}">
        <p14:creationId xmlns:p14="http://schemas.microsoft.com/office/powerpoint/2010/main" val="3538279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dictionary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1C0D10D7-CA3A-445B-B631-35C6F71C1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32" y="2106420"/>
            <a:ext cx="725421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binary search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E033F78A-1291-4F40-818F-B2BF1A590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9778" y="4178561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B528E988-7FE0-4B53-9D66-C55FE13A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528" y="40261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697A1C0C-766E-4504-8C31-923810DF7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128" y="40261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3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AEB39F2A-6C22-4C25-AEA5-101536EA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728" y="40261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4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0367EEF8-5BD6-488B-A98A-5091CE64E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328" y="40261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5</a:t>
            </a:r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C7DF20FA-3E8E-47D9-8F5D-E3743158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40261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7</a:t>
            </a:r>
          </a:p>
        </p:txBody>
      </p:sp>
      <p:sp>
        <p:nvSpPr>
          <p:cNvPr id="18" name="Oval 11">
            <a:extLst>
              <a:ext uri="{FF2B5EF4-FFF2-40B4-BE49-F238E27FC236}">
                <a16:creationId xmlns:a16="http://schemas.microsoft.com/office/drawing/2014/main" id="{ECC9B63A-BF4B-4D6E-8368-196BF4AF3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528" y="4026161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  <a:ea typeface="굴림" charset="-127"/>
              </a:rPr>
              <a:t>8</a:t>
            </a: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E652F824-AEF5-43FD-952F-6D4A24324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128" y="40261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9</a:t>
            </a:r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33EB6C0F-56EE-4B37-9A60-14BA6BC2B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728" y="40261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11</a:t>
            </a: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728C3BCE-09D2-42F5-A21B-ADC793297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328" y="40261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14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D7863D3C-B953-4E9F-AB69-E9AF052F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928" y="40261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16</a:t>
            </a:r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C2D1C85C-38D5-4317-B174-4B5250057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528" y="40261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18</a:t>
            </a: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id="{A84B0C6F-9A21-463C-A3F5-565AB718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128" y="40261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19</a:t>
            </a:r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id="{84F17F48-8780-49C2-9377-9EF1695E5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378" y="4788161"/>
            <a:ext cx="71437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26" name="Oval 19">
            <a:extLst>
              <a:ext uri="{FF2B5EF4-FFF2-40B4-BE49-F238E27FC236}">
                <a16:creationId xmlns:a16="http://schemas.microsoft.com/office/drawing/2014/main" id="{19190994-CB4B-4308-8A64-0C4635F7F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528" y="46357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</a:t>
            </a:r>
          </a:p>
        </p:txBody>
      </p:sp>
      <p:sp>
        <p:nvSpPr>
          <p:cNvPr id="27" name="Oval 20">
            <a:extLst>
              <a:ext uri="{FF2B5EF4-FFF2-40B4-BE49-F238E27FC236}">
                <a16:creationId xmlns:a16="http://schemas.microsoft.com/office/drawing/2014/main" id="{C4038749-2B44-45D7-A234-BE5680556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128" y="4635761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  <a:ea typeface="굴림" charset="-127"/>
              </a:rPr>
              <a:t>3</a:t>
            </a:r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7602E71C-D126-4669-8E48-6F4A15E7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728" y="46357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4</a:t>
            </a:r>
          </a:p>
        </p:txBody>
      </p:sp>
      <p:sp>
        <p:nvSpPr>
          <p:cNvPr id="29" name="Oval 22">
            <a:extLst>
              <a:ext uri="{FF2B5EF4-FFF2-40B4-BE49-F238E27FC236}">
                <a16:creationId xmlns:a16="http://schemas.microsoft.com/office/drawing/2014/main" id="{FBD7A0E7-2F0E-4B54-A088-55AE60C1B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328" y="46357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5</a:t>
            </a:r>
          </a:p>
        </p:txBody>
      </p:sp>
      <p:sp>
        <p:nvSpPr>
          <p:cNvPr id="30" name="Oval 23">
            <a:extLst>
              <a:ext uri="{FF2B5EF4-FFF2-40B4-BE49-F238E27FC236}">
                <a16:creationId xmlns:a16="http://schemas.microsoft.com/office/drawing/2014/main" id="{7243C07F-5ABD-476D-B989-AF041070D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46357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7</a:t>
            </a:r>
          </a:p>
        </p:txBody>
      </p:sp>
      <p:sp>
        <p:nvSpPr>
          <p:cNvPr id="31" name="Oval 24">
            <a:extLst>
              <a:ext uri="{FF2B5EF4-FFF2-40B4-BE49-F238E27FC236}">
                <a16:creationId xmlns:a16="http://schemas.microsoft.com/office/drawing/2014/main" id="{A02A1A7C-BE65-4B6D-9F4D-9FBD6E85C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528" y="46357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8</a:t>
            </a:r>
          </a:p>
        </p:txBody>
      </p:sp>
      <p:sp>
        <p:nvSpPr>
          <p:cNvPr id="32" name="Oval 25">
            <a:extLst>
              <a:ext uri="{FF2B5EF4-FFF2-40B4-BE49-F238E27FC236}">
                <a16:creationId xmlns:a16="http://schemas.microsoft.com/office/drawing/2014/main" id="{7949BA51-C422-4DCA-A8A6-1F021EB5E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128" y="46357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9</a:t>
            </a:r>
          </a:p>
        </p:txBody>
      </p:sp>
      <p:sp>
        <p:nvSpPr>
          <p:cNvPr id="33" name="Oval 26">
            <a:extLst>
              <a:ext uri="{FF2B5EF4-FFF2-40B4-BE49-F238E27FC236}">
                <a16:creationId xmlns:a16="http://schemas.microsoft.com/office/drawing/2014/main" id="{A7185494-2ECF-4041-A384-FFE1A8B1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728" y="46357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11</a:t>
            </a:r>
          </a:p>
        </p:txBody>
      </p:sp>
      <p:sp>
        <p:nvSpPr>
          <p:cNvPr id="34" name="Oval 27">
            <a:extLst>
              <a:ext uri="{FF2B5EF4-FFF2-40B4-BE49-F238E27FC236}">
                <a16:creationId xmlns:a16="http://schemas.microsoft.com/office/drawing/2014/main" id="{5E17B41C-2E29-4551-9C86-D7E424BE6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328" y="46357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14</a:t>
            </a:r>
          </a:p>
        </p:txBody>
      </p:sp>
      <p:sp>
        <p:nvSpPr>
          <p:cNvPr id="35" name="Oval 28">
            <a:extLst>
              <a:ext uri="{FF2B5EF4-FFF2-40B4-BE49-F238E27FC236}">
                <a16:creationId xmlns:a16="http://schemas.microsoft.com/office/drawing/2014/main" id="{9B1AC534-06FD-4309-B3CF-24E089599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928" y="46357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16</a:t>
            </a:r>
          </a:p>
        </p:txBody>
      </p:sp>
      <p:sp>
        <p:nvSpPr>
          <p:cNvPr id="36" name="Oval 29">
            <a:extLst>
              <a:ext uri="{FF2B5EF4-FFF2-40B4-BE49-F238E27FC236}">
                <a16:creationId xmlns:a16="http://schemas.microsoft.com/office/drawing/2014/main" id="{8429A19F-7BDE-41E2-B43C-A106CE948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528" y="46357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18</a:t>
            </a:r>
          </a:p>
        </p:txBody>
      </p:sp>
      <p:sp>
        <p:nvSpPr>
          <p:cNvPr id="37" name="Oval 30">
            <a:extLst>
              <a:ext uri="{FF2B5EF4-FFF2-40B4-BE49-F238E27FC236}">
                <a16:creationId xmlns:a16="http://schemas.microsoft.com/office/drawing/2014/main" id="{6818523E-6E23-48F1-AE88-8241F3B71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128" y="46357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19</a:t>
            </a:r>
          </a:p>
        </p:txBody>
      </p:sp>
      <p:sp>
        <p:nvSpPr>
          <p:cNvPr id="38" name="Line 31">
            <a:extLst>
              <a:ext uri="{FF2B5EF4-FFF2-40B4-BE49-F238E27FC236}">
                <a16:creationId xmlns:a16="http://schemas.microsoft.com/office/drawing/2014/main" id="{4534DD25-0F9C-413C-AACB-80897BD4B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578" y="5397761"/>
            <a:ext cx="7067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39" name="Oval 32">
            <a:extLst>
              <a:ext uri="{FF2B5EF4-FFF2-40B4-BE49-F238E27FC236}">
                <a16:creationId xmlns:a16="http://schemas.microsoft.com/office/drawing/2014/main" id="{D40468D7-D1DD-4139-BC78-B96B56CB9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528" y="52453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</a:t>
            </a: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5881715-5BF0-4B6B-BC05-BDF421BA8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128" y="52453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3</a:t>
            </a:r>
          </a:p>
        </p:txBody>
      </p:sp>
      <p:sp>
        <p:nvSpPr>
          <p:cNvPr id="41" name="Oval 34">
            <a:extLst>
              <a:ext uri="{FF2B5EF4-FFF2-40B4-BE49-F238E27FC236}">
                <a16:creationId xmlns:a16="http://schemas.microsoft.com/office/drawing/2014/main" id="{B9FE7878-E5E1-4104-884B-B9AC4C390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728" y="52453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4</a:t>
            </a:r>
          </a:p>
        </p:txBody>
      </p:sp>
      <p:sp>
        <p:nvSpPr>
          <p:cNvPr id="42" name="Oval 35">
            <a:extLst>
              <a:ext uri="{FF2B5EF4-FFF2-40B4-BE49-F238E27FC236}">
                <a16:creationId xmlns:a16="http://schemas.microsoft.com/office/drawing/2014/main" id="{B2241F0A-E194-4069-B633-ACE8C472B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328" y="5245361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  <a:ea typeface="굴림" charset="-127"/>
              </a:rPr>
              <a:t>5</a:t>
            </a:r>
          </a:p>
        </p:txBody>
      </p:sp>
      <p:sp>
        <p:nvSpPr>
          <p:cNvPr id="43" name="Oval 36">
            <a:extLst>
              <a:ext uri="{FF2B5EF4-FFF2-40B4-BE49-F238E27FC236}">
                <a16:creationId xmlns:a16="http://schemas.microsoft.com/office/drawing/2014/main" id="{5E101CAC-72DE-48A3-9018-58CDD2BA1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52453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7</a:t>
            </a:r>
          </a:p>
        </p:txBody>
      </p:sp>
      <p:sp>
        <p:nvSpPr>
          <p:cNvPr id="44" name="Oval 37">
            <a:extLst>
              <a:ext uri="{FF2B5EF4-FFF2-40B4-BE49-F238E27FC236}">
                <a16:creationId xmlns:a16="http://schemas.microsoft.com/office/drawing/2014/main" id="{6A901FC6-D364-461B-A46C-2A6EDAF37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528" y="52453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8</a:t>
            </a:r>
          </a:p>
        </p:txBody>
      </p:sp>
      <p:sp>
        <p:nvSpPr>
          <p:cNvPr id="45" name="Oval 38">
            <a:extLst>
              <a:ext uri="{FF2B5EF4-FFF2-40B4-BE49-F238E27FC236}">
                <a16:creationId xmlns:a16="http://schemas.microsoft.com/office/drawing/2014/main" id="{BF8EB43B-F869-4FBC-A96E-019A057B2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128" y="52453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9</a:t>
            </a:r>
          </a:p>
        </p:txBody>
      </p:sp>
      <p:sp>
        <p:nvSpPr>
          <p:cNvPr id="46" name="Oval 39">
            <a:extLst>
              <a:ext uri="{FF2B5EF4-FFF2-40B4-BE49-F238E27FC236}">
                <a16:creationId xmlns:a16="http://schemas.microsoft.com/office/drawing/2014/main" id="{3E82CBDD-1BAB-4961-9382-6EE811F7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728" y="52453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11</a:t>
            </a:r>
          </a:p>
        </p:txBody>
      </p:sp>
      <p:sp>
        <p:nvSpPr>
          <p:cNvPr id="47" name="Oval 40">
            <a:extLst>
              <a:ext uri="{FF2B5EF4-FFF2-40B4-BE49-F238E27FC236}">
                <a16:creationId xmlns:a16="http://schemas.microsoft.com/office/drawing/2014/main" id="{DF1A73C0-0289-48BF-8D97-757CA6CC4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328" y="52453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14</a:t>
            </a:r>
          </a:p>
        </p:txBody>
      </p:sp>
      <p:sp>
        <p:nvSpPr>
          <p:cNvPr id="48" name="Oval 41">
            <a:extLst>
              <a:ext uri="{FF2B5EF4-FFF2-40B4-BE49-F238E27FC236}">
                <a16:creationId xmlns:a16="http://schemas.microsoft.com/office/drawing/2014/main" id="{A1D862D3-A68D-4053-8F40-1A38D868E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928" y="52453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16</a:t>
            </a:r>
          </a:p>
        </p:txBody>
      </p:sp>
      <p:sp>
        <p:nvSpPr>
          <p:cNvPr id="49" name="Oval 42">
            <a:extLst>
              <a:ext uri="{FF2B5EF4-FFF2-40B4-BE49-F238E27FC236}">
                <a16:creationId xmlns:a16="http://schemas.microsoft.com/office/drawing/2014/main" id="{845FA19C-AA13-465C-80C9-6E3E30E37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528" y="52453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18</a:t>
            </a:r>
          </a:p>
        </p:txBody>
      </p:sp>
      <p:sp>
        <p:nvSpPr>
          <p:cNvPr id="50" name="Oval 43">
            <a:extLst>
              <a:ext uri="{FF2B5EF4-FFF2-40B4-BE49-F238E27FC236}">
                <a16:creationId xmlns:a16="http://schemas.microsoft.com/office/drawing/2014/main" id="{B2538209-5231-4C6C-801E-9BCCEDAE4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128" y="52453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19</a:t>
            </a:r>
          </a:p>
        </p:txBody>
      </p:sp>
      <p:sp>
        <p:nvSpPr>
          <p:cNvPr id="51" name="Line 44">
            <a:extLst>
              <a:ext uri="{FF2B5EF4-FFF2-40B4-BE49-F238E27FC236}">
                <a16:creationId xmlns:a16="http://schemas.microsoft.com/office/drawing/2014/main" id="{F844B398-772A-4408-8124-212D1D769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9778" y="6007361"/>
            <a:ext cx="6991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2" name="Oval 45">
            <a:extLst>
              <a:ext uri="{FF2B5EF4-FFF2-40B4-BE49-F238E27FC236}">
                <a16:creationId xmlns:a16="http://schemas.microsoft.com/office/drawing/2014/main" id="{02F19842-5799-471D-872C-9AD256B14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528" y="58549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</a:t>
            </a:r>
          </a:p>
        </p:txBody>
      </p:sp>
      <p:sp>
        <p:nvSpPr>
          <p:cNvPr id="53" name="Oval 46">
            <a:extLst>
              <a:ext uri="{FF2B5EF4-FFF2-40B4-BE49-F238E27FC236}">
                <a16:creationId xmlns:a16="http://schemas.microsoft.com/office/drawing/2014/main" id="{570A04CB-D34E-42A8-918A-3B45B60C3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128" y="58549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3</a:t>
            </a:r>
          </a:p>
        </p:txBody>
      </p:sp>
      <p:sp>
        <p:nvSpPr>
          <p:cNvPr id="54" name="Oval 47">
            <a:extLst>
              <a:ext uri="{FF2B5EF4-FFF2-40B4-BE49-F238E27FC236}">
                <a16:creationId xmlns:a16="http://schemas.microsoft.com/office/drawing/2014/main" id="{58EDE4F2-6E26-4B39-945C-D88734F18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728" y="58549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4</a:t>
            </a:r>
          </a:p>
        </p:txBody>
      </p:sp>
      <p:sp>
        <p:nvSpPr>
          <p:cNvPr id="55" name="Oval 48">
            <a:extLst>
              <a:ext uri="{FF2B5EF4-FFF2-40B4-BE49-F238E27FC236}">
                <a16:creationId xmlns:a16="http://schemas.microsoft.com/office/drawing/2014/main" id="{31C71C7F-FEB5-42EC-B619-7F585E8A1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328" y="58549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5</a:t>
            </a:r>
          </a:p>
        </p:txBody>
      </p:sp>
      <p:sp>
        <p:nvSpPr>
          <p:cNvPr id="56" name="Oval 49">
            <a:extLst>
              <a:ext uri="{FF2B5EF4-FFF2-40B4-BE49-F238E27FC236}">
                <a16:creationId xmlns:a16="http://schemas.microsoft.com/office/drawing/2014/main" id="{7C9D9A79-2ECF-4CC1-BA2D-5DDEAF6CC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3928" y="5854961"/>
            <a:ext cx="304800" cy="304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ko-KR" sz="1400">
                <a:solidFill>
                  <a:schemeClr val="tx2"/>
                </a:solidFill>
                <a:ea typeface="굴림" charset="-127"/>
              </a:rPr>
              <a:t>7</a:t>
            </a:r>
          </a:p>
        </p:txBody>
      </p:sp>
      <p:sp>
        <p:nvSpPr>
          <p:cNvPr id="57" name="Oval 50">
            <a:extLst>
              <a:ext uri="{FF2B5EF4-FFF2-40B4-BE49-F238E27FC236}">
                <a16:creationId xmlns:a16="http://schemas.microsoft.com/office/drawing/2014/main" id="{C1921118-4A73-4E81-8EA1-83E432DD3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528" y="58549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8</a:t>
            </a:r>
          </a:p>
        </p:txBody>
      </p:sp>
      <p:sp>
        <p:nvSpPr>
          <p:cNvPr id="58" name="Oval 51">
            <a:extLst>
              <a:ext uri="{FF2B5EF4-FFF2-40B4-BE49-F238E27FC236}">
                <a16:creationId xmlns:a16="http://schemas.microsoft.com/office/drawing/2014/main" id="{EAF6B2F3-62D7-4D7D-BD0F-06FAF6D60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128" y="58549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9</a:t>
            </a:r>
          </a:p>
        </p:txBody>
      </p:sp>
      <p:sp>
        <p:nvSpPr>
          <p:cNvPr id="59" name="Oval 52">
            <a:extLst>
              <a:ext uri="{FF2B5EF4-FFF2-40B4-BE49-F238E27FC236}">
                <a16:creationId xmlns:a16="http://schemas.microsoft.com/office/drawing/2014/main" id="{7129D0FE-87F7-414D-A2C4-EB192B24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728" y="58549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11</a:t>
            </a:r>
          </a:p>
        </p:txBody>
      </p:sp>
      <p:sp>
        <p:nvSpPr>
          <p:cNvPr id="60" name="Oval 53">
            <a:extLst>
              <a:ext uri="{FF2B5EF4-FFF2-40B4-BE49-F238E27FC236}">
                <a16:creationId xmlns:a16="http://schemas.microsoft.com/office/drawing/2014/main" id="{A88EE798-158F-4B97-A8F3-8F31DB1FF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328" y="58549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14</a:t>
            </a:r>
          </a:p>
        </p:txBody>
      </p:sp>
      <p:sp>
        <p:nvSpPr>
          <p:cNvPr id="61" name="Oval 54">
            <a:extLst>
              <a:ext uri="{FF2B5EF4-FFF2-40B4-BE49-F238E27FC236}">
                <a16:creationId xmlns:a16="http://schemas.microsoft.com/office/drawing/2014/main" id="{3DD74ABD-DA4E-4CF1-A911-036EFCB0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1928" y="58549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16</a:t>
            </a:r>
          </a:p>
        </p:txBody>
      </p:sp>
      <p:sp>
        <p:nvSpPr>
          <p:cNvPr id="62" name="Oval 55">
            <a:extLst>
              <a:ext uri="{FF2B5EF4-FFF2-40B4-BE49-F238E27FC236}">
                <a16:creationId xmlns:a16="http://schemas.microsoft.com/office/drawing/2014/main" id="{436BFFB7-93C5-4EE0-837F-4F54EAEAF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528" y="58549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18</a:t>
            </a:r>
          </a:p>
        </p:txBody>
      </p:sp>
      <p:sp>
        <p:nvSpPr>
          <p:cNvPr id="63" name="Oval 56">
            <a:extLst>
              <a:ext uri="{FF2B5EF4-FFF2-40B4-BE49-F238E27FC236}">
                <a16:creationId xmlns:a16="http://schemas.microsoft.com/office/drawing/2014/main" id="{725C75AB-23DD-4A6B-AFE2-952D5BADD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128" y="58549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19</a:t>
            </a:r>
          </a:p>
        </p:txBody>
      </p:sp>
      <p:sp>
        <p:nvSpPr>
          <p:cNvPr id="64" name="Oval 57">
            <a:extLst>
              <a:ext uri="{FF2B5EF4-FFF2-40B4-BE49-F238E27FC236}">
                <a16:creationId xmlns:a16="http://schemas.microsoft.com/office/drawing/2014/main" id="{7CB2D073-89F0-45E9-9F1D-F0036792B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78" y="40261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0</a:t>
            </a:r>
          </a:p>
        </p:txBody>
      </p:sp>
      <p:sp>
        <p:nvSpPr>
          <p:cNvPr id="65" name="Oval 58">
            <a:extLst>
              <a:ext uri="{FF2B5EF4-FFF2-40B4-BE49-F238E27FC236}">
                <a16:creationId xmlns:a16="http://schemas.microsoft.com/office/drawing/2014/main" id="{334CF291-7200-4E0D-9628-F2D334E0F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78" y="4635761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0</a:t>
            </a:r>
          </a:p>
        </p:txBody>
      </p:sp>
      <p:sp>
        <p:nvSpPr>
          <p:cNvPr id="66" name="Oval 59">
            <a:extLst>
              <a:ext uri="{FF2B5EF4-FFF2-40B4-BE49-F238E27FC236}">
                <a16:creationId xmlns:a16="http://schemas.microsoft.com/office/drawing/2014/main" id="{57C80CBA-85B3-4744-B7AC-6D66DF634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78" y="52453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0</a:t>
            </a:r>
          </a:p>
        </p:txBody>
      </p:sp>
      <p:sp>
        <p:nvSpPr>
          <p:cNvPr id="67" name="Oval 60">
            <a:extLst>
              <a:ext uri="{FF2B5EF4-FFF2-40B4-BE49-F238E27FC236}">
                <a16:creationId xmlns:a16="http://schemas.microsoft.com/office/drawing/2014/main" id="{50604A3B-9F05-4DB0-8FCE-9F5B3E99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03" y="5854961"/>
            <a:ext cx="304800" cy="304800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400">
                <a:ea typeface="굴림" charset="-127"/>
              </a:rPr>
              <a:t>0</a:t>
            </a:r>
          </a:p>
        </p:txBody>
      </p:sp>
      <p:sp>
        <p:nvSpPr>
          <p:cNvPr id="68" name="Text Box 61">
            <a:extLst>
              <a:ext uri="{FF2B5EF4-FFF2-40B4-BE49-F238E27FC236}">
                <a16:creationId xmlns:a16="http://schemas.microsoft.com/office/drawing/2014/main" id="{D6D2AD56-A275-4EF7-A188-3B0C80C2C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9715" y="4272224"/>
            <a:ext cx="3429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i="1">
                <a:latin typeface="Times New Roman" pitchFamily="18" charset="0"/>
                <a:ea typeface="굴림" charset="-127"/>
              </a:rPr>
              <a:t>m</a:t>
            </a:r>
          </a:p>
        </p:txBody>
      </p:sp>
      <p:sp>
        <p:nvSpPr>
          <p:cNvPr id="69" name="Text Box 62">
            <a:extLst>
              <a:ext uri="{FF2B5EF4-FFF2-40B4-BE49-F238E27FC236}">
                <a16:creationId xmlns:a16="http://schemas.microsoft.com/office/drawing/2014/main" id="{5EC572F8-293F-4A6B-8BCD-D3ED88411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78" y="4273811"/>
            <a:ext cx="2413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i="1">
                <a:latin typeface="Times New Roman" pitchFamily="18" charset="0"/>
                <a:ea typeface="굴림" charset="-127"/>
              </a:rPr>
              <a:t>l</a:t>
            </a:r>
          </a:p>
        </p:txBody>
      </p:sp>
      <p:sp>
        <p:nvSpPr>
          <p:cNvPr id="70" name="Text Box 63">
            <a:extLst>
              <a:ext uri="{FF2B5EF4-FFF2-40B4-BE49-F238E27FC236}">
                <a16:creationId xmlns:a16="http://schemas.microsoft.com/office/drawing/2014/main" id="{3E65B18D-1BB7-49C6-85C6-1AF105C39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178" y="4272224"/>
            <a:ext cx="29686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i="1">
                <a:latin typeface="Times New Roman" pitchFamily="18" charset="0"/>
                <a:ea typeface="굴림" charset="-127"/>
              </a:rPr>
              <a:t>h</a:t>
            </a:r>
          </a:p>
        </p:txBody>
      </p:sp>
      <p:sp>
        <p:nvSpPr>
          <p:cNvPr id="71" name="Text Box 64">
            <a:extLst>
              <a:ext uri="{FF2B5EF4-FFF2-40B4-BE49-F238E27FC236}">
                <a16:creationId xmlns:a16="http://schemas.microsoft.com/office/drawing/2014/main" id="{1416EAD4-967B-4032-8F0B-A8E0C5EDC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553" y="4892936"/>
            <a:ext cx="3429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i="1">
                <a:latin typeface="Times New Roman" pitchFamily="18" charset="0"/>
                <a:ea typeface="굴림" charset="-127"/>
              </a:rPr>
              <a:t>m</a:t>
            </a:r>
          </a:p>
        </p:txBody>
      </p:sp>
      <p:sp>
        <p:nvSpPr>
          <p:cNvPr id="72" name="Text Box 65">
            <a:extLst>
              <a:ext uri="{FF2B5EF4-FFF2-40B4-BE49-F238E27FC236}">
                <a16:creationId xmlns:a16="http://schemas.microsoft.com/office/drawing/2014/main" id="{2B5414C6-4574-485C-9F8D-1C2745626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978" y="4894524"/>
            <a:ext cx="2413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i="1">
                <a:latin typeface="Times New Roman" pitchFamily="18" charset="0"/>
                <a:ea typeface="굴림" charset="-127"/>
              </a:rPr>
              <a:t>l</a:t>
            </a:r>
          </a:p>
        </p:txBody>
      </p:sp>
      <p:sp>
        <p:nvSpPr>
          <p:cNvPr id="73" name="Text Box 66">
            <a:extLst>
              <a:ext uri="{FF2B5EF4-FFF2-40B4-BE49-F238E27FC236}">
                <a16:creationId xmlns:a16="http://schemas.microsoft.com/office/drawing/2014/main" id="{19130F98-693E-4078-BDEA-2E10EA666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4892936"/>
            <a:ext cx="29686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i="1">
                <a:latin typeface="Times New Roman" pitchFamily="18" charset="0"/>
                <a:ea typeface="굴림" charset="-127"/>
              </a:rPr>
              <a:t>h</a:t>
            </a:r>
          </a:p>
        </p:txBody>
      </p:sp>
      <p:sp>
        <p:nvSpPr>
          <p:cNvPr id="74" name="Text Box 67">
            <a:extLst>
              <a:ext uri="{FF2B5EF4-FFF2-40B4-BE49-F238E27FC236}">
                <a16:creationId xmlns:a16="http://schemas.microsoft.com/office/drawing/2014/main" id="{85F21835-EB0C-4A37-A472-0EB9948FB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4803" y="5513649"/>
            <a:ext cx="3429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i="1">
                <a:latin typeface="Times New Roman" pitchFamily="18" charset="0"/>
                <a:ea typeface="굴림" charset="-127"/>
              </a:rPr>
              <a:t>m</a:t>
            </a:r>
          </a:p>
        </p:txBody>
      </p:sp>
      <p:sp>
        <p:nvSpPr>
          <p:cNvPr id="75" name="Text Box 68">
            <a:extLst>
              <a:ext uri="{FF2B5EF4-FFF2-40B4-BE49-F238E27FC236}">
                <a16:creationId xmlns:a16="http://schemas.microsoft.com/office/drawing/2014/main" id="{6E59F69F-A414-4CCF-97B2-51ED2E6A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778" y="5515236"/>
            <a:ext cx="2413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i="1">
                <a:latin typeface="Times New Roman" pitchFamily="18" charset="0"/>
                <a:ea typeface="굴림" charset="-127"/>
              </a:rPr>
              <a:t>l</a:t>
            </a:r>
          </a:p>
        </p:txBody>
      </p:sp>
      <p:sp>
        <p:nvSpPr>
          <p:cNvPr id="76" name="Text Box 69">
            <a:extLst>
              <a:ext uri="{FF2B5EF4-FFF2-40B4-BE49-F238E27FC236}">
                <a16:creationId xmlns:a16="http://schemas.microsoft.com/office/drawing/2014/main" id="{30FBE7E4-3ECE-43C6-AB3D-7567BFDB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5513649"/>
            <a:ext cx="304800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latin typeface="Times New Roman" pitchFamily="18" charset="0"/>
                <a:ea typeface="굴림" charset="-127"/>
              </a:rPr>
              <a:t>h</a:t>
            </a:r>
          </a:p>
        </p:txBody>
      </p:sp>
      <p:sp>
        <p:nvSpPr>
          <p:cNvPr id="77" name="Text Box 70">
            <a:extLst>
              <a:ext uri="{FF2B5EF4-FFF2-40B4-BE49-F238E27FC236}">
                <a16:creationId xmlns:a16="http://schemas.microsoft.com/office/drawing/2014/main" id="{C613FF72-96A0-4B6E-ABAD-9B12DBCC4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278" y="6129599"/>
            <a:ext cx="785812" cy="3365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600" b="1" i="1">
                <a:latin typeface="Times New Roman" pitchFamily="18" charset="0"/>
                <a:ea typeface="굴림" charset="-127"/>
              </a:rPr>
              <a:t>l</a:t>
            </a:r>
            <a:r>
              <a:rPr lang="en-US" altLang="ko-KR" sz="1600">
                <a:latin typeface="Symbol" pitchFamily="18" charset="2"/>
                <a:ea typeface="굴림" charset="-127"/>
              </a:rPr>
              <a:t>=</a:t>
            </a:r>
            <a:r>
              <a:rPr lang="en-US" altLang="ko-KR" sz="1600" b="1" i="1">
                <a:latin typeface="Times New Roman" pitchFamily="18" charset="0"/>
                <a:ea typeface="굴림" charset="-127"/>
              </a:rPr>
              <a:t>m </a:t>
            </a:r>
            <a:r>
              <a:rPr lang="en-US" altLang="ko-KR" sz="1600">
                <a:latin typeface="Symbol" pitchFamily="18" charset="2"/>
                <a:ea typeface="굴림" charset="-127"/>
              </a:rPr>
              <a:t>=</a:t>
            </a:r>
            <a:r>
              <a:rPr lang="en-US" altLang="ko-KR" sz="1600" b="1" i="1">
                <a:latin typeface="Times New Roman" pitchFamily="18" charset="0"/>
                <a:ea typeface="굴림" charset="-127"/>
              </a:rPr>
              <a:t>h</a:t>
            </a:r>
          </a:p>
        </p:txBody>
      </p:sp>
      <p:sp>
        <p:nvSpPr>
          <p:cNvPr id="78" name="TextBox 25">
            <a:extLst>
              <a:ext uri="{FF2B5EF4-FFF2-40B4-BE49-F238E27FC236}">
                <a16:creationId xmlns:a16="http://schemas.microsoft.com/office/drawing/2014/main" id="{5BF7A8AA-BD6D-478A-BD36-BC7C63C3C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7" y="3273840"/>
            <a:ext cx="28635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find(7)</a:t>
            </a:r>
          </a:p>
        </p:txBody>
      </p:sp>
    </p:spTree>
    <p:extLst>
      <p:ext uri="{BB962C8B-B14F-4D97-AF65-F5344CB8AC3E}">
        <p14:creationId xmlns:p14="http://schemas.microsoft.com/office/powerpoint/2010/main" val="4092253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676" y="2367171"/>
            <a:ext cx="5832648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70173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dp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42680"/>
            <a:ext cx="68407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Dynamic Programming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D5C371E3-AB0B-438B-A671-3702C87D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20" y="2953995"/>
            <a:ext cx="771603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복잡한 문제를 작은 부분 문제들로 나누고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작은 문제들을 먼저 해결해서 최종 문제를 해결하는 방법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작은 문제의 답을 저장하고 활용하는것이 중요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수학적으로 점화식을 세울 필요가 있음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383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dp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D5C371E3-AB0B-438B-A671-3702C87D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20" y="2953995"/>
            <a:ext cx="77160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점화식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d[n] = d[n-1] + d[n-2]</a:t>
            </a: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초기값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d[0] = 0, d[1] = 1</a:t>
            </a:r>
          </a:p>
        </p:txBody>
      </p:sp>
      <p:sp>
        <p:nvSpPr>
          <p:cNvPr id="12" name="TextBox 25">
            <a:hlinkClick r:id="rId3"/>
            <a:extLst>
              <a:ext uri="{FF2B5EF4-FFF2-40B4-BE49-F238E27FC236}">
                <a16:creationId xmlns:a16="http://schemas.microsoft.com/office/drawing/2014/main" id="{CC62FE03-CCC3-4751-A354-3EE5D84E8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42680"/>
            <a:ext cx="68407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2747_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피보나치 수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4472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dp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hlinkClick r:id="rId3"/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42680"/>
            <a:ext cx="68407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2747_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피보나치 수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FAE2E1C-4893-46CD-B3BC-87588EB42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20" y="2953995"/>
            <a:ext cx="77160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재귀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AAD978-97A4-4FFF-B0E5-BCDDA3CA1D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240" y="2953995"/>
            <a:ext cx="4991100" cy="3467100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BD459306-4C59-48AF-A86E-A0CC74C3C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532" y="6236429"/>
            <a:ext cx="3173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시간복잡도 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: O(2^N)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924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dp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hlinkClick r:id="rId3"/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42680"/>
            <a:ext cx="68407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2747_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피보나치 수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FAE2E1C-4893-46CD-B3BC-87588EB42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20" y="2953995"/>
            <a:ext cx="24017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재귀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메모이제이션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11DA442-D1FC-4806-8B0A-6A840B6D4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2712121"/>
            <a:ext cx="5543550" cy="3997152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3B039740-C215-46AF-81DA-D5E70B005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064" y="4156699"/>
            <a:ext cx="3173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한번 구한 값은 다시 구하지 않음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23C9D12-865E-4E74-8034-53184977E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6373880"/>
            <a:ext cx="3173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시간복잡도 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: O(N)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1234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dp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hlinkClick r:id="rId3"/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42680"/>
            <a:ext cx="68407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2747_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피보나치 수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FAE2E1C-4893-46CD-B3BC-87588EB42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20" y="2953995"/>
            <a:ext cx="24017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반복문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23C9D12-865E-4E74-8034-53184977E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5785942"/>
            <a:ext cx="3173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시간복잡도 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: O(N)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5069A2-1EFC-42B0-84AC-8E5CAEF7D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2945952"/>
            <a:ext cx="42005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28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dp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hlinkClick r:id="rId3"/>
            <a:extLst>
              <a:ext uri="{FF2B5EF4-FFF2-40B4-BE49-F238E27FC236}">
                <a16:creationId xmlns:a16="http://schemas.microsoft.com/office/drawing/2014/main" id="{8A2C566E-0366-4E13-A575-DE5497832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42680"/>
            <a:ext cx="68407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11726_2xn 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타일링 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DFE0E51F-AB89-4088-A0DB-5EBDC9E5C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20" y="2953995"/>
            <a:ext cx="77160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점화식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d[n] = d[n-1] + d[n-2]</a:t>
            </a: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초기값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d[1] = 1, d[2] = 2</a:t>
            </a:r>
          </a:p>
        </p:txBody>
      </p:sp>
    </p:spTree>
    <p:extLst>
      <p:ext uri="{BB962C8B-B14F-4D97-AF65-F5344CB8AC3E}">
        <p14:creationId xmlns:p14="http://schemas.microsoft.com/office/powerpoint/2010/main" val="4089810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dp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1" name="TextBox 25">
            <a:hlinkClick r:id="rId3"/>
            <a:extLst>
              <a:ext uri="{FF2B5EF4-FFF2-40B4-BE49-F238E27FC236}">
                <a16:creationId xmlns:a16="http://schemas.microsoft.com/office/drawing/2014/main" id="{8A2C566E-0366-4E13-A575-DE5497832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42680"/>
            <a:ext cx="68407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11727_2xn 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타일링 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7" name="TextBox 25">
            <a:extLst>
              <a:ext uri="{FF2B5EF4-FFF2-40B4-BE49-F238E27FC236}">
                <a16:creationId xmlns:a16="http://schemas.microsoft.com/office/drawing/2014/main" id="{DFE0E51F-AB89-4088-A0DB-5EBDC9E5C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20" y="2953995"/>
            <a:ext cx="7716038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점화식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d[n] = d[n-1] + d[n-2] * 2</a:t>
            </a: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초기값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d[1] = 1, d[2] = 3</a:t>
            </a:r>
          </a:p>
        </p:txBody>
      </p:sp>
    </p:spTree>
    <p:extLst>
      <p:ext uri="{BB962C8B-B14F-4D97-AF65-F5344CB8AC3E}">
        <p14:creationId xmlns:p14="http://schemas.microsoft.com/office/powerpoint/2010/main" val="5266898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3312368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hash</a:t>
            </a:r>
          </a:p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잘게 썰다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6" name="Picture 2" descr="Hash Table - ê°ì ë° Division Method Hash Function ">
            <a:extLst>
              <a:ext uri="{FF2B5EF4-FFF2-40B4-BE49-F238E27FC236}">
                <a16:creationId xmlns:a16="http://schemas.microsoft.com/office/drawing/2014/main" id="{C6CDB27F-155D-4037-B772-7A4671CDE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252" y="1814024"/>
            <a:ext cx="27336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&amp;quot;ë§ì´í¬ ì¤ì¨ê±°(MIC Swagger) ìì¦ 2&amp;quot; Episode 3 - í´ì¬ì¤ì(Hash Swan)   ">
            <a:extLst>
              <a:ext uri="{FF2B5EF4-FFF2-40B4-BE49-F238E27FC236}">
                <a16:creationId xmlns:a16="http://schemas.microsoft.com/office/drawing/2014/main" id="{84758A12-EEEB-4EAD-9722-3521A709A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78" y="1876164"/>
            <a:ext cx="2024520" cy="14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3" y="3501009"/>
            <a:ext cx="8395019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hashing :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데이터를 잘게 썰어서 작은 크기의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       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공간에 저장하는 것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96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DCBDE932-0279-4473-A40E-C8A02419C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282" y="1834992"/>
            <a:ext cx="874921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첫째줄에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주어지고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둘째 줄부터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데이터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a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주어진다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 다음 줄에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주어지고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M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질의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들어온다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데이터를 입력받고 각 질의에 대해서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</a:p>
          <a:p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주어진 숫자가 입력받은 데이터에 존재하는 숫자인지 검사해라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endParaRPr lang="en-US" altLang="ko-KR" sz="20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&lt;= N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&lt;=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100,000, 1 &lt;= a, b &lt;= 10,000, 1 &lt;= M &lt;= 100,000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0F1A157-5184-4FF0-975A-48D3534AC4B4}"/>
              </a:ext>
            </a:extLst>
          </p:cNvPr>
          <p:cNvCxnSpPr/>
          <p:nvPr/>
        </p:nvCxnSpPr>
        <p:spPr>
          <a:xfrm>
            <a:off x="0" y="391593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A50B55D5-00B7-4DAD-B72F-FB336856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975448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입력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FEB5C6-4341-4335-8A95-537B0069827E}"/>
              </a:ext>
            </a:extLst>
          </p:cNvPr>
          <p:cNvSpPr/>
          <p:nvPr/>
        </p:nvSpPr>
        <p:spPr>
          <a:xfrm>
            <a:off x="485298" y="4437113"/>
            <a:ext cx="3852428" cy="23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>
                <a:solidFill>
                  <a:schemeClr val="tx1"/>
                </a:solidFill>
              </a:rPr>
              <a:t>5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8000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3853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1020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4140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3120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3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1020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2535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8001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628F245-A681-4CCA-B0F4-A5ADD962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508" y="3984998"/>
            <a:ext cx="17281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 출력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D4D10E6-DAA7-4098-B373-EE499DCC8DA8}"/>
              </a:ext>
            </a:extLst>
          </p:cNvPr>
          <p:cNvSpPr/>
          <p:nvPr/>
        </p:nvSpPr>
        <p:spPr>
          <a:xfrm>
            <a:off x="4878772" y="4425921"/>
            <a:ext cx="3852428" cy="2304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>
                <a:solidFill>
                  <a:schemeClr val="tx1"/>
                </a:solidFill>
              </a:rPr>
              <a:t>YES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NO</a:t>
            </a:r>
          </a:p>
          <a:p>
            <a:r>
              <a:rPr lang="en-US" altLang="ko-KR" sz="1500">
                <a:solidFill>
                  <a:schemeClr val="tx1"/>
                </a:solidFill>
              </a:rPr>
              <a:t>NO</a:t>
            </a: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en-US" altLang="ko-KR" sz="1500">
              <a:solidFill>
                <a:schemeClr val="tx1"/>
              </a:solidFill>
            </a:endParaRPr>
          </a:p>
          <a:p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9AF9123D-DF52-4892-B31A-02EA9F9BB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FF0813-8CFC-4DF1-B3D3-C5B57609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632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60848"/>
            <a:ext cx="839501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일반적인 방식은 처음부터 끝까지 보면서 그 숫자가 존재하는지 검사해야함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한번 검사하는데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O(N)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7EEF1690-516D-4DD8-809F-6B7DA8DA7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23" y="3294790"/>
            <a:ext cx="54993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0                1                 2                 3                4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D949B5-02D7-467F-AD4E-0F5999C4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188518"/>
              </p:ext>
            </p:extLst>
          </p:nvPr>
        </p:nvGraphicFramePr>
        <p:xfrm>
          <a:off x="869675" y="36949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358924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59445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832530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273523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33989588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8000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4140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80945"/>
                  </a:ext>
                </a:extLst>
              </a:tr>
            </a:tbl>
          </a:graphicData>
        </a:graphic>
      </p:graphicFrame>
      <p:sp>
        <p:nvSpPr>
          <p:cNvPr id="16" name="TextBox 25">
            <a:extLst>
              <a:ext uri="{FF2B5EF4-FFF2-40B4-BE49-F238E27FC236}">
                <a16:creationId xmlns:a16="http://schemas.microsoft.com/office/drawing/2014/main" id="{80939A66-BCB1-4265-9186-5709FD748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36" y="4325106"/>
            <a:ext cx="53285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b : {1020, 2535, 8001}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5F2782C7-0505-40B9-A968-07A0A4D9D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675" y="5326677"/>
            <a:ext cx="42618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O(N * M)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5E52977-D6A8-45FC-978E-6FF0E604F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38668"/>
              </p:ext>
            </p:extLst>
          </p:nvPr>
        </p:nvGraphicFramePr>
        <p:xfrm>
          <a:off x="822626" y="5128161"/>
          <a:ext cx="29102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119">
                  <a:extLst>
                    <a:ext uri="{9D8B030D-6E8A-4147-A177-3AD203B41FA5}">
                      <a16:colId xmlns:a16="http://schemas.microsoft.com/office/drawing/2014/main" val="909466972"/>
                    </a:ext>
                  </a:extLst>
                </a:gridCol>
                <a:gridCol w="1455119">
                  <a:extLst>
                    <a:ext uri="{9D8B030D-6E8A-4147-A177-3AD203B41FA5}">
                      <a16:colId xmlns:a16="http://schemas.microsoft.com/office/drawing/2014/main" val="156626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입력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O(N)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6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O(N * M)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163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88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60848"/>
            <a:ext cx="839501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관찰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 </a:t>
            </a:r>
          </a:p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범위가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1~10000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이다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</a:t>
            </a:r>
          </a:p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 10000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개짜리 배열을 만들자</a:t>
            </a:r>
            <a:endParaRPr lang="en-US" altLang="ko-KR" sz="24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7EEF1690-516D-4DD8-809F-6B7DA8DA7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22" y="3294790"/>
            <a:ext cx="579055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0                1      …    1020    …   3120    …  10000            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ED949B5-02D7-467F-AD4E-0F5999C4A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466476"/>
              </p:ext>
            </p:extLst>
          </p:nvPr>
        </p:nvGraphicFramePr>
        <p:xfrm>
          <a:off x="869675" y="3694900"/>
          <a:ext cx="6096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2358924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59445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832530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273523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33989588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false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true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false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480945"/>
                  </a:ext>
                </a:extLst>
              </a:tr>
            </a:tbl>
          </a:graphicData>
        </a:graphic>
      </p:graphicFrame>
      <p:sp>
        <p:nvSpPr>
          <p:cNvPr id="16" name="TextBox 25">
            <a:extLst>
              <a:ext uri="{FF2B5EF4-FFF2-40B4-BE49-F238E27FC236}">
                <a16:creationId xmlns:a16="http://schemas.microsoft.com/office/drawing/2014/main" id="{80939A66-BCB1-4265-9186-5709FD748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636" y="4325106"/>
            <a:ext cx="532859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b : {1020, 2535, 8001}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2B5EBC91-70D9-4188-A137-3F65518F0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68" y="4951067"/>
            <a:ext cx="80640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arr[b]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true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인지만 보면 됨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 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한번 검사하는데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O(1)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46BDC5E-EA4D-49DB-AAED-1DD210BD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930331"/>
              </p:ext>
            </p:extLst>
          </p:nvPr>
        </p:nvGraphicFramePr>
        <p:xfrm>
          <a:off x="596601" y="5671775"/>
          <a:ext cx="291023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119">
                  <a:extLst>
                    <a:ext uri="{9D8B030D-6E8A-4147-A177-3AD203B41FA5}">
                      <a16:colId xmlns:a16="http://schemas.microsoft.com/office/drawing/2014/main" val="909466972"/>
                    </a:ext>
                  </a:extLst>
                </a:gridCol>
                <a:gridCol w="1455119">
                  <a:extLst>
                    <a:ext uri="{9D8B030D-6E8A-4147-A177-3AD203B41FA5}">
                      <a16:colId xmlns:a16="http://schemas.microsoft.com/office/drawing/2014/main" val="1566260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입력</a:t>
                      </a:r>
                      <a:endParaRPr lang="en-US" alt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O(N)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6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O(M)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163226"/>
                  </a:ext>
                </a:extLst>
              </a:tr>
            </a:tbl>
          </a:graphicData>
        </a:graphic>
      </p:graphicFrame>
      <p:sp>
        <p:nvSpPr>
          <p:cNvPr id="19" name="TextBox 25">
            <a:extLst>
              <a:ext uri="{FF2B5EF4-FFF2-40B4-BE49-F238E27FC236}">
                <a16:creationId xmlns:a16="http://schemas.microsoft.com/office/drawing/2014/main" id="{B9A0E2A2-C1BF-4FC9-9B1F-0C144E963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839" y="5800288"/>
            <a:ext cx="24333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=&gt; O(max(N, M))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115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01" y="2210574"/>
            <a:ext cx="80648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hash table : </a:t>
            </a:r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공간을 팔아 시간을 사다</a:t>
            </a:r>
            <a:endParaRPr lang="ko-KR" altLang="en-US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hash table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3145688"/>
            <a:ext cx="7797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탐색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key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값을 통해 배열에 직접 접근하자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512E8B9F-76E0-4834-8900-2EF08AA88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3789040"/>
            <a:ext cx="77979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이론적으로는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O(1)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시간에 탐색 가능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96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5">
            <a:extLst>
              <a:ext uri="{FF2B5EF4-FFF2-40B4-BE49-F238E27FC236}">
                <a16:creationId xmlns:a16="http://schemas.microsoft.com/office/drawing/2014/main" id="{DD82A480-0EFA-4914-A517-92AFFBCDD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780928"/>
            <a:ext cx="75970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데이터의 범위가 커진다면</a:t>
            </a:r>
            <a:r>
              <a:rPr lang="en-US" altLang="ko-KR" sz="4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..?</a:t>
            </a:r>
            <a:endParaRPr lang="ko-KR" altLang="en-US" sz="48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093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11480</TotalTime>
  <Words>1347</Words>
  <Application>Microsoft Office PowerPoint</Application>
  <PresentationFormat>화면 슬라이드 쇼(4:3)</PresentationFormat>
  <Paragraphs>484</Paragraphs>
  <Slides>39</Slides>
  <Notes>31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52" baseType="lpstr">
      <vt:lpstr>배달의민족 한나는 열한살</vt:lpstr>
      <vt:lpstr>맑은 고딕</vt:lpstr>
      <vt:lpstr>나눔고딕</vt:lpstr>
      <vt:lpstr>Arial</vt:lpstr>
      <vt:lpstr>Times New Roman</vt:lpstr>
      <vt:lpstr>굴림</vt:lpstr>
      <vt:lpstr>배달의민족 한나</vt:lpstr>
      <vt:lpstr>나눔고딕 ExtraBold</vt:lpstr>
      <vt:lpstr>한컴 윤고딕 230</vt:lpstr>
      <vt:lpstr>나눔바른고딕</vt:lpstr>
      <vt:lpstr>Symbol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 규정</cp:lastModifiedBy>
  <cp:revision>563</cp:revision>
  <dcterms:created xsi:type="dcterms:W3CDTF">2014-05-20T10:28:59Z</dcterms:created>
  <dcterms:modified xsi:type="dcterms:W3CDTF">2018-11-08T12:19:20Z</dcterms:modified>
</cp:coreProperties>
</file>