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notesMasterIdLst>
    <p:notesMasterId r:id="rId37"/>
  </p:notesMasterIdLst>
  <p:sldIdLst>
    <p:sldId id="266" r:id="rId2"/>
    <p:sldId id="321" r:id="rId3"/>
    <p:sldId id="563" r:id="rId4"/>
    <p:sldId id="565" r:id="rId5"/>
    <p:sldId id="617" r:id="rId6"/>
    <p:sldId id="618" r:id="rId7"/>
    <p:sldId id="619" r:id="rId8"/>
    <p:sldId id="620" r:id="rId9"/>
    <p:sldId id="621" r:id="rId10"/>
    <p:sldId id="622" r:id="rId11"/>
    <p:sldId id="623" r:id="rId12"/>
    <p:sldId id="625" r:id="rId13"/>
    <p:sldId id="624" r:id="rId14"/>
    <p:sldId id="605" r:id="rId15"/>
    <p:sldId id="626" r:id="rId16"/>
    <p:sldId id="627" r:id="rId17"/>
    <p:sldId id="630" r:id="rId18"/>
    <p:sldId id="628" r:id="rId19"/>
    <p:sldId id="468" r:id="rId20"/>
    <p:sldId id="629" r:id="rId21"/>
    <p:sldId id="469" r:id="rId22"/>
    <p:sldId id="631" r:id="rId23"/>
    <p:sldId id="632" r:id="rId24"/>
    <p:sldId id="528" r:id="rId25"/>
    <p:sldId id="541" r:id="rId26"/>
    <p:sldId id="633" r:id="rId27"/>
    <p:sldId id="634" r:id="rId28"/>
    <p:sldId id="642" r:id="rId29"/>
    <p:sldId id="635" r:id="rId30"/>
    <p:sldId id="636" r:id="rId31"/>
    <p:sldId id="639" r:id="rId32"/>
    <p:sldId id="638" r:id="rId33"/>
    <p:sldId id="640" r:id="rId34"/>
    <p:sldId id="641" r:id="rId35"/>
    <p:sldId id="283" r:id="rId36"/>
  </p:sldIdLst>
  <p:sldSz cx="9144000" cy="6858000" type="screen4x3"/>
  <p:notesSz cx="6858000" cy="9144000"/>
  <p:embeddedFontLst>
    <p:embeddedFont>
      <p:font typeface="나눔고딕" panose="020B0600000101010101" charset="-127"/>
      <p:regular r:id="rId38"/>
      <p:bold r:id="rId39"/>
    </p:embeddedFont>
    <p:embeddedFont>
      <p:font typeface="나눔고딕 ExtraBold" panose="020B0600000101010101" charset="-127"/>
      <p:bold r:id="rId40"/>
    </p:embeddedFont>
    <p:embeddedFont>
      <p:font typeface="나눔바른고딕" panose="020B0603020101020101" pitchFamily="50" charset="-127"/>
      <p:regular r:id="rId41"/>
      <p:bold r:id="rId42"/>
    </p:embeddedFont>
    <p:embeddedFont>
      <p:font typeface="맑은 고딕" panose="020B0503020000020004" pitchFamily="50" charset="-127"/>
      <p:regular r:id="rId43"/>
      <p:bold r:id="rId44"/>
    </p:embeddedFont>
    <p:embeddedFont>
      <p:font typeface="배달의민족 한나" panose="02000503000000020003" pitchFamily="2" charset="-127"/>
      <p:regular r:id="rId45"/>
    </p:embeddedFont>
    <p:embeddedFont>
      <p:font typeface="배달의민족 한나는 열한살" panose="020B0600000101010101" pitchFamily="50" charset="-127"/>
      <p:regular r:id="rId46"/>
    </p:embeddedFont>
    <p:embeddedFont>
      <p:font typeface="한컴 윤고딕 230" panose="02020603020101020101" pitchFamily="18" charset="-127"/>
      <p:regular r:id="rId4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3B589E"/>
    <a:srgbClr val="FFCC00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46" autoAdjust="0"/>
    <p:restoredTop sz="85768" autoAdjust="0"/>
  </p:normalViewPr>
  <p:slideViewPr>
    <p:cSldViewPr>
      <p:cViewPr varScale="1">
        <p:scale>
          <a:sx n="74" d="100"/>
          <a:sy n="74" d="100"/>
        </p:scale>
        <p:origin x="190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BE44C-C8A8-4BBF-9B37-35DE86E2DB01}" type="datetimeFigureOut">
              <a:rPr lang="ko-KR" altLang="en-US" smtClean="0"/>
              <a:t>2018-11-15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87397-2198-41E9-8EE3-296AF181D9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004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49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3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42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02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276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71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73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090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30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208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51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86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8401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277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151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41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3544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1840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662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104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77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593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831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286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434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87397-2198-41E9-8EE3-296AF181D90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9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wari7i7&amp;logNo=220854191614&amp;proxyReferer=https://www.google.co.kr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3dmpengines.tistory.com/1357" TargetMode="External"/><Relationship Id="rId4" Type="http://schemas.openxmlformats.org/officeDocument/2006/relationships/hyperlink" Target="http://brownbears.tistory.com/39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bs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26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anna-b.tistory.com/64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58514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땅울림</a:t>
            </a:r>
            <a:endParaRPr lang="en-US" altLang="ko-KR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자구 스터디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613171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63600"/>
            <a:ext cx="72728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균형 이진 탐색 트리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BST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AFAE29-F76F-48AD-81BD-8E755E67BC84}"/>
              </a:ext>
            </a:extLst>
          </p:cNvPr>
          <p:cNvSpPr/>
          <p:nvPr/>
        </p:nvSpPr>
        <p:spPr>
          <a:xfrm>
            <a:off x="3967936" y="2877230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B1EB65-7CD9-494F-B173-84E0FDC23908}"/>
              </a:ext>
            </a:extLst>
          </p:cNvPr>
          <p:cNvSpPr/>
          <p:nvPr/>
        </p:nvSpPr>
        <p:spPr>
          <a:xfrm>
            <a:off x="2080911" y="3489191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80C3246-D415-45E4-87F1-B2981CA703A3}"/>
              </a:ext>
            </a:extLst>
          </p:cNvPr>
          <p:cNvSpPr/>
          <p:nvPr/>
        </p:nvSpPr>
        <p:spPr>
          <a:xfrm>
            <a:off x="5841301" y="3499680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E2A2A1A-11D8-45CC-AD82-EF5A176345DF}"/>
              </a:ext>
            </a:extLst>
          </p:cNvPr>
          <p:cNvSpPr/>
          <p:nvPr/>
        </p:nvSpPr>
        <p:spPr>
          <a:xfrm>
            <a:off x="1027719" y="4256298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5C4D43A-7B6C-4346-8507-A70433BCD530}"/>
              </a:ext>
            </a:extLst>
          </p:cNvPr>
          <p:cNvSpPr/>
          <p:nvPr/>
        </p:nvSpPr>
        <p:spPr>
          <a:xfrm>
            <a:off x="3107935" y="4256298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14CC7E0-DD98-4D88-8E72-E43794F084B1}"/>
              </a:ext>
            </a:extLst>
          </p:cNvPr>
          <p:cNvSpPr/>
          <p:nvPr/>
        </p:nvSpPr>
        <p:spPr>
          <a:xfrm>
            <a:off x="6650957" y="4227721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B3AFD5E-C02C-45E1-B73E-C9CB750B53A5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2657551" y="3408524"/>
            <a:ext cx="1409321" cy="1718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ED28FC-8F6C-4276-A675-7215F9515404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4544576" y="3408524"/>
            <a:ext cx="1395661" cy="182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4E4235E-BDB8-44A2-8294-9F2B83E7966C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 flipH="1">
            <a:off x="1365507" y="4020485"/>
            <a:ext cx="814340" cy="235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944BDF9-9DA3-48C3-9DE5-7DEF11A01525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2657551" y="4020485"/>
            <a:ext cx="788172" cy="2358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7E2A3D-C49C-4ED1-B5D4-63FBADE8CC8A}"/>
              </a:ext>
            </a:extLst>
          </p:cNvPr>
          <p:cNvCxnSpPr>
            <a:cxnSpLocks/>
            <a:stCxn id="11" idx="3"/>
            <a:endCxn id="23" idx="0"/>
          </p:cNvCxnSpPr>
          <p:nvPr/>
        </p:nvCxnSpPr>
        <p:spPr>
          <a:xfrm flipH="1">
            <a:off x="5188151" y="4030974"/>
            <a:ext cx="752086" cy="1608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A0E5D61-8DF9-4A72-B1F6-6394E3CDAB25}"/>
              </a:ext>
            </a:extLst>
          </p:cNvPr>
          <p:cNvSpPr/>
          <p:nvPr/>
        </p:nvSpPr>
        <p:spPr>
          <a:xfrm>
            <a:off x="4850363" y="4191815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0E8153B-B8A2-460B-BC38-6447C1BD55CF}"/>
              </a:ext>
            </a:extLst>
          </p:cNvPr>
          <p:cNvCxnSpPr>
            <a:cxnSpLocks/>
            <a:stCxn id="11" idx="5"/>
            <a:endCxn id="15" idx="0"/>
          </p:cNvCxnSpPr>
          <p:nvPr/>
        </p:nvCxnSpPr>
        <p:spPr>
          <a:xfrm>
            <a:off x="6417941" y="4030974"/>
            <a:ext cx="570804" cy="196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9C84A686-D8FF-4069-BC13-0D59B3849B57}"/>
              </a:ext>
            </a:extLst>
          </p:cNvPr>
          <p:cNvSpPr/>
          <p:nvPr/>
        </p:nvSpPr>
        <p:spPr>
          <a:xfrm>
            <a:off x="4240079" y="4956821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33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D9378BB-C886-4143-A8FA-9BD6B745629D}"/>
              </a:ext>
            </a:extLst>
          </p:cNvPr>
          <p:cNvCxnSpPr>
            <a:cxnSpLocks/>
            <a:stCxn id="23" idx="3"/>
            <a:endCxn id="26" idx="0"/>
          </p:cNvCxnSpPr>
          <p:nvPr/>
        </p:nvCxnSpPr>
        <p:spPr>
          <a:xfrm flipH="1">
            <a:off x="4577867" y="4723109"/>
            <a:ext cx="371432" cy="233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E2C72A0D-056C-4CE1-8E2A-30BF1DF72F1C}"/>
              </a:ext>
            </a:extLst>
          </p:cNvPr>
          <p:cNvSpPr/>
          <p:nvPr/>
        </p:nvSpPr>
        <p:spPr>
          <a:xfrm>
            <a:off x="5426338" y="4956821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8AC6BE5-630A-4EF3-8233-A64BD5B80A07}"/>
              </a:ext>
            </a:extLst>
          </p:cNvPr>
          <p:cNvSpPr/>
          <p:nvPr/>
        </p:nvSpPr>
        <p:spPr>
          <a:xfrm>
            <a:off x="7452439" y="4956821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92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B57D340-A34D-40FB-9B69-CF9E7A154D42}"/>
              </a:ext>
            </a:extLst>
          </p:cNvPr>
          <p:cNvCxnSpPr>
            <a:cxnSpLocks/>
            <a:stCxn id="15" idx="5"/>
            <a:endCxn id="29" idx="1"/>
          </p:cNvCxnSpPr>
          <p:nvPr/>
        </p:nvCxnSpPr>
        <p:spPr>
          <a:xfrm>
            <a:off x="7227597" y="4759015"/>
            <a:ext cx="323778" cy="288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A517C4F-69E3-4577-906C-4E7F92AB672F}"/>
              </a:ext>
            </a:extLst>
          </p:cNvPr>
          <p:cNvCxnSpPr>
            <a:cxnSpLocks/>
            <a:stCxn id="23" idx="5"/>
            <a:endCxn id="28" idx="0"/>
          </p:cNvCxnSpPr>
          <p:nvPr/>
        </p:nvCxnSpPr>
        <p:spPr>
          <a:xfrm>
            <a:off x="5427003" y="4723109"/>
            <a:ext cx="337123" cy="2337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25">
            <a:extLst>
              <a:ext uri="{FF2B5EF4-FFF2-40B4-BE49-F238E27FC236}">
                <a16:creationId xmlns:a16="http://schemas.microsoft.com/office/drawing/2014/main" id="{A345C67C-8D15-4538-88A0-32AFBF07D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77" y="5436713"/>
            <a:ext cx="2332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탐색 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O(logN)</a:t>
            </a:r>
          </a:p>
        </p:txBody>
      </p:sp>
    </p:spTree>
    <p:extLst>
      <p:ext uri="{BB962C8B-B14F-4D97-AF65-F5344CB8AC3E}">
        <p14:creationId xmlns:p14="http://schemas.microsoft.com/office/powerpoint/2010/main" val="98283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63600"/>
            <a:ext cx="78488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균형 이진 탐색 트리</a:t>
            </a:r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(AVL 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트리</a:t>
            </a:r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BST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FAC858D5-5581-4BAD-8403-5F576B24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48" y="2949237"/>
            <a:ext cx="8395019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이진 탐색 트리에서 일반적인 이진 트리처럼 데이터를 삽입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삭제시키면 높이 균형이 맞지 않게 됨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노드를 삽입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삭제할 때 회전을 통해 트리를 재구성해서 계속해서 높이를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logN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으로 유지시킴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삽입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탐색이 모두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O(logN)</a:t>
            </a:r>
          </a:p>
        </p:txBody>
      </p:sp>
    </p:spTree>
    <p:extLst>
      <p:ext uri="{BB962C8B-B14F-4D97-AF65-F5344CB8AC3E}">
        <p14:creationId xmlns:p14="http://schemas.microsoft.com/office/powerpoint/2010/main" val="416347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63600"/>
            <a:ext cx="78488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참고할만한 블로그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BST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25">
            <a:hlinkClick r:id="rId3"/>
            <a:extLst>
              <a:ext uri="{FF2B5EF4-FFF2-40B4-BE49-F238E27FC236}">
                <a16:creationId xmlns:a16="http://schemas.microsoft.com/office/drawing/2014/main" id="{FAC858D5-5581-4BAD-8403-5F576B24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48" y="2949237"/>
            <a:ext cx="7449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 </a:t>
            </a:r>
            <a:r>
              <a:rPr lang="en-US" altLang="ko-KR" sz="2400"/>
              <a:t>C++ AVL </a:t>
            </a:r>
            <a:r>
              <a:rPr lang="ko-KR" altLang="en-US" sz="2400"/>
              <a:t>트리 알고리즘 완벽 소스 코드 및 정리</a:t>
            </a:r>
            <a:r>
              <a:rPr lang="en-US" altLang="ko-KR" sz="2400"/>
              <a:t>!</a:t>
            </a:r>
          </a:p>
        </p:txBody>
      </p:sp>
      <p:sp>
        <p:nvSpPr>
          <p:cNvPr id="8" name="TextBox 25">
            <a:hlinkClick r:id="rId4"/>
            <a:extLst>
              <a:ext uri="{FF2B5EF4-FFF2-40B4-BE49-F238E27FC236}">
                <a16:creationId xmlns:a16="http://schemas.microsoft.com/office/drawing/2014/main" id="{9056D4B1-39E9-42B6-9B10-56765F84C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48" y="3724913"/>
            <a:ext cx="7449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 AVL Tree</a:t>
            </a:r>
            <a:endParaRPr lang="en-US" altLang="ko-KR" sz="2400"/>
          </a:p>
        </p:txBody>
      </p:sp>
      <p:sp>
        <p:nvSpPr>
          <p:cNvPr id="11" name="TextBox 25">
            <a:hlinkClick r:id="rId5"/>
            <a:extLst>
              <a:ext uri="{FF2B5EF4-FFF2-40B4-BE49-F238E27FC236}">
                <a16:creationId xmlns:a16="http://schemas.microsoft.com/office/drawing/2014/main" id="{2B99FCC8-57EB-4490-9013-6B155D372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48" y="4500589"/>
            <a:ext cx="74491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 AVL</a:t>
            </a:r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트리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(Adelson-Velskii / Landis)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217577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60648"/>
            <a:ext cx="78488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AVL 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트리 시뮬레이션 사이트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9" name="TextBox 25">
            <a:hlinkClick r:id="rId3"/>
            <a:extLst>
              <a:ext uri="{FF2B5EF4-FFF2-40B4-BE49-F238E27FC236}">
                <a16:creationId xmlns:a16="http://schemas.microsoft.com/office/drawing/2014/main" id="{62F991C8-DD8B-4DB9-B0D7-13D0E4881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131669"/>
            <a:ext cx="60486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https://visualgo.net/en/bst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D04F8B-CD60-4EF2-9F12-24CA856D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0" y="2060848"/>
            <a:ext cx="9036496" cy="4536504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35E322BA-B1F4-4467-AFF3-7A661565D3A7}"/>
              </a:ext>
            </a:extLst>
          </p:cNvPr>
          <p:cNvSpPr/>
          <p:nvPr/>
        </p:nvSpPr>
        <p:spPr>
          <a:xfrm>
            <a:off x="230738" y="5321990"/>
            <a:ext cx="43204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3B770F9-8A3B-4318-8B57-1E9DB4AD9546}"/>
              </a:ext>
            </a:extLst>
          </p:cNvPr>
          <p:cNvSpPr/>
          <p:nvPr/>
        </p:nvSpPr>
        <p:spPr>
          <a:xfrm>
            <a:off x="1110502" y="5328918"/>
            <a:ext cx="43204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AF9CF4E-3795-4914-ACC3-84103A587293}"/>
              </a:ext>
            </a:extLst>
          </p:cNvPr>
          <p:cNvSpPr/>
          <p:nvPr/>
        </p:nvSpPr>
        <p:spPr>
          <a:xfrm>
            <a:off x="258447" y="5682209"/>
            <a:ext cx="432048" cy="2160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FC518ABF-E519-4653-98AF-333DD4F1E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963641"/>
            <a:ext cx="4320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4A2A3560-694B-4E4E-AF10-FE0DC9E22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7605" y="4984514"/>
            <a:ext cx="4320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D0BACF29-DF5E-41B7-A3E2-5B8FE190B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51" y="5482154"/>
            <a:ext cx="4320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3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98816091-121A-49A7-84C1-9C232EB4B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108" y="5693303"/>
            <a:ext cx="26025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a,b,c 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형식으로 여러 개 한꺼번에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insert 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가능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5793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708920"/>
            <a:ext cx="802838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Vector</a:t>
            </a:r>
          </a:p>
        </p:txBody>
      </p:sp>
    </p:spTree>
    <p:extLst>
      <p:ext uri="{BB962C8B-B14F-4D97-AF65-F5344CB8AC3E}">
        <p14:creationId xmlns:p14="http://schemas.microsoft.com/office/powerpoint/2010/main" val="3103236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63600"/>
            <a:ext cx="78488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벡터 선언 방법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FAC858D5-5581-4BAD-8403-5F576B24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48" y="2949237"/>
            <a:ext cx="8395019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vector &lt;int&gt; v;</a:t>
            </a: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vector &lt;int&gt; v(N);</a:t>
            </a: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vector &lt;int&gt; v[9];</a:t>
            </a: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vector &lt;vector &lt;int&gt;&gt; v;</a:t>
            </a:r>
          </a:p>
        </p:txBody>
      </p:sp>
    </p:spTree>
    <p:extLst>
      <p:ext uri="{BB962C8B-B14F-4D97-AF65-F5344CB8AC3E}">
        <p14:creationId xmlns:p14="http://schemas.microsoft.com/office/powerpoint/2010/main" val="3367035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63600"/>
            <a:ext cx="51125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1) vector &lt;int&gt; v;</a:t>
            </a:r>
            <a:endParaRPr lang="ko-KR" altLang="en-US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FAC858D5-5581-4BAD-8403-5F576B24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49" y="2949237"/>
            <a:ext cx="622501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크기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0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형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차원 벡터 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v.push_back(a); 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</a:t>
            </a:r>
            <a:endParaRPr lang="en-US" altLang="ko-KR" sz="240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v[1] = a; 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불가능</a:t>
            </a:r>
            <a:endParaRPr lang="en-US" altLang="ko-KR" sz="240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67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9A8914-5C40-4447-9798-80A82237F646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EF9574-9B00-4055-900A-7A861DCD20E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>
            <a:extLst>
              <a:ext uri="{FF2B5EF4-FFF2-40B4-BE49-F238E27FC236}">
                <a16:creationId xmlns:a16="http://schemas.microsoft.com/office/drawing/2014/main" id="{F8A2016C-D9F3-4AB0-A590-EC764B9EB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62AEC998-C244-4AF3-8F55-F600C1820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08145"/>
            <a:ext cx="40319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1) vector &lt;int&gt; v;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5C47709F-94A3-4A16-8EA6-1BF107AC2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229" y="3007713"/>
            <a:ext cx="5760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4ECDBC17-D066-48DB-A167-1B0E3D4CB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1" y="4042104"/>
            <a:ext cx="35386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v.push_back(1);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EF0548-264A-4C67-AAB6-D617C2C186D3}"/>
              </a:ext>
            </a:extLst>
          </p:cNvPr>
          <p:cNvSpPr/>
          <p:nvPr/>
        </p:nvSpPr>
        <p:spPr>
          <a:xfrm>
            <a:off x="2123728" y="3080656"/>
            <a:ext cx="136815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65E1C25E-4FE5-44C4-BBA3-E6314166B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649608"/>
            <a:ext cx="381642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v.push_back(2);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DC1051-5BBD-4BE8-84E4-CDE047A11ED4}"/>
              </a:ext>
            </a:extLst>
          </p:cNvPr>
          <p:cNvSpPr/>
          <p:nvPr/>
        </p:nvSpPr>
        <p:spPr>
          <a:xfrm>
            <a:off x="3491880" y="3080656"/>
            <a:ext cx="136815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A765A0D-B946-4E98-82D1-21B9CD766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5250357"/>
            <a:ext cx="373161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v.push_back(6);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5127E1-2E0C-4734-8F25-3BC61A7FAD06}"/>
              </a:ext>
            </a:extLst>
          </p:cNvPr>
          <p:cNvSpPr/>
          <p:nvPr/>
        </p:nvSpPr>
        <p:spPr>
          <a:xfrm>
            <a:off x="4860032" y="3080655"/>
            <a:ext cx="136815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AC19A-5DD4-4C14-8C35-A1F8D3CB5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5835132"/>
            <a:ext cx="1800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v[4] = 7;</a:t>
            </a: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9425D1F4-DA91-41BD-BF78-99DC85C20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5835132"/>
            <a:ext cx="13482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Error!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BF842CC8-5120-4570-8576-07C15B24C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512" y="2251692"/>
            <a:ext cx="40319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처음엔 아무것도 없고 이름만 가지고 있음</a:t>
            </a:r>
            <a:endParaRPr lang="en-US" altLang="ko-KR" sz="20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C1CE408-F8EA-4F8F-BA7E-3AF0615F4F60}"/>
              </a:ext>
            </a:extLst>
          </p:cNvPr>
          <p:cNvSpPr/>
          <p:nvPr/>
        </p:nvSpPr>
        <p:spPr>
          <a:xfrm>
            <a:off x="1373213" y="2988321"/>
            <a:ext cx="864096" cy="830997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18CA5E8-19C2-41A8-A122-69C55892DF25}"/>
              </a:ext>
            </a:extLst>
          </p:cNvPr>
          <p:cNvSpPr/>
          <p:nvPr/>
        </p:nvSpPr>
        <p:spPr>
          <a:xfrm>
            <a:off x="4607024" y="490026"/>
            <a:ext cx="864096" cy="830997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76FF8944-A748-4A3E-B691-AE1106833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120" y="627803"/>
            <a:ext cx="367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일단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‘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핵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’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이라고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CCF352-B90E-4ECD-8973-ED26C3D00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032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 animBg="1"/>
      <p:bldP spid="22" grpId="0"/>
      <p:bldP spid="23" grpId="0" animBg="1"/>
      <p:bldP spid="26" grpId="0"/>
      <p:bldP spid="27" grpId="0" animBg="1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63600"/>
            <a:ext cx="48965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2) vector &lt;int&gt; v(N);</a:t>
            </a:r>
            <a:endParaRPr lang="ko-KR" altLang="en-US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FAC858D5-5581-4BAD-8403-5F576B24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49" y="2949237"/>
            <a:ext cx="622501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크기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N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형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차원 벡터 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v.push_back(a); 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</a:t>
            </a:r>
            <a:endParaRPr lang="en-US" altLang="ko-KR" sz="240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v[1] = a; 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</a:t>
            </a:r>
            <a:r>
              <a:rPr lang="en-US" altLang="ko-KR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정해준 크기 안에서</a:t>
            </a:r>
            <a:r>
              <a:rPr lang="en-US" altLang="ko-KR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v(N)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괄호 안에는 변수도 사용 가능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8653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9A8914-5C40-4447-9798-80A82237F646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EF9574-9B00-4055-900A-7A861DCD20E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62AEC998-C244-4AF3-8F55-F600C1820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2108145"/>
            <a:ext cx="46234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2) vector &lt;int&gt; v(N);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5C47709F-94A3-4A16-8EA6-1BF107AC2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7229" y="3007713"/>
            <a:ext cx="5760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4ECDBC17-D066-48DB-A167-1B0E3D4CB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042104"/>
            <a:ext cx="33843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v.push_back(1);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EF0548-264A-4C67-AAB6-D617C2C186D3}"/>
              </a:ext>
            </a:extLst>
          </p:cNvPr>
          <p:cNvSpPr/>
          <p:nvPr/>
        </p:nvSpPr>
        <p:spPr>
          <a:xfrm>
            <a:off x="2123728" y="3080656"/>
            <a:ext cx="136815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DC1051-5BBD-4BE8-84E4-CDE047A11ED4}"/>
              </a:ext>
            </a:extLst>
          </p:cNvPr>
          <p:cNvSpPr/>
          <p:nvPr/>
        </p:nvSpPr>
        <p:spPr>
          <a:xfrm>
            <a:off x="3491880" y="3080656"/>
            <a:ext cx="136815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5127E1-2E0C-4734-8F25-3BC61A7FAD06}"/>
              </a:ext>
            </a:extLst>
          </p:cNvPr>
          <p:cNvSpPr/>
          <p:nvPr/>
        </p:nvSpPr>
        <p:spPr>
          <a:xfrm>
            <a:off x="4860032" y="3080653"/>
            <a:ext cx="136815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AC19A-5DD4-4C14-8C35-A1F8D3CB5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599441"/>
            <a:ext cx="2027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v[3] = 6;</a:t>
            </a: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55BC67BC-050F-4FF7-BA1A-4A4E588B2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047" y="2618985"/>
            <a:ext cx="1348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(N = 4)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A30725C-91C5-46A6-BBD2-85E18BA67974}"/>
              </a:ext>
            </a:extLst>
          </p:cNvPr>
          <p:cNvSpPr/>
          <p:nvPr/>
        </p:nvSpPr>
        <p:spPr>
          <a:xfrm>
            <a:off x="6228184" y="3080654"/>
            <a:ext cx="136815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0</a:t>
            </a:r>
            <a:endParaRPr lang="ko-KR" altLang="en-US"/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565FC8A4-080C-4573-9997-CA78413B6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4109" y="695977"/>
            <a:ext cx="215411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걍괄호이므로 변수도</a:t>
            </a:r>
            <a:endParaRPr lang="en-US" altLang="ko-KR" sz="20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사용 가능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3CACEF-6D71-45F3-A460-925B897AE9BD}"/>
              </a:ext>
            </a:extLst>
          </p:cNvPr>
          <p:cNvSpPr/>
          <p:nvPr/>
        </p:nvSpPr>
        <p:spPr>
          <a:xfrm>
            <a:off x="7596336" y="3080652"/>
            <a:ext cx="136815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9B177B-7AE6-4039-A612-CE614BCC24FB}"/>
              </a:ext>
            </a:extLst>
          </p:cNvPr>
          <p:cNvSpPr/>
          <p:nvPr/>
        </p:nvSpPr>
        <p:spPr>
          <a:xfrm>
            <a:off x="6223411" y="3080652"/>
            <a:ext cx="136815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6</a:t>
            </a:r>
            <a:endParaRPr lang="ko-KR" altLang="en-US"/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17576E81-5FA8-4785-9EAE-1B33D82E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382" y="2231255"/>
            <a:ext cx="33122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처음부터 크기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짜리로 만듦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907586-1D92-4788-A619-61A99CA95CE8}"/>
              </a:ext>
            </a:extLst>
          </p:cNvPr>
          <p:cNvCxnSpPr>
            <a:cxnSpLocks/>
          </p:cNvCxnSpPr>
          <p:nvPr/>
        </p:nvCxnSpPr>
        <p:spPr>
          <a:xfrm flipH="1">
            <a:off x="4290092" y="1373507"/>
            <a:ext cx="569940" cy="770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DB696453-6B6C-4B1E-8171-00C595A662B3}"/>
              </a:ext>
            </a:extLst>
          </p:cNvPr>
          <p:cNvSpPr/>
          <p:nvPr/>
        </p:nvSpPr>
        <p:spPr>
          <a:xfrm>
            <a:off x="1373213" y="2988321"/>
            <a:ext cx="864096" cy="830997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308E8898-76A4-460B-B7E3-3C3E00A4B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C7F652-1C7F-4B1D-9448-275D9E164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1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1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62">
            <a:extLst>
              <a:ext uri="{FF2B5EF4-FFF2-40B4-BE49-F238E27FC236}">
                <a16:creationId xmlns:a16="http://schemas.microsoft.com/office/drawing/2014/main" id="{8A5966D8-CA7A-46AA-8FEB-875ACD09EB0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E8BA24-B295-4DF5-9071-D555AC4D6677}"/>
              </a:ext>
            </a:extLst>
          </p:cNvPr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11</a:t>
            </a:r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C052AEA-B7C8-4AEC-AA1E-C0C807AADD31}"/>
              </a:ext>
            </a:extLst>
          </p:cNvPr>
          <p:cNvCxnSpPr>
            <a:cxnSpLocks/>
          </p:cNvCxnSpPr>
          <p:nvPr/>
        </p:nvCxnSpPr>
        <p:spPr>
          <a:xfrm>
            <a:off x="6738882" y="2782423"/>
            <a:ext cx="12733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F0D5466-60BB-4F11-B44B-AA826ABBE8A7}"/>
              </a:ext>
            </a:extLst>
          </p:cNvPr>
          <p:cNvCxnSpPr>
            <a:cxnSpLocks/>
          </p:cNvCxnSpPr>
          <p:nvPr/>
        </p:nvCxnSpPr>
        <p:spPr>
          <a:xfrm>
            <a:off x="6749273" y="2865687"/>
            <a:ext cx="12733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01AA891-BADD-4DDE-A3CD-939E47562904}"/>
              </a:ext>
            </a:extLst>
          </p:cNvPr>
          <p:cNvSpPr txBox="1"/>
          <p:nvPr/>
        </p:nvSpPr>
        <p:spPr>
          <a:xfrm>
            <a:off x="6666994" y="238451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D426016-A393-4908-8759-720094B071C9}"/>
              </a:ext>
            </a:extLst>
          </p:cNvPr>
          <p:cNvCxnSpPr>
            <a:cxnSpLocks/>
          </p:cNvCxnSpPr>
          <p:nvPr/>
        </p:nvCxnSpPr>
        <p:spPr>
          <a:xfrm>
            <a:off x="6778073" y="4181256"/>
            <a:ext cx="12733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0F3B160B-38E7-4615-8A8E-438D1AEE635C}"/>
              </a:ext>
            </a:extLst>
          </p:cNvPr>
          <p:cNvCxnSpPr>
            <a:cxnSpLocks/>
          </p:cNvCxnSpPr>
          <p:nvPr/>
        </p:nvCxnSpPr>
        <p:spPr>
          <a:xfrm>
            <a:off x="6788464" y="4264520"/>
            <a:ext cx="12733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1184E4E-4D36-4305-9D93-09100DF17B74}"/>
              </a:ext>
            </a:extLst>
          </p:cNvPr>
          <p:cNvCxnSpPr>
            <a:cxnSpLocks/>
          </p:cNvCxnSpPr>
          <p:nvPr/>
        </p:nvCxnSpPr>
        <p:spPr>
          <a:xfrm>
            <a:off x="3774475" y="2782423"/>
            <a:ext cx="12733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3C3F6BE-3EF1-48DB-8846-1CC494BAAEF7}"/>
              </a:ext>
            </a:extLst>
          </p:cNvPr>
          <p:cNvCxnSpPr>
            <a:cxnSpLocks/>
          </p:cNvCxnSpPr>
          <p:nvPr/>
        </p:nvCxnSpPr>
        <p:spPr>
          <a:xfrm>
            <a:off x="3784866" y="2865687"/>
            <a:ext cx="12733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EE9DEF-D8AE-4A0C-9D93-5590D8F5638E}"/>
              </a:ext>
            </a:extLst>
          </p:cNvPr>
          <p:cNvSpPr txBox="1"/>
          <p:nvPr/>
        </p:nvSpPr>
        <p:spPr>
          <a:xfrm>
            <a:off x="3702587" y="238451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9CDFCFB-9E37-4628-8F96-010AE8C526C2}"/>
              </a:ext>
            </a:extLst>
          </p:cNvPr>
          <p:cNvCxnSpPr>
            <a:cxnSpLocks/>
          </p:cNvCxnSpPr>
          <p:nvPr/>
        </p:nvCxnSpPr>
        <p:spPr>
          <a:xfrm>
            <a:off x="3813666" y="4181256"/>
            <a:ext cx="12733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BA7D387-6C69-4160-BE21-D8FFFA0DE72B}"/>
              </a:ext>
            </a:extLst>
          </p:cNvPr>
          <p:cNvCxnSpPr>
            <a:cxnSpLocks/>
          </p:cNvCxnSpPr>
          <p:nvPr/>
        </p:nvCxnSpPr>
        <p:spPr>
          <a:xfrm>
            <a:off x="3824057" y="4264520"/>
            <a:ext cx="12733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6FD8321-8F6F-4C28-8C83-2181F4284797}"/>
              </a:ext>
            </a:extLst>
          </p:cNvPr>
          <p:cNvCxnSpPr>
            <a:cxnSpLocks/>
          </p:cNvCxnSpPr>
          <p:nvPr/>
        </p:nvCxnSpPr>
        <p:spPr>
          <a:xfrm>
            <a:off x="844975" y="2782423"/>
            <a:ext cx="12733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CF9409BD-9D4D-41BA-A2D6-41D83153B900}"/>
              </a:ext>
            </a:extLst>
          </p:cNvPr>
          <p:cNvCxnSpPr>
            <a:cxnSpLocks/>
          </p:cNvCxnSpPr>
          <p:nvPr/>
        </p:nvCxnSpPr>
        <p:spPr>
          <a:xfrm>
            <a:off x="855366" y="2865687"/>
            <a:ext cx="12733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6F448ED-612A-4096-91CD-D1C5602FE985}"/>
              </a:ext>
            </a:extLst>
          </p:cNvPr>
          <p:cNvSpPr txBox="1"/>
          <p:nvPr/>
        </p:nvSpPr>
        <p:spPr>
          <a:xfrm>
            <a:off x="773087" y="238451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E5FDAB-570F-44E2-85A4-CF963CE00C00}"/>
              </a:ext>
            </a:extLst>
          </p:cNvPr>
          <p:cNvSpPr txBox="1"/>
          <p:nvPr/>
        </p:nvSpPr>
        <p:spPr>
          <a:xfrm>
            <a:off x="6429829" y="3096208"/>
            <a:ext cx="189145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Graph</a:t>
            </a: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Theory</a:t>
            </a:r>
            <a:endParaRPr lang="ko-KR" altLang="en-US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47F5FE3B-B63B-4E59-898B-1D98C400A704}"/>
              </a:ext>
            </a:extLst>
          </p:cNvPr>
          <p:cNvCxnSpPr>
            <a:cxnSpLocks/>
          </p:cNvCxnSpPr>
          <p:nvPr/>
        </p:nvCxnSpPr>
        <p:spPr>
          <a:xfrm>
            <a:off x="884166" y="4181256"/>
            <a:ext cx="127334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C2DDDD9B-933A-4C33-9ACB-BB1CE6D6D924}"/>
              </a:ext>
            </a:extLst>
          </p:cNvPr>
          <p:cNvCxnSpPr>
            <a:cxnSpLocks/>
          </p:cNvCxnSpPr>
          <p:nvPr/>
        </p:nvCxnSpPr>
        <p:spPr>
          <a:xfrm>
            <a:off x="894557" y="4264520"/>
            <a:ext cx="127334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36A70EC-4B53-495D-A8A5-4F1156CFAE6C}"/>
              </a:ext>
            </a:extLst>
          </p:cNvPr>
          <p:cNvSpPr txBox="1"/>
          <p:nvPr/>
        </p:nvSpPr>
        <p:spPr>
          <a:xfrm>
            <a:off x="3899615" y="3249592"/>
            <a:ext cx="127334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Vector</a:t>
            </a:r>
            <a:endParaRPr lang="ko-KR" altLang="en-US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D588861-EC4A-41F8-8E8F-6F8090893107}"/>
              </a:ext>
            </a:extLst>
          </p:cNvPr>
          <p:cNvSpPr txBox="1"/>
          <p:nvPr/>
        </p:nvSpPr>
        <p:spPr>
          <a:xfrm>
            <a:off x="359199" y="3056973"/>
            <a:ext cx="22449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Binary</a:t>
            </a:r>
          </a:p>
          <a:p>
            <a:pPr algn="ctr"/>
            <a:r>
              <a:rPr lang="en-US" altLang="ko-KR" sz="24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Search Tree</a:t>
            </a:r>
            <a:endParaRPr lang="ko-KR" altLang="en-US" sz="2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407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63600"/>
            <a:ext cx="49685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3) vector &lt;int&gt; v[9];</a:t>
            </a:r>
            <a:endParaRPr lang="ko-KR" altLang="en-US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FAC858D5-5581-4BAD-8403-5F576B24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791392"/>
            <a:ext cx="665706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크기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9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형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차원 벡터 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v[1].push_back(a); 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</a:t>
            </a:r>
            <a:endParaRPr lang="en-US" altLang="ko-KR" sz="240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v[1][2] = a; 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</a:t>
            </a:r>
            <a:r>
              <a:rPr lang="en-US" altLang="ko-KR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크기가 확보됐을 때</a:t>
            </a:r>
            <a:r>
              <a:rPr lang="en-US" altLang="ko-KR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v.push_back(a); 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불가능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v[1] = a; 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불가능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v[9]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대괄호 안에는 상수만 사용 가능</a:t>
            </a:r>
            <a:endParaRPr lang="en-US" altLang="ko-KR" sz="240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5996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209A8914-5C40-4447-9798-80A82237F646}"/>
              </a:ext>
            </a:extLst>
          </p:cNvPr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DEF9574-9B00-4055-900A-7A861DCD20E9}"/>
              </a:ext>
            </a:extLst>
          </p:cNvPr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62AEC998-C244-4AF3-8F55-F600C1820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08145"/>
            <a:ext cx="468052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3) vector &lt;int&gt; v[3];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5C47709F-94A3-4A16-8EA6-1BF107AC2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2975615"/>
            <a:ext cx="57606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4ECDBC17-D066-48DB-A167-1B0E3D4CB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4125382"/>
            <a:ext cx="31683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v.push_back(1);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AC19A-5DD4-4C14-8C35-A1F8D3CB5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599441"/>
            <a:ext cx="18085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v[2] = 6;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565FC8A4-080C-4573-9997-CA78413B6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5936" y="863787"/>
            <a:ext cx="36722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대괄호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[]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는 변수 사용 불가능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17576E81-5FA8-4785-9EAE-1B33D82E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6784" y="2232211"/>
            <a:ext cx="37442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크기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짜리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2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차원 벡터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(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핵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개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9907586-1D92-4788-A619-61A99CA95CE8}"/>
              </a:ext>
            </a:extLst>
          </p:cNvPr>
          <p:cNvCxnSpPr>
            <a:cxnSpLocks/>
          </p:cNvCxnSpPr>
          <p:nvPr/>
        </p:nvCxnSpPr>
        <p:spPr>
          <a:xfrm flipH="1">
            <a:off x="4290092" y="1373507"/>
            <a:ext cx="569940" cy="770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633E072C-F460-4829-83DB-3A92F9D46530}"/>
              </a:ext>
            </a:extLst>
          </p:cNvPr>
          <p:cNvSpPr/>
          <p:nvPr/>
        </p:nvSpPr>
        <p:spPr>
          <a:xfrm>
            <a:off x="4587003" y="3722790"/>
            <a:ext cx="864096" cy="830997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v[0]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DCEB5DD-488F-4589-AC60-837D2612A39C}"/>
              </a:ext>
            </a:extLst>
          </p:cNvPr>
          <p:cNvSpPr/>
          <p:nvPr/>
        </p:nvSpPr>
        <p:spPr>
          <a:xfrm>
            <a:off x="4598323" y="4545510"/>
            <a:ext cx="864096" cy="830997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v[1]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6C17336-5B0A-4BB6-8620-4367D81AF68E}"/>
              </a:ext>
            </a:extLst>
          </p:cNvPr>
          <p:cNvSpPr/>
          <p:nvPr/>
        </p:nvSpPr>
        <p:spPr>
          <a:xfrm>
            <a:off x="4609643" y="5368230"/>
            <a:ext cx="864096" cy="830997"/>
          </a:xfrm>
          <a:prstGeom prst="ellipse">
            <a:avLst/>
          </a:prstGeom>
          <a:solidFill>
            <a:srgbClr val="FF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v[2]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216FECC7-F4AB-4C4D-8623-EE2A68ADB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617" y="4176105"/>
            <a:ext cx="1348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Error!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28EB3CC8-6E9B-4A6D-8E34-5A0ED4110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9642" y="4660996"/>
            <a:ext cx="13482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Error!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419D9A34-A1BF-4DD8-A454-381D32088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5115031"/>
            <a:ext cx="3816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v[0].push_back(1);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7B0CBF-106C-4195-84B4-2862D029B7EC}"/>
              </a:ext>
            </a:extLst>
          </p:cNvPr>
          <p:cNvSpPr/>
          <p:nvPr/>
        </p:nvSpPr>
        <p:spPr>
          <a:xfrm>
            <a:off x="5670031" y="3875477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C6EF372-2085-45B5-A4C8-C0930C5AA912}"/>
              </a:ext>
            </a:extLst>
          </p:cNvPr>
          <p:cNvSpPr/>
          <p:nvPr/>
        </p:nvSpPr>
        <p:spPr>
          <a:xfrm>
            <a:off x="6363079" y="3875476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4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85854CF-7ED8-4F55-838B-BF832804B032}"/>
              </a:ext>
            </a:extLst>
          </p:cNvPr>
          <p:cNvSpPr/>
          <p:nvPr/>
        </p:nvSpPr>
        <p:spPr>
          <a:xfrm>
            <a:off x="5670031" y="5494314"/>
            <a:ext cx="693048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86DD455F-E5B1-438A-84AE-78EAC2A0F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5617425"/>
            <a:ext cx="38164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v[2].push_back(3);</a:t>
            </a: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AB624253-F978-479B-AABE-82CAAE360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6090975"/>
            <a:ext cx="39754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v[0].push_back(4);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D4C86A91-45CA-41F1-AF79-B52DC9201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DA55C7-4BE0-41C7-843D-447E43FBB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86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32" grpId="0"/>
      <p:bldP spid="34" grpId="0"/>
      <p:bldP spid="35" grpId="0"/>
      <p:bldP spid="37" grpId="0" animBg="1"/>
      <p:bldP spid="38" grpId="0" animBg="1"/>
      <p:bldP spid="39" grpId="0" animBg="1"/>
      <p:bldP spid="4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63600"/>
            <a:ext cx="71287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4) vector &lt;vector &lt;int&gt;&gt; v(N);</a:t>
            </a:r>
            <a:endParaRPr lang="ko-KR" altLang="en-US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FAC858D5-5581-4BAD-8403-5F576B24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791392"/>
            <a:ext cx="6657063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크기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N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int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형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2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차원 벡터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v[1].push_back(a); 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</a:t>
            </a:r>
            <a:endParaRPr lang="en-US" altLang="ko-KR" sz="240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v[1][2] = a; 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가능</a:t>
            </a:r>
            <a:r>
              <a:rPr lang="en-US" altLang="ko-KR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크기가 확보됐을 때</a:t>
            </a:r>
            <a:r>
              <a:rPr lang="en-US" altLang="ko-KR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v.push_back(a); 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불가능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v[1] = a; 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불가능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v(N)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의 괄호 안에는 변수도 사용 가능</a:t>
            </a:r>
            <a:endParaRPr lang="en-US" altLang="ko-KR" sz="240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4139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vector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FAC858D5-5581-4BAD-8403-5F576B24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060848"/>
            <a:ext cx="8395019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vector &lt;int&gt; v[9]</a:t>
            </a:r>
            <a:r>
              <a:rPr lang="ko-KR" altLang="en-US" sz="28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과 </a:t>
            </a:r>
            <a:endParaRPr lang="en-US" altLang="ko-KR" sz="28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vector &lt;vector &lt;int&gt;&gt; v(9)</a:t>
            </a:r>
            <a:r>
              <a:rPr lang="ko-KR" altLang="en-US" sz="28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은 같다고 봐도 됨</a:t>
            </a:r>
            <a:endParaRPr lang="en-US" altLang="ko-KR" sz="28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8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8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차이점은 크기를 변수로 할수 있냐 없냐의 차이</a:t>
            </a:r>
            <a:endParaRPr lang="en-US" altLang="ko-KR" sz="28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8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둘 중 편한거 쓰면 됨</a:t>
            </a:r>
            <a:endParaRPr lang="en-US" altLang="ko-KR" sz="28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80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8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많이 헷갈리면 일단 이렇게만 기억</a:t>
            </a:r>
            <a:endParaRPr lang="en-US" altLang="ko-KR" sz="2800">
              <a:solidFill>
                <a:srgbClr val="0070C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8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</a:t>
            </a:r>
            <a:r>
              <a:rPr lang="ko-KR" altLang="en-US" sz="28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차원으로 쓸 때 </a:t>
            </a:r>
            <a:r>
              <a:rPr lang="en-US" altLang="ko-KR" sz="28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=&gt; vector &lt;int&gt; v(N);</a:t>
            </a:r>
          </a:p>
          <a:p>
            <a:r>
              <a:rPr lang="en-US" altLang="ko-KR" sz="28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</a:t>
            </a:r>
            <a:r>
              <a:rPr lang="ko-KR" altLang="en-US" sz="28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차원으로 쓸 때 </a:t>
            </a:r>
            <a:r>
              <a:rPr lang="en-US" altLang="ko-KR" sz="28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=&gt; vector &lt;int&gt; v[N];</a:t>
            </a:r>
          </a:p>
        </p:txBody>
      </p:sp>
    </p:spTree>
    <p:extLst>
      <p:ext uri="{BB962C8B-B14F-4D97-AF65-F5344CB8AC3E}">
        <p14:creationId xmlns:p14="http://schemas.microsoft.com/office/powerpoint/2010/main" val="3243617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875002"/>
            <a:ext cx="6876764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Graph Theory</a:t>
            </a:r>
          </a:p>
        </p:txBody>
      </p:sp>
    </p:spTree>
    <p:extLst>
      <p:ext uri="{BB962C8B-B14F-4D97-AF65-F5344CB8AC3E}">
        <p14:creationId xmlns:p14="http://schemas.microsoft.com/office/powerpoint/2010/main" val="170173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Graph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42680"/>
            <a:ext cx="244827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Graph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D5C371E3-AB0B-438B-A671-3702C87D9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20" y="2953995"/>
            <a:ext cx="771603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어떤 요소들 사이의 연결관계를 표현하기 위한 자료구조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노드와 노드를 연결하는 간선으로 이루어져있음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트리도 그래프의 일종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지도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도로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강의 커리큘럼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등 실생활에서의 수많은 것들을 그래프로 모델링할 수 있음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383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88640"/>
            <a:ext cx="525658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그래프와 트리의 차이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97A15C4-3C39-46CC-ADA8-6353AF93F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337347"/>
              </p:ext>
            </p:extLst>
          </p:nvPr>
        </p:nvGraphicFramePr>
        <p:xfrm>
          <a:off x="269462" y="1124744"/>
          <a:ext cx="8605076" cy="521201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16244">
                  <a:extLst>
                    <a:ext uri="{9D8B030D-6E8A-4147-A177-3AD203B41FA5}">
                      <a16:colId xmlns:a16="http://schemas.microsoft.com/office/drawing/2014/main" val="222701695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490143673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50818826"/>
                    </a:ext>
                  </a:extLst>
                </a:gridCol>
              </a:tblGrid>
              <a:tr h="560062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/>
                        <a:t>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/>
                        <a:t>트리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73788"/>
                  </a:ext>
                </a:extLst>
              </a:tr>
              <a:tr h="560062">
                <a:tc>
                  <a:txBody>
                    <a:bodyPr/>
                    <a:lstStyle/>
                    <a:p>
                      <a:r>
                        <a:rPr lang="ko-KR" altLang="en-US" sz="1600" b="1"/>
                        <a:t>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노드와 간선들을 하나로 모아 놓은 자료구조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그래프의 한 종류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5995270"/>
                  </a:ext>
                </a:extLst>
              </a:tr>
              <a:tr h="560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/>
                        <a:t>방향성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방향 그래프</a:t>
                      </a:r>
                      <a:r>
                        <a:rPr lang="en-US" altLang="ko-KR" sz="1400"/>
                        <a:t>(Directed),</a:t>
                      </a:r>
                    </a:p>
                    <a:p>
                      <a:pPr latinLnBrk="1"/>
                      <a:r>
                        <a:rPr lang="ko-KR" altLang="en-US" sz="1400"/>
                        <a:t>무방향 그래프</a:t>
                      </a:r>
                      <a:r>
                        <a:rPr lang="en-US" altLang="ko-KR" sz="1400"/>
                        <a:t>(Undirected) </a:t>
                      </a:r>
                      <a:r>
                        <a:rPr lang="ko-KR" altLang="en-US" sz="1400"/>
                        <a:t>모두 존재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방향 그래프</a:t>
                      </a:r>
                      <a:r>
                        <a:rPr lang="en-US" altLang="ko-KR" sz="1400"/>
                        <a:t>(Directed)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917479"/>
                  </a:ext>
                </a:extLst>
              </a:tr>
              <a:tr h="560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/>
                        <a:t>사이클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사이클</a:t>
                      </a:r>
                      <a:r>
                        <a:rPr lang="en-US" altLang="ko-KR" sz="1400"/>
                        <a:t>(Cycle)</a:t>
                      </a:r>
                      <a:r>
                        <a:rPr lang="ko-KR" altLang="en-US" sz="1400"/>
                        <a:t> 가능</a:t>
                      </a:r>
                      <a:r>
                        <a:rPr lang="en-US" altLang="ko-KR" sz="1400"/>
                        <a:t>,</a:t>
                      </a:r>
                    </a:p>
                    <a:p>
                      <a:pPr latinLnBrk="1"/>
                      <a:r>
                        <a:rPr lang="ko-KR" altLang="en-US" sz="1400"/>
                        <a:t>자체 간선</a:t>
                      </a:r>
                      <a:r>
                        <a:rPr lang="en-US" altLang="ko-KR" sz="1400"/>
                        <a:t>(self-loop)</a:t>
                      </a:r>
                      <a:r>
                        <a:rPr lang="ko-KR" altLang="en-US" sz="1400"/>
                        <a:t> 가능</a:t>
                      </a:r>
                      <a:r>
                        <a:rPr lang="en-US" altLang="ko-KR" sz="1400"/>
                        <a:t>,</a:t>
                      </a:r>
                    </a:p>
                    <a:p>
                      <a:pPr latinLnBrk="1"/>
                      <a:r>
                        <a:rPr lang="ko-KR" altLang="en-US" sz="1400"/>
                        <a:t>순환</a:t>
                      </a:r>
                      <a:r>
                        <a:rPr lang="en-US" altLang="ko-KR" sz="1400"/>
                        <a:t>(Cyclic), </a:t>
                      </a:r>
                      <a:r>
                        <a:rPr lang="ko-KR" altLang="en-US" sz="1400"/>
                        <a:t>비순환</a:t>
                      </a:r>
                      <a:r>
                        <a:rPr lang="en-US" altLang="ko-KR" sz="1400"/>
                        <a:t>(Acyclic)</a:t>
                      </a:r>
                      <a:r>
                        <a:rPr lang="ko-KR" altLang="en-US" sz="1400"/>
                        <a:t> 모두 존재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사이클</a:t>
                      </a:r>
                      <a:r>
                        <a:rPr lang="en-US" altLang="ko-KR" sz="1400"/>
                        <a:t>(Cycle) </a:t>
                      </a:r>
                      <a:r>
                        <a:rPr lang="ko-KR" altLang="en-US" sz="1400"/>
                        <a:t>불가능</a:t>
                      </a:r>
                      <a:r>
                        <a:rPr lang="en-US" altLang="ko-KR" sz="1400"/>
                        <a:t>,</a:t>
                      </a:r>
                    </a:p>
                    <a:p>
                      <a:pPr latinLnBrk="1"/>
                      <a:r>
                        <a:rPr lang="ko-KR" altLang="en-US" sz="1400"/>
                        <a:t>자체 간선</a:t>
                      </a:r>
                      <a:r>
                        <a:rPr lang="en-US" altLang="ko-KR" sz="1400"/>
                        <a:t>(self-loop)</a:t>
                      </a:r>
                      <a:r>
                        <a:rPr lang="ko-KR" altLang="en-US" sz="1400"/>
                        <a:t> 불가능</a:t>
                      </a:r>
                      <a:r>
                        <a:rPr lang="en-US" altLang="ko-KR" sz="1400"/>
                        <a:t>,</a:t>
                      </a:r>
                    </a:p>
                    <a:p>
                      <a:pPr latinLnBrk="1"/>
                      <a:r>
                        <a:rPr lang="ko-KR" altLang="en-US" sz="1400"/>
                        <a:t>비순환</a:t>
                      </a:r>
                      <a:r>
                        <a:rPr lang="en-US" altLang="ko-KR" sz="1400"/>
                        <a:t>(Acyclic)</a:t>
                      </a:r>
                      <a:r>
                        <a:rPr lang="ko-KR" altLang="en-US" sz="1400"/>
                        <a:t> 그래프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2642427"/>
                  </a:ext>
                </a:extLst>
              </a:tr>
              <a:tr h="560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/>
                        <a:t>루트 노드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루트 노드의 개념이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한 개의 루트 노드만 존재</a:t>
                      </a:r>
                      <a:r>
                        <a:rPr lang="en-US" altLang="ko-KR" sz="1400"/>
                        <a:t>,</a:t>
                      </a:r>
                    </a:p>
                    <a:p>
                      <a:pPr latinLnBrk="1"/>
                      <a:r>
                        <a:rPr lang="ko-KR" altLang="en-US" sz="1400"/>
                        <a:t>모든 자식은 하나의 부모 노드만 가짐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902275"/>
                  </a:ext>
                </a:extLst>
              </a:tr>
              <a:tr h="560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/>
                        <a:t>부모</a:t>
                      </a:r>
                      <a:r>
                        <a:rPr lang="en-US" altLang="ko-KR" sz="1600" b="1"/>
                        <a:t>-</a:t>
                      </a:r>
                      <a:r>
                        <a:rPr lang="ko-KR" altLang="en-US" sz="1600" b="1"/>
                        <a:t>자식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부모</a:t>
                      </a:r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자식의 개념이 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부모</a:t>
                      </a:r>
                      <a:r>
                        <a:rPr lang="en-US" altLang="ko-KR" sz="1400"/>
                        <a:t>-</a:t>
                      </a:r>
                      <a:r>
                        <a:rPr lang="ko-KR" altLang="en-US" sz="1400"/>
                        <a:t>자식 관계로 이루어짐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313370"/>
                  </a:ext>
                </a:extLst>
              </a:tr>
              <a:tr h="560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/>
                        <a:t>순회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DFS, BFS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/>
                        <a:t>DFS(pre,in,post order), BFS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049176"/>
                  </a:ext>
                </a:extLst>
              </a:tr>
              <a:tr h="560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/>
                        <a:t>간선의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그래프마다 간선의 수가 다름</a:t>
                      </a:r>
                      <a:endParaRPr lang="en-US" altLang="ko-KR" sz="1400"/>
                    </a:p>
                    <a:p>
                      <a:pPr latinLnBrk="1"/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없을 수도 잇음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노드가 </a:t>
                      </a:r>
                      <a:r>
                        <a:rPr lang="en-US" altLang="ko-KR" sz="1400"/>
                        <a:t>N</a:t>
                      </a:r>
                      <a:r>
                        <a:rPr lang="ko-KR" altLang="en-US" sz="1400"/>
                        <a:t>개면 간선은 항상 </a:t>
                      </a:r>
                      <a:r>
                        <a:rPr lang="en-US" altLang="ko-KR" sz="1400"/>
                        <a:t>N-1</a:t>
                      </a:r>
                      <a:r>
                        <a:rPr lang="ko-KR" altLang="en-US" sz="1400"/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251704"/>
                  </a:ext>
                </a:extLst>
              </a:tr>
              <a:tr h="56006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/>
                        <a:t>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두 노드 사이에도 경로가 다양하게 나올 수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/>
                        <a:t>임의의 두 노드 간의 경로는 유일함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861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067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Graph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42680"/>
            <a:ext cx="792088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방향 그래프</a:t>
            </a:r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무방향 그래프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7018F1-B7B9-429A-A929-2807EFB74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4" y="2754751"/>
            <a:ext cx="9026971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2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Graph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42680"/>
            <a:ext cx="84969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그래프는 모두 연결되어있지 않을 수도 있음</a:t>
            </a:r>
            <a:r>
              <a:rPr lang="en-US" altLang="ko-KR" sz="36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!</a:t>
            </a:r>
            <a:endParaRPr lang="ko-KR" altLang="en-US" sz="36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3A069CD-AC48-4C4D-999C-25DB60BDF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3017690"/>
            <a:ext cx="2657475" cy="1352550"/>
          </a:xfrm>
          <a:prstGeom prst="rect">
            <a:avLst/>
          </a:prstGeom>
        </p:spPr>
      </p:pic>
      <p:sp>
        <p:nvSpPr>
          <p:cNvPr id="12" name="TextBox 25">
            <a:extLst>
              <a:ext uri="{FF2B5EF4-FFF2-40B4-BE49-F238E27FC236}">
                <a16:creationId xmlns:a16="http://schemas.microsoft.com/office/drawing/2014/main" id="{70B68A3C-5E4C-475A-A298-5018E5815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4797152"/>
            <a:ext cx="763284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각각의 그룹을 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“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연결 요소＂라고 부름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위의 그림은 두 개의 연결요소로 이루어진 하나의 그래프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3667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Graph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42680"/>
            <a:ext cx="360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그래프의 표현</a:t>
            </a:r>
            <a:endParaRPr lang="ko-KR" altLang="en-US" sz="4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D5C371E3-AB0B-438B-A671-3702C87D9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20" y="2953995"/>
            <a:ext cx="771603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그래프를 코드로 표현하는 방법은 크게 두가지</a:t>
            </a: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인접 행렬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이차원 배열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pPr marL="457200" indent="-457200">
              <a:buAutoNum type="arabicPeriod"/>
            </a:pPr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인접 리스트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이차원 벡터</a:t>
            </a:r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  <a:p>
            <a:endParaRPr lang="en-US" altLang="ko-KR" sz="24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 strike="sngStrike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3. </a:t>
            </a:r>
            <a:r>
              <a:rPr lang="ko-KR" altLang="en-US" sz="2400" strike="sngStrike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간선 리스트</a:t>
            </a:r>
            <a:r>
              <a:rPr lang="en-US" altLang="ko-KR" sz="2400" strike="sngStrike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2400" strike="sngStrike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나중에</a:t>
            </a:r>
            <a:r>
              <a:rPr lang="en-US" altLang="ko-KR" sz="2400" strike="sngStrike">
                <a:solidFill>
                  <a:schemeClr val="tx2">
                    <a:lumMod val="20000"/>
                    <a:lumOff val="8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0373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5">
            <a:extLst>
              <a:ext uri="{FF2B5EF4-FFF2-40B4-BE49-F238E27FC236}">
                <a16:creationId xmlns:a16="http://schemas.microsoft.com/office/drawing/2014/main" id="{98EBBB02-1674-4E05-A549-53676A56D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367171"/>
            <a:ext cx="8028384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6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3538279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3" y="143045"/>
            <a:ext cx="62646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인접 행렬</a:t>
            </a:r>
            <a:r>
              <a:rPr lang="en-US" altLang="ko-KR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이차원 배열</a:t>
            </a:r>
            <a:r>
              <a:rPr lang="en-US" altLang="ko-KR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4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D5C371E3-AB0B-438B-A671-3702C87D9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67" y="1154360"/>
            <a:ext cx="7716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두 정점간의 연결관계를 이차원 배열로 표현</a:t>
            </a:r>
            <a:endParaRPr lang="en-US" altLang="ko-KR" sz="2400">
              <a:solidFill>
                <a:schemeClr val="tx2">
                  <a:lumMod val="20000"/>
                  <a:lumOff val="8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DAFC3F-F339-4A1F-B940-BFB27BC1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343" y="1919454"/>
            <a:ext cx="5191125" cy="2552700"/>
          </a:xfrm>
          <a:prstGeom prst="rect">
            <a:avLst/>
          </a:prstGeom>
        </p:spPr>
      </p:pic>
      <p:sp>
        <p:nvSpPr>
          <p:cNvPr id="13" name="TextBox 25">
            <a:extLst>
              <a:ext uri="{FF2B5EF4-FFF2-40B4-BE49-F238E27FC236}">
                <a16:creationId xmlns:a16="http://schemas.microsoft.com/office/drawing/2014/main" id="{DC8CBF7F-BD5B-4517-BEED-610DCE54C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66" y="4581128"/>
            <a:ext cx="78904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장점 </a:t>
            </a:r>
            <a:r>
              <a:rPr lang="en-US" altLang="ko-KR" sz="24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구현이 간단함</a:t>
            </a:r>
            <a:endParaRPr lang="en-US" altLang="ko-KR" sz="2400">
              <a:solidFill>
                <a:srgbClr val="0070C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</a:t>
            </a:r>
            <a:r>
              <a:rPr lang="ko-KR" altLang="en-US" sz="24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두 노드가 연결되어있는지 알고 싶을 때 </a:t>
            </a:r>
            <a:r>
              <a:rPr lang="en-US" altLang="ko-KR" sz="24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O(1)</a:t>
            </a:r>
            <a:r>
              <a:rPr lang="ko-KR" altLang="en-US" sz="24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가능</a:t>
            </a:r>
            <a:endParaRPr lang="en-US" altLang="ko-KR" sz="2400">
              <a:solidFill>
                <a:srgbClr val="0070C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ABA26B8C-5B9F-4FC1-81CD-7892C528F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32" y="5480977"/>
            <a:ext cx="77160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단점 </a:t>
            </a:r>
            <a:r>
              <a:rPr lang="en-US" altLang="ko-KR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공간을 많이 차지</a:t>
            </a:r>
            <a:endParaRPr lang="en-US" altLang="ko-KR" sz="2400">
              <a:solidFill>
                <a:srgbClr val="FF000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한 노드와 연결된 모든 노드를 알고 싶으면 </a:t>
            </a:r>
            <a:r>
              <a:rPr lang="en-US" altLang="ko-KR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O(V)</a:t>
            </a:r>
          </a:p>
          <a:p>
            <a:r>
              <a:rPr lang="en-US" altLang="ko-KR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노드의 연결 관계를 탐색하려면 </a:t>
            </a:r>
            <a:r>
              <a:rPr lang="en-US" altLang="ko-KR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O(V^2)</a:t>
            </a:r>
          </a:p>
        </p:txBody>
      </p:sp>
    </p:spTree>
    <p:extLst>
      <p:ext uri="{BB962C8B-B14F-4D97-AF65-F5344CB8AC3E}">
        <p14:creationId xmlns:p14="http://schemas.microsoft.com/office/powerpoint/2010/main" val="465082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5">
            <a:extLst>
              <a:ext uri="{FF2B5EF4-FFF2-40B4-BE49-F238E27FC236}">
                <a16:creationId xmlns:a16="http://schemas.microsoft.com/office/drawing/2014/main" id="{891BCE2C-32EA-4D29-8F95-A9FD1B269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3" y="143045"/>
            <a:ext cx="62646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1. </a:t>
            </a:r>
            <a:r>
              <a:rPr lang="ko-KR" altLang="en-US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인접 행렬</a:t>
            </a:r>
            <a:r>
              <a:rPr lang="en-US" altLang="ko-KR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이차원 배열</a:t>
            </a:r>
            <a:r>
              <a:rPr lang="en-US" altLang="ko-KR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4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6F68F1F9-CE5E-4C9D-909A-725F1C29A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27" y="2132856"/>
            <a:ext cx="19963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방향 그래프</a:t>
            </a:r>
            <a:endParaRPr lang="en-US" altLang="ko-KR" sz="2800">
              <a:solidFill>
                <a:schemeClr val="tx2">
                  <a:lumMod val="20000"/>
                  <a:lumOff val="8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E8FD7B5-1FCB-4A11-885B-AB27D1C6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869" y="1198525"/>
            <a:ext cx="6293876" cy="291510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7C05FE-F8E4-4D54-A2E9-0006DA84B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4037490"/>
            <a:ext cx="6191672" cy="2787152"/>
          </a:xfrm>
          <a:prstGeom prst="rect">
            <a:avLst/>
          </a:prstGeom>
        </p:spPr>
      </p:pic>
      <p:sp>
        <p:nvSpPr>
          <p:cNvPr id="14" name="TextBox 25">
            <a:extLst>
              <a:ext uri="{FF2B5EF4-FFF2-40B4-BE49-F238E27FC236}">
                <a16:creationId xmlns:a16="http://schemas.microsoft.com/office/drawing/2014/main" id="{5ED54A60-A7B7-4384-B261-1E26DBEF4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26" y="5161610"/>
            <a:ext cx="24283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무방향 그래프</a:t>
            </a:r>
            <a:endParaRPr lang="en-US" altLang="ko-KR" sz="2800">
              <a:solidFill>
                <a:schemeClr val="tx2">
                  <a:lumMod val="20000"/>
                  <a:lumOff val="8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310652-5234-4C7E-99BE-A3A5EAA7E22C}"/>
              </a:ext>
            </a:extLst>
          </p:cNvPr>
          <p:cNvCxnSpPr/>
          <p:nvPr/>
        </p:nvCxnSpPr>
        <p:spPr>
          <a:xfrm>
            <a:off x="0" y="393305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31D4098B-EB8B-479B-B2D3-0DA894006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9450" y="1264130"/>
            <a:ext cx="186181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1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1     2     3 </a:t>
            </a:r>
            <a:r>
              <a:rPr lang="ko-KR" altLang="en-US" sz="21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　</a:t>
            </a:r>
            <a:r>
              <a:rPr lang="en-US" altLang="ko-KR" sz="21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en-US" altLang="ko-KR" sz="21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97986564-0209-49C1-91B3-A4FD46BF1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7195" y="1577971"/>
            <a:ext cx="396552" cy="245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21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21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21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21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21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0F0426A8-CBDC-4847-85AD-A2D267DC1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954" y="4214167"/>
            <a:ext cx="186181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1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1     2     3 </a:t>
            </a:r>
            <a:r>
              <a:rPr lang="ko-KR" altLang="en-US" sz="21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　</a:t>
            </a:r>
            <a:r>
              <a:rPr lang="en-US" altLang="ko-KR" sz="21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en-US" altLang="ko-KR" sz="21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0331C135-9D13-40D5-A001-38D7A36FF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8699" y="4528008"/>
            <a:ext cx="396552" cy="2459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US" altLang="ko-KR" sz="21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21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21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</a:p>
          <a:p>
            <a:pPr marL="342900" indent="-342900">
              <a:lnSpc>
                <a:spcPct val="150000"/>
              </a:lnSpc>
            </a:pPr>
            <a:r>
              <a:rPr lang="en-US" altLang="ko-KR" sz="21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</a:p>
          <a:p>
            <a:pPr marL="342900" indent="-342900">
              <a:lnSpc>
                <a:spcPct val="150000"/>
              </a:lnSpc>
            </a:pPr>
            <a:endParaRPr lang="en-US" altLang="ko-KR" sz="21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1246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3" y="143045"/>
            <a:ext cx="62646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인접 리스트</a:t>
            </a:r>
            <a:r>
              <a:rPr lang="en-US" altLang="ko-KR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이차원 벡터</a:t>
            </a:r>
            <a:r>
              <a:rPr lang="en-US" altLang="ko-KR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4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D5C371E3-AB0B-438B-A671-3702C87D9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767" y="1154360"/>
            <a:ext cx="7716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실제로 연결된 노드들에 대한 정보만 저장</a:t>
            </a:r>
            <a:endParaRPr lang="en-US" altLang="ko-KR" sz="2400">
              <a:solidFill>
                <a:schemeClr val="tx2">
                  <a:lumMod val="20000"/>
                  <a:lumOff val="8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DC8CBF7F-BD5B-4517-BEED-610DCE54C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32" y="4803791"/>
            <a:ext cx="78904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장점 </a:t>
            </a:r>
            <a:r>
              <a:rPr lang="en-US" altLang="ko-KR" sz="24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간선의 개수만큼만 메모리 차지</a:t>
            </a:r>
            <a:endParaRPr lang="en-US" altLang="ko-KR" sz="2400">
              <a:solidFill>
                <a:srgbClr val="0070C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24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       </a:t>
            </a:r>
            <a:r>
              <a:rPr lang="ko-KR" altLang="en-US" sz="24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모든 노드의 연결 관계를 </a:t>
            </a:r>
            <a:r>
              <a:rPr lang="en-US" altLang="ko-KR" sz="24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O(E)</a:t>
            </a:r>
            <a:r>
              <a:rPr lang="ko-KR" altLang="en-US" sz="2400">
                <a:solidFill>
                  <a:srgbClr val="0070C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에 탐색 가능</a:t>
            </a:r>
            <a:endParaRPr lang="en-US" altLang="ko-KR" sz="2400">
              <a:solidFill>
                <a:srgbClr val="0070C0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ABA26B8C-5B9F-4FC1-81CD-7892C528F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898" y="5703640"/>
            <a:ext cx="7716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단점 </a:t>
            </a:r>
            <a:r>
              <a:rPr lang="en-US" altLang="ko-KR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</a:t>
            </a:r>
            <a:r>
              <a:rPr lang="ko-KR" altLang="en-US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어떤 두 노드가 연결되어있는지 찾으려면 </a:t>
            </a:r>
            <a:r>
              <a:rPr lang="en-US" altLang="ko-KR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O(V)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B2D89D2-E7BA-45B4-B087-43FB234C1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684877"/>
            <a:ext cx="6383265" cy="2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8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25">
            <a:extLst>
              <a:ext uri="{FF2B5EF4-FFF2-40B4-BE49-F238E27FC236}">
                <a16:creationId xmlns:a16="http://schemas.microsoft.com/office/drawing/2014/main" id="{6F68F1F9-CE5E-4C9D-909A-725F1C29A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412" y="2141860"/>
            <a:ext cx="19963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방향 그래프</a:t>
            </a:r>
            <a:endParaRPr lang="en-US" altLang="ko-KR" sz="2800">
              <a:solidFill>
                <a:schemeClr val="tx2">
                  <a:lumMod val="20000"/>
                  <a:lumOff val="8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5ED54A60-A7B7-4384-B261-1E26DBEF4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412" y="5129932"/>
            <a:ext cx="24283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무방향 그래프</a:t>
            </a:r>
            <a:endParaRPr lang="en-US" altLang="ko-KR" sz="2800">
              <a:solidFill>
                <a:schemeClr val="tx2">
                  <a:lumMod val="20000"/>
                  <a:lumOff val="8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4310652-5234-4C7E-99BE-A3A5EAA7E22C}"/>
              </a:ext>
            </a:extLst>
          </p:cNvPr>
          <p:cNvCxnSpPr/>
          <p:nvPr/>
        </p:nvCxnSpPr>
        <p:spPr>
          <a:xfrm>
            <a:off x="0" y="3933056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5">
            <a:extLst>
              <a:ext uri="{FF2B5EF4-FFF2-40B4-BE49-F238E27FC236}">
                <a16:creationId xmlns:a16="http://schemas.microsoft.com/office/drawing/2014/main" id="{713D7CEF-0978-4691-B245-38A55572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3" y="143045"/>
            <a:ext cx="62646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2. </a:t>
            </a:r>
            <a:r>
              <a:rPr lang="ko-KR" altLang="en-US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인접 리스트</a:t>
            </a:r>
            <a:r>
              <a:rPr lang="en-US" altLang="ko-KR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(</a:t>
            </a:r>
            <a:r>
              <a:rPr lang="ko-KR" altLang="en-US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이차원 벡터</a:t>
            </a:r>
            <a:r>
              <a:rPr lang="en-US" altLang="ko-KR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4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145A9B-5443-4C1C-A131-60452AD04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1248536"/>
            <a:ext cx="6534084" cy="264878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90269D6-04B0-4718-BFAC-E9D1073C7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256" y="4192517"/>
            <a:ext cx="6516216" cy="246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959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6292FF4-2572-4714-ADB6-188B96631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Graph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0985-2A12-4326-8771-126A0E950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42680"/>
            <a:ext cx="41764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DFS, BFS </a:t>
            </a:r>
            <a:r>
              <a:rPr lang="ko-KR" altLang="en-US" sz="40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실습</a:t>
            </a:r>
            <a:endParaRPr lang="ko-KR" altLang="en-US" sz="40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1" name="TextBox 25">
            <a:hlinkClick r:id="rId3"/>
            <a:extLst>
              <a:ext uri="{FF2B5EF4-FFF2-40B4-BE49-F238E27FC236}">
                <a16:creationId xmlns:a16="http://schemas.microsoft.com/office/drawing/2014/main" id="{D5C371E3-AB0B-438B-A671-3702C87D9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20" y="2953995"/>
            <a:ext cx="34098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1260_DFS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와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BFS</a:t>
            </a:r>
            <a:endParaRPr lang="en-US" altLang="ko-KR" sz="2800" strike="sngStrike">
              <a:solidFill>
                <a:schemeClr val="tx2">
                  <a:lumMod val="20000"/>
                  <a:lumOff val="8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12" name="TextBox 25">
            <a:hlinkClick r:id="rId4"/>
            <a:extLst>
              <a:ext uri="{FF2B5EF4-FFF2-40B4-BE49-F238E27FC236}">
                <a16:creationId xmlns:a16="http://schemas.microsoft.com/office/drawing/2014/main" id="{D606E24F-29D8-4C51-93C5-F7968D50C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20" y="3945825"/>
            <a:ext cx="73702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참고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http://wanna-b.tistory.com/64</a:t>
            </a:r>
            <a:endParaRPr lang="en-US" altLang="ko-KR" sz="2800">
              <a:solidFill>
                <a:schemeClr val="tx2">
                  <a:lumMod val="20000"/>
                  <a:lumOff val="8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9101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63600"/>
            <a:ext cx="72728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Binary Search(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이진 탐색</a:t>
            </a:r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BST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FAC858D5-5581-4BAD-8403-5F576B24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48" y="2949237"/>
            <a:ext cx="8395019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정렬된 데이터에서 값을 빠르게 찾기 위한 탐색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집합의 가운데 값과 목표값을 비교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목표값이 더 크다면 집합의 오른쪽을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</a:t>
            </a:r>
          </a:p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목표값이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더 작다면 집합의 왼쪽을 탐색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2966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63600"/>
            <a:ext cx="72728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Binary Search Tree(BST)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BST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FAC858D5-5581-4BAD-8403-5F576B24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49" y="2949237"/>
            <a:ext cx="809722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이진 탐색을 트리로 구현해놓은 자료구조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왼쪽 자식은 부모보다 작고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오른쪽 자식은 부모보다 큼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균형 트리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불균형 트리가 있음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417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63600"/>
            <a:ext cx="72728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이진 탐색 </a:t>
            </a:r>
            <a:r>
              <a:rPr lang="en-US" altLang="ko-KR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vs </a:t>
            </a:r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이진 탐색 트리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BST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FAC858D5-5581-4BAD-8403-5F576B24E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48" y="2949237"/>
            <a:ext cx="8395019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이진 탐색은 배열이므로 크기가 고정되어있고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삽입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삭제가 힘듦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·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이진 탐색 트리는 크기에 제한이 없고 삽입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,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삭제에 유리</a:t>
            </a:r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  <a:p>
            <a:endParaRPr lang="en-US" altLang="ko-KR" sz="3200">
              <a:solidFill>
                <a:schemeClr val="tx2">
                  <a:lumMod val="60000"/>
                  <a:lumOff val="40000"/>
                </a:schemeClr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305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63600"/>
            <a:ext cx="72728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이진 탐색 트리의 성능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BST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606D68-78ED-4CED-B855-34142A43A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687428"/>
              </p:ext>
            </p:extLst>
          </p:nvPr>
        </p:nvGraphicFramePr>
        <p:xfrm>
          <a:off x="720908" y="3288674"/>
          <a:ext cx="7776865" cy="215458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344424795"/>
                    </a:ext>
                  </a:extLst>
                </a:gridCol>
                <a:gridCol w="2256251">
                  <a:extLst>
                    <a:ext uri="{9D8B030D-6E8A-4147-A177-3AD203B41FA5}">
                      <a16:colId xmlns:a16="http://schemas.microsoft.com/office/drawing/2014/main" val="57092541"/>
                    </a:ext>
                  </a:extLst>
                </a:gridCol>
                <a:gridCol w="2256251">
                  <a:extLst>
                    <a:ext uri="{9D8B030D-6E8A-4147-A177-3AD203B41FA5}">
                      <a16:colId xmlns:a16="http://schemas.microsoft.com/office/drawing/2014/main" val="3352564854"/>
                    </a:ext>
                  </a:extLst>
                </a:gridCol>
                <a:gridCol w="2256251">
                  <a:extLst>
                    <a:ext uri="{9D8B030D-6E8A-4147-A177-3AD203B41FA5}">
                      <a16:colId xmlns:a16="http://schemas.microsoft.com/office/drawing/2014/main" val="1694896230"/>
                    </a:ext>
                  </a:extLst>
                </a:gridCol>
              </a:tblGrid>
              <a:tr h="538647">
                <a:tc>
                  <a:txBody>
                    <a:bodyPr/>
                    <a:lstStyle/>
                    <a:p>
                      <a:pPr algn="ctr" latinLnBrk="1"/>
                      <a:endParaRPr lang="ko-KR" altLang="en-US" sz="20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BST(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불균형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평균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BST(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불균형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ko-KR" altLang="en-US">
                          <a:solidFill>
                            <a:srgbClr val="FF0000"/>
                          </a:solidFill>
                        </a:rPr>
                        <a:t>최악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BST(</a:t>
                      </a:r>
                      <a:r>
                        <a:rPr lang="ko-KR" altLang="en-US">
                          <a:solidFill>
                            <a:schemeClr val="tx1"/>
                          </a:solidFill>
                        </a:rPr>
                        <a:t>균형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662427"/>
                  </a:ext>
                </a:extLst>
              </a:tr>
              <a:tr h="5386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탐색</a:t>
                      </a:r>
                      <a:endParaRPr lang="en-US" altLang="ko-KR" sz="20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O(logn)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O(logn)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403387"/>
                  </a:ext>
                </a:extLst>
              </a:tr>
              <a:tr h="5386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삽입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O(logn)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O(logn)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65425"/>
                  </a:ext>
                </a:extLst>
              </a:tr>
              <a:tr h="5386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O(logn)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O(logn)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322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26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63600"/>
            <a:ext cx="72728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불균형 이진 탐색 트리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BST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AFAE29-F76F-48AD-81BD-8E755E67BC84}"/>
              </a:ext>
            </a:extLst>
          </p:cNvPr>
          <p:cNvSpPr/>
          <p:nvPr/>
        </p:nvSpPr>
        <p:spPr>
          <a:xfrm>
            <a:off x="3967936" y="2939848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B1EB65-7CD9-494F-B173-84E0FDC23908}"/>
              </a:ext>
            </a:extLst>
          </p:cNvPr>
          <p:cNvSpPr/>
          <p:nvPr/>
        </p:nvSpPr>
        <p:spPr>
          <a:xfrm>
            <a:off x="2437446" y="3597653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80C3246-D415-45E4-87F1-B2981CA703A3}"/>
              </a:ext>
            </a:extLst>
          </p:cNvPr>
          <p:cNvSpPr/>
          <p:nvPr/>
        </p:nvSpPr>
        <p:spPr>
          <a:xfrm>
            <a:off x="5569158" y="3583276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E2A2A1A-11D8-45CC-AD82-EF5A176345DF}"/>
              </a:ext>
            </a:extLst>
          </p:cNvPr>
          <p:cNvSpPr/>
          <p:nvPr/>
        </p:nvSpPr>
        <p:spPr>
          <a:xfrm>
            <a:off x="1633923" y="4311316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5C4D43A-7B6C-4346-8507-A70433BCD530}"/>
              </a:ext>
            </a:extLst>
          </p:cNvPr>
          <p:cNvSpPr/>
          <p:nvPr/>
        </p:nvSpPr>
        <p:spPr>
          <a:xfrm>
            <a:off x="3211388" y="4311317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14CC7E0-DD98-4D88-8E72-E43794F084B1}"/>
              </a:ext>
            </a:extLst>
          </p:cNvPr>
          <p:cNvSpPr/>
          <p:nvPr/>
        </p:nvSpPr>
        <p:spPr>
          <a:xfrm>
            <a:off x="6378814" y="4311317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77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B3AFD5E-C02C-45E1-B73E-C9CB750B53A5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3014086" y="3471142"/>
            <a:ext cx="1052786" cy="217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ED28FC-8F6C-4276-A675-7215F9515404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4544576" y="3471142"/>
            <a:ext cx="1123518" cy="203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4E4235E-BDB8-44A2-8294-9F2B83E7966C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 flipH="1">
            <a:off x="1971711" y="4128947"/>
            <a:ext cx="564671" cy="182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944BDF9-9DA3-48C3-9DE5-7DEF11A01525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3014086" y="4128947"/>
            <a:ext cx="535090" cy="182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7E2A3D-C49C-4ED1-B5D4-63FBADE8CC8A}"/>
              </a:ext>
            </a:extLst>
          </p:cNvPr>
          <p:cNvCxnSpPr>
            <a:cxnSpLocks/>
            <a:stCxn id="11" idx="3"/>
            <a:endCxn id="23" idx="0"/>
          </p:cNvCxnSpPr>
          <p:nvPr/>
        </p:nvCxnSpPr>
        <p:spPr>
          <a:xfrm flipH="1">
            <a:off x="5115032" y="4114570"/>
            <a:ext cx="553062" cy="196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A0E5D61-8DF9-4A72-B1F6-6394E3CDAB25}"/>
              </a:ext>
            </a:extLst>
          </p:cNvPr>
          <p:cNvSpPr/>
          <p:nvPr/>
        </p:nvSpPr>
        <p:spPr>
          <a:xfrm>
            <a:off x="4777244" y="4311317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33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0E8153B-B8A2-460B-BC38-6447C1BD55CF}"/>
              </a:ext>
            </a:extLst>
          </p:cNvPr>
          <p:cNvCxnSpPr>
            <a:cxnSpLocks/>
            <a:stCxn id="11" idx="5"/>
            <a:endCxn id="15" idx="0"/>
          </p:cNvCxnSpPr>
          <p:nvPr/>
        </p:nvCxnSpPr>
        <p:spPr>
          <a:xfrm>
            <a:off x="6145798" y="4114570"/>
            <a:ext cx="570804" cy="196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25">
            <a:extLst>
              <a:ext uri="{FF2B5EF4-FFF2-40B4-BE49-F238E27FC236}">
                <a16:creationId xmlns:a16="http://schemas.microsoft.com/office/drawing/2014/main" id="{3505D494-EAB5-486E-97B4-CC7EFE4A1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77" y="5436713"/>
            <a:ext cx="2332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탐색 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O(logN)</a:t>
            </a: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1D6BE4F0-F4DA-4375-BB84-C3C006289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5365" y="5238530"/>
            <a:ext cx="70208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높이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44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4A2513DF-AD9A-4C89-90BC-41BA15CD7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63600"/>
            <a:ext cx="727280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불균형 이진 탐색 트리</a:t>
            </a:r>
            <a:endParaRPr lang="ko-KR" altLang="en-US" sz="4400" dirty="0"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8C418974-6CB6-41C5-B111-B7DABCEF7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BST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2E297-19A2-4010-BF07-DE6C2F3C7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AAFAE29-F76F-48AD-81BD-8E755E67BC84}"/>
              </a:ext>
            </a:extLst>
          </p:cNvPr>
          <p:cNvSpPr/>
          <p:nvPr/>
        </p:nvSpPr>
        <p:spPr>
          <a:xfrm>
            <a:off x="3967936" y="2939848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27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5B1EB65-7CD9-494F-B173-84E0FDC23908}"/>
              </a:ext>
            </a:extLst>
          </p:cNvPr>
          <p:cNvSpPr/>
          <p:nvPr/>
        </p:nvSpPr>
        <p:spPr>
          <a:xfrm>
            <a:off x="2437446" y="3597653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10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80C3246-D415-45E4-87F1-B2981CA703A3}"/>
              </a:ext>
            </a:extLst>
          </p:cNvPr>
          <p:cNvSpPr/>
          <p:nvPr/>
        </p:nvSpPr>
        <p:spPr>
          <a:xfrm>
            <a:off x="5569158" y="3583276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45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E2A2A1A-11D8-45CC-AD82-EF5A176345DF}"/>
              </a:ext>
            </a:extLst>
          </p:cNvPr>
          <p:cNvSpPr/>
          <p:nvPr/>
        </p:nvSpPr>
        <p:spPr>
          <a:xfrm>
            <a:off x="1633923" y="4311316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5C4D43A-7B6C-4346-8507-A70433BCD530}"/>
              </a:ext>
            </a:extLst>
          </p:cNvPr>
          <p:cNvSpPr/>
          <p:nvPr/>
        </p:nvSpPr>
        <p:spPr>
          <a:xfrm>
            <a:off x="3211388" y="4311317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17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14CC7E0-DD98-4D88-8E72-E43794F084B1}"/>
              </a:ext>
            </a:extLst>
          </p:cNvPr>
          <p:cNvSpPr/>
          <p:nvPr/>
        </p:nvSpPr>
        <p:spPr>
          <a:xfrm>
            <a:off x="6378814" y="4311317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77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B3AFD5E-C02C-45E1-B73E-C9CB750B53A5}"/>
              </a:ext>
            </a:extLst>
          </p:cNvPr>
          <p:cNvCxnSpPr>
            <a:cxnSpLocks/>
            <a:stCxn id="8" idx="3"/>
            <a:endCxn id="9" idx="7"/>
          </p:cNvCxnSpPr>
          <p:nvPr/>
        </p:nvCxnSpPr>
        <p:spPr>
          <a:xfrm flipH="1">
            <a:off x="3014086" y="3471142"/>
            <a:ext cx="1052786" cy="217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CED28FC-8F6C-4276-A675-7215F9515404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4544576" y="3471142"/>
            <a:ext cx="1123518" cy="203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4E4235E-BDB8-44A2-8294-9F2B83E7966C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 flipH="1">
            <a:off x="1971711" y="4128947"/>
            <a:ext cx="564671" cy="182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944BDF9-9DA3-48C3-9DE5-7DEF11A01525}"/>
              </a:ext>
            </a:extLst>
          </p:cNvPr>
          <p:cNvCxnSpPr>
            <a:cxnSpLocks/>
            <a:stCxn id="9" idx="5"/>
            <a:endCxn id="13" idx="0"/>
          </p:cNvCxnSpPr>
          <p:nvPr/>
        </p:nvCxnSpPr>
        <p:spPr>
          <a:xfrm>
            <a:off x="3014086" y="4128947"/>
            <a:ext cx="535090" cy="182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7E2A3D-C49C-4ED1-B5D4-63FBADE8CC8A}"/>
              </a:ext>
            </a:extLst>
          </p:cNvPr>
          <p:cNvCxnSpPr>
            <a:cxnSpLocks/>
            <a:stCxn id="11" idx="3"/>
            <a:endCxn id="23" idx="0"/>
          </p:cNvCxnSpPr>
          <p:nvPr/>
        </p:nvCxnSpPr>
        <p:spPr>
          <a:xfrm flipH="1">
            <a:off x="5115032" y="4114570"/>
            <a:ext cx="553062" cy="196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A0E5D61-8DF9-4A72-B1F6-6394E3CDAB25}"/>
              </a:ext>
            </a:extLst>
          </p:cNvPr>
          <p:cNvSpPr/>
          <p:nvPr/>
        </p:nvSpPr>
        <p:spPr>
          <a:xfrm>
            <a:off x="4777244" y="4311317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33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0E8153B-B8A2-460B-BC38-6447C1BD55CF}"/>
              </a:ext>
            </a:extLst>
          </p:cNvPr>
          <p:cNvCxnSpPr>
            <a:cxnSpLocks/>
            <a:stCxn id="11" idx="5"/>
            <a:endCxn id="15" idx="0"/>
          </p:cNvCxnSpPr>
          <p:nvPr/>
        </p:nvCxnSpPr>
        <p:spPr>
          <a:xfrm>
            <a:off x="6145798" y="4114570"/>
            <a:ext cx="570804" cy="1967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25">
            <a:extLst>
              <a:ext uri="{FF2B5EF4-FFF2-40B4-BE49-F238E27FC236}">
                <a16:creationId xmlns:a16="http://schemas.microsoft.com/office/drawing/2014/main" id="{3505D494-EAB5-486E-97B4-CC7EFE4A1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77" y="5436713"/>
            <a:ext cx="23327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탐색 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: O(</a:t>
            </a:r>
            <a:r>
              <a:rPr lang="en-US" altLang="ko-KR" sz="2400">
                <a:solidFill>
                  <a:srgbClr val="FF0000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???</a:t>
            </a:r>
            <a:r>
              <a:rPr lang="en-US" altLang="ko-KR" sz="2400"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)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50BFD1D4-E96C-47FD-B0D8-53042B22B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863" y="2760771"/>
            <a:ext cx="24345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삽입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: 80, 85, 92, …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C84A686-D8FF-4069-BC13-0D59B3849B57}"/>
              </a:ext>
            </a:extLst>
          </p:cNvPr>
          <p:cNvSpPr/>
          <p:nvPr/>
        </p:nvSpPr>
        <p:spPr>
          <a:xfrm>
            <a:off x="6949618" y="4962344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80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7D9378BB-C886-4143-A8FA-9BD6B745629D}"/>
              </a:ext>
            </a:extLst>
          </p:cNvPr>
          <p:cNvCxnSpPr>
            <a:cxnSpLocks/>
            <a:stCxn id="15" idx="5"/>
            <a:endCxn id="26" idx="0"/>
          </p:cNvCxnSpPr>
          <p:nvPr/>
        </p:nvCxnSpPr>
        <p:spPr>
          <a:xfrm>
            <a:off x="6955454" y="4842611"/>
            <a:ext cx="331952" cy="119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E2C72A0D-056C-4CE1-8E2A-30BF1DF72F1C}"/>
              </a:ext>
            </a:extLst>
          </p:cNvPr>
          <p:cNvSpPr/>
          <p:nvPr/>
        </p:nvSpPr>
        <p:spPr>
          <a:xfrm>
            <a:off x="7525241" y="5610117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85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8AC6BE5-630A-4EF3-8233-A64BD5B80A07}"/>
              </a:ext>
            </a:extLst>
          </p:cNvPr>
          <p:cNvSpPr/>
          <p:nvPr/>
        </p:nvSpPr>
        <p:spPr>
          <a:xfrm>
            <a:off x="8290923" y="6165304"/>
            <a:ext cx="675576" cy="6224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</a:rPr>
              <a:t>92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F05AAB7-430F-46F0-8BAE-30035F332CBB}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7526258" y="5493638"/>
            <a:ext cx="336771" cy="1164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B57D340-A34D-40FB-9B69-CF9E7A154D42}"/>
              </a:ext>
            </a:extLst>
          </p:cNvPr>
          <p:cNvCxnSpPr>
            <a:cxnSpLocks/>
            <a:stCxn id="28" idx="5"/>
            <a:endCxn id="29" idx="1"/>
          </p:cNvCxnSpPr>
          <p:nvPr/>
        </p:nvCxnSpPr>
        <p:spPr>
          <a:xfrm>
            <a:off x="8101881" y="6141411"/>
            <a:ext cx="287978" cy="115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A517C4F-69E3-4577-906C-4E7F92AB672F}"/>
              </a:ext>
            </a:extLst>
          </p:cNvPr>
          <p:cNvCxnSpPr>
            <a:cxnSpLocks/>
          </p:cNvCxnSpPr>
          <p:nvPr/>
        </p:nvCxnSpPr>
        <p:spPr>
          <a:xfrm>
            <a:off x="7526258" y="5493638"/>
            <a:ext cx="348676" cy="119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730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12160</TotalTime>
  <Words>1379</Words>
  <Application>Microsoft Office PowerPoint</Application>
  <PresentationFormat>화면 슬라이드 쇼(4:3)</PresentationFormat>
  <Paragraphs>352</Paragraphs>
  <Slides>35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4" baseType="lpstr">
      <vt:lpstr>배달의민족 한나</vt:lpstr>
      <vt:lpstr>나눔고딕 ExtraBold</vt:lpstr>
      <vt:lpstr>한컴 윤고딕 230</vt:lpstr>
      <vt:lpstr>나눔바른고딕</vt:lpstr>
      <vt:lpstr>배달의민족 한나는 열한살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허 규정</cp:lastModifiedBy>
  <cp:revision>605</cp:revision>
  <dcterms:created xsi:type="dcterms:W3CDTF">2014-05-20T10:28:59Z</dcterms:created>
  <dcterms:modified xsi:type="dcterms:W3CDTF">2018-11-15T19:24:30Z</dcterms:modified>
</cp:coreProperties>
</file>