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21"/>
  </p:notesMasterIdLst>
  <p:sldIdLst>
    <p:sldId id="266" r:id="rId2"/>
    <p:sldId id="321" r:id="rId3"/>
    <p:sldId id="563" r:id="rId4"/>
    <p:sldId id="565" r:id="rId5"/>
    <p:sldId id="647" r:id="rId6"/>
    <p:sldId id="617" r:id="rId7"/>
    <p:sldId id="644" r:id="rId8"/>
    <p:sldId id="643" r:id="rId9"/>
    <p:sldId id="645" r:id="rId10"/>
    <p:sldId id="653" r:id="rId11"/>
    <p:sldId id="648" r:id="rId12"/>
    <p:sldId id="646" r:id="rId13"/>
    <p:sldId id="649" r:id="rId14"/>
    <p:sldId id="650" r:id="rId15"/>
    <p:sldId id="651" r:id="rId16"/>
    <p:sldId id="652" r:id="rId17"/>
    <p:sldId id="654" r:id="rId18"/>
    <p:sldId id="655" r:id="rId19"/>
    <p:sldId id="283" r:id="rId20"/>
  </p:sldIdLst>
  <p:sldSz cx="9144000" cy="6858000" type="screen4x3"/>
  <p:notesSz cx="6858000" cy="9144000"/>
  <p:embeddedFontLst>
    <p:embeddedFont>
      <p:font typeface="나눔고딕" panose="020B0600000101010101" charset="-127"/>
      <p:regular r:id="rId22"/>
      <p:bold r:id="rId23"/>
    </p:embeddedFont>
    <p:embeddedFont>
      <p:font typeface="나눔고딕 ExtraBold" panose="020B0600000101010101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배달의민족 한나" panose="02000503000000020003" pitchFamily="2" charset="-127"/>
      <p:regular r:id="rId29"/>
    </p:embeddedFont>
    <p:embeddedFont>
      <p:font typeface="배달의민족 한나는 열한살" panose="020B0600000101010101" pitchFamily="50" charset="-127"/>
      <p:regular r:id="rId30"/>
    </p:embeddedFont>
    <p:embeddedFont>
      <p:font typeface="한컴 윤고딕 230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5768" autoAdjust="0"/>
  </p:normalViewPr>
  <p:slideViewPr>
    <p:cSldViewPr>
      <p:cViewPr varScale="1">
        <p:scale>
          <a:sx n="74" d="100"/>
          <a:sy n="74" d="100"/>
        </p:scale>
        <p:origin x="190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8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9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3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4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2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68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41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49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5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2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5">
            <a:extLst>
              <a:ext uri="{FF2B5EF4-FFF2-40B4-BE49-F238E27FC236}">
                <a16:creationId xmlns:a16="http://schemas.microsoft.com/office/drawing/2014/main" id="{70F690DC-DA76-43BC-B423-EC5D1C8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62" y="2098080"/>
            <a:ext cx="53432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카운트 횟수를 맵에 나타내보면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2ED009-7693-4C0C-8B05-A8C0F2B9C804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D06DAA-FF13-4C08-88F5-422A6C58BFAE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E275B-ACB1-4A3D-9BFF-491E69F9C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A314148-D213-4025-BF4C-E7F6485C2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18F7AD-F00B-412C-93E2-18CEBE98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75899"/>
              </p:ext>
            </p:extLst>
          </p:nvPr>
        </p:nvGraphicFramePr>
        <p:xfrm>
          <a:off x="395536" y="3418427"/>
          <a:ext cx="3740070" cy="2320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45">
                  <a:extLst>
                    <a:ext uri="{9D8B030D-6E8A-4147-A177-3AD203B41FA5}">
                      <a16:colId xmlns:a16="http://schemas.microsoft.com/office/drawing/2014/main" val="3550111576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3146310260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2428483207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1158487098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133598544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2638692918"/>
                    </a:ext>
                  </a:extLst>
                </a:gridCol>
              </a:tblGrid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451071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71404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987446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7150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A0106E6-7C75-47D0-A771-F5020C0E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39193"/>
              </p:ext>
            </p:extLst>
          </p:nvPr>
        </p:nvGraphicFramePr>
        <p:xfrm>
          <a:off x="4932040" y="3418427"/>
          <a:ext cx="3740070" cy="2320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345">
                  <a:extLst>
                    <a:ext uri="{9D8B030D-6E8A-4147-A177-3AD203B41FA5}">
                      <a16:colId xmlns:a16="http://schemas.microsoft.com/office/drawing/2014/main" val="3550111576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3146310260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2428483207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1158487098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133598544"/>
                    </a:ext>
                  </a:extLst>
                </a:gridCol>
                <a:gridCol w="623345">
                  <a:extLst>
                    <a:ext uri="{9D8B030D-6E8A-4147-A177-3AD203B41FA5}">
                      <a16:colId xmlns:a16="http://schemas.microsoft.com/office/drawing/2014/main" val="2638692918"/>
                    </a:ext>
                  </a:extLst>
                </a:gridCol>
              </a:tblGrid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451071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71404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987446"/>
                  </a:ext>
                </a:extLst>
              </a:tr>
              <a:tr h="5800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715058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4AFA507-7668-4066-8352-2413223AC105}"/>
              </a:ext>
            </a:extLst>
          </p:cNvPr>
          <p:cNvSpPr/>
          <p:nvPr/>
        </p:nvSpPr>
        <p:spPr>
          <a:xfrm>
            <a:off x="4281795" y="4440518"/>
            <a:ext cx="504056" cy="2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4F5255-3EA8-4266-A173-52C0C2F5EB34}"/>
              </a:ext>
            </a:extLst>
          </p:cNvPr>
          <p:cNvSpPr/>
          <p:nvPr/>
        </p:nvSpPr>
        <p:spPr>
          <a:xfrm>
            <a:off x="8066112" y="5161132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567CA9-FF02-4C6A-BBD1-9267997E0103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650D0-63DD-4409-8431-F268194CA57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C497E-3A0F-4B27-9C07-F72A548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3079142-40E8-4DEB-9B93-E7473C9B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6514BA1-A1F3-4F92-9AED-E5F61F9D1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212976"/>
            <a:ext cx="727280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dfs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로는 끝까지 도달하는 길을 찾았어도 그게 최단거리인지 모르기 때문에 결국 존재하는 모든 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경로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다 찾아봐야한다 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지수 시간복잡도 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시간초과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상하좌우 칸을 다 검사하면서 가기 때문에 한 번 방문한 칸은 다시 방문하지 않고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끝에 도달하면 바로 끝내면 됨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=&gt; 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최악의 경우에도 모든 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칸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 검사하면 됨 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O(N*M)</a:t>
            </a:r>
          </a:p>
          <a:p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최단 경로 문제는 거ㅓ어ㅓㅓㅓㅓ의 다 </a:t>
            </a:r>
            <a:r>
              <a:rPr lang="en-US" altLang="ko-KR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r>
              <a:rPr lang="ko-KR" altLang="en-US" sz="20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푼다고 보면 됨</a:t>
            </a:r>
            <a:endParaRPr lang="en-US" altLang="ko-KR" sz="20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03DA0FF-9306-4152-8CA9-20109A4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07017"/>
            <a:ext cx="518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DFS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하면 안되는 이유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96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6C8402-6D46-47B6-B6E9-16FC5F2CF6AB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72AA9F-71B0-42CD-9078-57DF800013D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957CEF-4CC4-48DC-91DB-9FC13AB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E93E7764-452D-49E4-8922-C3DB7B7B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C1E8F7-D90B-4E1A-9596-8698DCBB5670}"/>
              </a:ext>
            </a:extLst>
          </p:cNvPr>
          <p:cNvSpPr/>
          <p:nvPr/>
        </p:nvSpPr>
        <p:spPr>
          <a:xfrm>
            <a:off x="779283" y="221421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455AD4-98B8-4076-95CB-76F361846ACF}"/>
              </a:ext>
            </a:extLst>
          </p:cNvPr>
          <p:cNvSpPr/>
          <p:nvPr/>
        </p:nvSpPr>
        <p:spPr>
          <a:xfrm>
            <a:off x="779283" y="3262563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FD1552-790D-45A8-A457-8C13B42CCB01}"/>
              </a:ext>
            </a:extLst>
          </p:cNvPr>
          <p:cNvSpPr/>
          <p:nvPr/>
        </p:nvSpPr>
        <p:spPr>
          <a:xfrm>
            <a:off x="2000805" y="2222893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1F61EC7-DFB4-4DB6-8281-F2874E0ACCDE}"/>
              </a:ext>
            </a:extLst>
          </p:cNvPr>
          <p:cNvSpPr/>
          <p:nvPr/>
        </p:nvSpPr>
        <p:spPr>
          <a:xfrm>
            <a:off x="2000805" y="4297093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B3D46B-930B-4762-BC28-518590F969D2}"/>
              </a:ext>
            </a:extLst>
          </p:cNvPr>
          <p:cNvSpPr/>
          <p:nvPr/>
        </p:nvSpPr>
        <p:spPr>
          <a:xfrm>
            <a:off x="2000805" y="3271902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C1D49A-E41E-481A-9947-4BEA56541CA2}"/>
              </a:ext>
            </a:extLst>
          </p:cNvPr>
          <p:cNvSpPr/>
          <p:nvPr/>
        </p:nvSpPr>
        <p:spPr>
          <a:xfrm>
            <a:off x="3171112" y="3271902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48128C-24F7-48FB-B660-A0567596DEB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1117071" y="2836661"/>
            <a:ext cx="0" cy="425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AE2023-AB6C-4B55-A2AB-2EDC41FC95AE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1454859" y="2525436"/>
            <a:ext cx="545946" cy="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D368CD-994C-4FAA-86A9-4053F1B4F12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338593" y="3894352"/>
            <a:ext cx="0" cy="402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E5E092-08A0-49A7-A9C0-680F3C2B8C6B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1454859" y="3573788"/>
            <a:ext cx="545946" cy="9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8E573C-3113-44A9-AE38-0249B9652515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2338593" y="2845343"/>
            <a:ext cx="0" cy="426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21EABB-8995-42DD-847F-95078AC05D15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676381" y="3583127"/>
            <a:ext cx="494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5">
            <a:extLst>
              <a:ext uri="{FF2B5EF4-FFF2-40B4-BE49-F238E27FC236}">
                <a16:creationId xmlns:a16="http://schemas.microsoft.com/office/drawing/2014/main" id="{3D959263-57A4-4430-9884-A69D0F46A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1" y="2151120"/>
            <a:ext cx="468051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차원일 때는 노드가 가지고 있는 정보가 노드번호밖에 없어서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타입의 큐로 사용할 수 있었지만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7B1BBA76-26A9-4869-A773-11FCB79CB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01" y="3385700"/>
            <a:ext cx="2028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D6C8402-6D46-47B6-B6E9-16FC5F2CF6AB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72AA9F-71B0-42CD-9078-57DF800013DF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957CEF-4CC4-48DC-91DB-9FC13AB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E93E7764-452D-49E4-8922-C3DB7B7B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5C1E8F7-D90B-4E1A-9596-8698DCBB5670}"/>
              </a:ext>
            </a:extLst>
          </p:cNvPr>
          <p:cNvSpPr/>
          <p:nvPr/>
        </p:nvSpPr>
        <p:spPr>
          <a:xfrm>
            <a:off x="491252" y="1932045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0,0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5455AD4-98B8-4076-95CB-76F361846ACF}"/>
              </a:ext>
            </a:extLst>
          </p:cNvPr>
          <p:cNvSpPr/>
          <p:nvPr/>
        </p:nvSpPr>
        <p:spPr>
          <a:xfrm>
            <a:off x="491252" y="298039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1,0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FD1552-790D-45A8-A457-8C13B42CCB01}"/>
              </a:ext>
            </a:extLst>
          </p:cNvPr>
          <p:cNvSpPr/>
          <p:nvPr/>
        </p:nvSpPr>
        <p:spPr>
          <a:xfrm>
            <a:off x="1712774" y="194072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0,1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1F61EC7-DFB4-4DB6-8281-F2874E0ACCDE}"/>
              </a:ext>
            </a:extLst>
          </p:cNvPr>
          <p:cNvSpPr/>
          <p:nvPr/>
        </p:nvSpPr>
        <p:spPr>
          <a:xfrm>
            <a:off x="1712774" y="401492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2,1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B3D46B-930B-4762-BC28-518590F969D2}"/>
              </a:ext>
            </a:extLst>
          </p:cNvPr>
          <p:cNvSpPr/>
          <p:nvPr/>
        </p:nvSpPr>
        <p:spPr>
          <a:xfrm>
            <a:off x="1712774" y="298973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1,1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C1D49A-E41E-481A-9947-4BEA56541CA2}"/>
              </a:ext>
            </a:extLst>
          </p:cNvPr>
          <p:cNvSpPr/>
          <p:nvPr/>
        </p:nvSpPr>
        <p:spPr>
          <a:xfrm>
            <a:off x="2883081" y="298973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1,2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148128C-24F7-48FB-B660-A0567596DEB3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29040" y="2554495"/>
            <a:ext cx="0" cy="425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AE2023-AB6C-4B55-A2AB-2EDC41FC95AE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1166828" y="2243270"/>
            <a:ext cx="545946" cy="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D368CD-994C-4FAA-86A9-4053F1B4F12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2050562" y="3612186"/>
            <a:ext cx="0" cy="402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E5E092-08A0-49A7-A9C0-680F3C2B8C6B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1166828" y="3291622"/>
            <a:ext cx="545946" cy="9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8E573C-3113-44A9-AE38-0249B9652515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2050562" y="2563177"/>
            <a:ext cx="0" cy="426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21EABB-8995-42DD-847F-95078AC05D15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2388350" y="3300961"/>
            <a:ext cx="494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5">
            <a:extLst>
              <a:ext uri="{FF2B5EF4-FFF2-40B4-BE49-F238E27FC236}">
                <a16:creationId xmlns:a16="http://schemas.microsoft.com/office/drawing/2014/main" id="{3D959263-57A4-4430-9884-A69D0F46A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1868954"/>
            <a:ext cx="500404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차원이므로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만으로 표현 불가능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(pair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사용하거나 구조체 만들어야함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문제에서는 이동횟수까지 세줘야하므로 구조체를 만드는게 편함 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91D48C-0E27-45ED-A369-97F1821D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207" y="3835671"/>
            <a:ext cx="3762375" cy="28384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941F86-3ECC-4ADA-B813-D654BEDB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469" y="6276049"/>
            <a:ext cx="28718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생성자 만들어주는게 좋음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76614-7617-40E7-97D6-8AEB87287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347" y="4078544"/>
            <a:ext cx="4100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노드에 필요한 정보는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(y,x)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좌표와 이동횟수 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6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567CA9-FF02-4C6A-BBD1-9267997E0103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650D0-63DD-4409-8431-F268194CA57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C497E-3A0F-4B27-9C07-F72A548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3079142-40E8-4DEB-9B93-E7473C9B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6514BA1-A1F3-4F92-9AED-E5F61F9D1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140968"/>
            <a:ext cx="74888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이제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(0,0)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시작해서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상하좌우 칸을 보면서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연결되어있으면 이동횟수를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증가시키면서 큐에 넣어주면 됨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but,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상하좌우가 연결되어있는지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어떻게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검사할지가 문제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03DA0FF-9306-4152-8CA9-20109A4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07017"/>
            <a:ext cx="2880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코딩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08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404CB9-4E80-4461-A8A4-0A78E8C34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0338"/>
            <a:ext cx="9144000" cy="5387662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16514BA1-A1F3-4F92-9AED-E5F61F9D1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906979"/>
            <a:ext cx="3240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if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 네개 쓰면 되지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03DA0FF-9306-4152-8CA9-20109A4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60648"/>
            <a:ext cx="5904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상하좌우 검사는 어떻게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DD118-12EB-4917-9CD4-320F75FAF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00" y="6093296"/>
            <a:ext cx="10081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ㅁㅊ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006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C03DA0FF-9306-4152-8CA9-20109A4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5" y="299828"/>
            <a:ext cx="59046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for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문으로 간단하게 검사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5B6637-7639-47F5-B885-675AC9CAA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0" y="1988840"/>
            <a:ext cx="8716500" cy="571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E25F3C-4BD7-4008-AD53-A54C6E4B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527175"/>
            <a:ext cx="273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아래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위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오른쪽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왼쪽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75E00B-8292-4A60-ADC6-5F827F72F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2780928"/>
            <a:ext cx="8724900" cy="3400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4EE730-BD32-4422-B0FE-5B14D46A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725144"/>
            <a:ext cx="273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끝에 도달하면 바로 종료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0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>
            <a:hlinkClick r:id="rId2"/>
            <a:extLst>
              <a:ext uri="{FF2B5EF4-FFF2-40B4-BE49-F238E27FC236}">
                <a16:creationId xmlns:a16="http://schemas.microsoft.com/office/drawing/2014/main" id="{1E586022-E81F-4D8A-BA7D-6F8F729C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644" y="2708920"/>
            <a:ext cx="64087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10026_</a:t>
            </a:r>
            <a:r>
              <a:rPr lang="ko-KR" altLang="en-US" sz="6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적록색약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47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567CA9-FF02-4C6A-BBD1-9267997E0103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650D0-63DD-4409-8431-F268194CA57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C497E-3A0F-4B27-9C07-F72A548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3079142-40E8-4DEB-9B93-E7473C9B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적록색약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16514BA1-A1F3-4F92-9AED-E5F61F9D1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140968"/>
            <a:ext cx="20162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RRRBB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GGBBB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BBBRR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BBRRR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RRRRR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03DA0FF-9306-4152-8CA9-20109A4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07017"/>
            <a:ext cx="22169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코딩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1DD64F-C31C-4072-805C-5885A0CA4E54}"/>
              </a:ext>
            </a:extLst>
          </p:cNvPr>
          <p:cNvSpPr/>
          <p:nvPr/>
        </p:nvSpPr>
        <p:spPr>
          <a:xfrm>
            <a:off x="1403648" y="3140968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969F19-EB42-41D7-A64D-7981E67C5DDE}"/>
              </a:ext>
            </a:extLst>
          </p:cNvPr>
          <p:cNvSpPr/>
          <p:nvPr/>
        </p:nvSpPr>
        <p:spPr>
          <a:xfrm>
            <a:off x="1410576" y="3624243"/>
            <a:ext cx="558745" cy="4537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CEB680-D35E-4963-BE21-0BC738B66C39}"/>
              </a:ext>
            </a:extLst>
          </p:cNvPr>
          <p:cNvSpPr/>
          <p:nvPr/>
        </p:nvSpPr>
        <p:spPr>
          <a:xfrm>
            <a:off x="1258202" y="3018197"/>
            <a:ext cx="1714340" cy="1916920"/>
          </a:xfrm>
          <a:custGeom>
            <a:avLst/>
            <a:gdLst>
              <a:gd name="connsiteX0" fmla="*/ 809589 w 1714340"/>
              <a:gd name="connsiteY0" fmla="*/ 597839 h 1916920"/>
              <a:gd name="connsiteX1" fmla="*/ 986234 w 1714340"/>
              <a:gd name="connsiteY1" fmla="*/ 5558 h 1916920"/>
              <a:gd name="connsiteX2" fmla="*/ 1692816 w 1714340"/>
              <a:gd name="connsiteY2" fmla="*/ 348458 h 1916920"/>
              <a:gd name="connsiteX3" fmla="*/ 1474607 w 1714340"/>
              <a:gd name="connsiteY3" fmla="*/ 1117385 h 1916920"/>
              <a:gd name="connsiteX4" fmla="*/ 892716 w 1714340"/>
              <a:gd name="connsiteY4" fmla="*/ 1034258 h 1916920"/>
              <a:gd name="connsiteX5" fmla="*/ 934280 w 1714340"/>
              <a:gd name="connsiteY5" fmla="*/ 1418721 h 1916920"/>
              <a:gd name="connsiteX6" fmla="*/ 643334 w 1714340"/>
              <a:gd name="connsiteY6" fmla="*/ 1481067 h 1916920"/>
              <a:gd name="connsiteX7" fmla="*/ 674507 w 1714340"/>
              <a:gd name="connsiteY7" fmla="*/ 1792794 h 1916920"/>
              <a:gd name="connsiteX8" fmla="*/ 51052 w 1714340"/>
              <a:gd name="connsiteY8" fmla="*/ 1865530 h 1916920"/>
              <a:gd name="connsiteX9" fmla="*/ 113398 w 1714340"/>
              <a:gd name="connsiteY9" fmla="*/ 1044648 h 1916920"/>
              <a:gd name="connsiteX10" fmla="*/ 726462 w 1714340"/>
              <a:gd name="connsiteY10" fmla="*/ 1023867 h 1916920"/>
              <a:gd name="connsiteX11" fmla="*/ 809589 w 1714340"/>
              <a:gd name="connsiteY11" fmla="*/ 597839 h 19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14340" h="1916920">
                <a:moveTo>
                  <a:pt x="809589" y="597839"/>
                </a:moveTo>
                <a:cubicBezTo>
                  <a:pt x="852884" y="428121"/>
                  <a:pt x="839030" y="47121"/>
                  <a:pt x="986234" y="5558"/>
                </a:cubicBezTo>
                <a:cubicBezTo>
                  <a:pt x="1133438" y="-36005"/>
                  <a:pt x="1611421" y="163154"/>
                  <a:pt x="1692816" y="348458"/>
                </a:cubicBezTo>
                <a:cubicBezTo>
                  <a:pt x="1774211" y="533762"/>
                  <a:pt x="1607957" y="1003085"/>
                  <a:pt x="1474607" y="1117385"/>
                </a:cubicBezTo>
                <a:cubicBezTo>
                  <a:pt x="1341257" y="1231685"/>
                  <a:pt x="982771" y="984035"/>
                  <a:pt x="892716" y="1034258"/>
                </a:cubicBezTo>
                <a:cubicBezTo>
                  <a:pt x="802661" y="1084481"/>
                  <a:pt x="975844" y="1344253"/>
                  <a:pt x="934280" y="1418721"/>
                </a:cubicBezTo>
                <a:cubicBezTo>
                  <a:pt x="892716" y="1493189"/>
                  <a:pt x="686629" y="1418722"/>
                  <a:pt x="643334" y="1481067"/>
                </a:cubicBezTo>
                <a:cubicBezTo>
                  <a:pt x="600039" y="1543412"/>
                  <a:pt x="773221" y="1728717"/>
                  <a:pt x="674507" y="1792794"/>
                </a:cubicBezTo>
                <a:cubicBezTo>
                  <a:pt x="575793" y="1856871"/>
                  <a:pt x="144570" y="1990221"/>
                  <a:pt x="51052" y="1865530"/>
                </a:cubicBezTo>
                <a:cubicBezTo>
                  <a:pt x="-42466" y="1740839"/>
                  <a:pt x="830" y="1184925"/>
                  <a:pt x="113398" y="1044648"/>
                </a:cubicBezTo>
                <a:cubicBezTo>
                  <a:pt x="225966" y="904371"/>
                  <a:pt x="615626" y="1094871"/>
                  <a:pt x="726462" y="1023867"/>
                </a:cubicBezTo>
                <a:cubicBezTo>
                  <a:pt x="837298" y="952863"/>
                  <a:pt x="766294" y="767557"/>
                  <a:pt x="809589" y="597839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AECFF36-BFE5-4E02-9B48-1D3435357EF9}"/>
              </a:ext>
            </a:extLst>
          </p:cNvPr>
          <p:cNvSpPr/>
          <p:nvPr/>
        </p:nvSpPr>
        <p:spPr>
          <a:xfrm>
            <a:off x="1226127" y="4039512"/>
            <a:ext cx="1600101" cy="1367588"/>
          </a:xfrm>
          <a:custGeom>
            <a:avLst/>
            <a:gdLst>
              <a:gd name="connsiteX0" fmla="*/ 966355 w 1600101"/>
              <a:gd name="connsiteY0" fmla="*/ 33724 h 1367588"/>
              <a:gd name="connsiteX1" fmla="*/ 976746 w 1600101"/>
              <a:gd name="connsiteY1" fmla="*/ 106461 h 1367588"/>
              <a:gd name="connsiteX2" fmla="*/ 987137 w 1600101"/>
              <a:gd name="connsiteY2" fmla="*/ 148024 h 1367588"/>
              <a:gd name="connsiteX3" fmla="*/ 997528 w 1600101"/>
              <a:gd name="connsiteY3" fmla="*/ 376624 h 1367588"/>
              <a:gd name="connsiteX4" fmla="*/ 1018309 w 1600101"/>
              <a:gd name="connsiteY4" fmla="*/ 438970 h 1367588"/>
              <a:gd name="connsiteX5" fmla="*/ 1007918 w 1600101"/>
              <a:gd name="connsiteY5" fmla="*/ 490924 h 1367588"/>
              <a:gd name="connsiteX6" fmla="*/ 976746 w 1600101"/>
              <a:gd name="connsiteY6" fmla="*/ 501315 h 1367588"/>
              <a:gd name="connsiteX7" fmla="*/ 841664 w 1600101"/>
              <a:gd name="connsiteY7" fmla="*/ 511706 h 1367588"/>
              <a:gd name="connsiteX8" fmla="*/ 768928 w 1600101"/>
              <a:gd name="connsiteY8" fmla="*/ 532488 h 1367588"/>
              <a:gd name="connsiteX9" fmla="*/ 696191 w 1600101"/>
              <a:gd name="connsiteY9" fmla="*/ 553270 h 1367588"/>
              <a:gd name="connsiteX10" fmla="*/ 685800 w 1600101"/>
              <a:gd name="connsiteY10" fmla="*/ 615615 h 1367588"/>
              <a:gd name="connsiteX11" fmla="*/ 675409 w 1600101"/>
              <a:gd name="connsiteY11" fmla="*/ 813043 h 1367588"/>
              <a:gd name="connsiteX12" fmla="*/ 654628 w 1600101"/>
              <a:gd name="connsiteY12" fmla="*/ 875388 h 1367588"/>
              <a:gd name="connsiteX13" fmla="*/ 644237 w 1600101"/>
              <a:gd name="connsiteY13" fmla="*/ 906561 h 1367588"/>
              <a:gd name="connsiteX14" fmla="*/ 540328 w 1600101"/>
              <a:gd name="connsiteY14" fmla="*/ 896170 h 1367588"/>
              <a:gd name="connsiteX15" fmla="*/ 509155 w 1600101"/>
              <a:gd name="connsiteY15" fmla="*/ 875388 h 1367588"/>
              <a:gd name="connsiteX16" fmla="*/ 467591 w 1600101"/>
              <a:gd name="connsiteY16" fmla="*/ 864997 h 1367588"/>
              <a:gd name="connsiteX17" fmla="*/ 363682 w 1600101"/>
              <a:gd name="connsiteY17" fmla="*/ 844215 h 1367588"/>
              <a:gd name="connsiteX18" fmla="*/ 72737 w 1600101"/>
              <a:gd name="connsiteY18" fmla="*/ 854606 h 1367588"/>
              <a:gd name="connsiteX19" fmla="*/ 41564 w 1600101"/>
              <a:gd name="connsiteY19" fmla="*/ 875388 h 1367588"/>
              <a:gd name="connsiteX20" fmla="*/ 10391 w 1600101"/>
              <a:gd name="connsiteY20" fmla="*/ 885779 h 1367588"/>
              <a:gd name="connsiteX21" fmla="*/ 0 w 1600101"/>
              <a:gd name="connsiteY21" fmla="*/ 916952 h 1367588"/>
              <a:gd name="connsiteX22" fmla="*/ 10391 w 1600101"/>
              <a:gd name="connsiteY22" fmla="*/ 1176724 h 1367588"/>
              <a:gd name="connsiteX23" fmla="*/ 62346 w 1600101"/>
              <a:gd name="connsiteY23" fmla="*/ 1270243 h 1367588"/>
              <a:gd name="connsiteX24" fmla="*/ 135082 w 1600101"/>
              <a:gd name="connsiteY24" fmla="*/ 1291024 h 1367588"/>
              <a:gd name="connsiteX25" fmla="*/ 426028 w 1600101"/>
              <a:gd name="connsiteY25" fmla="*/ 1280633 h 1367588"/>
              <a:gd name="connsiteX26" fmla="*/ 467591 w 1600101"/>
              <a:gd name="connsiteY26" fmla="*/ 1270243 h 1367588"/>
              <a:gd name="connsiteX27" fmla="*/ 623455 w 1600101"/>
              <a:gd name="connsiteY27" fmla="*/ 1259852 h 1367588"/>
              <a:gd name="connsiteX28" fmla="*/ 914400 w 1600101"/>
              <a:gd name="connsiteY28" fmla="*/ 1270243 h 1367588"/>
              <a:gd name="connsiteX29" fmla="*/ 945573 w 1600101"/>
              <a:gd name="connsiteY29" fmla="*/ 1280633 h 1367588"/>
              <a:gd name="connsiteX30" fmla="*/ 987137 w 1600101"/>
              <a:gd name="connsiteY30" fmla="*/ 1291024 h 1367588"/>
              <a:gd name="connsiteX31" fmla="*/ 1174173 w 1600101"/>
              <a:gd name="connsiteY31" fmla="*/ 1311806 h 1367588"/>
              <a:gd name="connsiteX32" fmla="*/ 1278082 w 1600101"/>
              <a:gd name="connsiteY32" fmla="*/ 1332588 h 1367588"/>
              <a:gd name="connsiteX33" fmla="*/ 1350818 w 1600101"/>
              <a:gd name="connsiteY33" fmla="*/ 1342979 h 1367588"/>
              <a:gd name="connsiteX34" fmla="*/ 1392382 w 1600101"/>
              <a:gd name="connsiteY34" fmla="*/ 1353370 h 1367588"/>
              <a:gd name="connsiteX35" fmla="*/ 1496291 w 1600101"/>
              <a:gd name="connsiteY35" fmla="*/ 1363761 h 1367588"/>
              <a:gd name="connsiteX36" fmla="*/ 1589809 w 1600101"/>
              <a:gd name="connsiteY36" fmla="*/ 1353370 h 1367588"/>
              <a:gd name="connsiteX37" fmla="*/ 1558637 w 1600101"/>
              <a:gd name="connsiteY37" fmla="*/ 1187115 h 1367588"/>
              <a:gd name="connsiteX38" fmla="*/ 1537855 w 1600101"/>
              <a:gd name="connsiteY38" fmla="*/ 1155943 h 1367588"/>
              <a:gd name="connsiteX39" fmla="*/ 1527464 w 1600101"/>
              <a:gd name="connsiteY39" fmla="*/ 1124770 h 1367588"/>
              <a:gd name="connsiteX40" fmla="*/ 1517073 w 1600101"/>
              <a:gd name="connsiteY40" fmla="*/ 1052033 h 1367588"/>
              <a:gd name="connsiteX41" fmla="*/ 1496291 w 1600101"/>
              <a:gd name="connsiteY41" fmla="*/ 1020861 h 1367588"/>
              <a:gd name="connsiteX42" fmla="*/ 1496291 w 1600101"/>
              <a:gd name="connsiteY42" fmla="*/ 833824 h 1367588"/>
              <a:gd name="connsiteX43" fmla="*/ 1517073 w 1600101"/>
              <a:gd name="connsiteY43" fmla="*/ 792261 h 1367588"/>
              <a:gd name="connsiteX44" fmla="*/ 1558637 w 1600101"/>
              <a:gd name="connsiteY44" fmla="*/ 729915 h 1367588"/>
              <a:gd name="connsiteX45" fmla="*/ 1558637 w 1600101"/>
              <a:gd name="connsiteY45" fmla="*/ 428579 h 1367588"/>
              <a:gd name="connsiteX46" fmla="*/ 1537855 w 1600101"/>
              <a:gd name="connsiteY46" fmla="*/ 397406 h 1367588"/>
              <a:gd name="connsiteX47" fmla="*/ 1506682 w 1600101"/>
              <a:gd name="connsiteY47" fmla="*/ 324670 h 1367588"/>
              <a:gd name="connsiteX48" fmla="*/ 1465118 w 1600101"/>
              <a:gd name="connsiteY48" fmla="*/ 251933 h 1367588"/>
              <a:gd name="connsiteX49" fmla="*/ 966355 w 1600101"/>
              <a:gd name="connsiteY49" fmla="*/ 33724 h 136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00101" h="1367588">
                <a:moveTo>
                  <a:pt x="966355" y="33724"/>
                </a:moveTo>
                <a:cubicBezTo>
                  <a:pt x="884960" y="9479"/>
                  <a:pt x="972365" y="82364"/>
                  <a:pt x="976746" y="106461"/>
                </a:cubicBezTo>
                <a:cubicBezTo>
                  <a:pt x="979301" y="120511"/>
                  <a:pt x="986042" y="133785"/>
                  <a:pt x="987137" y="148024"/>
                </a:cubicBezTo>
                <a:cubicBezTo>
                  <a:pt x="992987" y="224078"/>
                  <a:pt x="989402" y="300779"/>
                  <a:pt x="997528" y="376624"/>
                </a:cubicBezTo>
                <a:cubicBezTo>
                  <a:pt x="999862" y="398405"/>
                  <a:pt x="1018309" y="438970"/>
                  <a:pt x="1018309" y="438970"/>
                </a:cubicBezTo>
                <a:cubicBezTo>
                  <a:pt x="1014845" y="456288"/>
                  <a:pt x="1017714" y="476229"/>
                  <a:pt x="1007918" y="490924"/>
                </a:cubicBezTo>
                <a:cubicBezTo>
                  <a:pt x="1001843" y="500037"/>
                  <a:pt x="987614" y="499956"/>
                  <a:pt x="976746" y="501315"/>
                </a:cubicBezTo>
                <a:cubicBezTo>
                  <a:pt x="931934" y="506917"/>
                  <a:pt x="886691" y="508242"/>
                  <a:pt x="841664" y="511706"/>
                </a:cubicBezTo>
                <a:cubicBezTo>
                  <a:pt x="781934" y="531616"/>
                  <a:pt x="840686" y="512918"/>
                  <a:pt x="768928" y="532488"/>
                </a:cubicBezTo>
                <a:cubicBezTo>
                  <a:pt x="744601" y="539123"/>
                  <a:pt x="720437" y="546343"/>
                  <a:pt x="696191" y="553270"/>
                </a:cubicBezTo>
                <a:cubicBezTo>
                  <a:pt x="692727" y="574052"/>
                  <a:pt x="687480" y="594614"/>
                  <a:pt x="685800" y="615615"/>
                </a:cubicBezTo>
                <a:cubicBezTo>
                  <a:pt x="680545" y="681306"/>
                  <a:pt x="683261" y="747612"/>
                  <a:pt x="675409" y="813043"/>
                </a:cubicBezTo>
                <a:cubicBezTo>
                  <a:pt x="672799" y="834793"/>
                  <a:pt x="661555" y="854606"/>
                  <a:pt x="654628" y="875388"/>
                </a:cubicBezTo>
                <a:lnTo>
                  <a:pt x="644237" y="906561"/>
                </a:lnTo>
                <a:cubicBezTo>
                  <a:pt x="609601" y="903097"/>
                  <a:pt x="574246" y="903997"/>
                  <a:pt x="540328" y="896170"/>
                </a:cubicBezTo>
                <a:cubicBezTo>
                  <a:pt x="528159" y="893362"/>
                  <a:pt x="520634" y="880307"/>
                  <a:pt x="509155" y="875388"/>
                </a:cubicBezTo>
                <a:cubicBezTo>
                  <a:pt x="496029" y="869762"/>
                  <a:pt x="481555" y="867989"/>
                  <a:pt x="467591" y="864997"/>
                </a:cubicBezTo>
                <a:cubicBezTo>
                  <a:pt x="433053" y="857596"/>
                  <a:pt x="363682" y="844215"/>
                  <a:pt x="363682" y="844215"/>
                </a:cubicBezTo>
                <a:cubicBezTo>
                  <a:pt x="266700" y="847679"/>
                  <a:pt x="169329" y="845258"/>
                  <a:pt x="72737" y="854606"/>
                </a:cubicBezTo>
                <a:cubicBezTo>
                  <a:pt x="60307" y="855809"/>
                  <a:pt x="52734" y="869803"/>
                  <a:pt x="41564" y="875388"/>
                </a:cubicBezTo>
                <a:cubicBezTo>
                  <a:pt x="31767" y="880286"/>
                  <a:pt x="20782" y="882315"/>
                  <a:pt x="10391" y="885779"/>
                </a:cubicBezTo>
                <a:cubicBezTo>
                  <a:pt x="6927" y="896170"/>
                  <a:pt x="0" y="905999"/>
                  <a:pt x="0" y="916952"/>
                </a:cubicBezTo>
                <a:cubicBezTo>
                  <a:pt x="0" y="1003612"/>
                  <a:pt x="4217" y="1090284"/>
                  <a:pt x="10391" y="1176724"/>
                </a:cubicBezTo>
                <a:cubicBezTo>
                  <a:pt x="12176" y="1201717"/>
                  <a:pt x="52341" y="1266908"/>
                  <a:pt x="62346" y="1270243"/>
                </a:cubicBezTo>
                <a:cubicBezTo>
                  <a:pt x="107066" y="1285149"/>
                  <a:pt x="82892" y="1277977"/>
                  <a:pt x="135082" y="1291024"/>
                </a:cubicBezTo>
                <a:cubicBezTo>
                  <a:pt x="232064" y="1287560"/>
                  <a:pt x="329173" y="1286686"/>
                  <a:pt x="426028" y="1280633"/>
                </a:cubicBezTo>
                <a:cubicBezTo>
                  <a:pt x="440281" y="1279742"/>
                  <a:pt x="453389" y="1271738"/>
                  <a:pt x="467591" y="1270243"/>
                </a:cubicBezTo>
                <a:cubicBezTo>
                  <a:pt x="519375" y="1264792"/>
                  <a:pt x="571500" y="1263316"/>
                  <a:pt x="623455" y="1259852"/>
                </a:cubicBezTo>
                <a:cubicBezTo>
                  <a:pt x="720437" y="1263316"/>
                  <a:pt x="817558" y="1263995"/>
                  <a:pt x="914400" y="1270243"/>
                </a:cubicBezTo>
                <a:cubicBezTo>
                  <a:pt x="925330" y="1270948"/>
                  <a:pt x="935041" y="1277624"/>
                  <a:pt x="945573" y="1280633"/>
                </a:cubicBezTo>
                <a:cubicBezTo>
                  <a:pt x="959305" y="1284556"/>
                  <a:pt x="972981" y="1289137"/>
                  <a:pt x="987137" y="1291024"/>
                </a:cubicBezTo>
                <a:cubicBezTo>
                  <a:pt x="1127595" y="1309752"/>
                  <a:pt x="1062433" y="1292087"/>
                  <a:pt x="1174173" y="1311806"/>
                </a:cubicBezTo>
                <a:cubicBezTo>
                  <a:pt x="1208958" y="1317945"/>
                  <a:pt x="1243115" y="1327593"/>
                  <a:pt x="1278082" y="1332588"/>
                </a:cubicBezTo>
                <a:cubicBezTo>
                  <a:pt x="1302327" y="1336052"/>
                  <a:pt x="1326722" y="1338598"/>
                  <a:pt x="1350818" y="1342979"/>
                </a:cubicBezTo>
                <a:cubicBezTo>
                  <a:pt x="1364869" y="1345534"/>
                  <a:pt x="1378244" y="1351350"/>
                  <a:pt x="1392382" y="1353370"/>
                </a:cubicBezTo>
                <a:cubicBezTo>
                  <a:pt x="1426841" y="1358293"/>
                  <a:pt x="1461655" y="1360297"/>
                  <a:pt x="1496291" y="1363761"/>
                </a:cubicBezTo>
                <a:cubicBezTo>
                  <a:pt x="1527464" y="1360297"/>
                  <a:pt x="1573371" y="1380082"/>
                  <a:pt x="1589809" y="1353370"/>
                </a:cubicBezTo>
                <a:cubicBezTo>
                  <a:pt x="1617406" y="1308525"/>
                  <a:pt x="1583484" y="1230597"/>
                  <a:pt x="1558637" y="1187115"/>
                </a:cubicBezTo>
                <a:cubicBezTo>
                  <a:pt x="1552441" y="1176272"/>
                  <a:pt x="1544782" y="1166334"/>
                  <a:pt x="1537855" y="1155943"/>
                </a:cubicBezTo>
                <a:cubicBezTo>
                  <a:pt x="1534391" y="1145552"/>
                  <a:pt x="1529612" y="1135510"/>
                  <a:pt x="1527464" y="1124770"/>
                </a:cubicBezTo>
                <a:cubicBezTo>
                  <a:pt x="1522661" y="1100754"/>
                  <a:pt x="1524111" y="1075492"/>
                  <a:pt x="1517073" y="1052033"/>
                </a:cubicBezTo>
                <a:cubicBezTo>
                  <a:pt x="1513485" y="1040072"/>
                  <a:pt x="1503218" y="1031252"/>
                  <a:pt x="1496291" y="1020861"/>
                </a:cubicBezTo>
                <a:cubicBezTo>
                  <a:pt x="1476790" y="942858"/>
                  <a:pt x="1475756" y="957035"/>
                  <a:pt x="1496291" y="833824"/>
                </a:cubicBezTo>
                <a:cubicBezTo>
                  <a:pt x="1498838" y="818545"/>
                  <a:pt x="1509104" y="805543"/>
                  <a:pt x="1517073" y="792261"/>
                </a:cubicBezTo>
                <a:cubicBezTo>
                  <a:pt x="1529924" y="770844"/>
                  <a:pt x="1558637" y="729915"/>
                  <a:pt x="1558637" y="729915"/>
                </a:cubicBezTo>
                <a:cubicBezTo>
                  <a:pt x="1587924" y="612769"/>
                  <a:pt x="1582479" y="651102"/>
                  <a:pt x="1558637" y="428579"/>
                </a:cubicBezTo>
                <a:cubicBezTo>
                  <a:pt x="1557307" y="416162"/>
                  <a:pt x="1544051" y="408249"/>
                  <a:pt x="1537855" y="397406"/>
                </a:cubicBezTo>
                <a:cubicBezTo>
                  <a:pt x="1498469" y="328482"/>
                  <a:pt x="1531663" y="382958"/>
                  <a:pt x="1506682" y="324670"/>
                </a:cubicBezTo>
                <a:cubicBezTo>
                  <a:pt x="1490862" y="287756"/>
                  <a:pt x="1485989" y="283240"/>
                  <a:pt x="1465118" y="251933"/>
                </a:cubicBezTo>
                <a:cubicBezTo>
                  <a:pt x="1447507" y="-153155"/>
                  <a:pt x="1047750" y="57969"/>
                  <a:pt x="966355" y="33724"/>
                </a:cubicBezTo>
                <a:close/>
              </a:path>
            </a:pathLst>
          </a:cu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50477C9D-CEF3-4EC2-B338-6E289400E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3018197"/>
            <a:ext cx="566911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한번 실행할 때마다 같은 구간은 모두 방문하고 끝남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칸을 검사하면서 방문했는지 체크하고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방문하지 않았으면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실행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실행된 횟수를 세주면 그게 바로 구간의 개수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86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5966D8-CA7A-46AA-8FEB-875ACD09EB02}"/>
              </a:ext>
            </a:extLst>
          </p:cNvPr>
          <p:cNvSpPr/>
          <p:nvPr/>
        </p:nvSpPr>
        <p:spPr>
          <a:xfrm>
            <a:off x="-25152" y="-15683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13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9CDFCFB-9E37-4628-8F96-010AE8C526C2}"/>
              </a:ext>
            </a:extLst>
          </p:cNvPr>
          <p:cNvCxnSpPr>
            <a:cxnSpLocks/>
          </p:cNvCxnSpPr>
          <p:nvPr/>
        </p:nvCxnSpPr>
        <p:spPr>
          <a:xfrm>
            <a:off x="3779912" y="3645024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6A70EC-4B53-495D-A8A5-4F1156CFAE6C}"/>
              </a:ext>
            </a:extLst>
          </p:cNvPr>
          <p:cNvSpPr txBox="1"/>
          <p:nvPr/>
        </p:nvSpPr>
        <p:spPr>
          <a:xfrm>
            <a:off x="3910174" y="2889810"/>
            <a:ext cx="1273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BFS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2875002"/>
            <a:ext cx="52200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BFS</a:t>
            </a:r>
          </a:p>
        </p:txBody>
      </p:sp>
    </p:spTree>
    <p:extLst>
      <p:ext uri="{BB962C8B-B14F-4D97-AF65-F5344CB8AC3E}">
        <p14:creationId xmlns:p14="http://schemas.microsoft.com/office/powerpoint/2010/main" val="353827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84969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지도에서의 탐색 문제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★★★★★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839501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2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지도에서의 최단 거리나 연결 요소를 찾는 문제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삼성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카카오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LG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 입사 시험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코딩 대회에 무조건 하나씩은 나오는 유형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수많은 응용 문제가 생길 수 있는데 일단 기본적인 틀을 손에 익혀놓는 게 가장 중요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96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>
            <a:hlinkClick r:id="rId2"/>
            <a:extLst>
              <a:ext uri="{FF2B5EF4-FFF2-40B4-BE49-F238E27FC236}">
                <a16:creationId xmlns:a16="http://schemas.microsoft.com/office/drawing/2014/main" id="{1E586022-E81F-4D8A-BA7D-6F8F729C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564904"/>
            <a:ext cx="60486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2178_</a:t>
            </a:r>
            <a:r>
              <a:rPr lang="ko-KR" altLang="en-US" sz="6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미로 탐색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88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795493-78C7-46B1-9C37-F2AFF1C1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412776"/>
            <a:ext cx="85534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00A34B33-7BF5-47BF-A05D-99E38CB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82450"/>
            <a:ext cx="792088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지금까지 풀었던 문제들은 그래프의 연결관계가 입력으로 주어졌음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먼저 그래프를 만들어놓고</a:t>
            </a:r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순회하는 방식</a:t>
            </a:r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 문제는 입력으로 지도의 정보만 주어짐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순회를 하면서 그래프가 만들어지는 방식</a:t>
            </a:r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4DDC81-691B-4DB6-901A-E0ACC3A0FC52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80CBDD-061F-454C-93CD-82776A7FB02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7B1F768F-FD94-4139-9D11-0FF54A3C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94C4D-2E98-4DC7-883E-2E95897B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0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3F7F4E-1404-47D0-8B6E-252BFED7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630116"/>
            <a:ext cx="3974584" cy="316835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3F6DA45-6575-4F95-9680-0532E8044DED}"/>
              </a:ext>
            </a:extLst>
          </p:cNvPr>
          <p:cNvSpPr/>
          <p:nvPr/>
        </p:nvSpPr>
        <p:spPr>
          <a:xfrm>
            <a:off x="1738681" y="291120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70F690DC-DA76-43BC-B423-EC5D1C849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62" y="2098080"/>
            <a:ext cx="468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맵에서의 각 칸이 노드가 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1BE0481-7344-46BA-B7BF-648B5CDE380B}"/>
              </a:ext>
            </a:extLst>
          </p:cNvPr>
          <p:cNvSpPr/>
          <p:nvPr/>
        </p:nvSpPr>
        <p:spPr>
          <a:xfrm>
            <a:off x="1737807" y="36226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2ED009-7693-4C0C-8B05-A8C0F2B9C804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D06DAA-FF13-4C08-88F5-422A6C58BFAE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DE275B-ACB1-4A3D-9BFF-491E69F9C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AA314148-D213-4025-BF4C-E7F6485C2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95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00A34B33-7BF5-47BF-A05D-99E38CB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212976"/>
            <a:ext cx="698477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 구조체 생성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입력받아서 맵 생성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bfs=&gt;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각 칸에서 상하좌우를 보고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이면 카운트를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증가시키면서 그 칸을 큐에 삽입 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끝에 도달하는순간 순회 마치고 현재 카운트 출력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567CA9-FF02-4C6A-BBD1-9267997E0103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650D0-63DD-4409-8431-F268194CA57D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AC497E-3A0F-4B27-9C07-F72A548F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3079142-40E8-4DEB-9B93-E7473C9B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미로 탐색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E1FABFA9-CFE8-4678-A831-BAB05F190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07017"/>
            <a:ext cx="51845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풀이 과정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73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13850</TotalTime>
  <Words>451</Words>
  <Application>Microsoft Office PowerPoint</Application>
  <PresentationFormat>화면 슬라이드 쇼(4:3)</PresentationFormat>
  <Paragraphs>157</Paragraphs>
  <Slides>19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나눔바른고딕</vt:lpstr>
      <vt:lpstr>Arial</vt:lpstr>
      <vt:lpstr>맑은 고딕</vt:lpstr>
      <vt:lpstr>배달의민족 한나는 열한살</vt:lpstr>
      <vt:lpstr>나눔고딕</vt:lpstr>
      <vt:lpstr>배달의민족 한나</vt:lpstr>
      <vt:lpstr>나눔고딕 ExtraBold</vt:lpstr>
      <vt:lpstr>한컴 윤고딕 230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639</cp:revision>
  <dcterms:created xsi:type="dcterms:W3CDTF">2014-05-20T10:28:59Z</dcterms:created>
  <dcterms:modified xsi:type="dcterms:W3CDTF">2018-11-29T10:45:42Z</dcterms:modified>
</cp:coreProperties>
</file>