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embedTrueTypeFonts="1" saveSubsetFonts="1">
  <p:sldMasterIdLst>
    <p:sldMasterId id="2147483648" r:id="rId1"/>
  </p:sldMasterIdLst>
  <p:sldIdLst>
    <p:sldId id="266" r:id="rId2"/>
    <p:sldId id="321" r:id="rId3"/>
    <p:sldId id="409" r:id="rId4"/>
    <p:sldId id="440" r:id="rId5"/>
    <p:sldId id="271" r:id="rId6"/>
    <p:sldId id="410" r:id="rId7"/>
    <p:sldId id="411" r:id="rId8"/>
    <p:sldId id="412" r:id="rId9"/>
    <p:sldId id="413" r:id="rId10"/>
    <p:sldId id="414" r:id="rId11"/>
    <p:sldId id="415" r:id="rId12"/>
    <p:sldId id="416" r:id="rId13"/>
    <p:sldId id="417" r:id="rId14"/>
    <p:sldId id="418" r:id="rId15"/>
    <p:sldId id="420" r:id="rId16"/>
    <p:sldId id="421" r:id="rId17"/>
    <p:sldId id="419" r:id="rId18"/>
    <p:sldId id="441" r:id="rId19"/>
    <p:sldId id="408" r:id="rId20"/>
    <p:sldId id="396" r:id="rId21"/>
    <p:sldId id="405" r:id="rId22"/>
    <p:sldId id="400" r:id="rId23"/>
    <p:sldId id="398" r:id="rId24"/>
    <p:sldId id="401" r:id="rId25"/>
    <p:sldId id="406" r:id="rId26"/>
    <p:sldId id="407" r:id="rId27"/>
    <p:sldId id="442" r:id="rId28"/>
    <p:sldId id="327" r:id="rId29"/>
    <p:sldId id="424" r:id="rId30"/>
    <p:sldId id="426" r:id="rId31"/>
    <p:sldId id="425" r:id="rId32"/>
    <p:sldId id="427" r:id="rId33"/>
    <p:sldId id="428" r:id="rId34"/>
    <p:sldId id="430" r:id="rId35"/>
    <p:sldId id="429" r:id="rId36"/>
    <p:sldId id="431" r:id="rId37"/>
    <p:sldId id="432" r:id="rId38"/>
    <p:sldId id="433" r:id="rId39"/>
    <p:sldId id="434" r:id="rId40"/>
    <p:sldId id="436" r:id="rId41"/>
    <p:sldId id="437" r:id="rId42"/>
    <p:sldId id="443" r:id="rId43"/>
    <p:sldId id="438" r:id="rId44"/>
    <p:sldId id="328" r:id="rId45"/>
    <p:sldId id="439" r:id="rId46"/>
    <p:sldId id="423" r:id="rId47"/>
    <p:sldId id="283" r:id="rId48"/>
  </p:sldIdLst>
  <p:sldSz cx="9144000" cy="6858000" type="screen4x3"/>
  <p:notesSz cx="6858000" cy="9144000"/>
  <p:embeddedFontLst>
    <p:embeddedFont>
      <p:font typeface="나눔고딕" panose="020B0600000101010101" charset="-127"/>
      <p:regular r:id="rId49"/>
      <p:bold r:id="rId50"/>
    </p:embeddedFont>
    <p:embeddedFont>
      <p:font typeface="나눔고딕 ExtraBold" panose="020B0600000101010101" charset="-127"/>
      <p:bold r:id="rId51"/>
    </p:embeddedFont>
    <p:embeddedFont>
      <p:font typeface="나눔바른고딕" panose="020B0603020101020101" pitchFamily="50" charset="-127"/>
      <p:regular r:id="rId52"/>
      <p:bold r:id="rId53"/>
    </p:embeddedFont>
    <p:embeddedFont>
      <p:font typeface="맑은 고딕" panose="020B0503020000020004" pitchFamily="50" charset="-127"/>
      <p:regular r:id="rId54"/>
      <p:bold r:id="rId55"/>
    </p:embeddedFont>
    <p:embeddedFont>
      <p:font typeface="배달의민족 한나" panose="02000503000000020003" pitchFamily="2" charset="-127"/>
      <p:regular r:id="rId56"/>
    </p:embeddedFont>
    <p:embeddedFont>
      <p:font typeface="배달의민족 한나는 열한살" panose="020B0600000101010101" pitchFamily="50" charset="-127"/>
      <p:regular r:id="rId5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E57"/>
    <a:srgbClr val="3B589E"/>
    <a:srgbClr val="FFCC00"/>
    <a:srgbClr val="CCFF33"/>
    <a:srgbClr val="99FF33"/>
    <a:srgbClr val="808000"/>
    <a:srgbClr val="996633"/>
    <a:srgbClr val="D8D148"/>
    <a:srgbClr val="A50021"/>
    <a:srgbClr val="7583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91" autoAdjust="0"/>
    <p:restoredTop sz="92385" autoAdjust="0"/>
  </p:normalViewPr>
  <p:slideViewPr>
    <p:cSldViewPr>
      <p:cViewPr varScale="1">
        <p:scale>
          <a:sx n="80" d="100"/>
          <a:sy n="80" d="100"/>
        </p:scale>
        <p:origin x="1661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font" Target="fonts/font2.fntdata"/><Relationship Id="rId55" Type="http://schemas.openxmlformats.org/officeDocument/2006/relationships/font" Target="fonts/font7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5.fntdata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1.fntdata"/><Relationship Id="rId57" Type="http://schemas.openxmlformats.org/officeDocument/2006/relationships/font" Target="fonts/font9.fntdata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4.fntdata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8.fntdata"/><Relationship Id="rId8" Type="http://schemas.openxmlformats.org/officeDocument/2006/relationships/slide" Target="slides/slide7.xml"/><Relationship Id="rId51" Type="http://schemas.openxmlformats.org/officeDocument/2006/relationships/font" Target="fonts/font3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2018-09-20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2018-09-20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2018-09-20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2018-09-20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2018-09-20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2018-09-20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2018-09-20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2018-09-20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2018-09-20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2018-09-20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2018-09-20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CF03C6-1A05-41EC-BC19-02EE946D372F}" type="datetimeFigureOut">
              <a:rPr lang="ko-KR" altLang="en-US" smtClean="0"/>
              <a:pPr/>
              <a:t>2018-09-20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5"/>
          <p:cNvSpPr txBox="1">
            <a:spLocks/>
          </p:cNvSpPr>
          <p:nvPr userDrawn="1"/>
        </p:nvSpPr>
        <p:spPr>
          <a:xfrm>
            <a:off x="7092280" y="6490544"/>
            <a:ext cx="1928826" cy="2508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bg1"/>
                </a:solidFill>
                <a:latin typeface="PF Din Text Cond Pro Medium" pitchFamily="2" charset="0"/>
                <a:ea typeface="Rix고딕 M" pitchFamily="18" charset="-127"/>
              </a:defRPr>
            </a:lvl1pPr>
          </a:lstStyle>
          <a:p>
            <a:pPr algn="r">
              <a:defRPr/>
            </a:pPr>
            <a:fld id="{EC0BB0C5-6955-4F9B-BA60-58E2367A55EF}" type="slidenum">
              <a:rPr lang="ko-KR" altLang="en-US" sz="85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>
                <a:defRPr/>
              </a:pPr>
              <a:t>‹#›</a:t>
            </a:fld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6E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987824" y="2558514"/>
            <a:ext cx="309634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땅울림</a:t>
            </a:r>
            <a:endParaRPr lang="en-US" altLang="ko-KR" sz="44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algn="ctr"/>
            <a:r>
              <a:rPr lang="ko-KR" altLang="en-US" sz="44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자구 스터디</a:t>
            </a:r>
            <a:endParaRPr lang="ko-KR" altLang="en-US" sz="4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020272" y="6131714"/>
            <a:ext cx="2592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Made </a:t>
            </a:r>
            <a:r>
              <a:rPr lang="en-US" altLang="ko-KR" sz="120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by </a:t>
            </a:r>
            <a:r>
              <a:rPr lang="ko-KR" altLang="en-US" sz="120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규정</a:t>
            </a:r>
            <a:endParaRPr lang="ko-KR" altLang="en-US" sz="1200" dirty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grpSp>
        <p:nvGrpSpPr>
          <p:cNvPr id="52" name="그룹 51"/>
          <p:cNvGrpSpPr/>
          <p:nvPr/>
        </p:nvGrpSpPr>
        <p:grpSpPr>
          <a:xfrm>
            <a:off x="4283968" y="1916832"/>
            <a:ext cx="576064" cy="576064"/>
            <a:chOff x="4499992" y="2204864"/>
            <a:chExt cx="1584176" cy="1584176"/>
          </a:xfrm>
        </p:grpSpPr>
        <p:sp>
          <p:nvSpPr>
            <p:cNvPr id="53" name="타원 52"/>
            <p:cNvSpPr/>
            <p:nvPr/>
          </p:nvSpPr>
          <p:spPr>
            <a:xfrm>
              <a:off x="4499992" y="2204864"/>
              <a:ext cx="1584176" cy="1584176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배달의민족 한나" pitchFamily="2" charset="-127"/>
                <a:ea typeface="배달의민족 한나" pitchFamily="2" charset="-127"/>
              </a:endParaRPr>
            </a:p>
          </p:txBody>
        </p:sp>
        <p:sp>
          <p:nvSpPr>
            <p:cNvPr id="54" name="타원 53"/>
            <p:cNvSpPr/>
            <p:nvPr/>
          </p:nvSpPr>
          <p:spPr>
            <a:xfrm>
              <a:off x="4644007" y="2375073"/>
              <a:ext cx="1296144" cy="1296144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배달의민족 한나" pitchFamily="2" charset="-127"/>
                <a:ea typeface="배달의민족 한나" pitchFamily="2" charset="-127"/>
              </a:endParaRPr>
            </a:p>
          </p:txBody>
        </p:sp>
        <p:grpSp>
          <p:nvGrpSpPr>
            <p:cNvPr id="55" name="그룹 24"/>
            <p:cNvGrpSpPr/>
            <p:nvPr/>
          </p:nvGrpSpPr>
          <p:grpSpPr>
            <a:xfrm>
              <a:off x="4644008" y="2375074"/>
              <a:ext cx="1296144" cy="1296144"/>
              <a:chOff x="4644008" y="2375074"/>
              <a:chExt cx="1296144" cy="1296144"/>
            </a:xfrm>
          </p:grpSpPr>
          <p:cxnSp>
            <p:nvCxnSpPr>
              <p:cNvPr id="59" name="직선 연결선 58"/>
              <p:cNvCxnSpPr>
                <a:stCxn id="54" idx="0"/>
              </p:cNvCxnSpPr>
              <p:nvPr/>
            </p:nvCxnSpPr>
            <p:spPr>
              <a:xfrm>
                <a:off x="5292081" y="2375074"/>
                <a:ext cx="0" cy="1296144"/>
              </a:xfrm>
              <a:prstGeom prst="line">
                <a:avLst/>
              </a:prstGeom>
              <a:ln>
                <a:solidFill>
                  <a:srgbClr val="FF6E5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직선 연결선 59"/>
              <p:cNvCxnSpPr>
                <a:stCxn id="54" idx="2"/>
                <a:endCxn id="54" idx="6"/>
              </p:cNvCxnSpPr>
              <p:nvPr/>
            </p:nvCxnSpPr>
            <p:spPr>
              <a:xfrm>
                <a:off x="4644008" y="3023145"/>
                <a:ext cx="1296144" cy="0"/>
              </a:xfrm>
              <a:prstGeom prst="line">
                <a:avLst/>
              </a:prstGeom>
              <a:ln>
                <a:solidFill>
                  <a:srgbClr val="FF6E5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6" name="그룹 25"/>
            <p:cNvGrpSpPr/>
            <p:nvPr/>
          </p:nvGrpSpPr>
          <p:grpSpPr>
            <a:xfrm rot="2700000">
              <a:off x="4644008" y="2348880"/>
              <a:ext cx="1296144" cy="1296144"/>
              <a:chOff x="4644008" y="2348880"/>
              <a:chExt cx="1296144" cy="1296144"/>
            </a:xfrm>
          </p:grpSpPr>
          <p:cxnSp>
            <p:nvCxnSpPr>
              <p:cNvPr id="57" name="직선 연결선 56"/>
              <p:cNvCxnSpPr/>
              <p:nvPr/>
            </p:nvCxnSpPr>
            <p:spPr>
              <a:xfrm>
                <a:off x="5292080" y="2348880"/>
                <a:ext cx="0" cy="1296144"/>
              </a:xfrm>
              <a:prstGeom prst="line">
                <a:avLst/>
              </a:prstGeom>
              <a:ln>
                <a:solidFill>
                  <a:srgbClr val="FF6E5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직선 연결선 57"/>
              <p:cNvCxnSpPr/>
              <p:nvPr/>
            </p:nvCxnSpPr>
            <p:spPr>
              <a:xfrm>
                <a:off x="4644008" y="2996952"/>
                <a:ext cx="1296144" cy="0"/>
              </a:xfrm>
              <a:prstGeom prst="line">
                <a:avLst/>
              </a:prstGeom>
              <a:ln>
                <a:solidFill>
                  <a:srgbClr val="FF6E5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2" name="그룹 81"/>
          <p:cNvGrpSpPr/>
          <p:nvPr/>
        </p:nvGrpSpPr>
        <p:grpSpPr>
          <a:xfrm>
            <a:off x="179512" y="188640"/>
            <a:ext cx="8856984" cy="72008"/>
            <a:chOff x="179512" y="188640"/>
            <a:chExt cx="8856984" cy="72008"/>
          </a:xfrm>
        </p:grpSpPr>
        <p:cxnSp>
          <p:nvCxnSpPr>
            <p:cNvPr id="74" name="직선 연결선 73"/>
            <p:cNvCxnSpPr/>
            <p:nvPr/>
          </p:nvCxnSpPr>
          <p:spPr>
            <a:xfrm>
              <a:off x="179512" y="188640"/>
              <a:ext cx="885698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/>
            <p:cNvCxnSpPr/>
            <p:nvPr/>
          </p:nvCxnSpPr>
          <p:spPr>
            <a:xfrm>
              <a:off x="179512" y="260648"/>
              <a:ext cx="8856984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그룹 80"/>
          <p:cNvGrpSpPr/>
          <p:nvPr/>
        </p:nvGrpSpPr>
        <p:grpSpPr>
          <a:xfrm>
            <a:off x="179512" y="6597352"/>
            <a:ext cx="8856984" cy="72008"/>
            <a:chOff x="179512" y="6597352"/>
            <a:chExt cx="8856984" cy="72008"/>
          </a:xfrm>
        </p:grpSpPr>
        <p:cxnSp>
          <p:nvCxnSpPr>
            <p:cNvPr id="79" name="직선 연결선 78"/>
            <p:cNvCxnSpPr/>
            <p:nvPr/>
          </p:nvCxnSpPr>
          <p:spPr>
            <a:xfrm>
              <a:off x="179512" y="6669360"/>
              <a:ext cx="885698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/>
            <p:cNvCxnSpPr/>
            <p:nvPr/>
          </p:nvCxnSpPr>
          <p:spPr>
            <a:xfrm>
              <a:off x="179512" y="6597352"/>
              <a:ext cx="8856984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755576" y="404664"/>
            <a:ext cx="158417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성능 분석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72008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1</a:t>
            </a:r>
            <a:endParaRPr lang="en-US" altLang="ko-KR" sz="8800" dirty="0">
              <a:solidFill>
                <a:schemeClr val="tx1">
                  <a:lumMod val="65000"/>
                  <a:lumOff val="3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25">
            <a:extLst>
              <a:ext uri="{FF2B5EF4-FFF2-40B4-BE49-F238E27FC236}">
                <a16:creationId xmlns:a16="http://schemas.microsoft.com/office/drawing/2014/main" id="{21089846-08D2-4BCC-B580-BA87D046B1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552" y="2087896"/>
            <a:ext cx="72008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36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실제 분석 방법</a:t>
            </a:r>
            <a:endParaRPr lang="ko-KR" altLang="en-US" sz="36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1" name="TextBox 25">
            <a:extLst>
              <a:ext uri="{FF2B5EF4-FFF2-40B4-BE49-F238E27FC236}">
                <a16:creationId xmlns:a16="http://schemas.microsoft.com/office/drawing/2014/main" id="{24430D97-DFCB-46AE-83B7-97FE03DAA1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640" y="2877230"/>
            <a:ext cx="7560839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>
                <a:solidFill>
                  <a:schemeClr val="tx2">
                    <a:lumMod val="60000"/>
                    <a:lumOff val="40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반복문이 가장 중요</a:t>
            </a:r>
            <a:endParaRPr lang="en-US" altLang="ko-KR" sz="2800">
              <a:solidFill>
                <a:schemeClr val="tx2">
                  <a:lumMod val="60000"/>
                  <a:lumOff val="40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r>
              <a:rPr lang="ko-KR" altLang="en-US" sz="2800">
                <a:solidFill>
                  <a:schemeClr val="tx2">
                    <a:lumMod val="60000"/>
                    <a:lumOff val="40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단순하게 생각하면</a:t>
            </a:r>
            <a:r>
              <a:rPr lang="en-US" altLang="ko-KR" sz="2800">
                <a:solidFill>
                  <a:schemeClr val="tx2">
                    <a:lumMod val="60000"/>
                    <a:lumOff val="40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 </a:t>
            </a:r>
            <a:r>
              <a:rPr lang="ko-KR" altLang="en-US" sz="2800">
                <a:solidFill>
                  <a:schemeClr val="tx2">
                    <a:lumMod val="60000"/>
                    <a:lumOff val="40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반복문이 몇 번 중첩됐는지 보셈 </a:t>
            </a:r>
            <a:endParaRPr lang="en-US" altLang="ko-KR" sz="2800">
              <a:solidFill>
                <a:schemeClr val="tx2">
                  <a:lumMod val="60000"/>
                  <a:lumOff val="40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188333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755576" y="404664"/>
            <a:ext cx="158417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성능 분석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72008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1</a:t>
            </a:r>
            <a:endParaRPr lang="en-US" altLang="ko-KR" sz="8800" dirty="0">
              <a:solidFill>
                <a:schemeClr val="tx1">
                  <a:lumMod val="65000"/>
                  <a:lumOff val="3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9100848E-CB4D-469D-8302-C678E06100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2349" y="2152997"/>
            <a:ext cx="3400425" cy="315277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894DA35-8679-4F3E-BB4C-885A96984D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47" y="3443833"/>
            <a:ext cx="2571750" cy="185737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7B35E576-F43A-4117-AE41-CFB478E758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6525" y="2824708"/>
            <a:ext cx="2962275" cy="2476500"/>
          </a:xfrm>
          <a:prstGeom prst="rect">
            <a:avLst/>
          </a:prstGeom>
        </p:spPr>
      </p:pic>
      <p:sp>
        <p:nvSpPr>
          <p:cNvPr id="13" name="TextBox 25">
            <a:extLst>
              <a:ext uri="{FF2B5EF4-FFF2-40B4-BE49-F238E27FC236}">
                <a16:creationId xmlns:a16="http://schemas.microsoft.com/office/drawing/2014/main" id="{B7E147C3-6DE6-478B-8A40-F7144A07BD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3959" y="5445223"/>
            <a:ext cx="113955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ctr"/>
            <a:r>
              <a:rPr lang="en-US" altLang="ko-KR" sz="24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O(N^2)</a:t>
            </a:r>
            <a:endParaRPr lang="en-US" altLang="ko-KR" sz="2400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14" name="TextBox 25">
            <a:extLst>
              <a:ext uri="{FF2B5EF4-FFF2-40B4-BE49-F238E27FC236}">
                <a16:creationId xmlns:a16="http://schemas.microsoft.com/office/drawing/2014/main" id="{B3275647-A3CD-4527-BD15-D1290664E0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3608" y="5445224"/>
            <a:ext cx="73034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ctr"/>
            <a:r>
              <a:rPr lang="en-US" altLang="ko-KR" sz="24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O(N)</a:t>
            </a:r>
            <a:endParaRPr lang="en-US" altLang="ko-KR" sz="2400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15" name="TextBox 25">
            <a:extLst>
              <a:ext uri="{FF2B5EF4-FFF2-40B4-BE49-F238E27FC236}">
                <a16:creationId xmlns:a16="http://schemas.microsoft.com/office/drawing/2014/main" id="{0D1F18C7-D019-41E9-8F48-2012F94CC1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2784" y="5428701"/>
            <a:ext cx="113955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ctr"/>
            <a:r>
              <a:rPr lang="en-US" altLang="ko-KR" sz="24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O(N^3)</a:t>
            </a:r>
            <a:endParaRPr lang="en-US" altLang="ko-KR" sz="2400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546975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755576" y="404664"/>
            <a:ext cx="158417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성능 분석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72008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1</a:t>
            </a:r>
            <a:endParaRPr lang="en-US" altLang="ko-KR" sz="8800" dirty="0">
              <a:solidFill>
                <a:schemeClr val="tx1">
                  <a:lumMod val="65000"/>
                  <a:lumOff val="3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25">
            <a:extLst>
              <a:ext uri="{FF2B5EF4-FFF2-40B4-BE49-F238E27FC236}">
                <a16:creationId xmlns:a16="http://schemas.microsoft.com/office/drawing/2014/main" id="{DCBDE932-0279-4473-A40E-C8A02419CF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552" y="2087896"/>
            <a:ext cx="7848872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36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일반적으로</a:t>
            </a:r>
            <a:r>
              <a:rPr lang="en-US" altLang="ko-KR" sz="36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36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명령 </a:t>
            </a:r>
            <a:r>
              <a:rPr lang="en-US" altLang="ko-KR" sz="36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2~3</a:t>
            </a:r>
            <a:r>
              <a:rPr lang="ko-KR" altLang="en-US" sz="36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억번을 </a:t>
            </a:r>
            <a:r>
              <a:rPr lang="en-US" altLang="ko-KR" sz="36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</a:t>
            </a:r>
            <a:r>
              <a:rPr lang="ko-KR" altLang="en-US" sz="36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초라고 생각한다</a:t>
            </a:r>
            <a:r>
              <a:rPr lang="en-US" altLang="ko-KR" sz="36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  <a:endParaRPr lang="ko-KR" altLang="en-US" sz="36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7" name="TextBox 25">
            <a:extLst>
              <a:ext uri="{FF2B5EF4-FFF2-40B4-BE49-F238E27FC236}">
                <a16:creationId xmlns:a16="http://schemas.microsoft.com/office/drawing/2014/main" id="{7B64590B-D287-446C-82B1-CF8BECFCAA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552" y="3724451"/>
            <a:ext cx="8136904" cy="2123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만약 어떤 알고리즘이 </a:t>
            </a:r>
            <a:r>
              <a:rPr lang="en-US" altLang="ko-KR" sz="32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O(N^2)</a:t>
            </a:r>
            <a:r>
              <a:rPr lang="ko-KR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이라면</a:t>
            </a:r>
            <a:r>
              <a:rPr lang="en-US" altLang="ko-KR" sz="32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</a:t>
            </a:r>
          </a:p>
          <a:p>
            <a:r>
              <a:rPr lang="en-US" altLang="ko-KR" sz="32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N&lt;=10000</a:t>
            </a:r>
            <a:r>
              <a:rPr lang="ko-KR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이면 거의 </a:t>
            </a:r>
            <a:r>
              <a:rPr lang="en-US" altLang="ko-KR" sz="32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</a:t>
            </a:r>
            <a:r>
              <a:rPr lang="ko-KR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초 안에 수행됨</a:t>
            </a:r>
            <a:endParaRPr lang="en-US" altLang="ko-KR" sz="3200" b="1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en-US" altLang="ko-KR" sz="32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10000~20000</a:t>
            </a:r>
            <a:r>
              <a:rPr lang="ko-KR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정도는 상황에 따라 다름</a:t>
            </a:r>
            <a:endParaRPr lang="en-US" altLang="ko-KR" sz="3200" b="1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ko-KR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하지만 </a:t>
            </a:r>
            <a:r>
              <a:rPr lang="en-US" altLang="ko-KR" sz="32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N&gt;=20000</a:t>
            </a:r>
            <a:r>
              <a:rPr lang="ko-KR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이라면 안된다고 판단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895354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755576" y="404664"/>
            <a:ext cx="158417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성능 분석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72008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1</a:t>
            </a:r>
            <a:endParaRPr lang="en-US" altLang="ko-KR" sz="8800" dirty="0">
              <a:solidFill>
                <a:schemeClr val="tx1">
                  <a:lumMod val="65000"/>
                  <a:lumOff val="3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25">
            <a:extLst>
              <a:ext uri="{FF2B5EF4-FFF2-40B4-BE49-F238E27FC236}">
                <a16:creationId xmlns:a16="http://schemas.microsoft.com/office/drawing/2014/main" id="{DCBDE932-0279-4473-A40E-C8A02419CF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056" y="3284984"/>
            <a:ext cx="8496944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문제의 난이도는 </a:t>
            </a:r>
            <a:r>
              <a:rPr lang="ko-KR" altLang="en-US" sz="3200" b="1">
                <a:solidFill>
                  <a:srgbClr val="FF0000"/>
                </a:solidFill>
                <a:latin typeface="+mn-ea"/>
              </a:rPr>
              <a:t>시간복잡도</a:t>
            </a:r>
            <a:r>
              <a:rPr lang="ko-KR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에 달려있다</a:t>
            </a:r>
            <a:endParaRPr lang="en-US" altLang="ko-KR" sz="3200" b="1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en-US" altLang="ko-KR" sz="32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</a:t>
            </a:r>
            <a:r>
              <a:rPr lang="ko-KR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입력값의 범위에 따라 난이도가 천차만별</a:t>
            </a:r>
            <a:r>
              <a:rPr lang="en-US" altLang="ko-KR" sz="32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)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100249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755576" y="404664"/>
            <a:ext cx="158417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성능 분석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72008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1</a:t>
            </a:r>
            <a:endParaRPr lang="en-US" altLang="ko-KR" sz="8800" dirty="0">
              <a:solidFill>
                <a:schemeClr val="tx1">
                  <a:lumMod val="65000"/>
                  <a:lumOff val="3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25">
            <a:extLst>
              <a:ext uri="{FF2B5EF4-FFF2-40B4-BE49-F238E27FC236}">
                <a16:creationId xmlns:a16="http://schemas.microsoft.com/office/drawing/2014/main" id="{DCBDE932-0279-4473-A40E-C8A02419CF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540" y="1841918"/>
            <a:ext cx="8280920" cy="27392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예시 </a:t>
            </a:r>
            <a:r>
              <a:rPr lang="en-US" altLang="ko-KR" sz="28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1)</a:t>
            </a:r>
          </a:p>
          <a:p>
            <a:r>
              <a:rPr lang="en-US" altLang="ko-KR" sz="24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</a:t>
            </a:r>
            <a:r>
              <a:rPr lang="ko-KR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차원 배열의 크기</a:t>
            </a:r>
            <a:r>
              <a:rPr lang="en-US" altLang="ko-KR" sz="24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(N)</a:t>
            </a:r>
            <a:r>
              <a:rPr lang="ko-KR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와</a:t>
            </a:r>
            <a:r>
              <a:rPr lang="en-US" altLang="ko-KR" sz="24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ko-KR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배열에 들어있는 값</a:t>
            </a:r>
            <a:r>
              <a:rPr lang="en-US" altLang="ko-KR" sz="24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(d)</a:t>
            </a:r>
            <a:r>
              <a:rPr lang="ko-KR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 주어진다</a:t>
            </a:r>
            <a:r>
              <a:rPr lang="en-US" altLang="ko-KR" sz="24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  <a:r>
              <a:rPr lang="ko-KR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그리고 </a:t>
            </a:r>
            <a:r>
              <a:rPr lang="en-US" altLang="ko-KR" sz="24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M</a:t>
            </a:r>
            <a:r>
              <a:rPr lang="ko-KR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개의 질문이 주어진다</a:t>
            </a:r>
            <a:r>
              <a:rPr lang="en-US" altLang="ko-KR" sz="24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각각 질문마다 </a:t>
            </a:r>
            <a:r>
              <a:rPr lang="en-US" altLang="ko-KR" sz="24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a,b</a:t>
            </a:r>
            <a:r>
              <a:rPr lang="ko-KR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가 주어지면</a:t>
            </a:r>
            <a:r>
              <a:rPr lang="en-US" altLang="ko-KR" sz="24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배열에서 </a:t>
            </a:r>
            <a:r>
              <a:rPr lang="en-US" altLang="ko-KR" sz="24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a~b</a:t>
            </a:r>
            <a:r>
              <a:rPr lang="ko-KR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의 합을 구해서 출력해라</a:t>
            </a:r>
            <a:r>
              <a:rPr lang="en-US" altLang="ko-KR" sz="24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</a:p>
          <a:p>
            <a:endParaRPr lang="en-US" altLang="ko-KR" sz="2400" b="1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ko-KR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입력 제한 </a:t>
            </a:r>
            <a:r>
              <a:rPr lang="en-US" altLang="ko-KR" sz="24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: N&lt;=10000, M&lt;=10000 , a,b,d&lt;=100</a:t>
            </a:r>
          </a:p>
          <a:p>
            <a:endParaRPr lang="en-US" altLang="ko-KR" sz="2400" b="1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B0F1A157-5184-4FF0-975A-48D3534AC4B4}"/>
              </a:ext>
            </a:extLst>
          </p:cNvPr>
          <p:cNvCxnSpPr/>
          <p:nvPr/>
        </p:nvCxnSpPr>
        <p:spPr>
          <a:xfrm>
            <a:off x="0" y="4293096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25">
            <a:extLst>
              <a:ext uri="{FF2B5EF4-FFF2-40B4-BE49-F238E27FC236}">
                <a16:creationId xmlns:a16="http://schemas.microsoft.com/office/drawing/2014/main" id="{A50B55D5-00B7-4DAD-B72F-FB336856EC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7295" y="4494313"/>
            <a:ext cx="172819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예제 입력</a:t>
            </a:r>
            <a:endParaRPr lang="en-US" altLang="ko-KR" sz="2400" b="1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2FEB5C6-4341-4335-8A95-537B0069827E}"/>
              </a:ext>
            </a:extLst>
          </p:cNvPr>
          <p:cNvSpPr/>
          <p:nvPr/>
        </p:nvSpPr>
        <p:spPr>
          <a:xfrm>
            <a:off x="485298" y="4955978"/>
            <a:ext cx="3852428" cy="17197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>
                <a:solidFill>
                  <a:schemeClr val="tx1"/>
                </a:solidFill>
              </a:rPr>
              <a:t>5</a:t>
            </a:r>
          </a:p>
          <a:p>
            <a:r>
              <a:rPr lang="en-US" altLang="ko-KR">
                <a:solidFill>
                  <a:schemeClr val="tx1"/>
                </a:solidFill>
              </a:rPr>
              <a:t>1 4 2 7 5</a:t>
            </a:r>
          </a:p>
          <a:p>
            <a:r>
              <a:rPr lang="en-US" altLang="ko-KR">
                <a:solidFill>
                  <a:schemeClr val="tx1"/>
                </a:solidFill>
              </a:rPr>
              <a:t>3</a:t>
            </a:r>
          </a:p>
          <a:p>
            <a:r>
              <a:rPr lang="en-US" altLang="ko-KR">
                <a:solidFill>
                  <a:schemeClr val="tx1"/>
                </a:solidFill>
              </a:rPr>
              <a:t>1 5</a:t>
            </a:r>
          </a:p>
          <a:p>
            <a:r>
              <a:rPr lang="en-US" altLang="ko-KR">
                <a:solidFill>
                  <a:schemeClr val="tx1"/>
                </a:solidFill>
              </a:rPr>
              <a:t>3 4</a:t>
            </a:r>
          </a:p>
          <a:p>
            <a:r>
              <a:rPr lang="en-US" altLang="ko-KR">
                <a:solidFill>
                  <a:schemeClr val="tx1"/>
                </a:solidFill>
              </a:rPr>
              <a:t>2 5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TextBox 25">
            <a:extLst>
              <a:ext uri="{FF2B5EF4-FFF2-40B4-BE49-F238E27FC236}">
                <a16:creationId xmlns:a16="http://schemas.microsoft.com/office/drawing/2014/main" id="{9628F245-A681-4CCA-B0F4-A5ADD96238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58273" y="4494313"/>
            <a:ext cx="172819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예제 출력</a:t>
            </a:r>
            <a:endParaRPr lang="en-US" altLang="ko-KR" sz="2400" b="1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D16C7B2-B16E-4F2D-8A79-7BAE853B6344}"/>
              </a:ext>
            </a:extLst>
          </p:cNvPr>
          <p:cNvSpPr/>
          <p:nvPr/>
        </p:nvSpPr>
        <p:spPr>
          <a:xfrm>
            <a:off x="4806276" y="4955978"/>
            <a:ext cx="3852428" cy="17197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>
                <a:solidFill>
                  <a:schemeClr val="tx1"/>
                </a:solidFill>
              </a:rPr>
              <a:t>19</a:t>
            </a:r>
          </a:p>
          <a:p>
            <a:r>
              <a:rPr lang="en-US" altLang="ko-KR">
                <a:solidFill>
                  <a:schemeClr val="tx1"/>
                </a:solidFill>
              </a:rPr>
              <a:t>9</a:t>
            </a:r>
          </a:p>
          <a:p>
            <a:r>
              <a:rPr lang="en-US" altLang="ko-KR">
                <a:solidFill>
                  <a:schemeClr val="tx1"/>
                </a:solidFill>
              </a:rPr>
              <a:t>18</a:t>
            </a:r>
          </a:p>
          <a:p>
            <a:endParaRPr lang="en-US" altLang="ko-KR">
              <a:solidFill>
                <a:schemeClr val="tx1"/>
              </a:solidFill>
            </a:endParaRPr>
          </a:p>
          <a:p>
            <a:endParaRPr lang="en-US" altLang="ko-KR">
              <a:solidFill>
                <a:schemeClr val="tx1"/>
              </a:solidFill>
            </a:endParaRPr>
          </a:p>
          <a:p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29511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755576" y="404664"/>
            <a:ext cx="158417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성능 분석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72008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1</a:t>
            </a:r>
            <a:endParaRPr lang="en-US" altLang="ko-KR" sz="8800" dirty="0">
              <a:solidFill>
                <a:schemeClr val="tx1">
                  <a:lumMod val="65000"/>
                  <a:lumOff val="3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25">
            <a:extLst>
              <a:ext uri="{FF2B5EF4-FFF2-40B4-BE49-F238E27FC236}">
                <a16:creationId xmlns:a16="http://schemas.microsoft.com/office/drawing/2014/main" id="{DCBDE932-0279-4473-A40E-C8A02419CF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540" y="1841918"/>
            <a:ext cx="8280920" cy="27392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예시 </a:t>
            </a:r>
            <a:r>
              <a:rPr lang="en-US" altLang="ko-KR" sz="28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2)</a:t>
            </a:r>
          </a:p>
          <a:p>
            <a:r>
              <a:rPr lang="en-US" altLang="ko-KR" sz="24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</a:t>
            </a:r>
            <a:r>
              <a:rPr lang="ko-KR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차원 배열의 크기</a:t>
            </a:r>
            <a:r>
              <a:rPr lang="en-US" altLang="ko-KR" sz="24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(N)</a:t>
            </a:r>
            <a:r>
              <a:rPr lang="ko-KR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와</a:t>
            </a:r>
            <a:r>
              <a:rPr lang="en-US" altLang="ko-KR" sz="24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ko-KR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배열에 들어있는 값</a:t>
            </a:r>
            <a:r>
              <a:rPr lang="en-US" altLang="ko-KR" sz="24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(d)</a:t>
            </a:r>
            <a:r>
              <a:rPr lang="ko-KR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 주어진다</a:t>
            </a:r>
            <a:r>
              <a:rPr lang="en-US" altLang="ko-KR" sz="24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  <a:r>
              <a:rPr lang="ko-KR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그리고 </a:t>
            </a:r>
            <a:r>
              <a:rPr lang="en-US" altLang="ko-KR" sz="24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M</a:t>
            </a:r>
            <a:r>
              <a:rPr lang="ko-KR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개의 질문이 주어진다</a:t>
            </a:r>
            <a:r>
              <a:rPr lang="en-US" altLang="ko-KR" sz="24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각각 질문마다 </a:t>
            </a:r>
            <a:r>
              <a:rPr lang="en-US" altLang="ko-KR" sz="24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a,b</a:t>
            </a:r>
            <a:r>
              <a:rPr lang="ko-KR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가 주어지면</a:t>
            </a:r>
            <a:r>
              <a:rPr lang="en-US" altLang="ko-KR" sz="24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배열에서 </a:t>
            </a:r>
            <a:r>
              <a:rPr lang="en-US" altLang="ko-KR" sz="24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a~b</a:t>
            </a:r>
            <a:r>
              <a:rPr lang="ko-KR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의 합을 구해서 출력해라</a:t>
            </a:r>
            <a:r>
              <a:rPr lang="en-US" altLang="ko-KR" sz="24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</a:p>
          <a:p>
            <a:endParaRPr lang="en-US" altLang="ko-KR" sz="2400" b="1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ko-KR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입력 제한 </a:t>
            </a:r>
            <a:r>
              <a:rPr lang="en-US" altLang="ko-KR" sz="24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: N&lt;=10000, M&lt;=1000000 , a,b,d&lt;=100</a:t>
            </a:r>
          </a:p>
          <a:p>
            <a:endParaRPr lang="en-US" altLang="ko-KR" sz="2400" b="1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B0F1A157-5184-4FF0-975A-48D3534AC4B4}"/>
              </a:ext>
            </a:extLst>
          </p:cNvPr>
          <p:cNvCxnSpPr/>
          <p:nvPr/>
        </p:nvCxnSpPr>
        <p:spPr>
          <a:xfrm>
            <a:off x="0" y="4293096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25">
            <a:extLst>
              <a:ext uri="{FF2B5EF4-FFF2-40B4-BE49-F238E27FC236}">
                <a16:creationId xmlns:a16="http://schemas.microsoft.com/office/drawing/2014/main" id="{A50B55D5-00B7-4DAD-B72F-FB336856EC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7295" y="4494313"/>
            <a:ext cx="172819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예제 입력</a:t>
            </a:r>
            <a:endParaRPr lang="en-US" altLang="ko-KR" sz="2400" b="1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2FEB5C6-4341-4335-8A95-537B0069827E}"/>
              </a:ext>
            </a:extLst>
          </p:cNvPr>
          <p:cNvSpPr/>
          <p:nvPr/>
        </p:nvSpPr>
        <p:spPr>
          <a:xfrm>
            <a:off x="485298" y="4955978"/>
            <a:ext cx="3852428" cy="17197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>
                <a:solidFill>
                  <a:schemeClr val="tx1"/>
                </a:solidFill>
              </a:rPr>
              <a:t>5</a:t>
            </a:r>
          </a:p>
          <a:p>
            <a:r>
              <a:rPr lang="en-US" altLang="ko-KR">
                <a:solidFill>
                  <a:schemeClr val="tx1"/>
                </a:solidFill>
              </a:rPr>
              <a:t>1 4 2 7 5</a:t>
            </a:r>
          </a:p>
          <a:p>
            <a:r>
              <a:rPr lang="en-US" altLang="ko-KR">
                <a:solidFill>
                  <a:schemeClr val="tx1"/>
                </a:solidFill>
              </a:rPr>
              <a:t>3</a:t>
            </a:r>
          </a:p>
          <a:p>
            <a:r>
              <a:rPr lang="en-US" altLang="ko-KR">
                <a:solidFill>
                  <a:schemeClr val="tx1"/>
                </a:solidFill>
              </a:rPr>
              <a:t>1 5</a:t>
            </a:r>
          </a:p>
          <a:p>
            <a:r>
              <a:rPr lang="en-US" altLang="ko-KR">
                <a:solidFill>
                  <a:schemeClr val="tx1"/>
                </a:solidFill>
              </a:rPr>
              <a:t>3 4</a:t>
            </a:r>
          </a:p>
          <a:p>
            <a:r>
              <a:rPr lang="en-US" altLang="ko-KR">
                <a:solidFill>
                  <a:schemeClr val="tx1"/>
                </a:solidFill>
              </a:rPr>
              <a:t>2 5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TextBox 25">
            <a:extLst>
              <a:ext uri="{FF2B5EF4-FFF2-40B4-BE49-F238E27FC236}">
                <a16:creationId xmlns:a16="http://schemas.microsoft.com/office/drawing/2014/main" id="{9628F245-A681-4CCA-B0F4-A5ADD96238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58273" y="4494313"/>
            <a:ext cx="172819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예제 출력</a:t>
            </a:r>
            <a:endParaRPr lang="en-US" altLang="ko-KR" sz="2400" b="1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D16C7B2-B16E-4F2D-8A79-7BAE853B6344}"/>
              </a:ext>
            </a:extLst>
          </p:cNvPr>
          <p:cNvSpPr/>
          <p:nvPr/>
        </p:nvSpPr>
        <p:spPr>
          <a:xfrm>
            <a:off x="4806276" y="4955978"/>
            <a:ext cx="3852428" cy="17197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>
                <a:solidFill>
                  <a:schemeClr val="tx1"/>
                </a:solidFill>
              </a:rPr>
              <a:t>19</a:t>
            </a:r>
          </a:p>
          <a:p>
            <a:r>
              <a:rPr lang="en-US" altLang="ko-KR">
                <a:solidFill>
                  <a:schemeClr val="tx1"/>
                </a:solidFill>
              </a:rPr>
              <a:t>9</a:t>
            </a:r>
          </a:p>
          <a:p>
            <a:r>
              <a:rPr lang="en-US" altLang="ko-KR">
                <a:solidFill>
                  <a:schemeClr val="tx1"/>
                </a:solidFill>
              </a:rPr>
              <a:t>18</a:t>
            </a:r>
          </a:p>
          <a:p>
            <a:endParaRPr lang="en-US" altLang="ko-KR">
              <a:solidFill>
                <a:schemeClr val="tx1"/>
              </a:solidFill>
            </a:endParaRPr>
          </a:p>
          <a:p>
            <a:endParaRPr lang="en-US" altLang="ko-KR">
              <a:solidFill>
                <a:schemeClr val="tx1"/>
              </a:solidFill>
            </a:endParaRPr>
          </a:p>
          <a:p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8866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755576" y="404664"/>
            <a:ext cx="158417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성능 분석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72008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1</a:t>
            </a:r>
            <a:endParaRPr lang="en-US" altLang="ko-KR" sz="8800" dirty="0">
              <a:solidFill>
                <a:schemeClr val="tx1">
                  <a:lumMod val="65000"/>
                  <a:lumOff val="3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25">
            <a:extLst>
              <a:ext uri="{FF2B5EF4-FFF2-40B4-BE49-F238E27FC236}">
                <a16:creationId xmlns:a16="http://schemas.microsoft.com/office/drawing/2014/main" id="{A7898A33-75D1-495C-9688-25856EA1BC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2331" y="2064308"/>
            <a:ext cx="795739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단순한 풀이 </a:t>
            </a:r>
            <a:r>
              <a:rPr lang="en-US" altLang="ko-KR" sz="32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: </a:t>
            </a:r>
            <a:r>
              <a:rPr lang="ko-KR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질문이 들어올 때마다 계산</a:t>
            </a:r>
            <a:endParaRPr lang="en-US" altLang="ko-KR" sz="3200" b="1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DA4EEFA0-4D49-41E1-95A2-33173BD5C9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6407550"/>
              </p:ext>
            </p:extLst>
          </p:nvPr>
        </p:nvGraphicFramePr>
        <p:xfrm>
          <a:off x="2295449" y="3078765"/>
          <a:ext cx="5172525" cy="7343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4505">
                  <a:extLst>
                    <a:ext uri="{9D8B030D-6E8A-4147-A177-3AD203B41FA5}">
                      <a16:colId xmlns:a16="http://schemas.microsoft.com/office/drawing/2014/main" val="3226265023"/>
                    </a:ext>
                  </a:extLst>
                </a:gridCol>
                <a:gridCol w="1034505">
                  <a:extLst>
                    <a:ext uri="{9D8B030D-6E8A-4147-A177-3AD203B41FA5}">
                      <a16:colId xmlns:a16="http://schemas.microsoft.com/office/drawing/2014/main" val="791709413"/>
                    </a:ext>
                  </a:extLst>
                </a:gridCol>
                <a:gridCol w="1034505">
                  <a:extLst>
                    <a:ext uri="{9D8B030D-6E8A-4147-A177-3AD203B41FA5}">
                      <a16:colId xmlns:a16="http://schemas.microsoft.com/office/drawing/2014/main" val="2395386505"/>
                    </a:ext>
                  </a:extLst>
                </a:gridCol>
                <a:gridCol w="1034505">
                  <a:extLst>
                    <a:ext uri="{9D8B030D-6E8A-4147-A177-3AD203B41FA5}">
                      <a16:colId xmlns:a16="http://schemas.microsoft.com/office/drawing/2014/main" val="2451256260"/>
                    </a:ext>
                  </a:extLst>
                </a:gridCol>
                <a:gridCol w="1034505">
                  <a:extLst>
                    <a:ext uri="{9D8B030D-6E8A-4147-A177-3AD203B41FA5}">
                      <a16:colId xmlns:a16="http://schemas.microsoft.com/office/drawing/2014/main" val="3056819522"/>
                    </a:ext>
                  </a:extLst>
                </a:gridCol>
              </a:tblGrid>
              <a:tr h="7343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/>
                        <a:t>1</a:t>
                      </a:r>
                      <a:endParaRPr lang="ko-KR" altLang="en-US" sz="280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/>
                        <a:t>4</a:t>
                      </a:r>
                      <a:endParaRPr lang="ko-KR" altLang="en-US" sz="280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/>
                        <a:t>2</a:t>
                      </a:r>
                      <a:endParaRPr lang="ko-KR" altLang="en-US" sz="280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/>
                        <a:t>7</a:t>
                      </a:r>
                      <a:endParaRPr lang="ko-KR" altLang="en-US" sz="280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/>
                        <a:t>5</a:t>
                      </a:r>
                      <a:endParaRPr lang="ko-KR" altLang="en-US" sz="280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8332365"/>
                  </a:ext>
                </a:extLst>
              </a:tr>
            </a:tbl>
          </a:graphicData>
        </a:graphic>
      </p:graphicFrame>
      <p:sp>
        <p:nvSpPr>
          <p:cNvPr id="11" name="TextBox 25">
            <a:extLst>
              <a:ext uri="{FF2B5EF4-FFF2-40B4-BE49-F238E27FC236}">
                <a16:creationId xmlns:a16="http://schemas.microsoft.com/office/drawing/2014/main" id="{973FE07C-96FA-41FA-90CD-5DA5AE2F00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51718" y="3153549"/>
            <a:ext cx="93610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2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arr</a:t>
            </a:r>
          </a:p>
        </p:txBody>
      </p:sp>
      <p:sp>
        <p:nvSpPr>
          <p:cNvPr id="12" name="TextBox 25">
            <a:extLst>
              <a:ext uri="{FF2B5EF4-FFF2-40B4-BE49-F238E27FC236}">
                <a16:creationId xmlns:a16="http://schemas.microsoft.com/office/drawing/2014/main" id="{49D7657B-CDCE-4E4A-8CEB-0E311D3616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2331" y="4150388"/>
            <a:ext cx="6267941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4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 5 =&gt; arr[1] + arr[2] + … + arr[5];</a:t>
            </a:r>
          </a:p>
          <a:p>
            <a:r>
              <a:rPr lang="en-US" altLang="ko-KR" sz="24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3 4 =&gt; arr[3] + arr[4];</a:t>
            </a:r>
          </a:p>
          <a:p>
            <a:r>
              <a:rPr lang="en-US" altLang="ko-KR" sz="24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2 5 =&gt; arr[2] + arr[3] + arr[4] + arr[5];</a:t>
            </a:r>
          </a:p>
        </p:txBody>
      </p:sp>
      <p:sp>
        <p:nvSpPr>
          <p:cNvPr id="13" name="TextBox 25">
            <a:extLst>
              <a:ext uri="{FF2B5EF4-FFF2-40B4-BE49-F238E27FC236}">
                <a16:creationId xmlns:a16="http://schemas.microsoft.com/office/drawing/2014/main" id="{782958AC-DE7F-4396-8832-C500AAE9BD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46751" y="5687995"/>
            <a:ext cx="496855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36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시간복잡도 </a:t>
            </a:r>
            <a:r>
              <a:rPr lang="en-US" altLang="ko-KR" sz="36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: O(N * M)</a:t>
            </a:r>
          </a:p>
        </p:txBody>
      </p:sp>
    </p:spTree>
    <p:extLst>
      <p:ext uri="{BB962C8B-B14F-4D97-AF65-F5344CB8AC3E}">
        <p14:creationId xmlns:p14="http://schemas.microsoft.com/office/powerpoint/2010/main" val="17374568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755576" y="404664"/>
            <a:ext cx="158417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성능 분석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72008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1</a:t>
            </a:r>
            <a:endParaRPr lang="en-US" altLang="ko-KR" sz="8800" dirty="0">
              <a:solidFill>
                <a:schemeClr val="tx1">
                  <a:lumMod val="65000"/>
                  <a:lumOff val="3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25">
            <a:extLst>
              <a:ext uri="{FF2B5EF4-FFF2-40B4-BE49-F238E27FC236}">
                <a16:creationId xmlns:a16="http://schemas.microsoft.com/office/drawing/2014/main" id="{A7898A33-75D1-495C-9688-25856EA1BC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5656" y="3068960"/>
            <a:ext cx="5904656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2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O(N*M)</a:t>
            </a:r>
            <a:r>
              <a:rPr lang="ko-KR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의 알고리즘이라면</a:t>
            </a:r>
            <a:r>
              <a:rPr lang="en-US" altLang="ko-KR" sz="32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</a:t>
            </a:r>
          </a:p>
          <a:p>
            <a:r>
              <a:rPr lang="ko-KR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예시 </a:t>
            </a:r>
            <a:r>
              <a:rPr lang="en-US" altLang="ko-KR" sz="32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2</a:t>
            </a:r>
            <a:r>
              <a:rPr lang="ko-KR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번을 풀 수 없음 </a:t>
            </a:r>
            <a:endParaRPr lang="en-US" altLang="ko-KR" sz="3200" b="1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en-US" altLang="ko-KR" sz="32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=&gt; </a:t>
            </a:r>
            <a:r>
              <a:rPr lang="ko-KR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더 빠른 방법을 생각해야함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360373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25">
            <a:extLst>
              <a:ext uri="{FF2B5EF4-FFF2-40B4-BE49-F238E27FC236}">
                <a16:creationId xmlns:a16="http://schemas.microsoft.com/office/drawing/2014/main" id="{98EBBB02-1674-4E05-A549-53676A56D0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9692" y="2636912"/>
            <a:ext cx="5544616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66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2. Linked List</a:t>
            </a:r>
            <a:endParaRPr lang="ko-KR" altLang="en-US" sz="66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292397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755576" y="404664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8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Linked List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72008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2</a:t>
            </a:r>
            <a:endParaRPr lang="en-US" altLang="ko-KR" sz="8800" dirty="0">
              <a:solidFill>
                <a:schemeClr val="tx1">
                  <a:lumMod val="65000"/>
                  <a:lumOff val="3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25">
            <a:extLst>
              <a:ext uri="{FF2B5EF4-FFF2-40B4-BE49-F238E27FC236}">
                <a16:creationId xmlns:a16="http://schemas.microsoft.com/office/drawing/2014/main" id="{98EBBB02-1674-4E05-A549-53676A56D0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60" y="2316457"/>
            <a:ext cx="72008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4400"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연결 리스트</a:t>
            </a:r>
            <a:r>
              <a:rPr lang="en-US" altLang="ko-KR" sz="4400"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(Linked List)</a:t>
            </a:r>
            <a:endParaRPr lang="ko-KR" altLang="en-US" sz="44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10" name="TextBox 25">
            <a:extLst>
              <a:ext uri="{FF2B5EF4-FFF2-40B4-BE49-F238E27FC236}">
                <a16:creationId xmlns:a16="http://schemas.microsoft.com/office/drawing/2014/main" id="{DB5FE9D2-E1AF-4F5A-8EA1-81644DA89C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0158" y="3368508"/>
            <a:ext cx="638224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=&gt; </a:t>
            </a:r>
            <a:r>
              <a:rPr lang="ko-KR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각 노드가 한 줄로 연결되어 있는 자료구조 </a:t>
            </a:r>
            <a:endParaRPr lang="en-US" altLang="ko-KR" sz="2800">
              <a:solidFill>
                <a:schemeClr val="tx1">
                  <a:lumMod val="75000"/>
                  <a:lumOff val="2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8" name="TextBox 25">
            <a:extLst>
              <a:ext uri="{FF2B5EF4-FFF2-40B4-BE49-F238E27FC236}">
                <a16:creationId xmlns:a16="http://schemas.microsoft.com/office/drawing/2014/main" id="{61FC0AB9-19A2-4E80-9C3C-721766E720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5207" y="4478259"/>
            <a:ext cx="324036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3600"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노드</a:t>
            </a:r>
            <a:r>
              <a:rPr lang="en-US" altLang="ko-KR" sz="3600"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(Node)</a:t>
            </a:r>
            <a:endParaRPr lang="ko-KR" altLang="en-US" sz="36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11" name="TextBox 25">
            <a:extLst>
              <a:ext uri="{FF2B5EF4-FFF2-40B4-BE49-F238E27FC236}">
                <a16:creationId xmlns:a16="http://schemas.microsoft.com/office/drawing/2014/main" id="{438DE53D-28A7-44BE-85A9-71F7142060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5490" y="5223087"/>
            <a:ext cx="6382242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=&gt; </a:t>
            </a:r>
            <a:r>
              <a: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컴퓨터 과학에서 쓰이는 기초단위</a:t>
            </a:r>
            <a:r>
              <a:rPr lang="en-US" alt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. </a:t>
            </a:r>
          </a:p>
          <a:p>
            <a:r>
              <a: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하나의 요소</a:t>
            </a:r>
            <a:r>
              <a:rPr lang="en-US" alt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(</a:t>
            </a:r>
            <a:r>
              <a: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성분</a:t>
            </a:r>
            <a:r>
              <a:rPr lang="en-US" alt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) </a:t>
            </a:r>
            <a:r>
              <a: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정도로 이해하면 됨</a:t>
            </a:r>
            <a:endParaRPr lang="en-US" altLang="ko-KR" sz="2400">
              <a:solidFill>
                <a:schemeClr val="tx1">
                  <a:lumMod val="75000"/>
                  <a:lumOff val="2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r>
              <a: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연결리스트</a:t>
            </a:r>
            <a:r>
              <a:rPr lang="en-US" alt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 </a:t>
            </a:r>
            <a:r>
              <a: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그래프</a:t>
            </a:r>
            <a:r>
              <a:rPr lang="en-US" alt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 </a:t>
            </a:r>
            <a:r>
              <a: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트리 등등 앞으로 많이 볼꺼</a:t>
            </a:r>
            <a:endParaRPr lang="en-US" altLang="ko-KR" sz="2400">
              <a:solidFill>
                <a:schemeClr val="tx1">
                  <a:lumMod val="75000"/>
                  <a:lumOff val="2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188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직사각형 16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6E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204539" y="3069483"/>
            <a:ext cx="1044176" cy="9541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성능 분석</a:t>
            </a:r>
            <a:endParaRPr lang="en-US" altLang="ko-KR" sz="2800" dirty="0">
              <a:solidFill>
                <a:schemeClr val="bg1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3131960" y="3069483"/>
            <a:ext cx="1296024" cy="9541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80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Linked</a:t>
            </a:r>
          </a:p>
          <a:p>
            <a:r>
              <a:rPr lang="en-US" altLang="ko-KR" sz="280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List</a:t>
            </a:r>
            <a:endParaRPr lang="ko-KR" altLang="en-US" sz="2800" dirty="0">
              <a:solidFill>
                <a:schemeClr val="bg1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5009848" y="3260025"/>
            <a:ext cx="1152128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80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Stack</a:t>
            </a:r>
            <a:endParaRPr lang="ko-KR" altLang="en-US" sz="2800" dirty="0">
              <a:solidFill>
                <a:schemeClr val="bg1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6826075" y="3240103"/>
            <a:ext cx="1368152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80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Queue</a:t>
            </a:r>
            <a:endParaRPr lang="ko-KR" altLang="en-US" sz="2800" dirty="0">
              <a:solidFill>
                <a:schemeClr val="bg1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cxnSp>
        <p:nvCxnSpPr>
          <p:cNvPr id="198" name="직선 연결선 197"/>
          <p:cNvCxnSpPr>
            <a:cxnSpLocks/>
          </p:cNvCxnSpPr>
          <p:nvPr/>
        </p:nvCxnSpPr>
        <p:spPr>
          <a:xfrm>
            <a:off x="1187624" y="2809503"/>
            <a:ext cx="7920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직선 연결선 199"/>
          <p:cNvCxnSpPr>
            <a:cxnSpLocks/>
          </p:cNvCxnSpPr>
          <p:nvPr/>
        </p:nvCxnSpPr>
        <p:spPr>
          <a:xfrm>
            <a:off x="1187624" y="4264521"/>
            <a:ext cx="7920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직선 연결선 200"/>
          <p:cNvCxnSpPr/>
          <p:nvPr/>
        </p:nvCxnSpPr>
        <p:spPr>
          <a:xfrm>
            <a:off x="3203848" y="2809503"/>
            <a:ext cx="7920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직선 연결선 201"/>
          <p:cNvCxnSpPr/>
          <p:nvPr/>
        </p:nvCxnSpPr>
        <p:spPr>
          <a:xfrm>
            <a:off x="3203848" y="4264521"/>
            <a:ext cx="7920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직선 연결선 202"/>
          <p:cNvCxnSpPr/>
          <p:nvPr/>
        </p:nvCxnSpPr>
        <p:spPr>
          <a:xfrm>
            <a:off x="5148064" y="2809503"/>
            <a:ext cx="7920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직선 연결선 203"/>
          <p:cNvCxnSpPr/>
          <p:nvPr/>
        </p:nvCxnSpPr>
        <p:spPr>
          <a:xfrm>
            <a:off x="5148064" y="4264521"/>
            <a:ext cx="7920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직선 연결선 204"/>
          <p:cNvCxnSpPr/>
          <p:nvPr/>
        </p:nvCxnSpPr>
        <p:spPr>
          <a:xfrm>
            <a:off x="7020272" y="2809503"/>
            <a:ext cx="7920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직선 연결선 205"/>
          <p:cNvCxnSpPr/>
          <p:nvPr/>
        </p:nvCxnSpPr>
        <p:spPr>
          <a:xfrm>
            <a:off x="7020272" y="4264521"/>
            <a:ext cx="7920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직선 연결선 206"/>
          <p:cNvCxnSpPr>
            <a:cxnSpLocks/>
          </p:cNvCxnSpPr>
          <p:nvPr/>
        </p:nvCxnSpPr>
        <p:spPr>
          <a:xfrm>
            <a:off x="1187624" y="4221088"/>
            <a:ext cx="792088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직선 연결선 207"/>
          <p:cNvCxnSpPr/>
          <p:nvPr/>
        </p:nvCxnSpPr>
        <p:spPr>
          <a:xfrm>
            <a:off x="3203848" y="4221088"/>
            <a:ext cx="792088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직선 연결선 208"/>
          <p:cNvCxnSpPr/>
          <p:nvPr/>
        </p:nvCxnSpPr>
        <p:spPr>
          <a:xfrm>
            <a:off x="5148064" y="4221088"/>
            <a:ext cx="792088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직선 연결선 209"/>
          <p:cNvCxnSpPr/>
          <p:nvPr/>
        </p:nvCxnSpPr>
        <p:spPr>
          <a:xfrm>
            <a:off x="7020272" y="4221088"/>
            <a:ext cx="792088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직선 연결선 210"/>
          <p:cNvCxnSpPr>
            <a:cxnSpLocks/>
          </p:cNvCxnSpPr>
          <p:nvPr/>
        </p:nvCxnSpPr>
        <p:spPr>
          <a:xfrm>
            <a:off x="1187624" y="2871986"/>
            <a:ext cx="792088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직선 연결선 211"/>
          <p:cNvCxnSpPr/>
          <p:nvPr/>
        </p:nvCxnSpPr>
        <p:spPr>
          <a:xfrm>
            <a:off x="3203848" y="2871986"/>
            <a:ext cx="792088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직선 연결선 212"/>
          <p:cNvCxnSpPr/>
          <p:nvPr/>
        </p:nvCxnSpPr>
        <p:spPr>
          <a:xfrm>
            <a:off x="5148064" y="2871986"/>
            <a:ext cx="792088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직선 연결선 213"/>
          <p:cNvCxnSpPr/>
          <p:nvPr/>
        </p:nvCxnSpPr>
        <p:spPr>
          <a:xfrm>
            <a:off x="7020272" y="2871986"/>
            <a:ext cx="792088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TextBox 216"/>
          <p:cNvSpPr txBox="1"/>
          <p:nvPr/>
        </p:nvSpPr>
        <p:spPr>
          <a:xfrm>
            <a:off x="1115616" y="2411596"/>
            <a:ext cx="115212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1</a:t>
            </a:r>
          </a:p>
        </p:txBody>
      </p:sp>
      <p:sp>
        <p:nvSpPr>
          <p:cNvPr id="218" name="TextBox 217"/>
          <p:cNvSpPr txBox="1"/>
          <p:nvPr/>
        </p:nvSpPr>
        <p:spPr>
          <a:xfrm>
            <a:off x="3131960" y="2411596"/>
            <a:ext cx="115212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2</a:t>
            </a:r>
            <a:endParaRPr lang="ko-KR" altLang="en-US" dirty="0">
              <a:solidFill>
                <a:schemeClr val="bg1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219" name="TextBox 218"/>
          <p:cNvSpPr txBox="1"/>
          <p:nvPr/>
        </p:nvSpPr>
        <p:spPr>
          <a:xfrm>
            <a:off x="5076176" y="2411596"/>
            <a:ext cx="115212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3</a:t>
            </a:r>
            <a:endParaRPr lang="ko-KR" altLang="en-US" dirty="0">
              <a:solidFill>
                <a:schemeClr val="bg1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220" name="TextBox 219"/>
          <p:cNvSpPr txBox="1"/>
          <p:nvPr/>
        </p:nvSpPr>
        <p:spPr>
          <a:xfrm>
            <a:off x="6948264" y="2411596"/>
            <a:ext cx="115212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4</a:t>
            </a:r>
            <a:endParaRPr lang="ko-KR" altLang="en-US" dirty="0">
              <a:solidFill>
                <a:schemeClr val="bg1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2E8BA24-B295-4DF5-9071-D555AC4D6677}"/>
              </a:ext>
            </a:extLst>
          </p:cNvPr>
          <p:cNvSpPr txBox="1"/>
          <p:nvPr/>
        </p:nvSpPr>
        <p:spPr>
          <a:xfrm>
            <a:off x="251520" y="260648"/>
            <a:ext cx="3096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4</a:t>
            </a:r>
            <a:r>
              <a:rPr lang="ko-KR" altLang="en-US" sz="360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주차</a:t>
            </a:r>
            <a:endParaRPr lang="ko-KR" altLang="en-US" sz="3600" dirty="0">
              <a:solidFill>
                <a:schemeClr val="bg1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324070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>
            <a:extLst>
              <a:ext uri="{FF2B5EF4-FFF2-40B4-BE49-F238E27FC236}">
                <a16:creationId xmlns:a16="http://schemas.microsoft.com/office/drawing/2014/main" id="{A20A723D-B49D-4152-8CB0-9979317E2761}"/>
              </a:ext>
            </a:extLst>
          </p:cNvPr>
          <p:cNvSpPr/>
          <p:nvPr/>
        </p:nvSpPr>
        <p:spPr>
          <a:xfrm>
            <a:off x="1260127" y="3416424"/>
            <a:ext cx="576556" cy="5760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ptr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755576" y="404664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8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Linked List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72008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2</a:t>
            </a:r>
            <a:endParaRPr lang="en-US" altLang="ko-KR" sz="8800" dirty="0">
              <a:solidFill>
                <a:schemeClr val="tx1">
                  <a:lumMod val="65000"/>
                  <a:lumOff val="3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47DFDB4E-36EC-42A5-9AA4-F424D5AEB415}"/>
              </a:ext>
            </a:extLst>
          </p:cNvPr>
          <p:cNvSpPr/>
          <p:nvPr/>
        </p:nvSpPr>
        <p:spPr>
          <a:xfrm>
            <a:off x="611560" y="3416424"/>
            <a:ext cx="640371" cy="5760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data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790BCC1F-C185-492F-B8BD-622D9E4904ED}"/>
              </a:ext>
            </a:extLst>
          </p:cNvPr>
          <p:cNvCxnSpPr>
            <a:cxnSpLocks/>
            <a:endCxn id="47" idx="2"/>
          </p:cNvCxnSpPr>
          <p:nvPr/>
        </p:nvCxnSpPr>
        <p:spPr>
          <a:xfrm flipV="1">
            <a:off x="1732777" y="3717008"/>
            <a:ext cx="801257" cy="154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1F7C3E87-7077-4BCA-9145-3D00F1D42AAD}"/>
              </a:ext>
            </a:extLst>
          </p:cNvPr>
          <p:cNvSpPr/>
          <p:nvPr/>
        </p:nvSpPr>
        <p:spPr>
          <a:xfrm>
            <a:off x="3383288" y="3444416"/>
            <a:ext cx="576556" cy="5760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ptr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AE4C2F6D-0A6F-41EF-9F6A-60872505367C}"/>
              </a:ext>
            </a:extLst>
          </p:cNvPr>
          <p:cNvSpPr/>
          <p:nvPr/>
        </p:nvSpPr>
        <p:spPr>
          <a:xfrm>
            <a:off x="2742917" y="3444416"/>
            <a:ext cx="640371" cy="5760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data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FF0EF8B6-DEDB-4881-B52B-27D18B0B9946}"/>
              </a:ext>
            </a:extLst>
          </p:cNvPr>
          <p:cNvSpPr/>
          <p:nvPr/>
        </p:nvSpPr>
        <p:spPr>
          <a:xfrm>
            <a:off x="5513987" y="3444416"/>
            <a:ext cx="576556" cy="5760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ptr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7C8D69C8-2B7A-4C4C-9F71-6F6E151461D6}"/>
              </a:ext>
            </a:extLst>
          </p:cNvPr>
          <p:cNvSpPr/>
          <p:nvPr/>
        </p:nvSpPr>
        <p:spPr>
          <a:xfrm>
            <a:off x="4876287" y="3444416"/>
            <a:ext cx="640371" cy="5760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data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26715512-EE43-408B-89D6-D0ED467F0368}"/>
              </a:ext>
            </a:extLst>
          </p:cNvPr>
          <p:cNvSpPr/>
          <p:nvPr/>
        </p:nvSpPr>
        <p:spPr>
          <a:xfrm>
            <a:off x="7682869" y="3444416"/>
            <a:ext cx="576556" cy="5760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ptr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2306D748-6B08-45A6-89C1-28E0764BB313}"/>
              </a:ext>
            </a:extLst>
          </p:cNvPr>
          <p:cNvSpPr/>
          <p:nvPr/>
        </p:nvSpPr>
        <p:spPr>
          <a:xfrm>
            <a:off x="7045169" y="3444416"/>
            <a:ext cx="640371" cy="5760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data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5" name="TextBox 25">
            <a:extLst>
              <a:ext uri="{FF2B5EF4-FFF2-40B4-BE49-F238E27FC236}">
                <a16:creationId xmlns:a16="http://schemas.microsoft.com/office/drawing/2014/main" id="{2706577A-3707-4559-B5A5-69B8EDC41A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60" y="2316457"/>
            <a:ext cx="72008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4400"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연결 리스트</a:t>
            </a:r>
            <a:r>
              <a:rPr lang="en-US" altLang="ko-KR" sz="4400"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(Linked List)</a:t>
            </a:r>
            <a:endParaRPr lang="ko-KR" altLang="en-US" sz="44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CD1C6241-CCDF-4F3F-B4C4-DF3DBE41F08B}"/>
              </a:ext>
            </a:extLst>
          </p:cNvPr>
          <p:cNvSpPr/>
          <p:nvPr/>
        </p:nvSpPr>
        <p:spPr>
          <a:xfrm>
            <a:off x="2534034" y="3166668"/>
            <a:ext cx="1656184" cy="1100680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ABB68722-FBCD-4359-BDAB-690845E68AC9}"/>
              </a:ext>
            </a:extLst>
          </p:cNvPr>
          <p:cNvSpPr/>
          <p:nvPr/>
        </p:nvSpPr>
        <p:spPr>
          <a:xfrm>
            <a:off x="400537" y="3182107"/>
            <a:ext cx="1656184" cy="1100680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2B55EDC6-D305-4158-8030-9AC3FC6B8E39}"/>
              </a:ext>
            </a:extLst>
          </p:cNvPr>
          <p:cNvSpPr/>
          <p:nvPr/>
        </p:nvSpPr>
        <p:spPr>
          <a:xfrm>
            <a:off x="4652678" y="3209098"/>
            <a:ext cx="1656184" cy="1100680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94B2470-B255-48B9-9649-14CAD376127B}"/>
              </a:ext>
            </a:extLst>
          </p:cNvPr>
          <p:cNvSpPr txBox="1"/>
          <p:nvPr/>
        </p:nvSpPr>
        <p:spPr>
          <a:xfrm>
            <a:off x="866925" y="4260514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Node</a:t>
            </a:r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0ECABC5-54AD-4DA8-A8D5-820A410F4B00}"/>
              </a:ext>
            </a:extLst>
          </p:cNvPr>
          <p:cNvSpPr txBox="1"/>
          <p:nvPr/>
        </p:nvSpPr>
        <p:spPr>
          <a:xfrm>
            <a:off x="3002414" y="4309778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Node</a:t>
            </a:r>
            <a:endParaRPr lang="ko-KR" alt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87DB123-B4E1-48A9-9E21-6CBAA5DCC3E8}"/>
              </a:ext>
            </a:extLst>
          </p:cNvPr>
          <p:cNvSpPr txBox="1"/>
          <p:nvPr/>
        </p:nvSpPr>
        <p:spPr>
          <a:xfrm>
            <a:off x="5133113" y="4334029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Node</a:t>
            </a:r>
            <a:endParaRPr lang="ko-KR" alt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3320DC7-E20F-4396-8394-F5842F903CDB}"/>
              </a:ext>
            </a:extLst>
          </p:cNvPr>
          <p:cNvSpPr txBox="1"/>
          <p:nvPr/>
        </p:nvSpPr>
        <p:spPr>
          <a:xfrm>
            <a:off x="7304666" y="4309778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Node</a:t>
            </a:r>
            <a:endParaRPr lang="ko-KR" altLang="en-US"/>
          </a:p>
        </p:txBody>
      </p:sp>
      <p:sp>
        <p:nvSpPr>
          <p:cNvPr id="55" name="TextBox 25">
            <a:extLst>
              <a:ext uri="{FF2B5EF4-FFF2-40B4-BE49-F238E27FC236}">
                <a16:creationId xmlns:a16="http://schemas.microsoft.com/office/drawing/2014/main" id="{113ED500-8879-4880-B6CC-98ED88BACC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318" y="4881778"/>
            <a:ext cx="6382242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=&gt; </a:t>
            </a:r>
            <a:r>
              <a:rPr lang="ko-KR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각 노드는 </a:t>
            </a:r>
            <a:r>
              <a:rPr lang="en-US" altLang="ko-KR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data</a:t>
            </a:r>
            <a:r>
              <a:rPr lang="ko-KR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와 </a:t>
            </a:r>
            <a:r>
              <a:rPr lang="en-US" altLang="ko-KR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ptr</a:t>
            </a:r>
            <a:r>
              <a:rPr lang="ko-KR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로 구성되어 있고</a:t>
            </a:r>
            <a:r>
              <a:rPr lang="en-US" altLang="ko-KR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</a:t>
            </a:r>
          </a:p>
          <a:p>
            <a:r>
              <a:rPr lang="en-US" altLang="ko-KR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ptr</a:t>
            </a:r>
            <a:r>
              <a:rPr lang="ko-KR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이 다음 노드 전체를 가리키는 느낌</a:t>
            </a:r>
            <a:endParaRPr lang="en-US" altLang="ko-KR" sz="2800">
              <a:solidFill>
                <a:schemeClr val="tx1">
                  <a:lumMod val="75000"/>
                  <a:lumOff val="2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070F6E87-CF52-41EE-B5D0-56766DB14D59}"/>
              </a:ext>
            </a:extLst>
          </p:cNvPr>
          <p:cNvCxnSpPr>
            <a:cxnSpLocks/>
            <a:endCxn id="49" idx="2"/>
          </p:cNvCxnSpPr>
          <p:nvPr/>
        </p:nvCxnSpPr>
        <p:spPr>
          <a:xfrm>
            <a:off x="3843231" y="3749080"/>
            <a:ext cx="809447" cy="103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9" name="타원 58">
            <a:extLst>
              <a:ext uri="{FF2B5EF4-FFF2-40B4-BE49-F238E27FC236}">
                <a16:creationId xmlns:a16="http://schemas.microsoft.com/office/drawing/2014/main" id="{B4D0F0CA-64FA-46C9-8D64-FCAAABE3411E}"/>
              </a:ext>
            </a:extLst>
          </p:cNvPr>
          <p:cNvSpPr/>
          <p:nvPr/>
        </p:nvSpPr>
        <p:spPr>
          <a:xfrm>
            <a:off x="6848592" y="3198740"/>
            <a:ext cx="1656184" cy="1100680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601AF9B2-37CC-4182-AD61-F94A0E989485}"/>
              </a:ext>
            </a:extLst>
          </p:cNvPr>
          <p:cNvCxnSpPr>
            <a:cxnSpLocks/>
          </p:cNvCxnSpPr>
          <p:nvPr/>
        </p:nvCxnSpPr>
        <p:spPr>
          <a:xfrm>
            <a:off x="5979245" y="3749080"/>
            <a:ext cx="809447" cy="103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60460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755576" y="404664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8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Linked List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72008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2</a:t>
            </a:r>
            <a:endParaRPr lang="en-US" altLang="ko-KR" sz="8800" dirty="0">
              <a:solidFill>
                <a:schemeClr val="tx1">
                  <a:lumMod val="65000"/>
                  <a:lumOff val="3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25">
            <a:extLst>
              <a:ext uri="{FF2B5EF4-FFF2-40B4-BE49-F238E27FC236}">
                <a16:creationId xmlns:a16="http://schemas.microsoft.com/office/drawing/2014/main" id="{2706577A-3707-4559-B5A5-69B8EDC41A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9712" y="3140968"/>
            <a:ext cx="5556279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7200"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배열 </a:t>
            </a:r>
            <a:r>
              <a:rPr lang="en-US" altLang="ko-KR" sz="7200"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vs </a:t>
            </a:r>
            <a:r>
              <a:rPr lang="ko-KR" altLang="en-US" sz="7200"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링리</a:t>
            </a:r>
            <a:endParaRPr lang="ko-KR" altLang="en-US" sz="72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994424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25">
            <a:extLst>
              <a:ext uri="{FF2B5EF4-FFF2-40B4-BE49-F238E27FC236}">
                <a16:creationId xmlns:a16="http://schemas.microsoft.com/office/drawing/2014/main" id="{DB5FE9D2-E1AF-4F5A-8EA1-81644DA89C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9338" y="2194220"/>
            <a:ext cx="194421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4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1) </a:t>
            </a:r>
            <a:r>
              <a:rPr lang="ko-KR" altLang="en-US" sz="4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접근 </a:t>
            </a:r>
            <a:endParaRPr lang="en-US" altLang="ko-KR" sz="4800">
              <a:solidFill>
                <a:schemeClr val="tx1">
                  <a:lumMod val="75000"/>
                  <a:lumOff val="2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21" name="TextBox 25">
            <a:extLst>
              <a:ext uri="{FF2B5EF4-FFF2-40B4-BE49-F238E27FC236}">
                <a16:creationId xmlns:a16="http://schemas.microsoft.com/office/drawing/2014/main" id="{AF9D3973-9DB5-4569-99FF-83B3FAAE03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386" y="3591939"/>
            <a:ext cx="768122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배열 </a:t>
            </a:r>
            <a:r>
              <a:rPr lang="en-US" altLang="ko-KR" sz="28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: </a:t>
            </a:r>
            <a:r>
              <a:rPr lang="ko-KR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인덱스로 바로 접근가능</a:t>
            </a:r>
            <a:r>
              <a:rPr lang="en-US" altLang="ko-KR" sz="28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O(1)</a:t>
            </a:r>
            <a:endParaRPr lang="ko-KR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74" name="TextBox 25">
            <a:extLst>
              <a:ext uri="{FF2B5EF4-FFF2-40B4-BE49-F238E27FC236}">
                <a16:creationId xmlns:a16="http://schemas.microsoft.com/office/drawing/2014/main" id="{1145F047-3A5F-49EB-9FAE-6CACD4A9BC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386" y="4456035"/>
            <a:ext cx="813690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링리 </a:t>
            </a:r>
            <a:r>
              <a:rPr lang="en-US" altLang="ko-KR" sz="28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: head</a:t>
            </a:r>
            <a:r>
              <a:rPr lang="ko-KR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부터 일일히 찾아가야함</a:t>
            </a:r>
            <a:r>
              <a:rPr lang="en-US" altLang="ko-KR" sz="28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O(N)</a:t>
            </a:r>
            <a:endParaRPr lang="ko-KR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9" name="TextBox 25">
            <a:extLst>
              <a:ext uri="{FF2B5EF4-FFF2-40B4-BE49-F238E27FC236}">
                <a16:creationId xmlns:a16="http://schemas.microsoft.com/office/drawing/2014/main" id="{48303734-3D50-42AE-8650-AC8777CFFF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3828" y="5345340"/>
            <a:ext cx="3096344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66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배열 승</a:t>
            </a:r>
            <a:endParaRPr lang="en-US" altLang="ko-KR" sz="6600">
              <a:solidFill>
                <a:schemeClr val="tx1">
                  <a:lumMod val="75000"/>
                  <a:lumOff val="2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30" name="TextBox 25">
            <a:extLst>
              <a:ext uri="{FF2B5EF4-FFF2-40B4-BE49-F238E27FC236}">
                <a16:creationId xmlns:a16="http://schemas.microsoft.com/office/drawing/2014/main" id="{99E2C98E-9303-4673-9D80-D40660BE52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576" y="404664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배열 </a:t>
            </a:r>
            <a:r>
              <a:rPr lang="en-US" altLang="ko-KR" sz="28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vs </a:t>
            </a:r>
            <a:r>
              <a: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링리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209A8914-5C40-4447-9798-80A82237F646}"/>
              </a:ext>
            </a:extLst>
          </p:cNvPr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2EE85C06-2B1D-4825-AF95-3CAC0D1EC3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96" y="182250"/>
            <a:ext cx="72008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2</a:t>
            </a:r>
            <a:endParaRPr lang="en-US" altLang="ko-KR" sz="8800" dirty="0">
              <a:solidFill>
                <a:schemeClr val="tx1">
                  <a:lumMod val="65000"/>
                  <a:lumOff val="3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BDEF9574-9B00-4055-900A-7A861DCD20E9}"/>
              </a:ext>
            </a:extLst>
          </p:cNvPr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8602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25">
            <a:extLst>
              <a:ext uri="{FF2B5EF4-FFF2-40B4-BE49-F238E27FC236}">
                <a16:creationId xmlns:a16="http://schemas.microsoft.com/office/drawing/2014/main" id="{DB5FE9D2-E1AF-4F5A-8EA1-81644DA89C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231081"/>
            <a:ext cx="194421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4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2) </a:t>
            </a:r>
            <a:r>
              <a:rPr lang="ko-KR" altLang="en-US" sz="4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삽입  </a:t>
            </a:r>
            <a:endParaRPr lang="en-US" altLang="ko-KR" sz="4800">
              <a:solidFill>
                <a:schemeClr val="tx1">
                  <a:lumMod val="75000"/>
                  <a:lumOff val="2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676706F3-5883-4DF1-94EB-DDA9742FD2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7324606"/>
              </p:ext>
            </p:extLst>
          </p:nvPr>
        </p:nvGraphicFramePr>
        <p:xfrm>
          <a:off x="5083964" y="1358199"/>
          <a:ext cx="1021601" cy="7442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1601">
                  <a:extLst>
                    <a:ext uri="{9D8B030D-6E8A-4147-A177-3AD203B41FA5}">
                      <a16:colId xmlns:a16="http://schemas.microsoft.com/office/drawing/2014/main" val="3226265023"/>
                    </a:ext>
                  </a:extLst>
                </a:gridCol>
              </a:tblGrid>
              <a:tr h="7442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/>
                        <a:t>90</a:t>
                      </a:r>
                      <a:endParaRPr lang="ko-KR" altLang="en-US" sz="280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8332365"/>
                  </a:ext>
                </a:extLst>
              </a:tr>
            </a:tbl>
          </a:graphicData>
        </a:graphic>
      </p:graphicFrame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854A4A70-45FD-47CA-821B-92B777F0F22D}"/>
              </a:ext>
            </a:extLst>
          </p:cNvPr>
          <p:cNvCxnSpPr>
            <a:cxnSpLocks/>
          </p:cNvCxnSpPr>
          <p:nvPr/>
        </p:nvCxnSpPr>
        <p:spPr>
          <a:xfrm flipH="1">
            <a:off x="3992590" y="2024034"/>
            <a:ext cx="1042087" cy="638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25">
            <a:extLst>
              <a:ext uri="{FF2B5EF4-FFF2-40B4-BE49-F238E27FC236}">
                <a16:creationId xmlns:a16="http://schemas.microsoft.com/office/drawing/2014/main" id="{0D112B56-5C88-4A7F-AAD1-C5C48D221F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5326" y="2083306"/>
            <a:ext cx="295232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ctr"/>
            <a:r>
              <a:rPr lang="ko-KR" altLang="en-US" sz="24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중간에 추가하고 싶으면</a:t>
            </a:r>
            <a:endParaRPr lang="en-US" altLang="ko-KR" sz="2400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21" name="TextBox 25">
            <a:extLst>
              <a:ext uri="{FF2B5EF4-FFF2-40B4-BE49-F238E27FC236}">
                <a16:creationId xmlns:a16="http://schemas.microsoft.com/office/drawing/2014/main" id="{AF9D3973-9DB5-4569-99FF-83B3FAAE03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5139" y="2819930"/>
            <a:ext cx="1169847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3600"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배열</a:t>
            </a:r>
            <a:endParaRPr lang="ko-KR" altLang="en-US" sz="36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25" name="TextBox 25">
            <a:extLst>
              <a:ext uri="{FF2B5EF4-FFF2-40B4-BE49-F238E27FC236}">
                <a16:creationId xmlns:a16="http://schemas.microsoft.com/office/drawing/2014/main" id="{8A1F8394-5E30-4851-BF72-05BF8076A1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99095" y="3670581"/>
            <a:ext cx="395392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ctr"/>
            <a:r>
              <a:rPr lang="ko-KR" altLang="en-US" sz="24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뒤에꺼 한칸씩 다 밀어야됨</a:t>
            </a:r>
            <a:r>
              <a:rPr lang="en-US" altLang="ko-KR" sz="24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 O(N)</a:t>
            </a:r>
            <a:endParaRPr lang="en-US" altLang="ko-KR" sz="2400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0037280B-330B-4B35-A5DD-1034C1E9DD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011333"/>
              </p:ext>
            </p:extLst>
          </p:nvPr>
        </p:nvGraphicFramePr>
        <p:xfrm>
          <a:off x="1875178" y="2742407"/>
          <a:ext cx="6207030" cy="7343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4505">
                  <a:extLst>
                    <a:ext uri="{9D8B030D-6E8A-4147-A177-3AD203B41FA5}">
                      <a16:colId xmlns:a16="http://schemas.microsoft.com/office/drawing/2014/main" val="3226265023"/>
                    </a:ext>
                  </a:extLst>
                </a:gridCol>
                <a:gridCol w="1034505">
                  <a:extLst>
                    <a:ext uri="{9D8B030D-6E8A-4147-A177-3AD203B41FA5}">
                      <a16:colId xmlns:a16="http://schemas.microsoft.com/office/drawing/2014/main" val="791709413"/>
                    </a:ext>
                  </a:extLst>
                </a:gridCol>
                <a:gridCol w="1034505">
                  <a:extLst>
                    <a:ext uri="{9D8B030D-6E8A-4147-A177-3AD203B41FA5}">
                      <a16:colId xmlns:a16="http://schemas.microsoft.com/office/drawing/2014/main" val="2395386505"/>
                    </a:ext>
                  </a:extLst>
                </a:gridCol>
                <a:gridCol w="1034505">
                  <a:extLst>
                    <a:ext uri="{9D8B030D-6E8A-4147-A177-3AD203B41FA5}">
                      <a16:colId xmlns:a16="http://schemas.microsoft.com/office/drawing/2014/main" val="2451256260"/>
                    </a:ext>
                  </a:extLst>
                </a:gridCol>
                <a:gridCol w="1034505">
                  <a:extLst>
                    <a:ext uri="{9D8B030D-6E8A-4147-A177-3AD203B41FA5}">
                      <a16:colId xmlns:a16="http://schemas.microsoft.com/office/drawing/2014/main" val="3056819522"/>
                    </a:ext>
                  </a:extLst>
                </a:gridCol>
                <a:gridCol w="1034505">
                  <a:extLst>
                    <a:ext uri="{9D8B030D-6E8A-4147-A177-3AD203B41FA5}">
                      <a16:colId xmlns:a16="http://schemas.microsoft.com/office/drawing/2014/main" val="475935220"/>
                    </a:ext>
                  </a:extLst>
                </a:gridCol>
              </a:tblGrid>
              <a:tr h="7343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/>
                        <a:t>30</a:t>
                      </a:r>
                      <a:endParaRPr lang="ko-KR" altLang="en-US" sz="280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/>
                        <a:t>10</a:t>
                      </a:r>
                      <a:endParaRPr lang="ko-KR" altLang="en-US" sz="280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/>
                        <a:t>20</a:t>
                      </a:r>
                      <a:endParaRPr lang="ko-KR" altLang="en-US" sz="2800"/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/>
                        <a:t>70</a:t>
                      </a:r>
                      <a:endParaRPr lang="ko-KR" altLang="en-US" sz="2800"/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/>
                        <a:t>40</a:t>
                      </a:r>
                      <a:endParaRPr lang="ko-KR" altLang="en-US" sz="2800"/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8332365"/>
                  </a:ext>
                </a:extLst>
              </a:tr>
            </a:tbl>
          </a:graphicData>
        </a:graphic>
      </p:graphicFrame>
      <p:sp>
        <p:nvSpPr>
          <p:cNvPr id="48" name="직사각형 47">
            <a:extLst>
              <a:ext uri="{FF2B5EF4-FFF2-40B4-BE49-F238E27FC236}">
                <a16:creationId xmlns:a16="http://schemas.microsoft.com/office/drawing/2014/main" id="{0307A984-7FC8-42E4-B5E7-B7E2ABF2EA5E}"/>
              </a:ext>
            </a:extLst>
          </p:cNvPr>
          <p:cNvSpPr/>
          <p:nvPr/>
        </p:nvSpPr>
        <p:spPr>
          <a:xfrm>
            <a:off x="2403976" y="4549055"/>
            <a:ext cx="576556" cy="5760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ptr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2B811E9C-04B6-4848-9BF9-D13454921D89}"/>
              </a:ext>
            </a:extLst>
          </p:cNvPr>
          <p:cNvSpPr/>
          <p:nvPr/>
        </p:nvSpPr>
        <p:spPr>
          <a:xfrm>
            <a:off x="1755409" y="4549055"/>
            <a:ext cx="640371" cy="5760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data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BC58CA31-59A1-4625-95C9-596F7E29D09B}"/>
              </a:ext>
            </a:extLst>
          </p:cNvPr>
          <p:cNvCxnSpPr>
            <a:cxnSpLocks/>
          </p:cNvCxnSpPr>
          <p:nvPr/>
        </p:nvCxnSpPr>
        <p:spPr>
          <a:xfrm>
            <a:off x="2886420" y="4869159"/>
            <a:ext cx="554055" cy="5044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1C20972C-5D3A-4D7D-8D73-4D14C6B866EF}"/>
              </a:ext>
            </a:extLst>
          </p:cNvPr>
          <p:cNvSpPr/>
          <p:nvPr/>
        </p:nvSpPr>
        <p:spPr>
          <a:xfrm>
            <a:off x="5951509" y="4581128"/>
            <a:ext cx="576556" cy="5760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ptr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310AE3FC-503A-422B-8071-265915EDF07E}"/>
              </a:ext>
            </a:extLst>
          </p:cNvPr>
          <p:cNvSpPr/>
          <p:nvPr/>
        </p:nvSpPr>
        <p:spPr>
          <a:xfrm>
            <a:off x="5311138" y="4581128"/>
            <a:ext cx="640371" cy="5760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data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BF0C3011-B0FC-4D1A-BDD5-C4B4A03B3D6E}"/>
              </a:ext>
            </a:extLst>
          </p:cNvPr>
          <p:cNvSpPr/>
          <p:nvPr/>
        </p:nvSpPr>
        <p:spPr>
          <a:xfrm>
            <a:off x="8082208" y="4581128"/>
            <a:ext cx="576556" cy="5760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ptr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ECA43006-F28A-463F-9F28-21CB7E73A90F}"/>
              </a:ext>
            </a:extLst>
          </p:cNvPr>
          <p:cNvSpPr/>
          <p:nvPr/>
        </p:nvSpPr>
        <p:spPr>
          <a:xfrm>
            <a:off x="7444508" y="4581128"/>
            <a:ext cx="640371" cy="5760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data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5469CC09-01FD-41BE-85A4-D77928DE755E}"/>
              </a:ext>
            </a:extLst>
          </p:cNvPr>
          <p:cNvCxnSpPr>
            <a:cxnSpLocks/>
          </p:cNvCxnSpPr>
          <p:nvPr/>
        </p:nvCxnSpPr>
        <p:spPr>
          <a:xfrm>
            <a:off x="6411452" y="4885792"/>
            <a:ext cx="947183" cy="31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2DD1A4D3-2F0D-4B2A-9156-574108F4534A}"/>
              </a:ext>
            </a:extLst>
          </p:cNvPr>
          <p:cNvSpPr/>
          <p:nvPr/>
        </p:nvSpPr>
        <p:spPr>
          <a:xfrm>
            <a:off x="4114046" y="5373632"/>
            <a:ext cx="576556" cy="5760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ptr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0F36DCDC-1FE0-4E72-BF1A-4B00083DB277}"/>
              </a:ext>
            </a:extLst>
          </p:cNvPr>
          <p:cNvSpPr/>
          <p:nvPr/>
        </p:nvSpPr>
        <p:spPr>
          <a:xfrm>
            <a:off x="3473675" y="5373632"/>
            <a:ext cx="640371" cy="5760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data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759BA0F1-533D-49D3-91A9-7E772E730A13}"/>
              </a:ext>
            </a:extLst>
          </p:cNvPr>
          <p:cNvCxnSpPr>
            <a:cxnSpLocks/>
          </p:cNvCxnSpPr>
          <p:nvPr/>
        </p:nvCxnSpPr>
        <p:spPr>
          <a:xfrm flipV="1">
            <a:off x="4570077" y="5003375"/>
            <a:ext cx="644850" cy="6386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4" name="TextBox 25">
            <a:extLst>
              <a:ext uri="{FF2B5EF4-FFF2-40B4-BE49-F238E27FC236}">
                <a16:creationId xmlns:a16="http://schemas.microsoft.com/office/drawing/2014/main" id="{1145F047-3A5F-49EB-9FAE-6CACD4A9BC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5809" y="4995700"/>
            <a:ext cx="1169847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3600"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링리</a:t>
            </a:r>
            <a:endParaRPr lang="ko-KR" altLang="en-US" sz="36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90670474-DF36-459F-8E18-730E601E3068}"/>
              </a:ext>
            </a:extLst>
          </p:cNvPr>
          <p:cNvCxnSpPr>
            <a:cxnSpLocks/>
          </p:cNvCxnSpPr>
          <p:nvPr/>
        </p:nvCxnSpPr>
        <p:spPr>
          <a:xfrm>
            <a:off x="0" y="4293096"/>
            <a:ext cx="91440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8" name="TextBox 25">
            <a:extLst>
              <a:ext uri="{FF2B5EF4-FFF2-40B4-BE49-F238E27FC236}">
                <a16:creationId xmlns:a16="http://schemas.microsoft.com/office/drawing/2014/main" id="{D3EC5C6C-A7E0-442D-9CB9-26DD2A15B6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4318" y="6041222"/>
            <a:ext cx="317100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ctr"/>
            <a:r>
              <a:rPr lang="ko-KR" altLang="en-US" sz="24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포인터만 수정하면 끝 </a:t>
            </a:r>
            <a:r>
              <a:rPr lang="en-US" altLang="ko-KR" sz="24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O(1)</a:t>
            </a:r>
            <a:endParaRPr lang="en-US" altLang="ko-KR" sz="2400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CCF079C0-A82F-4767-98C2-0148867338DF}"/>
              </a:ext>
            </a:extLst>
          </p:cNvPr>
          <p:cNvCxnSpPr>
            <a:cxnSpLocks/>
          </p:cNvCxnSpPr>
          <p:nvPr/>
        </p:nvCxnSpPr>
        <p:spPr>
          <a:xfrm>
            <a:off x="2907220" y="4828704"/>
            <a:ext cx="2250512" cy="31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F7CA7F52-98AD-478F-B99E-2F1728985511}"/>
              </a:ext>
            </a:extLst>
          </p:cNvPr>
          <p:cNvCxnSpPr>
            <a:cxnSpLocks/>
          </p:cNvCxnSpPr>
          <p:nvPr/>
        </p:nvCxnSpPr>
        <p:spPr>
          <a:xfrm flipH="1">
            <a:off x="3743360" y="4549055"/>
            <a:ext cx="487937" cy="51946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6D27A3BC-D9D6-4BF0-8BDF-8990FEA9A1B9}"/>
              </a:ext>
            </a:extLst>
          </p:cNvPr>
          <p:cNvCxnSpPr>
            <a:cxnSpLocks/>
          </p:cNvCxnSpPr>
          <p:nvPr/>
        </p:nvCxnSpPr>
        <p:spPr>
          <a:xfrm>
            <a:off x="3739507" y="4549055"/>
            <a:ext cx="524893" cy="52955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7" name="TextBox 25">
            <a:extLst>
              <a:ext uri="{FF2B5EF4-FFF2-40B4-BE49-F238E27FC236}">
                <a16:creationId xmlns:a16="http://schemas.microsoft.com/office/drawing/2014/main" id="{8BAA483B-B9B5-4E73-AE3F-5A7E0511F0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67183" y="5481594"/>
            <a:ext cx="317100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ctr"/>
            <a:r>
              <a:rPr lang="en-US" altLang="ko-KR" sz="24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But) </a:t>
            </a:r>
            <a:r>
              <a:rPr lang="ko-KR" altLang="en-US" sz="24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접근할 때 </a:t>
            </a:r>
            <a:r>
              <a:rPr lang="en-US" altLang="ko-KR" sz="24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O(N)</a:t>
            </a:r>
            <a:endParaRPr lang="en-US" altLang="ko-KR" sz="2400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5720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25">
            <a:extLst>
              <a:ext uri="{FF2B5EF4-FFF2-40B4-BE49-F238E27FC236}">
                <a16:creationId xmlns:a16="http://schemas.microsoft.com/office/drawing/2014/main" id="{DDFFA177-D2F4-48BA-AB7D-9A247C5FB4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576" y="404664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배열 </a:t>
            </a:r>
            <a:r>
              <a:rPr lang="en-US" altLang="ko-KR" sz="28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vs </a:t>
            </a:r>
            <a:r>
              <a: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링리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D23A1B80-06DA-49E8-8203-670918F8E309}"/>
              </a:ext>
            </a:extLst>
          </p:cNvPr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31E88BE4-D2CE-4CF2-B415-2CEF4EB7EA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96" y="182250"/>
            <a:ext cx="72008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2</a:t>
            </a:r>
            <a:endParaRPr lang="en-US" altLang="ko-KR" sz="8800" dirty="0">
              <a:solidFill>
                <a:schemeClr val="tx1">
                  <a:lumMod val="65000"/>
                  <a:lumOff val="3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C3FDDD60-AC61-4061-80B3-8644489298D0}"/>
              </a:ext>
            </a:extLst>
          </p:cNvPr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25">
            <a:extLst>
              <a:ext uri="{FF2B5EF4-FFF2-40B4-BE49-F238E27FC236}">
                <a16:creationId xmlns:a16="http://schemas.microsoft.com/office/drawing/2014/main" id="{17CE4BEA-12AC-466E-B52F-35820D4F0F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9338" y="2194220"/>
            <a:ext cx="194421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4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2) </a:t>
            </a:r>
            <a:r>
              <a:rPr lang="ko-KR" altLang="en-US" sz="4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삽입 </a:t>
            </a:r>
            <a:endParaRPr lang="en-US" altLang="ko-KR" sz="4800">
              <a:solidFill>
                <a:schemeClr val="tx1">
                  <a:lumMod val="75000"/>
                  <a:lumOff val="2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36" name="TextBox 25">
            <a:extLst>
              <a:ext uri="{FF2B5EF4-FFF2-40B4-BE49-F238E27FC236}">
                <a16:creationId xmlns:a16="http://schemas.microsoft.com/office/drawing/2014/main" id="{044D7662-30C7-40DB-89CC-7291607FCE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9745" y="3590637"/>
            <a:ext cx="756753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배열 </a:t>
            </a:r>
            <a:r>
              <a:rPr lang="en-US" altLang="ko-KR" sz="28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: </a:t>
            </a:r>
            <a:r>
              <a:rPr lang="ko-KR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꽉 차면 메모리 공간 확장 필요</a:t>
            </a:r>
            <a:r>
              <a:rPr lang="en-US" altLang="ko-KR" sz="28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</a:t>
            </a:r>
            <a:r>
              <a:rPr lang="ko-KR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비용多</a:t>
            </a:r>
            <a:r>
              <a:rPr lang="en-US" altLang="ko-KR" sz="28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)</a:t>
            </a:r>
            <a:endParaRPr lang="ko-KR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7" name="TextBox 25">
            <a:extLst>
              <a:ext uri="{FF2B5EF4-FFF2-40B4-BE49-F238E27FC236}">
                <a16:creationId xmlns:a16="http://schemas.microsoft.com/office/drawing/2014/main" id="{CC9CCCB5-F210-4BB9-A5EE-D3F9B215C5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6439" y="4474286"/>
            <a:ext cx="619093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링리 </a:t>
            </a:r>
            <a:r>
              <a:rPr lang="en-US" altLang="ko-KR" sz="28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: </a:t>
            </a:r>
            <a:r>
              <a:rPr lang="ko-KR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메모리 신경 안 써도 됨</a:t>
            </a:r>
            <a:endParaRPr lang="ko-KR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8" name="TextBox 25">
            <a:extLst>
              <a:ext uri="{FF2B5EF4-FFF2-40B4-BE49-F238E27FC236}">
                <a16:creationId xmlns:a16="http://schemas.microsoft.com/office/drawing/2014/main" id="{A9CD45B0-BB3A-48FD-9910-30118EFD04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3828" y="5345340"/>
            <a:ext cx="3096344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66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링리 승</a:t>
            </a:r>
            <a:endParaRPr lang="en-US" altLang="ko-KR" sz="6600">
              <a:solidFill>
                <a:schemeClr val="tx1">
                  <a:lumMod val="75000"/>
                  <a:lumOff val="2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35901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25">
            <a:extLst>
              <a:ext uri="{FF2B5EF4-FFF2-40B4-BE49-F238E27FC236}">
                <a16:creationId xmlns:a16="http://schemas.microsoft.com/office/drawing/2014/main" id="{DDFFA177-D2F4-48BA-AB7D-9A247C5FB4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576" y="404664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배열 </a:t>
            </a:r>
            <a:r>
              <a:rPr lang="en-US" altLang="ko-KR" sz="28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vs </a:t>
            </a:r>
            <a:r>
              <a: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링리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D23A1B80-06DA-49E8-8203-670918F8E309}"/>
              </a:ext>
            </a:extLst>
          </p:cNvPr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31E88BE4-D2CE-4CF2-B415-2CEF4EB7EA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96" y="182250"/>
            <a:ext cx="72008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2</a:t>
            </a:r>
            <a:endParaRPr lang="en-US" altLang="ko-KR" sz="8800" dirty="0">
              <a:solidFill>
                <a:schemeClr val="tx1">
                  <a:lumMod val="65000"/>
                  <a:lumOff val="3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C3FDDD60-AC61-4061-80B3-8644489298D0}"/>
              </a:ext>
            </a:extLst>
          </p:cNvPr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25">
            <a:extLst>
              <a:ext uri="{FF2B5EF4-FFF2-40B4-BE49-F238E27FC236}">
                <a16:creationId xmlns:a16="http://schemas.microsoft.com/office/drawing/2014/main" id="{17CE4BEA-12AC-466E-B52F-35820D4F0F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9338" y="2194220"/>
            <a:ext cx="5820834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4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3) </a:t>
            </a:r>
            <a:r>
              <a:rPr lang="ko-KR" altLang="en-US" sz="4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삭제</a:t>
            </a:r>
            <a:r>
              <a:rPr lang="en-US" altLang="ko-KR" sz="4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(</a:t>
            </a:r>
            <a:r>
              <a:rPr lang="ko-KR" altLang="en-US" sz="4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삽입이랑 비슷</a:t>
            </a:r>
            <a:r>
              <a:rPr lang="en-US" altLang="ko-KR" sz="4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)</a:t>
            </a:r>
            <a:r>
              <a:rPr lang="ko-KR" altLang="en-US" sz="4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 </a:t>
            </a:r>
            <a:endParaRPr lang="en-US" altLang="ko-KR" sz="4800">
              <a:solidFill>
                <a:schemeClr val="tx1">
                  <a:lumMod val="75000"/>
                  <a:lumOff val="2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36" name="TextBox 25">
            <a:extLst>
              <a:ext uri="{FF2B5EF4-FFF2-40B4-BE49-F238E27FC236}">
                <a16:creationId xmlns:a16="http://schemas.microsoft.com/office/drawing/2014/main" id="{044D7662-30C7-40DB-89CC-7291607FCE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576" y="3615306"/>
            <a:ext cx="591135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배열 </a:t>
            </a:r>
            <a:r>
              <a:rPr lang="en-US" altLang="ko-KR" sz="28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: </a:t>
            </a:r>
            <a:r>
              <a:rPr lang="ko-KR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한 칸씩 다 당겨줘야 함</a:t>
            </a:r>
            <a:endParaRPr lang="ko-KR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7" name="TextBox 25">
            <a:extLst>
              <a:ext uri="{FF2B5EF4-FFF2-40B4-BE49-F238E27FC236}">
                <a16:creationId xmlns:a16="http://schemas.microsoft.com/office/drawing/2014/main" id="{CC9CCCB5-F210-4BB9-A5EE-D3F9B215C5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270" y="4403686"/>
            <a:ext cx="8424936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링리 </a:t>
            </a:r>
            <a:r>
              <a:rPr lang="en-US" altLang="ko-KR" sz="28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: </a:t>
            </a:r>
            <a:r>
              <a:rPr lang="ko-KR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포인터만 수정하면 되지만</a:t>
            </a:r>
            <a:r>
              <a:rPr lang="en-US" altLang="ko-KR" sz="28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코드가 약간</a:t>
            </a:r>
            <a:endParaRPr lang="en-US" altLang="ko-KR" sz="2800" b="1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ko-KR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복잡해짐</a:t>
            </a:r>
            <a:endParaRPr lang="ko-KR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8" name="TextBox 25">
            <a:extLst>
              <a:ext uri="{FF2B5EF4-FFF2-40B4-BE49-F238E27FC236}">
                <a16:creationId xmlns:a16="http://schemas.microsoft.com/office/drawing/2014/main" id="{A9CD45B0-BB3A-48FD-9910-30118EFD04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3828" y="5345340"/>
            <a:ext cx="3096344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66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링리 승</a:t>
            </a:r>
            <a:endParaRPr lang="en-US" altLang="ko-KR" sz="6600">
              <a:solidFill>
                <a:schemeClr val="tx1">
                  <a:lumMod val="75000"/>
                  <a:lumOff val="2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90987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25">
            <a:extLst>
              <a:ext uri="{FF2B5EF4-FFF2-40B4-BE49-F238E27FC236}">
                <a16:creationId xmlns:a16="http://schemas.microsoft.com/office/drawing/2014/main" id="{17CE4BEA-12AC-466E-B52F-35820D4F0F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0464" y="2420043"/>
            <a:ext cx="1752382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4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결론</a:t>
            </a:r>
            <a:endParaRPr lang="en-US" altLang="ko-KR" sz="4800">
              <a:solidFill>
                <a:schemeClr val="tx1">
                  <a:lumMod val="75000"/>
                  <a:lumOff val="2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36" name="TextBox 25">
            <a:extLst>
              <a:ext uri="{FF2B5EF4-FFF2-40B4-BE49-F238E27FC236}">
                <a16:creationId xmlns:a16="http://schemas.microsoft.com/office/drawing/2014/main" id="{044D7662-30C7-40DB-89CC-7291607FCE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7604" y="3606961"/>
            <a:ext cx="7704856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삽입 삭제가 많이 이루어진다면 링리가 좋고</a:t>
            </a:r>
            <a:r>
              <a:rPr lang="en-US" altLang="ko-KR" sz="28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단순히 접근할 일이 많으면 배열이 좋음</a:t>
            </a:r>
            <a:endParaRPr lang="ko-KR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0" name="TextBox 25">
            <a:extLst>
              <a:ext uri="{FF2B5EF4-FFF2-40B4-BE49-F238E27FC236}">
                <a16:creationId xmlns:a16="http://schemas.microsoft.com/office/drawing/2014/main" id="{5E997624-B95E-4A82-AC16-CFC1EC6985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7604" y="5157192"/>
            <a:ext cx="77048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실제 문제 풀 때는 거의 배열</a:t>
            </a:r>
            <a:r>
              <a:rPr lang="en-US" altLang="ko-KR" sz="28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(+</a:t>
            </a:r>
            <a:r>
              <a:rPr lang="ko-KR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벡터</a:t>
            </a:r>
            <a:r>
              <a:rPr lang="en-US" altLang="ko-KR" sz="28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)</a:t>
            </a:r>
            <a:r>
              <a:rPr lang="ko-KR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사용</a:t>
            </a:r>
            <a:endParaRPr lang="en-US" altLang="ko-KR" sz="2800" b="1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1" name="TextBox 25">
            <a:extLst>
              <a:ext uri="{FF2B5EF4-FFF2-40B4-BE49-F238E27FC236}">
                <a16:creationId xmlns:a16="http://schemas.microsoft.com/office/drawing/2014/main" id="{837E33EF-962A-41B1-8FCF-07834F7650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576" y="404664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배열 </a:t>
            </a:r>
            <a:r>
              <a:rPr lang="en-US" altLang="ko-KR" sz="28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vs </a:t>
            </a:r>
            <a:r>
              <a: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링리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9C19893A-6288-4BA5-9188-CF5DD9EA123C}"/>
              </a:ext>
            </a:extLst>
          </p:cNvPr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847FAE0-4D88-47A5-BA92-05EC0CA9DF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96" y="182250"/>
            <a:ext cx="72008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2</a:t>
            </a:r>
            <a:endParaRPr lang="en-US" altLang="ko-KR" sz="8800" dirty="0">
              <a:solidFill>
                <a:schemeClr val="tx1">
                  <a:lumMod val="65000"/>
                  <a:lumOff val="3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540A9E7C-1AA7-4773-A3A2-5A2CDC804570}"/>
              </a:ext>
            </a:extLst>
          </p:cNvPr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14705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25">
            <a:extLst>
              <a:ext uri="{FF2B5EF4-FFF2-40B4-BE49-F238E27FC236}">
                <a16:creationId xmlns:a16="http://schemas.microsoft.com/office/drawing/2014/main" id="{98EBBB02-1674-4E05-A549-53676A56D0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7784" y="2708920"/>
            <a:ext cx="3348372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66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3. Stack</a:t>
            </a:r>
            <a:endParaRPr lang="ko-KR" altLang="en-US" sz="66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131676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755576" y="404664"/>
            <a:ext cx="108012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8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Stack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72008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3</a:t>
            </a:r>
            <a:endParaRPr lang="en-US" altLang="ko-KR" sz="8800" dirty="0">
              <a:solidFill>
                <a:schemeClr val="tx1">
                  <a:lumMod val="65000"/>
                  <a:lumOff val="3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5">
            <a:extLst>
              <a:ext uri="{FF2B5EF4-FFF2-40B4-BE49-F238E27FC236}">
                <a16:creationId xmlns:a16="http://schemas.microsoft.com/office/drawing/2014/main" id="{A09571AE-BC68-45FD-9ABE-01DCE270B0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60" y="2197892"/>
            <a:ext cx="1872208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44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스택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27" name="TextBox 25">
            <a:extLst>
              <a:ext uri="{FF2B5EF4-FFF2-40B4-BE49-F238E27FC236}">
                <a16:creationId xmlns:a16="http://schemas.microsoft.com/office/drawing/2014/main" id="{4CA1A972-5D28-4C28-BAA9-4B12E4B7CD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624" y="3113812"/>
            <a:ext cx="7272808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한 쪽 끝에서만 자료를 넣고 뺄 수 있는 자료구조</a:t>
            </a:r>
            <a:endParaRPr lang="en-US" altLang="ko-KR" sz="2800">
              <a:solidFill>
                <a:schemeClr val="tx1">
                  <a:lumMod val="75000"/>
                  <a:lumOff val="2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r>
              <a:rPr lang="en-US" altLang="ko-KR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(</a:t>
            </a:r>
            <a:r>
              <a:rPr lang="ko-KR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접시 쌓는거랑 비슷</a:t>
            </a:r>
            <a:r>
              <a:rPr lang="en-US" altLang="ko-KR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)</a:t>
            </a:r>
          </a:p>
          <a:p>
            <a:endParaRPr lang="en-US" altLang="ko-KR" sz="2800">
              <a:solidFill>
                <a:schemeClr val="tx1">
                  <a:lumMod val="75000"/>
                  <a:lumOff val="2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r>
              <a:rPr lang="ko-KR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나중에 들어간 자료가 먼저 나온다</a:t>
            </a:r>
            <a:r>
              <a:rPr lang="en-US" altLang="ko-KR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(</a:t>
            </a:r>
            <a:r>
              <a:rPr lang="ko-KR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후입선출</a:t>
            </a:r>
            <a:r>
              <a:rPr lang="en-US" altLang="ko-KR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)</a:t>
            </a:r>
          </a:p>
          <a:p>
            <a:r>
              <a:rPr lang="en-US" altLang="ko-KR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Last In Last Out(LIFO)</a:t>
            </a:r>
          </a:p>
        </p:txBody>
      </p:sp>
    </p:spTree>
    <p:extLst>
      <p:ext uri="{BB962C8B-B14F-4D97-AF65-F5344CB8AC3E}">
        <p14:creationId xmlns:p14="http://schemas.microsoft.com/office/powerpoint/2010/main" val="13031226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755576" y="404664"/>
            <a:ext cx="108012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8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Stack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72008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3</a:t>
            </a:r>
            <a:endParaRPr lang="en-US" altLang="ko-KR" sz="8800" dirty="0">
              <a:solidFill>
                <a:schemeClr val="tx1">
                  <a:lumMod val="65000"/>
                  <a:lumOff val="3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순서도: 자기 디스크 2">
            <a:extLst>
              <a:ext uri="{FF2B5EF4-FFF2-40B4-BE49-F238E27FC236}">
                <a16:creationId xmlns:a16="http://schemas.microsoft.com/office/drawing/2014/main" id="{7A10CDC1-A6B6-4F23-8D57-7E8E9BE6836A}"/>
              </a:ext>
            </a:extLst>
          </p:cNvPr>
          <p:cNvSpPr/>
          <p:nvPr/>
        </p:nvSpPr>
        <p:spPr>
          <a:xfrm>
            <a:off x="1629048" y="4835600"/>
            <a:ext cx="3168352" cy="576057"/>
          </a:xfrm>
          <a:prstGeom prst="flowChartMagneticDisk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순서도: 자기 디스크 6">
            <a:extLst>
              <a:ext uri="{FF2B5EF4-FFF2-40B4-BE49-F238E27FC236}">
                <a16:creationId xmlns:a16="http://schemas.microsoft.com/office/drawing/2014/main" id="{97E5B3E6-0952-43F3-BE2E-02CF40590756}"/>
              </a:ext>
            </a:extLst>
          </p:cNvPr>
          <p:cNvSpPr/>
          <p:nvPr/>
        </p:nvSpPr>
        <p:spPr>
          <a:xfrm>
            <a:off x="1629048" y="4411943"/>
            <a:ext cx="3168352" cy="576057"/>
          </a:xfrm>
          <a:prstGeom prst="flowChartMagneticDisk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순서도: 자기 디스크 7">
            <a:extLst>
              <a:ext uri="{FF2B5EF4-FFF2-40B4-BE49-F238E27FC236}">
                <a16:creationId xmlns:a16="http://schemas.microsoft.com/office/drawing/2014/main" id="{33643FEA-2C80-422F-93F9-019ECA692674}"/>
              </a:ext>
            </a:extLst>
          </p:cNvPr>
          <p:cNvSpPr/>
          <p:nvPr/>
        </p:nvSpPr>
        <p:spPr>
          <a:xfrm>
            <a:off x="1629048" y="3988286"/>
            <a:ext cx="3168352" cy="576057"/>
          </a:xfrm>
          <a:prstGeom prst="flowChartMagneticDisk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순서도: 자기 디스크 8">
            <a:extLst>
              <a:ext uri="{FF2B5EF4-FFF2-40B4-BE49-F238E27FC236}">
                <a16:creationId xmlns:a16="http://schemas.microsoft.com/office/drawing/2014/main" id="{037AFFCA-85B2-437C-A6BF-A1996EF68190}"/>
              </a:ext>
            </a:extLst>
          </p:cNvPr>
          <p:cNvSpPr/>
          <p:nvPr/>
        </p:nvSpPr>
        <p:spPr>
          <a:xfrm>
            <a:off x="1629048" y="3564629"/>
            <a:ext cx="3168352" cy="576057"/>
          </a:xfrm>
          <a:prstGeom prst="flowChartMagneticDisk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자기 디스크 9">
            <a:extLst>
              <a:ext uri="{FF2B5EF4-FFF2-40B4-BE49-F238E27FC236}">
                <a16:creationId xmlns:a16="http://schemas.microsoft.com/office/drawing/2014/main" id="{F4ABB29C-1CF8-480A-8B6B-20FC611300B0}"/>
              </a:ext>
            </a:extLst>
          </p:cNvPr>
          <p:cNvSpPr/>
          <p:nvPr/>
        </p:nvSpPr>
        <p:spPr>
          <a:xfrm>
            <a:off x="1629048" y="3140972"/>
            <a:ext cx="3168352" cy="576057"/>
          </a:xfrm>
          <a:prstGeom prst="flowChartMagneticDisk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순서도: 자기 디스크 10">
            <a:extLst>
              <a:ext uri="{FF2B5EF4-FFF2-40B4-BE49-F238E27FC236}">
                <a16:creationId xmlns:a16="http://schemas.microsoft.com/office/drawing/2014/main" id="{54968697-F64F-4F26-B7EE-CF0D0890FDAE}"/>
              </a:ext>
            </a:extLst>
          </p:cNvPr>
          <p:cNvSpPr/>
          <p:nvPr/>
        </p:nvSpPr>
        <p:spPr>
          <a:xfrm>
            <a:off x="1629048" y="2717315"/>
            <a:ext cx="3168352" cy="57605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5">
            <a:extLst>
              <a:ext uri="{FF2B5EF4-FFF2-40B4-BE49-F238E27FC236}">
                <a16:creationId xmlns:a16="http://schemas.microsoft.com/office/drawing/2014/main" id="{18EDAAD5-285E-4C04-998F-04DE7142E6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1067" y="2746426"/>
            <a:ext cx="84705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32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top</a:t>
            </a:r>
            <a:endParaRPr lang="en-US" altLang="ko-KR" sz="3200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25" name="TextBox 25">
            <a:extLst>
              <a:ext uri="{FF2B5EF4-FFF2-40B4-BE49-F238E27FC236}">
                <a16:creationId xmlns:a16="http://schemas.microsoft.com/office/drawing/2014/main" id="{39E1F542-E2DC-4BEA-81EC-2636C2AF7F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6056" y="3429000"/>
            <a:ext cx="2736304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32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top</a:t>
            </a:r>
            <a:r>
              <a:rPr lang="ko-KR" altLang="en-US" sz="32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에서만 넣고 뺄 수 있음</a:t>
            </a:r>
            <a:endParaRPr lang="en-US" altLang="ko-KR" sz="3200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40296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25">
            <a:extLst>
              <a:ext uri="{FF2B5EF4-FFF2-40B4-BE49-F238E27FC236}">
                <a16:creationId xmlns:a16="http://schemas.microsoft.com/office/drawing/2014/main" id="{98EBBB02-1674-4E05-A549-53676A56D0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9712" y="2636912"/>
            <a:ext cx="4968552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66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1. </a:t>
            </a:r>
            <a:r>
              <a:rPr lang="ko-KR" altLang="en-US" sz="66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성능 분석</a:t>
            </a:r>
            <a:endParaRPr lang="ko-KR" altLang="en-US" sz="66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168681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755576" y="404664"/>
            <a:ext cx="108012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8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Stack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72008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3</a:t>
            </a:r>
            <a:endParaRPr lang="en-US" altLang="ko-KR" sz="8800" dirty="0">
              <a:solidFill>
                <a:schemeClr val="tx1">
                  <a:lumMod val="65000"/>
                  <a:lumOff val="3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25">
            <a:extLst>
              <a:ext uri="{FF2B5EF4-FFF2-40B4-BE49-F238E27FC236}">
                <a16:creationId xmlns:a16="http://schemas.microsoft.com/office/drawing/2014/main" id="{70C14AD2-B574-48CA-8C58-4AE65D026D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60" y="2197892"/>
            <a:ext cx="648072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44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스택의 구현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8" name="TextBox 25">
            <a:extLst>
              <a:ext uri="{FF2B5EF4-FFF2-40B4-BE49-F238E27FC236}">
                <a16:creationId xmlns:a16="http://schemas.microsoft.com/office/drawing/2014/main" id="{A95C7897-89EB-4535-A1A8-DB50EBF43E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624" y="3113812"/>
            <a:ext cx="6768752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514350" indent="-514350">
              <a:buAutoNum type="arabicPeriod"/>
            </a:pPr>
            <a:r>
              <a:rPr lang="ko-KR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배열</a:t>
            </a:r>
            <a:endParaRPr lang="en-US" altLang="ko-KR" sz="2800">
              <a:solidFill>
                <a:schemeClr val="tx1">
                  <a:lumMod val="75000"/>
                  <a:lumOff val="2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marL="514350" indent="-514350">
              <a:buAutoNum type="arabicPeriod"/>
            </a:pPr>
            <a:r>
              <a:rPr lang="ko-KR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링크드 리스트</a:t>
            </a:r>
            <a:endParaRPr lang="en-US" altLang="ko-KR" sz="2800">
              <a:solidFill>
                <a:schemeClr val="tx1">
                  <a:lumMod val="75000"/>
                  <a:lumOff val="2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818096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755576" y="404664"/>
            <a:ext cx="108012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8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Stack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72008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3</a:t>
            </a:r>
            <a:endParaRPr lang="en-US" altLang="ko-KR" sz="8800" dirty="0">
              <a:solidFill>
                <a:schemeClr val="tx1">
                  <a:lumMod val="65000"/>
                  <a:lumOff val="3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25">
            <a:extLst>
              <a:ext uri="{FF2B5EF4-FFF2-40B4-BE49-F238E27FC236}">
                <a16:creationId xmlns:a16="http://schemas.microsoft.com/office/drawing/2014/main" id="{684163AF-51D5-4A85-8DF0-3C76B4E1F4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60" y="2197892"/>
            <a:ext cx="648072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44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함수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8" name="TextBox 25">
            <a:extLst>
              <a:ext uri="{FF2B5EF4-FFF2-40B4-BE49-F238E27FC236}">
                <a16:creationId xmlns:a16="http://schemas.microsoft.com/office/drawing/2014/main" id="{CCE0D6EA-CCAB-4405-A7AB-60A42DBD6F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624" y="3113812"/>
            <a:ext cx="6768752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push() : </a:t>
            </a:r>
            <a:r>
              <a:rPr lang="ko-KR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스택에 넣는 함수</a:t>
            </a:r>
            <a:endParaRPr lang="en-US" altLang="ko-KR" sz="2800">
              <a:solidFill>
                <a:schemeClr val="tx1">
                  <a:lumMod val="75000"/>
                  <a:lumOff val="2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r>
              <a:rPr lang="en-US" altLang="ko-KR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pop() : </a:t>
            </a:r>
            <a:r>
              <a:rPr lang="ko-KR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스택에서 빼는 함수</a:t>
            </a:r>
            <a:endParaRPr lang="en-US" altLang="ko-KR" sz="2800">
              <a:solidFill>
                <a:schemeClr val="tx1">
                  <a:lumMod val="75000"/>
                  <a:lumOff val="2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r>
              <a:rPr lang="en-US" altLang="ko-KR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top() : </a:t>
            </a:r>
            <a:r>
              <a:rPr lang="ko-KR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스택의 꼭대기에 있는 수를 </a:t>
            </a:r>
            <a:r>
              <a:rPr lang="en-US" altLang="ko-KR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return</a:t>
            </a:r>
          </a:p>
          <a:p>
            <a:r>
              <a:rPr lang="en-US" altLang="ko-KR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size() : </a:t>
            </a:r>
            <a:r>
              <a:rPr lang="ko-KR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스택의 크기를 </a:t>
            </a:r>
            <a:r>
              <a:rPr lang="en-US" altLang="ko-KR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return</a:t>
            </a:r>
          </a:p>
          <a:p>
            <a:r>
              <a:rPr lang="en-US" altLang="ko-KR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empty() : </a:t>
            </a:r>
            <a:r>
              <a:rPr lang="ko-KR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스택이 비었으면 </a:t>
            </a:r>
            <a:r>
              <a:rPr lang="en-US" altLang="ko-KR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true, </a:t>
            </a:r>
            <a:r>
              <a:rPr lang="ko-KR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아니면 </a:t>
            </a:r>
            <a:r>
              <a:rPr lang="en-US" altLang="ko-KR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20100546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755576" y="404664"/>
            <a:ext cx="108012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8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Stack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72008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3</a:t>
            </a:r>
            <a:endParaRPr lang="en-US" altLang="ko-KR" sz="8800" dirty="0">
              <a:solidFill>
                <a:schemeClr val="tx1">
                  <a:lumMod val="65000"/>
                  <a:lumOff val="3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25">
            <a:extLst>
              <a:ext uri="{FF2B5EF4-FFF2-40B4-BE49-F238E27FC236}">
                <a16:creationId xmlns:a16="http://schemas.microsoft.com/office/drawing/2014/main" id="{70C14AD2-B574-48CA-8C58-4AE65D026D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60" y="2197892"/>
            <a:ext cx="648072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44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스택의 활용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8" name="TextBox 25">
            <a:extLst>
              <a:ext uri="{FF2B5EF4-FFF2-40B4-BE49-F238E27FC236}">
                <a16:creationId xmlns:a16="http://schemas.microsoft.com/office/drawing/2014/main" id="{A95C7897-89EB-4535-A1A8-DB50EBF43E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624" y="3113812"/>
            <a:ext cx="6768752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514350" indent="-514350">
              <a:buAutoNum type="arabicPeriod"/>
            </a:pPr>
            <a:r>
              <a:rPr lang="ko-KR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문자열 뒤집기</a:t>
            </a:r>
            <a:endParaRPr lang="en-US" altLang="ko-KR" sz="2800">
              <a:solidFill>
                <a:schemeClr val="tx1">
                  <a:lumMod val="75000"/>
                  <a:lumOff val="2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marL="514350" indent="-514350">
              <a:buAutoNum type="arabicPeriod"/>
            </a:pPr>
            <a:r>
              <a:rPr lang="ko-KR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괄호 검사</a:t>
            </a:r>
            <a:endParaRPr lang="en-US" altLang="ko-KR" sz="2800">
              <a:solidFill>
                <a:schemeClr val="tx1">
                  <a:lumMod val="75000"/>
                  <a:lumOff val="2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marL="514350" indent="-514350">
              <a:buAutoNum type="arabicPeriod"/>
            </a:pPr>
            <a:r>
              <a:rPr lang="ko-KR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중위표기식 후위표기로 변환</a:t>
            </a:r>
            <a:endParaRPr lang="en-US" altLang="ko-KR" sz="2800">
              <a:solidFill>
                <a:schemeClr val="tx1">
                  <a:lumMod val="75000"/>
                  <a:lumOff val="2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marL="514350" indent="-514350">
              <a:buAutoNum type="arabicPeriod"/>
            </a:pPr>
            <a:r>
              <a:rPr lang="ko-KR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후위표기식 계산</a:t>
            </a:r>
            <a:endParaRPr lang="en-US" altLang="ko-KR" sz="2800">
              <a:solidFill>
                <a:schemeClr val="tx1">
                  <a:lumMod val="75000"/>
                  <a:lumOff val="2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209707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755576" y="404664"/>
            <a:ext cx="108012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8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Stack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72008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3</a:t>
            </a:r>
            <a:endParaRPr lang="en-US" altLang="ko-KR" sz="8800" dirty="0">
              <a:solidFill>
                <a:schemeClr val="tx1">
                  <a:lumMod val="65000"/>
                  <a:lumOff val="3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25">
            <a:extLst>
              <a:ext uri="{FF2B5EF4-FFF2-40B4-BE49-F238E27FC236}">
                <a16:creationId xmlns:a16="http://schemas.microsoft.com/office/drawing/2014/main" id="{70C14AD2-B574-48CA-8C58-4AE65D026D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1800" y="3068960"/>
            <a:ext cx="4032448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66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괄호 검사</a:t>
            </a:r>
            <a:endParaRPr lang="ko-KR" altLang="en-US" sz="6600" dirty="0">
              <a:solidFill>
                <a:schemeClr val="tx1">
                  <a:lumMod val="75000"/>
                  <a:lumOff val="2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005144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755576" y="404664"/>
            <a:ext cx="108012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8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Stack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72008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3</a:t>
            </a:r>
            <a:endParaRPr lang="en-US" altLang="ko-KR" sz="8800" dirty="0">
              <a:solidFill>
                <a:schemeClr val="tx1">
                  <a:lumMod val="65000"/>
                  <a:lumOff val="3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25">
            <a:extLst>
              <a:ext uri="{FF2B5EF4-FFF2-40B4-BE49-F238E27FC236}">
                <a16:creationId xmlns:a16="http://schemas.microsoft.com/office/drawing/2014/main" id="{A95C7897-89EB-4535-A1A8-DB50EBF43E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3397" y="2060848"/>
            <a:ext cx="808508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괄호로 이루어진 문자열이 올바른지 검사하는 문제</a:t>
            </a:r>
            <a:endParaRPr lang="en-US" altLang="ko-KR" sz="3200">
              <a:solidFill>
                <a:schemeClr val="tx1">
                  <a:lumMod val="75000"/>
                  <a:lumOff val="2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9" name="TextBox 25">
            <a:extLst>
              <a:ext uri="{FF2B5EF4-FFF2-40B4-BE49-F238E27FC236}">
                <a16:creationId xmlns:a16="http://schemas.microsoft.com/office/drawing/2014/main" id="{91CF4FEC-F4AF-4E3F-ACC3-655152CDD3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3589" y="3032278"/>
            <a:ext cx="7776864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관찰</a:t>
            </a:r>
            <a:r>
              <a:rPr lang="en-US" alt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)</a:t>
            </a:r>
          </a:p>
          <a:p>
            <a:r>
              <a:rPr lang="en-US" alt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1.</a:t>
            </a:r>
            <a:r>
              <a: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여는 괄호</a:t>
            </a:r>
            <a:r>
              <a:rPr lang="en-US" alt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‘(’</a:t>
            </a:r>
            <a:r>
              <a: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와 닫는 괄호 </a:t>
            </a:r>
            <a:r>
              <a:rPr lang="en-US" alt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‘)’</a:t>
            </a:r>
            <a:r>
              <a: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의 수는 같아야 함</a:t>
            </a:r>
            <a:r>
              <a:rPr lang="en-US" alt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.</a:t>
            </a:r>
          </a:p>
          <a:p>
            <a:r>
              <a:rPr lang="en-US" alt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2. </a:t>
            </a:r>
            <a:r>
              <a: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여는 괄호보다 닫는 괄호가 앞에 나오면 안됨</a:t>
            </a:r>
            <a:endParaRPr lang="en-US" altLang="ko-KR" sz="2400">
              <a:solidFill>
                <a:schemeClr val="tx1">
                  <a:lumMod val="75000"/>
                  <a:lumOff val="2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6347083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755576" y="404664"/>
            <a:ext cx="108012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8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Stack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72008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3</a:t>
            </a:r>
            <a:endParaRPr lang="en-US" altLang="ko-KR" sz="8800" dirty="0">
              <a:solidFill>
                <a:schemeClr val="tx1">
                  <a:lumMod val="65000"/>
                  <a:lumOff val="3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25">
            <a:extLst>
              <a:ext uri="{FF2B5EF4-FFF2-40B4-BE49-F238E27FC236}">
                <a16:creationId xmlns:a16="http://schemas.microsoft.com/office/drawing/2014/main" id="{70C14AD2-B574-48CA-8C58-4AE65D026D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60" y="2492896"/>
            <a:ext cx="8208912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풀이</a:t>
            </a:r>
            <a:r>
              <a:rPr lang="en-US" altLang="ko-KR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)</a:t>
            </a:r>
            <a:r>
              <a:rPr lang="ko-KR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</a:t>
            </a:r>
            <a:endParaRPr lang="en-US" altLang="ko-KR" sz="2800">
              <a:solidFill>
                <a:schemeClr val="tx1">
                  <a:lumMod val="75000"/>
                  <a:lumOff val="2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r>
              <a:rPr lang="en-US" altLang="ko-KR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1. </a:t>
            </a:r>
            <a:r>
              <a:rPr lang="ko-KR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여는 괄호가 나오면 </a:t>
            </a:r>
            <a:r>
              <a:rPr lang="en-US" altLang="ko-KR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stack</a:t>
            </a:r>
            <a:r>
              <a:rPr lang="ko-KR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에 삽입</a:t>
            </a:r>
            <a:endParaRPr lang="en-US" altLang="ko-KR" sz="2800">
              <a:solidFill>
                <a:schemeClr val="tx1">
                  <a:lumMod val="75000"/>
                  <a:lumOff val="2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r>
              <a:rPr lang="en-US" altLang="ko-KR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2. </a:t>
            </a:r>
            <a:r>
              <a:rPr lang="ko-KR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닫는 괄호가 나오면 </a:t>
            </a:r>
            <a:r>
              <a:rPr lang="en-US" altLang="ko-KR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stack</a:t>
            </a:r>
            <a:r>
              <a:rPr lang="ko-KR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에서 여는 괄호 하나를 뺌</a:t>
            </a:r>
            <a:endParaRPr lang="en-US" altLang="ko-KR" sz="2800">
              <a:solidFill>
                <a:schemeClr val="tx1">
                  <a:lumMod val="75000"/>
                  <a:lumOff val="2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r>
              <a:rPr lang="en-US" altLang="ko-KR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  </a:t>
            </a:r>
            <a:r>
              <a:rPr lang="en-US" altLang="ko-KR" sz="20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※ </a:t>
            </a:r>
            <a:r>
              <a:rPr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닫는 괄호가 나왔는데 </a:t>
            </a:r>
            <a:r>
              <a:rPr lang="en-US" altLang="ko-KR" sz="20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stack</a:t>
            </a:r>
            <a:r>
              <a:rPr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 비어있으면 에러</a:t>
            </a:r>
            <a:endParaRPr lang="en-US" altLang="ko-KR" sz="200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en-US" altLang="ko-KR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3. </a:t>
            </a:r>
            <a:r>
              <a:rPr lang="ko-KR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문자열의 끝까지 검사했을 때 </a:t>
            </a:r>
            <a:r>
              <a:rPr lang="en-US" altLang="ko-KR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stack</a:t>
            </a:r>
            <a:r>
              <a:rPr lang="ko-KR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이 비어있으면 정상</a:t>
            </a:r>
            <a:endParaRPr lang="en-US" altLang="ko-KR" sz="2800">
              <a:solidFill>
                <a:schemeClr val="tx1">
                  <a:lumMod val="75000"/>
                  <a:lumOff val="2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r>
              <a:rPr lang="en-US" altLang="ko-KR" sz="20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   ※ </a:t>
            </a:r>
            <a:r>
              <a:rPr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끝까지 검사했는데 </a:t>
            </a:r>
            <a:r>
              <a:rPr lang="en-US" altLang="ko-KR" sz="20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stack</a:t>
            </a:r>
            <a:r>
              <a:rPr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에 괄호가 남아있으면 에러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9440152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755576" y="404664"/>
            <a:ext cx="108012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8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Stack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72008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3</a:t>
            </a:r>
            <a:endParaRPr lang="en-US" altLang="ko-KR" sz="8800" dirty="0">
              <a:solidFill>
                <a:schemeClr val="tx1">
                  <a:lumMod val="65000"/>
                  <a:lumOff val="3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25">
            <a:extLst>
              <a:ext uri="{FF2B5EF4-FFF2-40B4-BE49-F238E27FC236}">
                <a16:creationId xmlns:a16="http://schemas.microsoft.com/office/drawing/2014/main" id="{70C14AD2-B574-48CA-8C58-4AE65D026D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140" y="3284984"/>
            <a:ext cx="6696744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66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중위표기</a:t>
            </a:r>
            <a:r>
              <a:rPr lang="en-US" altLang="ko-KR" sz="66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-&gt;</a:t>
            </a:r>
            <a:r>
              <a:rPr lang="ko-KR" altLang="en-US" sz="66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후위표기</a:t>
            </a:r>
            <a:endParaRPr lang="ko-KR" altLang="en-US" sz="6600" dirty="0">
              <a:solidFill>
                <a:schemeClr val="tx1">
                  <a:lumMod val="75000"/>
                  <a:lumOff val="2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8121321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755576" y="404664"/>
            <a:ext cx="108012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8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Stack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72008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3</a:t>
            </a:r>
            <a:endParaRPr lang="en-US" altLang="ko-KR" sz="8800" dirty="0">
              <a:solidFill>
                <a:schemeClr val="tx1">
                  <a:lumMod val="65000"/>
                  <a:lumOff val="3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25">
            <a:extLst>
              <a:ext uri="{FF2B5EF4-FFF2-40B4-BE49-F238E27FC236}">
                <a16:creationId xmlns:a16="http://schemas.microsoft.com/office/drawing/2014/main" id="{A95C7897-89EB-4535-A1A8-DB50EBF43E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3397" y="2060848"/>
            <a:ext cx="808508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중위표기로 된 식을 후위표기로 변환하는 문제</a:t>
            </a:r>
            <a:endParaRPr lang="en-US" altLang="ko-KR" sz="3200">
              <a:solidFill>
                <a:schemeClr val="tx1">
                  <a:lumMod val="75000"/>
                  <a:lumOff val="2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9" name="TextBox 25">
            <a:extLst>
              <a:ext uri="{FF2B5EF4-FFF2-40B4-BE49-F238E27FC236}">
                <a16:creationId xmlns:a16="http://schemas.microsoft.com/office/drawing/2014/main" id="{91CF4FEC-F4AF-4E3F-ACC3-655152CDD3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3589" y="3032278"/>
            <a:ext cx="7776864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관찰</a:t>
            </a:r>
            <a:r>
              <a:rPr lang="en-US" alt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)</a:t>
            </a:r>
          </a:p>
          <a:p>
            <a:r>
              <a:rPr lang="en-US" alt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1.</a:t>
            </a:r>
            <a:r>
              <a: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괄호 안에 있는 연산자를 가장 먼저 출력</a:t>
            </a:r>
            <a:endParaRPr lang="en-US" altLang="ko-KR" sz="2400">
              <a:solidFill>
                <a:schemeClr val="tx1">
                  <a:lumMod val="75000"/>
                  <a:lumOff val="2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r>
              <a:rPr lang="en-US" alt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2. </a:t>
            </a:r>
            <a:r>
              <a: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우선순위가 더 높은 연산자가 먼저 출력되어야함</a:t>
            </a:r>
            <a:endParaRPr lang="en-US" altLang="ko-KR" sz="2400">
              <a:solidFill>
                <a:schemeClr val="tx1">
                  <a:lumMod val="75000"/>
                  <a:lumOff val="2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r>
              <a:rPr lang="en-US" alt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3. </a:t>
            </a:r>
            <a:r>
              <a: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피연산자는 바로 출력하면 됨</a:t>
            </a:r>
            <a:endParaRPr lang="en-US" altLang="ko-KR" sz="2400">
              <a:solidFill>
                <a:schemeClr val="tx1">
                  <a:lumMod val="75000"/>
                  <a:lumOff val="2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0941651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755576" y="404664"/>
            <a:ext cx="108012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8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Stack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72008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3</a:t>
            </a:r>
            <a:endParaRPr lang="en-US" altLang="ko-KR" sz="8800" dirty="0">
              <a:solidFill>
                <a:schemeClr val="tx1">
                  <a:lumMod val="65000"/>
                  <a:lumOff val="3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25">
            <a:extLst>
              <a:ext uri="{FF2B5EF4-FFF2-40B4-BE49-F238E27FC236}">
                <a16:creationId xmlns:a16="http://schemas.microsoft.com/office/drawing/2014/main" id="{70C14AD2-B574-48CA-8C58-4AE65D026D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6" y="2492896"/>
            <a:ext cx="8568952" cy="353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풀이</a:t>
            </a:r>
            <a:r>
              <a:rPr lang="en-US" altLang="ko-KR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)</a:t>
            </a:r>
            <a:r>
              <a:rPr lang="ko-KR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</a:t>
            </a:r>
            <a:endParaRPr lang="en-US" altLang="ko-KR" sz="2800">
              <a:solidFill>
                <a:schemeClr val="tx1">
                  <a:lumMod val="75000"/>
                  <a:lumOff val="2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r>
              <a:rPr lang="en-US" altLang="ko-KR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1. ‘(‘</a:t>
            </a:r>
            <a:r>
              <a:rPr lang="ko-KR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는 스택에 </a:t>
            </a:r>
            <a:r>
              <a:rPr lang="en-US" altLang="ko-KR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push</a:t>
            </a:r>
          </a:p>
          <a:p>
            <a:r>
              <a:rPr lang="en-US" altLang="ko-KR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2. ‘)’</a:t>
            </a:r>
            <a:r>
              <a:rPr lang="ko-KR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가 나오면 스택에서 </a:t>
            </a:r>
            <a:r>
              <a:rPr lang="en-US" altLang="ko-KR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‘(’</a:t>
            </a:r>
            <a:r>
              <a:rPr lang="ko-KR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가 나올 때까지 </a:t>
            </a:r>
            <a:r>
              <a:rPr lang="en-US" altLang="ko-KR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pop</a:t>
            </a:r>
            <a:r>
              <a:rPr lang="ko-KR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하여 출력</a:t>
            </a:r>
            <a:endParaRPr lang="en-US" altLang="ko-KR" sz="2800">
              <a:solidFill>
                <a:schemeClr val="tx1">
                  <a:lumMod val="75000"/>
                  <a:lumOff val="2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r>
              <a:rPr lang="en-US" altLang="ko-KR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   ‘(’</a:t>
            </a:r>
            <a:r>
              <a:rPr lang="ko-KR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는 출력하지 않고 버림</a:t>
            </a:r>
            <a:endParaRPr lang="en-US" altLang="ko-KR" sz="2800">
              <a:solidFill>
                <a:schemeClr val="tx1">
                  <a:lumMod val="75000"/>
                  <a:lumOff val="2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r>
              <a:rPr lang="en-US" altLang="ko-KR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3. </a:t>
            </a:r>
            <a:r>
              <a:rPr lang="ko-KR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연산자를 만나면 스택에서 그 연산자보다 낮은 연산자가 나올 때까지 </a:t>
            </a:r>
            <a:r>
              <a:rPr lang="en-US" altLang="ko-KR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pop</a:t>
            </a:r>
            <a:r>
              <a:rPr lang="ko-KR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하여 출력하고 자신을 </a:t>
            </a:r>
            <a:r>
              <a:rPr lang="en-US" altLang="ko-KR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push</a:t>
            </a:r>
            <a:endParaRPr lang="en-US" altLang="ko-KR" sz="200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en-US" altLang="ko-KR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4. </a:t>
            </a:r>
            <a:r>
              <a:rPr lang="ko-KR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피연산자는 그냥 출력</a:t>
            </a:r>
            <a:endParaRPr lang="en-US" altLang="ko-KR" sz="2800">
              <a:solidFill>
                <a:schemeClr val="tx1">
                  <a:lumMod val="75000"/>
                  <a:lumOff val="2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r>
              <a:rPr lang="en-US" altLang="ko-KR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5. </a:t>
            </a:r>
            <a:r>
              <a:rPr lang="ko-KR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모든 과정이 끝나면 </a:t>
            </a:r>
            <a:r>
              <a:rPr lang="en-US" altLang="ko-KR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stack</a:t>
            </a:r>
            <a:r>
              <a:rPr lang="ko-KR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에 남아있는 연산자를 모두 출력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1072275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755576" y="404664"/>
            <a:ext cx="108012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8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Stack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72008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3</a:t>
            </a:r>
            <a:endParaRPr lang="en-US" altLang="ko-KR" sz="8800" dirty="0">
              <a:solidFill>
                <a:schemeClr val="tx1">
                  <a:lumMod val="65000"/>
                  <a:lumOff val="3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25">
            <a:extLst>
              <a:ext uri="{FF2B5EF4-FFF2-40B4-BE49-F238E27FC236}">
                <a16:creationId xmlns:a16="http://schemas.microsoft.com/office/drawing/2014/main" id="{70C14AD2-B574-48CA-8C58-4AE65D026D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1442" y="3212976"/>
            <a:ext cx="5581116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66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후위표기식 계산</a:t>
            </a:r>
            <a:endParaRPr lang="ko-KR" altLang="en-US" sz="6600" dirty="0">
              <a:solidFill>
                <a:schemeClr val="tx1">
                  <a:lumMod val="75000"/>
                  <a:lumOff val="2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8781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755576" y="404664"/>
            <a:ext cx="158417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성능 분석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72008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1</a:t>
            </a:r>
            <a:endParaRPr lang="en-US" altLang="ko-KR" sz="8800" dirty="0">
              <a:solidFill>
                <a:schemeClr val="tx1">
                  <a:lumMod val="65000"/>
                  <a:lumOff val="3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25">
            <a:extLst>
              <a:ext uri="{FF2B5EF4-FFF2-40B4-BE49-F238E27FC236}">
                <a16:creationId xmlns:a16="http://schemas.microsoft.com/office/drawing/2014/main" id="{98EBBB02-1674-4E05-A549-53676A56D0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576" y="3140968"/>
            <a:ext cx="7488832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44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프로그램의 성능 분석은</a:t>
            </a:r>
            <a:endParaRPr lang="en-US" altLang="ko-KR" sz="4400" b="1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ko-KR" altLang="en-US" sz="44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크게 시간과 공간으로 나눠짐</a:t>
            </a:r>
            <a:endParaRPr lang="ko-KR" altLang="en-US" sz="44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7069655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755576" y="404664"/>
            <a:ext cx="108012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8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Stack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72008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3</a:t>
            </a:r>
            <a:endParaRPr lang="en-US" altLang="ko-KR" sz="8800" dirty="0">
              <a:solidFill>
                <a:schemeClr val="tx1">
                  <a:lumMod val="65000"/>
                  <a:lumOff val="3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25">
            <a:extLst>
              <a:ext uri="{FF2B5EF4-FFF2-40B4-BE49-F238E27FC236}">
                <a16:creationId xmlns:a16="http://schemas.microsoft.com/office/drawing/2014/main" id="{A95C7897-89EB-4535-A1A8-DB50EBF43E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3397" y="2060848"/>
            <a:ext cx="808508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후위표기로 된 식을 계산</a:t>
            </a:r>
            <a:endParaRPr lang="en-US" altLang="ko-KR" sz="3200">
              <a:solidFill>
                <a:schemeClr val="tx1">
                  <a:lumMod val="75000"/>
                  <a:lumOff val="2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9" name="TextBox 25">
            <a:extLst>
              <a:ext uri="{FF2B5EF4-FFF2-40B4-BE49-F238E27FC236}">
                <a16:creationId xmlns:a16="http://schemas.microsoft.com/office/drawing/2014/main" id="{91CF4FEC-F4AF-4E3F-ACC3-655152CDD3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3588" y="3032278"/>
            <a:ext cx="8064895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관찰</a:t>
            </a:r>
            <a:r>
              <a:rPr lang="en-US" alt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)</a:t>
            </a:r>
          </a:p>
          <a:p>
            <a:r>
              <a:rPr lang="en-US" alt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1.</a:t>
            </a:r>
            <a:r>
              <a: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후위표기로 변환된 식은 이미 우선순위에 맞게 순서가 짜여져있음</a:t>
            </a:r>
            <a:endParaRPr lang="en-US" altLang="ko-KR" sz="2400">
              <a:solidFill>
                <a:schemeClr val="tx1">
                  <a:lumMod val="75000"/>
                  <a:lumOff val="2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r>
              <a:rPr lang="en-US" alt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2. </a:t>
            </a:r>
            <a:r>
              <a: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앞에 나오는 연산자부터 단순히 계산하면 됨</a:t>
            </a:r>
            <a:endParaRPr lang="en-US" altLang="ko-KR" sz="2400">
              <a:solidFill>
                <a:schemeClr val="tx1">
                  <a:lumMod val="75000"/>
                  <a:lumOff val="2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685955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755576" y="404664"/>
            <a:ext cx="108012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8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Stack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72008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3</a:t>
            </a:r>
            <a:endParaRPr lang="en-US" altLang="ko-KR" sz="8800" dirty="0">
              <a:solidFill>
                <a:schemeClr val="tx1">
                  <a:lumMod val="65000"/>
                  <a:lumOff val="3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25">
            <a:extLst>
              <a:ext uri="{FF2B5EF4-FFF2-40B4-BE49-F238E27FC236}">
                <a16:creationId xmlns:a16="http://schemas.microsoft.com/office/drawing/2014/main" id="{70C14AD2-B574-48CA-8C58-4AE65D026D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6" y="2492896"/>
            <a:ext cx="8568952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풀이</a:t>
            </a:r>
            <a:r>
              <a:rPr lang="en-US" altLang="ko-KR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)</a:t>
            </a:r>
            <a:r>
              <a:rPr lang="ko-KR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</a:t>
            </a:r>
            <a:endParaRPr lang="en-US" altLang="ko-KR" sz="2800">
              <a:solidFill>
                <a:schemeClr val="tx1">
                  <a:lumMod val="75000"/>
                  <a:lumOff val="2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marL="514350" indent="-514350">
              <a:buAutoNum type="arabicPeriod"/>
            </a:pPr>
            <a:r>
              <a:rPr lang="ko-KR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피연산자를 만나면 스택에 </a:t>
            </a:r>
            <a:r>
              <a:rPr lang="en-US" altLang="ko-KR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push</a:t>
            </a:r>
          </a:p>
          <a:p>
            <a:pPr marL="514350" indent="-514350">
              <a:buAutoNum type="arabicPeriod"/>
            </a:pPr>
            <a:r>
              <a:rPr lang="ko-KR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연산자를 만나면 스택에서 피연산자 두개씩 꺼내서 계산</a:t>
            </a:r>
            <a:endParaRPr lang="en-US" altLang="ko-KR" sz="2800">
              <a:solidFill>
                <a:schemeClr val="tx1">
                  <a:lumMod val="75000"/>
                  <a:lumOff val="2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marL="514350" indent="-514350">
              <a:buAutoNum type="arabicPeriod"/>
            </a:pPr>
            <a:r>
              <a:rPr lang="ko-KR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계산한 식을 다시 스택에 </a:t>
            </a:r>
            <a:r>
              <a:rPr lang="en-US" altLang="ko-KR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push</a:t>
            </a:r>
          </a:p>
        </p:txBody>
      </p:sp>
    </p:spTree>
    <p:extLst>
      <p:ext uri="{BB962C8B-B14F-4D97-AF65-F5344CB8AC3E}">
        <p14:creationId xmlns:p14="http://schemas.microsoft.com/office/powerpoint/2010/main" val="38732483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25">
            <a:extLst>
              <a:ext uri="{FF2B5EF4-FFF2-40B4-BE49-F238E27FC236}">
                <a16:creationId xmlns:a16="http://schemas.microsoft.com/office/drawing/2014/main" id="{98EBBB02-1674-4E05-A549-53676A56D0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7784" y="2708920"/>
            <a:ext cx="3816424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66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4. Queue</a:t>
            </a:r>
            <a:endParaRPr lang="ko-KR" altLang="en-US" sz="66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6315520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755576" y="404664"/>
            <a:ext cx="129614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8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Queue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72008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4</a:t>
            </a:r>
            <a:endParaRPr lang="en-US" altLang="ko-KR" sz="8800" dirty="0">
              <a:solidFill>
                <a:schemeClr val="tx1">
                  <a:lumMod val="65000"/>
                  <a:lumOff val="3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25">
            <a:extLst>
              <a:ext uri="{FF2B5EF4-FFF2-40B4-BE49-F238E27FC236}">
                <a16:creationId xmlns:a16="http://schemas.microsoft.com/office/drawing/2014/main" id="{40774E31-AFB2-40CC-B44F-6B847A918A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60" y="2197892"/>
            <a:ext cx="648072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44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큐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0" name="TextBox 25">
            <a:extLst>
              <a:ext uri="{FF2B5EF4-FFF2-40B4-BE49-F238E27FC236}">
                <a16:creationId xmlns:a16="http://schemas.microsoft.com/office/drawing/2014/main" id="{60DD1DF5-5D23-4372-A43D-81A203B93A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624" y="3113812"/>
            <a:ext cx="7272808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rear</a:t>
            </a:r>
            <a:r>
              <a:rPr lang="ko-KR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에 자료를 넣고 </a:t>
            </a:r>
            <a:r>
              <a:rPr lang="en-US" altLang="ko-KR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front</a:t>
            </a:r>
            <a:r>
              <a:rPr lang="ko-KR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로 빼는 자료구조</a:t>
            </a:r>
            <a:endParaRPr lang="en-US" altLang="ko-KR" sz="2800">
              <a:solidFill>
                <a:schemeClr val="tx1">
                  <a:lumMod val="75000"/>
                  <a:lumOff val="2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endParaRPr lang="en-US" altLang="ko-KR" sz="2800">
              <a:solidFill>
                <a:schemeClr val="tx1">
                  <a:lumMod val="75000"/>
                  <a:lumOff val="2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r>
              <a:rPr lang="ko-KR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먼저 들어간 자료가 먼저 나온다</a:t>
            </a:r>
            <a:r>
              <a:rPr lang="en-US" altLang="ko-KR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(</a:t>
            </a:r>
            <a:r>
              <a:rPr lang="ko-KR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선입선출</a:t>
            </a:r>
            <a:r>
              <a:rPr lang="en-US" altLang="ko-KR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)</a:t>
            </a:r>
          </a:p>
          <a:p>
            <a:r>
              <a:rPr lang="en-US" altLang="ko-KR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First In First Out(FIFO)</a:t>
            </a:r>
          </a:p>
        </p:txBody>
      </p:sp>
    </p:spTree>
    <p:extLst>
      <p:ext uri="{BB962C8B-B14F-4D97-AF65-F5344CB8AC3E}">
        <p14:creationId xmlns:p14="http://schemas.microsoft.com/office/powerpoint/2010/main" val="370638908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755576" y="404664"/>
            <a:ext cx="129614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8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Queue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72008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4</a:t>
            </a:r>
            <a:endParaRPr lang="en-US" altLang="ko-KR" sz="8800" dirty="0">
              <a:solidFill>
                <a:schemeClr val="tx1">
                  <a:lumMod val="65000"/>
                  <a:lumOff val="3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778510B8-07A4-41AD-B9CC-F01C88811B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1813550"/>
              </p:ext>
            </p:extLst>
          </p:nvPr>
        </p:nvGraphicFramePr>
        <p:xfrm>
          <a:off x="1691680" y="3061827"/>
          <a:ext cx="5172525" cy="7343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4505">
                  <a:extLst>
                    <a:ext uri="{9D8B030D-6E8A-4147-A177-3AD203B41FA5}">
                      <a16:colId xmlns:a16="http://schemas.microsoft.com/office/drawing/2014/main" val="3226265023"/>
                    </a:ext>
                  </a:extLst>
                </a:gridCol>
                <a:gridCol w="1034505">
                  <a:extLst>
                    <a:ext uri="{9D8B030D-6E8A-4147-A177-3AD203B41FA5}">
                      <a16:colId xmlns:a16="http://schemas.microsoft.com/office/drawing/2014/main" val="791709413"/>
                    </a:ext>
                  </a:extLst>
                </a:gridCol>
                <a:gridCol w="1034505">
                  <a:extLst>
                    <a:ext uri="{9D8B030D-6E8A-4147-A177-3AD203B41FA5}">
                      <a16:colId xmlns:a16="http://schemas.microsoft.com/office/drawing/2014/main" val="2395386505"/>
                    </a:ext>
                  </a:extLst>
                </a:gridCol>
                <a:gridCol w="1034505">
                  <a:extLst>
                    <a:ext uri="{9D8B030D-6E8A-4147-A177-3AD203B41FA5}">
                      <a16:colId xmlns:a16="http://schemas.microsoft.com/office/drawing/2014/main" val="2451256260"/>
                    </a:ext>
                  </a:extLst>
                </a:gridCol>
                <a:gridCol w="1034505">
                  <a:extLst>
                    <a:ext uri="{9D8B030D-6E8A-4147-A177-3AD203B41FA5}">
                      <a16:colId xmlns:a16="http://schemas.microsoft.com/office/drawing/2014/main" val="3056819522"/>
                    </a:ext>
                  </a:extLst>
                </a:gridCol>
              </a:tblGrid>
              <a:tr h="7343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/>
                        <a:t>data</a:t>
                      </a:r>
                      <a:endParaRPr lang="ko-KR" altLang="en-US" sz="280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/>
                        <a:t>data</a:t>
                      </a:r>
                      <a:endParaRPr lang="ko-KR" altLang="en-US" sz="280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/>
                        <a:t>data</a:t>
                      </a:r>
                      <a:endParaRPr lang="ko-KR" altLang="en-US" sz="280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/>
                        <a:t>data</a:t>
                      </a:r>
                      <a:endParaRPr lang="ko-KR" altLang="en-US" sz="280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/>
                        <a:t>data</a:t>
                      </a:r>
                      <a:endParaRPr lang="ko-KR" altLang="en-US" sz="280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8332365"/>
                  </a:ext>
                </a:extLst>
              </a:tr>
            </a:tbl>
          </a:graphicData>
        </a:graphic>
      </p:graphicFrame>
      <p:sp>
        <p:nvSpPr>
          <p:cNvPr id="11" name="TextBox 25">
            <a:extLst>
              <a:ext uri="{FF2B5EF4-FFF2-40B4-BE49-F238E27FC236}">
                <a16:creationId xmlns:a16="http://schemas.microsoft.com/office/drawing/2014/main" id="{2913C6A1-3623-40DF-A1C3-95D64734C4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9632" y="3659831"/>
            <a:ext cx="86409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ctr"/>
            <a:r>
              <a:rPr lang="en-US" altLang="ko-KR" sz="24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front</a:t>
            </a:r>
            <a:endParaRPr lang="en-US" altLang="ko-KR" sz="2400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13" name="TextBox 25">
            <a:extLst>
              <a:ext uri="{FF2B5EF4-FFF2-40B4-BE49-F238E27FC236}">
                <a16:creationId xmlns:a16="http://schemas.microsoft.com/office/drawing/2014/main" id="{5B1535AD-BF21-45E9-B07A-9E7DA12796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88224" y="3659831"/>
            <a:ext cx="86409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ctr"/>
            <a:r>
              <a:rPr lang="en-US" altLang="ko-KR" sz="24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rear</a:t>
            </a:r>
            <a:endParaRPr lang="en-US" altLang="ko-KR" sz="2400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FE1926D5-4691-4ACE-AB05-C2EA612EC07D}"/>
              </a:ext>
            </a:extLst>
          </p:cNvPr>
          <p:cNvCxnSpPr>
            <a:cxnSpLocks/>
          </p:cNvCxnSpPr>
          <p:nvPr/>
        </p:nvCxnSpPr>
        <p:spPr>
          <a:xfrm flipH="1">
            <a:off x="6948264" y="3438521"/>
            <a:ext cx="60986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5" name="TextBox 25">
            <a:extLst>
              <a:ext uri="{FF2B5EF4-FFF2-40B4-BE49-F238E27FC236}">
                <a16:creationId xmlns:a16="http://schemas.microsoft.com/office/drawing/2014/main" id="{B51860A8-276A-4252-9F4D-B28AB948E9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86897" y="3198166"/>
            <a:ext cx="86409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ctr"/>
            <a:r>
              <a:rPr lang="ko-KR" altLang="en-US" sz="24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삽입</a:t>
            </a:r>
            <a:endParaRPr lang="en-US" altLang="ko-KR" sz="2400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16" name="TextBox 25">
            <a:extLst>
              <a:ext uri="{FF2B5EF4-FFF2-40B4-BE49-F238E27FC236}">
                <a16:creationId xmlns:a16="http://schemas.microsoft.com/office/drawing/2014/main" id="{AA429851-C0D9-44E4-A934-5096D9D187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270" y="3198166"/>
            <a:ext cx="72008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ctr"/>
            <a:r>
              <a:rPr lang="ko-KR" altLang="en-US" sz="24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꺼냄</a:t>
            </a:r>
            <a:endParaRPr lang="en-US" altLang="ko-KR" sz="2400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C5428B87-0D19-4B89-A8FB-E144340CE726}"/>
              </a:ext>
            </a:extLst>
          </p:cNvPr>
          <p:cNvCxnSpPr>
            <a:cxnSpLocks/>
          </p:cNvCxnSpPr>
          <p:nvPr/>
        </p:nvCxnSpPr>
        <p:spPr>
          <a:xfrm flipH="1" flipV="1">
            <a:off x="842298" y="3419472"/>
            <a:ext cx="720080" cy="95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070885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25">
            <a:extLst>
              <a:ext uri="{FF2B5EF4-FFF2-40B4-BE49-F238E27FC236}">
                <a16:creationId xmlns:a16="http://schemas.microsoft.com/office/drawing/2014/main" id="{70C14AD2-B574-48CA-8C58-4AE65D026D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60" y="2197892"/>
            <a:ext cx="648072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44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큐의 종류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8" name="TextBox 25">
            <a:extLst>
              <a:ext uri="{FF2B5EF4-FFF2-40B4-BE49-F238E27FC236}">
                <a16:creationId xmlns:a16="http://schemas.microsoft.com/office/drawing/2014/main" id="{A95C7897-89EB-4535-A1A8-DB50EBF43E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624" y="3113812"/>
            <a:ext cx="6768752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514350" indent="-514350">
              <a:buAutoNum type="arabicPeriod"/>
            </a:pPr>
            <a:r>
              <a:rPr lang="ko-KR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선형 큐</a:t>
            </a:r>
            <a:r>
              <a:rPr lang="en-US" altLang="ko-KR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(linear queue)</a:t>
            </a:r>
          </a:p>
          <a:p>
            <a:pPr marL="514350" indent="-514350">
              <a:buAutoNum type="arabicPeriod"/>
            </a:pPr>
            <a:r>
              <a:rPr lang="ko-KR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환형 큐</a:t>
            </a:r>
            <a:r>
              <a:rPr lang="en-US" altLang="ko-KR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(circular queue)</a:t>
            </a:r>
          </a:p>
          <a:p>
            <a:pPr marL="514350" indent="-514350">
              <a:buAutoNum type="arabicPeriod"/>
            </a:pPr>
            <a:r>
              <a:rPr lang="ko-KR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우선순위 큐</a:t>
            </a:r>
            <a:r>
              <a:rPr lang="en-US" altLang="ko-KR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(priority queue)</a:t>
            </a:r>
          </a:p>
        </p:txBody>
      </p:sp>
      <p:sp>
        <p:nvSpPr>
          <p:cNvPr id="9" name="TextBox 25">
            <a:extLst>
              <a:ext uri="{FF2B5EF4-FFF2-40B4-BE49-F238E27FC236}">
                <a16:creationId xmlns:a16="http://schemas.microsoft.com/office/drawing/2014/main" id="{B65F393D-4660-4C98-B301-4CA1887E19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576" y="404664"/>
            <a:ext cx="129614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8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Queue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3D0F25D-0FD2-41DD-BFE0-CB9E2BE90B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96" y="182250"/>
            <a:ext cx="72008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4</a:t>
            </a:r>
            <a:endParaRPr lang="en-US" altLang="ko-KR" sz="8800" dirty="0">
              <a:solidFill>
                <a:schemeClr val="tx1">
                  <a:lumMod val="65000"/>
                  <a:lumOff val="3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5784415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755576" y="404664"/>
            <a:ext cx="129614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8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Queue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72008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4</a:t>
            </a:r>
            <a:endParaRPr lang="en-US" altLang="ko-KR" sz="8800" dirty="0">
              <a:solidFill>
                <a:schemeClr val="tx1">
                  <a:lumMod val="65000"/>
                  <a:lumOff val="3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25">
            <a:extLst>
              <a:ext uri="{FF2B5EF4-FFF2-40B4-BE49-F238E27FC236}">
                <a16:creationId xmlns:a16="http://schemas.microsoft.com/office/drawing/2014/main" id="{40774E31-AFB2-40CC-B44F-6B847A918A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60" y="2197892"/>
            <a:ext cx="648072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44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함수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9" name="TextBox 25">
            <a:extLst>
              <a:ext uri="{FF2B5EF4-FFF2-40B4-BE49-F238E27FC236}">
                <a16:creationId xmlns:a16="http://schemas.microsoft.com/office/drawing/2014/main" id="{A807BFE6-4087-4A32-AEE0-2BDE88B4A3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624" y="3113812"/>
            <a:ext cx="6768752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enqueue() : </a:t>
            </a:r>
            <a:r>
              <a:rPr lang="ko-KR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큐에 넣는 함수</a:t>
            </a:r>
            <a:endParaRPr lang="en-US" altLang="ko-KR" sz="2800">
              <a:solidFill>
                <a:schemeClr val="tx1">
                  <a:lumMod val="75000"/>
                  <a:lumOff val="2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r>
              <a:rPr lang="en-US" altLang="ko-KR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dequeue() : </a:t>
            </a:r>
            <a:r>
              <a:rPr lang="ko-KR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큐에서 빼는 함수</a:t>
            </a:r>
            <a:endParaRPr lang="en-US" altLang="ko-KR" sz="2800">
              <a:solidFill>
                <a:schemeClr val="tx1">
                  <a:lumMod val="75000"/>
                  <a:lumOff val="2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r>
              <a:rPr lang="en-US" altLang="ko-KR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front() : </a:t>
            </a:r>
            <a:r>
              <a:rPr lang="ko-KR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큐의 맨 앞에 있는 수를 </a:t>
            </a:r>
            <a:r>
              <a:rPr lang="en-US" altLang="ko-KR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return</a:t>
            </a:r>
          </a:p>
          <a:p>
            <a:r>
              <a:rPr lang="en-US" altLang="ko-KR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size() : </a:t>
            </a:r>
            <a:r>
              <a:rPr lang="ko-KR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큐의 크기를 </a:t>
            </a:r>
            <a:r>
              <a:rPr lang="en-US" altLang="ko-KR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return</a:t>
            </a:r>
          </a:p>
          <a:p>
            <a:r>
              <a:rPr lang="en-US" altLang="ko-KR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empty() : </a:t>
            </a:r>
            <a:r>
              <a:rPr lang="ko-KR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큐가 비었으면 </a:t>
            </a:r>
            <a:r>
              <a:rPr lang="en-US" altLang="ko-KR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true, </a:t>
            </a:r>
            <a:r>
              <a:rPr lang="ko-KR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아니면 </a:t>
            </a:r>
            <a:r>
              <a:rPr lang="en-US" altLang="ko-KR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410753925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6E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987824" y="2875583"/>
            <a:ext cx="30963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감사합니다</a:t>
            </a:r>
            <a:r>
              <a:rPr lang="en-US" altLang="ko-KR" sz="4400" dirty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.</a:t>
            </a:r>
            <a:endParaRPr lang="ko-KR" altLang="en-US" sz="4400" dirty="0">
              <a:solidFill>
                <a:schemeClr val="bg1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03848" y="3656057"/>
            <a:ext cx="2592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Made </a:t>
            </a:r>
            <a:r>
              <a:rPr lang="en-US" altLang="ko-KR" sz="120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by </a:t>
            </a:r>
            <a:r>
              <a:rPr lang="ko-KR" altLang="en-US" sz="120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규정</a:t>
            </a:r>
            <a:endParaRPr lang="ko-KR" altLang="en-US" sz="1200" dirty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grpSp>
        <p:nvGrpSpPr>
          <p:cNvPr id="2" name="그룹 51"/>
          <p:cNvGrpSpPr/>
          <p:nvPr/>
        </p:nvGrpSpPr>
        <p:grpSpPr>
          <a:xfrm>
            <a:off x="4283968" y="2276872"/>
            <a:ext cx="576064" cy="576064"/>
            <a:chOff x="4499992" y="2204864"/>
            <a:chExt cx="1584176" cy="1584176"/>
          </a:xfrm>
        </p:grpSpPr>
        <p:sp>
          <p:nvSpPr>
            <p:cNvPr id="53" name="타원 52"/>
            <p:cNvSpPr/>
            <p:nvPr/>
          </p:nvSpPr>
          <p:spPr>
            <a:xfrm>
              <a:off x="4499992" y="2204864"/>
              <a:ext cx="1584176" cy="1584176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배달의민족 한나" pitchFamily="2" charset="-127"/>
                <a:ea typeface="배달의민족 한나" pitchFamily="2" charset="-127"/>
              </a:endParaRPr>
            </a:p>
          </p:txBody>
        </p:sp>
        <p:sp>
          <p:nvSpPr>
            <p:cNvPr id="54" name="타원 53"/>
            <p:cNvSpPr/>
            <p:nvPr/>
          </p:nvSpPr>
          <p:spPr>
            <a:xfrm>
              <a:off x="4644007" y="2375073"/>
              <a:ext cx="1296144" cy="1296144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배달의민족 한나" pitchFamily="2" charset="-127"/>
                <a:ea typeface="배달의민족 한나" pitchFamily="2" charset="-127"/>
              </a:endParaRPr>
            </a:p>
          </p:txBody>
        </p:sp>
        <p:grpSp>
          <p:nvGrpSpPr>
            <p:cNvPr id="3" name="그룹 24"/>
            <p:cNvGrpSpPr/>
            <p:nvPr/>
          </p:nvGrpSpPr>
          <p:grpSpPr>
            <a:xfrm>
              <a:off x="4644008" y="2375074"/>
              <a:ext cx="1296144" cy="1296144"/>
              <a:chOff x="4644008" y="2375074"/>
              <a:chExt cx="1296144" cy="1296144"/>
            </a:xfrm>
          </p:grpSpPr>
          <p:cxnSp>
            <p:nvCxnSpPr>
              <p:cNvPr id="59" name="직선 연결선 58"/>
              <p:cNvCxnSpPr>
                <a:stCxn id="54" idx="0"/>
              </p:cNvCxnSpPr>
              <p:nvPr/>
            </p:nvCxnSpPr>
            <p:spPr>
              <a:xfrm>
                <a:off x="5292081" y="2375074"/>
                <a:ext cx="0" cy="1296144"/>
              </a:xfrm>
              <a:prstGeom prst="line">
                <a:avLst/>
              </a:prstGeom>
              <a:ln>
                <a:solidFill>
                  <a:srgbClr val="FF6E5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직선 연결선 59"/>
              <p:cNvCxnSpPr>
                <a:stCxn id="54" idx="2"/>
                <a:endCxn id="54" idx="6"/>
              </p:cNvCxnSpPr>
              <p:nvPr/>
            </p:nvCxnSpPr>
            <p:spPr>
              <a:xfrm>
                <a:off x="4644008" y="3023145"/>
                <a:ext cx="1296144" cy="0"/>
              </a:xfrm>
              <a:prstGeom prst="line">
                <a:avLst/>
              </a:prstGeom>
              <a:ln>
                <a:solidFill>
                  <a:srgbClr val="FF6E5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" name="그룹 25"/>
            <p:cNvGrpSpPr/>
            <p:nvPr/>
          </p:nvGrpSpPr>
          <p:grpSpPr>
            <a:xfrm rot="2700000">
              <a:off x="4644008" y="2348880"/>
              <a:ext cx="1296144" cy="1296144"/>
              <a:chOff x="4644008" y="2348880"/>
              <a:chExt cx="1296144" cy="1296144"/>
            </a:xfrm>
          </p:grpSpPr>
          <p:cxnSp>
            <p:nvCxnSpPr>
              <p:cNvPr id="57" name="직선 연결선 56"/>
              <p:cNvCxnSpPr/>
              <p:nvPr/>
            </p:nvCxnSpPr>
            <p:spPr>
              <a:xfrm>
                <a:off x="5292080" y="2348880"/>
                <a:ext cx="0" cy="1296144"/>
              </a:xfrm>
              <a:prstGeom prst="line">
                <a:avLst/>
              </a:prstGeom>
              <a:ln>
                <a:solidFill>
                  <a:srgbClr val="FF6E5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직선 연결선 57"/>
              <p:cNvCxnSpPr/>
              <p:nvPr/>
            </p:nvCxnSpPr>
            <p:spPr>
              <a:xfrm>
                <a:off x="4644008" y="2996952"/>
                <a:ext cx="1296144" cy="0"/>
              </a:xfrm>
              <a:prstGeom prst="line">
                <a:avLst/>
              </a:prstGeom>
              <a:ln>
                <a:solidFill>
                  <a:srgbClr val="FF6E5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" name="그룹 81"/>
          <p:cNvGrpSpPr/>
          <p:nvPr/>
        </p:nvGrpSpPr>
        <p:grpSpPr>
          <a:xfrm>
            <a:off x="179512" y="188640"/>
            <a:ext cx="8856984" cy="72008"/>
            <a:chOff x="179512" y="188640"/>
            <a:chExt cx="8856984" cy="72008"/>
          </a:xfrm>
        </p:grpSpPr>
        <p:cxnSp>
          <p:nvCxnSpPr>
            <p:cNvPr id="74" name="직선 연결선 73"/>
            <p:cNvCxnSpPr/>
            <p:nvPr/>
          </p:nvCxnSpPr>
          <p:spPr>
            <a:xfrm>
              <a:off x="179512" y="188640"/>
              <a:ext cx="885698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/>
            <p:cNvCxnSpPr/>
            <p:nvPr/>
          </p:nvCxnSpPr>
          <p:spPr>
            <a:xfrm>
              <a:off x="179512" y="260648"/>
              <a:ext cx="8856984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그룹 80"/>
          <p:cNvGrpSpPr/>
          <p:nvPr/>
        </p:nvGrpSpPr>
        <p:grpSpPr>
          <a:xfrm>
            <a:off x="179512" y="6597352"/>
            <a:ext cx="8856984" cy="72008"/>
            <a:chOff x="179512" y="6597352"/>
            <a:chExt cx="8856984" cy="72008"/>
          </a:xfrm>
        </p:grpSpPr>
        <p:cxnSp>
          <p:nvCxnSpPr>
            <p:cNvPr id="79" name="직선 연결선 78"/>
            <p:cNvCxnSpPr/>
            <p:nvPr/>
          </p:nvCxnSpPr>
          <p:spPr>
            <a:xfrm>
              <a:off x="179512" y="6669360"/>
              <a:ext cx="885698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/>
            <p:cNvCxnSpPr/>
            <p:nvPr/>
          </p:nvCxnSpPr>
          <p:spPr>
            <a:xfrm>
              <a:off x="179512" y="6597352"/>
              <a:ext cx="8856984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755576" y="404664"/>
            <a:ext cx="158417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성능 분석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72008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1</a:t>
            </a:r>
            <a:endParaRPr lang="en-US" altLang="ko-KR" sz="8800" dirty="0">
              <a:solidFill>
                <a:schemeClr val="tx1">
                  <a:lumMod val="65000"/>
                  <a:lumOff val="3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25">
            <a:extLst>
              <a:ext uri="{FF2B5EF4-FFF2-40B4-BE49-F238E27FC236}">
                <a16:creationId xmlns:a16="http://schemas.microsoft.com/office/drawing/2014/main" id="{98EBBB02-1674-4E05-A549-53676A56D0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60" y="2316457"/>
            <a:ext cx="72008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4400"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시간 복잡도</a:t>
            </a:r>
            <a:r>
              <a:rPr lang="en-US" altLang="ko-KR" sz="4400"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</a:t>
            </a:r>
            <a:r>
              <a:rPr lang="ko-KR" altLang="en-US" sz="4400"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★★★★★</a:t>
            </a:r>
            <a:r>
              <a:rPr lang="en-US" altLang="ko-KR" sz="4400"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 </a:t>
            </a:r>
            <a:endParaRPr lang="ko-KR" altLang="en-US" sz="44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10" name="TextBox 25">
            <a:extLst>
              <a:ext uri="{FF2B5EF4-FFF2-40B4-BE49-F238E27FC236}">
                <a16:creationId xmlns:a16="http://schemas.microsoft.com/office/drawing/2014/main" id="{DB5FE9D2-E1AF-4F5A-8EA1-81644DA89C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0879" y="3322342"/>
            <a:ext cx="638224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800">
                <a:solidFill>
                  <a:schemeClr val="tx2">
                    <a:lumMod val="60000"/>
                    <a:lumOff val="40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=&gt; </a:t>
            </a:r>
            <a:r>
              <a:rPr lang="ko-KR" altLang="en-US" sz="2800">
                <a:solidFill>
                  <a:schemeClr val="tx2">
                    <a:lumMod val="60000"/>
                    <a:lumOff val="40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문제 풀 때 시간이 얼마나 걸리나</a:t>
            </a:r>
            <a:r>
              <a:rPr lang="en-US" altLang="ko-KR" sz="2800">
                <a:solidFill>
                  <a:schemeClr val="tx2">
                    <a:lumMod val="60000"/>
                    <a:lumOff val="40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?</a:t>
            </a:r>
            <a:r>
              <a:rPr lang="ko-KR" altLang="en-US" sz="2800">
                <a:solidFill>
                  <a:schemeClr val="tx2">
                    <a:lumMod val="60000"/>
                    <a:lumOff val="40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</a:t>
            </a:r>
            <a:endParaRPr lang="en-US" altLang="ko-KR" sz="2800">
              <a:solidFill>
                <a:schemeClr val="tx2">
                  <a:lumMod val="60000"/>
                  <a:lumOff val="40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8" name="TextBox 25">
            <a:extLst>
              <a:ext uri="{FF2B5EF4-FFF2-40B4-BE49-F238E27FC236}">
                <a16:creationId xmlns:a16="http://schemas.microsoft.com/office/drawing/2014/main" id="{61FC0AB9-19A2-4E80-9C3C-721766E720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572" y="4396559"/>
            <a:ext cx="324036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4400"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공간 복잡도</a:t>
            </a:r>
            <a:endParaRPr lang="ko-KR" altLang="en-US" sz="44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11" name="TextBox 25">
            <a:extLst>
              <a:ext uri="{FF2B5EF4-FFF2-40B4-BE49-F238E27FC236}">
                <a16:creationId xmlns:a16="http://schemas.microsoft.com/office/drawing/2014/main" id="{438DE53D-28A7-44BE-85A9-71F7142060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0879" y="5301208"/>
            <a:ext cx="638224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800">
                <a:solidFill>
                  <a:schemeClr val="tx2">
                    <a:lumMod val="60000"/>
                    <a:lumOff val="40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=&gt; </a:t>
            </a:r>
            <a:r>
              <a:rPr lang="ko-KR" altLang="en-US" sz="2800">
                <a:solidFill>
                  <a:schemeClr val="tx2">
                    <a:lumMod val="60000"/>
                    <a:lumOff val="40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메모리를 얼마나 사용하나</a:t>
            </a:r>
            <a:r>
              <a:rPr lang="en-US" altLang="ko-KR" sz="2800">
                <a:solidFill>
                  <a:schemeClr val="tx2">
                    <a:lumMod val="60000"/>
                    <a:lumOff val="40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?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755576" y="404664"/>
            <a:ext cx="158417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성능 분석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72008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1</a:t>
            </a:r>
            <a:endParaRPr lang="en-US" altLang="ko-KR" sz="8800" dirty="0">
              <a:solidFill>
                <a:schemeClr val="tx1">
                  <a:lumMod val="65000"/>
                  <a:lumOff val="3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25">
            <a:extLst>
              <a:ext uri="{FF2B5EF4-FFF2-40B4-BE49-F238E27FC236}">
                <a16:creationId xmlns:a16="http://schemas.microsoft.com/office/drawing/2014/main" id="{98EBBB02-1674-4E05-A549-53676A56D0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60" y="2316457"/>
            <a:ext cx="72008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4400"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분석 방법</a:t>
            </a:r>
            <a:endParaRPr lang="ko-KR" altLang="en-US" sz="44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10" name="TextBox 25">
            <a:extLst>
              <a:ext uri="{FF2B5EF4-FFF2-40B4-BE49-F238E27FC236}">
                <a16:creationId xmlns:a16="http://schemas.microsoft.com/office/drawing/2014/main" id="{DB5FE9D2-E1AF-4F5A-8EA1-81644DA89C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0878" y="3322342"/>
            <a:ext cx="743959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800">
                <a:solidFill>
                  <a:schemeClr val="tx2">
                    <a:lumMod val="60000"/>
                    <a:lumOff val="40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=&gt; </a:t>
            </a:r>
            <a:r>
              <a:rPr lang="ko-KR" altLang="en-US" sz="2800">
                <a:solidFill>
                  <a:schemeClr val="tx2">
                    <a:lumMod val="60000"/>
                    <a:lumOff val="40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점근 분석 </a:t>
            </a:r>
            <a:r>
              <a:rPr lang="en-US" altLang="ko-KR" sz="2800">
                <a:solidFill>
                  <a:schemeClr val="tx2">
                    <a:lumMod val="60000"/>
                    <a:lumOff val="40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(</a:t>
            </a:r>
            <a:r>
              <a:rPr lang="ko-KR" altLang="en-US" sz="2800">
                <a:solidFill>
                  <a:schemeClr val="tx2">
                    <a:lumMod val="60000"/>
                    <a:lumOff val="40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알고리즘의 복잡도를 대략적으로 분석</a:t>
            </a:r>
            <a:r>
              <a:rPr lang="en-US" altLang="ko-KR" sz="2800">
                <a:solidFill>
                  <a:schemeClr val="tx2">
                    <a:lumMod val="60000"/>
                    <a:lumOff val="40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)</a:t>
            </a:r>
          </a:p>
        </p:txBody>
      </p:sp>
      <p:sp>
        <p:nvSpPr>
          <p:cNvPr id="12" name="TextBox 25">
            <a:extLst>
              <a:ext uri="{FF2B5EF4-FFF2-40B4-BE49-F238E27FC236}">
                <a16:creationId xmlns:a16="http://schemas.microsoft.com/office/drawing/2014/main" id="{C03F2571-5697-43FA-875C-B1CE88BC81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8043" y="4296321"/>
            <a:ext cx="7439593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800">
                <a:solidFill>
                  <a:schemeClr val="tx2">
                    <a:lumMod val="60000"/>
                    <a:lumOff val="40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=&gt; </a:t>
            </a:r>
            <a:r>
              <a:rPr lang="ko-KR" altLang="en-US" sz="2800">
                <a:solidFill>
                  <a:schemeClr val="tx2">
                    <a:lumMod val="60000"/>
                    <a:lumOff val="40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분석 방법은 크게 세 가지로 나눌 수 있음</a:t>
            </a:r>
            <a:endParaRPr lang="en-US" altLang="ko-KR" sz="2800">
              <a:solidFill>
                <a:schemeClr val="tx2">
                  <a:lumMod val="60000"/>
                  <a:lumOff val="40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r>
              <a:rPr lang="en-US" altLang="ko-KR" sz="2800">
                <a:solidFill>
                  <a:schemeClr val="tx2">
                    <a:lumMod val="60000"/>
                    <a:lumOff val="40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   (Big-oh,</a:t>
            </a:r>
            <a:r>
              <a:rPr lang="ko-KR" altLang="en-US" sz="2800">
                <a:solidFill>
                  <a:schemeClr val="tx2">
                    <a:lumMod val="60000"/>
                    <a:lumOff val="40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</a:t>
            </a:r>
            <a:r>
              <a:rPr lang="en-US" altLang="ko-KR" sz="2800">
                <a:solidFill>
                  <a:schemeClr val="tx2">
                    <a:lumMod val="60000"/>
                    <a:lumOff val="40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Big-omega, Big-theta)</a:t>
            </a:r>
          </a:p>
        </p:txBody>
      </p:sp>
      <p:sp>
        <p:nvSpPr>
          <p:cNvPr id="13" name="TextBox 25">
            <a:extLst>
              <a:ext uri="{FF2B5EF4-FFF2-40B4-BE49-F238E27FC236}">
                <a16:creationId xmlns:a16="http://schemas.microsoft.com/office/drawing/2014/main" id="{1E331588-FCC6-41E4-AB8F-2A1A322096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6349" y="5589240"/>
            <a:ext cx="7439593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800">
                <a:solidFill>
                  <a:schemeClr val="tx2">
                    <a:lumMod val="60000"/>
                    <a:lumOff val="40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=&gt; </a:t>
            </a:r>
            <a:r>
              <a:rPr lang="ko-KR" altLang="en-US" sz="2800">
                <a:solidFill>
                  <a:schemeClr val="tx2">
                    <a:lumMod val="60000"/>
                    <a:lumOff val="40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계수</a:t>
            </a:r>
            <a:r>
              <a:rPr lang="en-US" altLang="ko-KR" sz="2800">
                <a:solidFill>
                  <a:schemeClr val="tx2">
                    <a:lumMod val="60000"/>
                    <a:lumOff val="40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 </a:t>
            </a:r>
            <a:r>
              <a:rPr lang="ko-KR" altLang="en-US" sz="2800">
                <a:solidFill>
                  <a:schemeClr val="tx2">
                    <a:lumMod val="60000"/>
                    <a:lumOff val="40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상수 다 떼고 차수만 생각</a:t>
            </a:r>
            <a:endParaRPr lang="en-US" altLang="ko-KR" sz="2800">
              <a:solidFill>
                <a:schemeClr val="tx2">
                  <a:lumMod val="60000"/>
                  <a:lumOff val="40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r>
              <a:rPr lang="en-US" altLang="ko-KR" sz="2800">
                <a:solidFill>
                  <a:schemeClr val="tx2">
                    <a:lumMod val="60000"/>
                    <a:lumOff val="40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                         (2N^2 + 3N + 4 =&gt; N^2)</a:t>
            </a:r>
          </a:p>
        </p:txBody>
      </p:sp>
    </p:spTree>
    <p:extLst>
      <p:ext uri="{BB962C8B-B14F-4D97-AF65-F5344CB8AC3E}">
        <p14:creationId xmlns:p14="http://schemas.microsoft.com/office/powerpoint/2010/main" val="7903526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755576" y="404664"/>
            <a:ext cx="158417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성능 분석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72008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1</a:t>
            </a:r>
            <a:endParaRPr lang="en-US" altLang="ko-KR" sz="8800" dirty="0">
              <a:solidFill>
                <a:schemeClr val="tx1">
                  <a:lumMod val="65000"/>
                  <a:lumOff val="3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25">
            <a:extLst>
              <a:ext uri="{FF2B5EF4-FFF2-40B4-BE49-F238E27FC236}">
                <a16:creationId xmlns:a16="http://schemas.microsoft.com/office/drawing/2014/main" id="{98EBBB02-1674-4E05-A549-53676A56D0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552" y="2087896"/>
            <a:ext cx="72008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6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Big-Oh(</a:t>
            </a:r>
            <a:r>
              <a:rPr lang="ko-KR" altLang="en-US" sz="36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최악의 경우</a:t>
            </a:r>
            <a:r>
              <a:rPr lang="en-US" altLang="ko-KR" sz="36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)</a:t>
            </a:r>
            <a:endParaRPr lang="ko-KR" altLang="en-US" sz="36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0" name="TextBox 25">
            <a:extLst>
              <a:ext uri="{FF2B5EF4-FFF2-40B4-BE49-F238E27FC236}">
                <a16:creationId xmlns:a16="http://schemas.microsoft.com/office/drawing/2014/main" id="{DB5FE9D2-E1AF-4F5A-8EA1-81644DA89C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639" y="2770354"/>
            <a:ext cx="743959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80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  <a:ea typeface="배달의민족 한나는 열한살" panose="020B0600000101010101" pitchFamily="50" charset="-127"/>
              </a:rPr>
              <a:t>O</a:t>
            </a:r>
            <a:r>
              <a:rPr lang="en-US" altLang="ko-KR" sz="2800">
                <a:solidFill>
                  <a:schemeClr val="tx2">
                    <a:lumMod val="60000"/>
                    <a:lumOff val="40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(N^2) =&gt; </a:t>
            </a:r>
            <a:r>
              <a:rPr lang="ko-KR" altLang="en-US" sz="2800">
                <a:solidFill>
                  <a:schemeClr val="tx2">
                    <a:lumMod val="60000"/>
                    <a:lumOff val="40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최악의 경우 </a:t>
            </a:r>
            <a:r>
              <a:rPr lang="en-US" altLang="ko-KR" sz="2800">
                <a:solidFill>
                  <a:schemeClr val="tx2">
                    <a:lumMod val="60000"/>
                    <a:lumOff val="40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N^2(</a:t>
            </a:r>
            <a:r>
              <a:rPr lang="ko-KR" altLang="en-US" sz="2800">
                <a:solidFill>
                  <a:schemeClr val="tx2">
                    <a:lumMod val="60000"/>
                    <a:lumOff val="40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아무리 느려도 </a:t>
            </a:r>
            <a:r>
              <a:rPr lang="en-US" altLang="ko-KR" sz="2800">
                <a:solidFill>
                  <a:schemeClr val="tx2">
                    <a:lumMod val="60000"/>
                    <a:lumOff val="40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N^2)</a:t>
            </a:r>
          </a:p>
        </p:txBody>
      </p:sp>
      <p:sp>
        <p:nvSpPr>
          <p:cNvPr id="11" name="TextBox 25">
            <a:extLst>
              <a:ext uri="{FF2B5EF4-FFF2-40B4-BE49-F238E27FC236}">
                <a16:creationId xmlns:a16="http://schemas.microsoft.com/office/drawing/2014/main" id="{AA68FE55-BBB8-45CA-B3DF-863D2CAD6E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552" y="3684539"/>
            <a:ext cx="72008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6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Big-Omega(</a:t>
            </a:r>
            <a:r>
              <a:rPr lang="ko-KR" altLang="en-US" sz="36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최선의 경우</a:t>
            </a:r>
            <a:r>
              <a:rPr lang="en-US" altLang="ko-KR" sz="36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)</a:t>
            </a:r>
            <a:endParaRPr lang="ko-KR" altLang="en-US" sz="36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3" name="TextBox 25">
            <a:extLst>
              <a:ext uri="{FF2B5EF4-FFF2-40B4-BE49-F238E27FC236}">
                <a16:creationId xmlns:a16="http://schemas.microsoft.com/office/drawing/2014/main" id="{1B9BE136-1401-4DF3-A473-730A46197C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640" y="4330870"/>
            <a:ext cx="743959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80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rPr>
              <a:t>Ω</a:t>
            </a:r>
            <a:r>
              <a:rPr lang="en-US" altLang="ko-KR" sz="2800">
                <a:solidFill>
                  <a:schemeClr val="tx2">
                    <a:lumMod val="60000"/>
                    <a:lumOff val="40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(N^2) =&gt; </a:t>
            </a:r>
            <a:r>
              <a:rPr lang="ko-KR" altLang="en-US" sz="2800">
                <a:solidFill>
                  <a:schemeClr val="tx2">
                    <a:lumMod val="60000"/>
                    <a:lumOff val="40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최선의 경우 </a:t>
            </a:r>
            <a:r>
              <a:rPr lang="en-US" altLang="ko-KR" sz="2800">
                <a:solidFill>
                  <a:schemeClr val="tx2">
                    <a:lumMod val="60000"/>
                    <a:lumOff val="40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N^2(</a:t>
            </a:r>
            <a:r>
              <a:rPr lang="ko-KR" altLang="en-US" sz="2800">
                <a:solidFill>
                  <a:schemeClr val="tx2">
                    <a:lumMod val="60000"/>
                    <a:lumOff val="40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아무리 빨라도 </a:t>
            </a:r>
            <a:r>
              <a:rPr lang="en-US" altLang="ko-KR" sz="2800">
                <a:solidFill>
                  <a:schemeClr val="tx2">
                    <a:lumMod val="60000"/>
                    <a:lumOff val="40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N^2) </a:t>
            </a:r>
          </a:p>
        </p:txBody>
      </p:sp>
      <p:sp>
        <p:nvSpPr>
          <p:cNvPr id="14" name="TextBox 25">
            <a:extLst>
              <a:ext uri="{FF2B5EF4-FFF2-40B4-BE49-F238E27FC236}">
                <a16:creationId xmlns:a16="http://schemas.microsoft.com/office/drawing/2014/main" id="{3E81257E-5141-443E-A82A-16F779AA60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552" y="5337348"/>
            <a:ext cx="72008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6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Big-Theta(</a:t>
            </a:r>
            <a:r>
              <a:rPr lang="ko-KR" altLang="en-US" sz="36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최선과 최악의 중간</a:t>
            </a:r>
            <a:r>
              <a:rPr lang="en-US" altLang="ko-KR" sz="36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)</a:t>
            </a:r>
            <a:endParaRPr lang="ko-KR" altLang="en-US" sz="36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5" name="TextBox 25">
            <a:extLst>
              <a:ext uri="{FF2B5EF4-FFF2-40B4-BE49-F238E27FC236}">
                <a16:creationId xmlns:a16="http://schemas.microsoft.com/office/drawing/2014/main" id="{72FBAC06-BE7D-4038-86C4-BF64B9AB69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639" y="5930116"/>
            <a:ext cx="743959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80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  <a:ea typeface="배달의민족 한나는 열한살" panose="020B0600000101010101" pitchFamily="50" charset="-127"/>
              </a:rPr>
              <a:t>Θ</a:t>
            </a:r>
            <a:r>
              <a:rPr lang="en-US" altLang="ko-KR" sz="2800">
                <a:solidFill>
                  <a:schemeClr val="tx2">
                    <a:lumMod val="60000"/>
                    <a:lumOff val="40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(N^2) =&gt; </a:t>
            </a:r>
            <a:r>
              <a:rPr lang="ko-KR" altLang="en-US" sz="2800">
                <a:solidFill>
                  <a:schemeClr val="tx2">
                    <a:lumMod val="60000"/>
                    <a:lumOff val="40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항상 </a:t>
            </a:r>
            <a:r>
              <a:rPr lang="en-US" altLang="ko-KR" sz="2800">
                <a:solidFill>
                  <a:schemeClr val="tx2">
                    <a:lumMod val="60000"/>
                    <a:lumOff val="40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N^2(</a:t>
            </a:r>
            <a:r>
              <a:rPr lang="ko-KR" altLang="en-US" sz="2800">
                <a:solidFill>
                  <a:schemeClr val="tx2">
                    <a:lumMod val="60000"/>
                    <a:lumOff val="40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빅오면서 빅오메가일 때</a:t>
            </a:r>
            <a:r>
              <a:rPr lang="en-US" altLang="ko-KR" sz="2800">
                <a:solidFill>
                  <a:schemeClr val="tx2">
                    <a:lumMod val="60000"/>
                    <a:lumOff val="40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036014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755576" y="404664"/>
            <a:ext cx="158417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성능 분석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72008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1</a:t>
            </a:r>
            <a:endParaRPr lang="en-US" altLang="ko-KR" sz="8800" dirty="0">
              <a:solidFill>
                <a:schemeClr val="tx1">
                  <a:lumMod val="65000"/>
                  <a:lumOff val="3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25">
            <a:extLst>
              <a:ext uri="{FF2B5EF4-FFF2-40B4-BE49-F238E27FC236}">
                <a16:creationId xmlns:a16="http://schemas.microsoft.com/office/drawing/2014/main" id="{98EBBB02-1674-4E05-A549-53676A56D0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552" y="2492509"/>
            <a:ext cx="72008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44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Big-Oh(</a:t>
            </a:r>
            <a:r>
              <a:rPr lang="ko-KR" altLang="en-US" sz="44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최악</a:t>
            </a:r>
            <a:r>
              <a:rPr lang="en-US" altLang="ko-KR" sz="44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)</a:t>
            </a:r>
            <a:r>
              <a:rPr lang="ko-KR" altLang="en-US" sz="44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가 가장 중요</a:t>
            </a:r>
            <a:endParaRPr lang="ko-KR" altLang="en-US" sz="44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1" name="TextBox 25">
            <a:extLst>
              <a:ext uri="{FF2B5EF4-FFF2-40B4-BE49-F238E27FC236}">
                <a16:creationId xmlns:a16="http://schemas.microsoft.com/office/drawing/2014/main" id="{550670D1-0EAB-4F65-9ADA-CD9606A392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3888" y="4125659"/>
            <a:ext cx="2304256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5400" b="1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Why?</a:t>
            </a:r>
            <a:endParaRPr lang="ko-KR" altLang="en-US" sz="5400" b="1" dirty="0"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316821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755576" y="404664"/>
            <a:ext cx="158417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성능 분석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72008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1</a:t>
            </a:r>
            <a:endParaRPr lang="en-US" altLang="ko-KR" sz="8800" dirty="0">
              <a:solidFill>
                <a:schemeClr val="tx1">
                  <a:lumMod val="65000"/>
                  <a:lumOff val="3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25">
            <a:extLst>
              <a:ext uri="{FF2B5EF4-FFF2-40B4-BE49-F238E27FC236}">
                <a16:creationId xmlns:a16="http://schemas.microsoft.com/office/drawing/2014/main" id="{98EBBB02-1674-4E05-A549-53676A56D0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776" y="2620845"/>
            <a:ext cx="8604448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2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O(N^2)</a:t>
            </a:r>
            <a:r>
              <a:rPr lang="ko-KR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이라면</a:t>
            </a:r>
            <a:r>
              <a:rPr lang="en-US" altLang="ko-KR" sz="32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최악의 경우에 </a:t>
            </a:r>
            <a:r>
              <a:rPr lang="en-US" altLang="ko-KR" sz="32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N^2</a:t>
            </a:r>
            <a:r>
              <a:rPr lang="ko-KR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이라는 뜻</a:t>
            </a:r>
            <a:endParaRPr lang="en-US" altLang="ko-KR" sz="3200" b="1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ko-KR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다시 말해</a:t>
            </a:r>
            <a:r>
              <a:rPr lang="en-US" altLang="ko-KR" sz="32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아무리 느려도 </a:t>
            </a:r>
            <a:r>
              <a:rPr lang="en-US" altLang="ko-KR" sz="32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N^2</a:t>
            </a:r>
            <a:r>
              <a:rPr lang="ko-KR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이다</a:t>
            </a:r>
            <a:r>
              <a:rPr lang="en-US" altLang="ko-KR" sz="32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</a:p>
        </p:txBody>
      </p:sp>
      <p:sp>
        <p:nvSpPr>
          <p:cNvPr id="8" name="TextBox 25">
            <a:extLst>
              <a:ext uri="{FF2B5EF4-FFF2-40B4-BE49-F238E27FC236}">
                <a16:creationId xmlns:a16="http://schemas.microsoft.com/office/drawing/2014/main" id="{FFDBC57C-423F-4B9A-AAE2-57ADA699E4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776" y="4437112"/>
            <a:ext cx="8334672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가장 느린 경우에도 성공한다면</a:t>
            </a:r>
            <a:r>
              <a:rPr lang="en-US" altLang="ko-KR" sz="32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모든 경우에 성공한다고 생각할 수 있음</a:t>
            </a:r>
            <a:r>
              <a:rPr lang="en-US" altLang="ko-KR" sz="32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</a:t>
            </a:r>
            <a:r>
              <a:rPr lang="ko-KR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시간의 측면에서</a:t>
            </a:r>
            <a:r>
              <a:rPr lang="en-US" altLang="ko-KR" sz="32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)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336178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6393</TotalTime>
  <Words>1292</Words>
  <Application>Microsoft Office PowerPoint</Application>
  <PresentationFormat>화면 슬라이드 쇼(4:3)</PresentationFormat>
  <Paragraphs>317</Paragraphs>
  <Slides>47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47</vt:i4>
      </vt:variant>
    </vt:vector>
  </HeadingPairs>
  <TitlesOfParts>
    <vt:vector size="55" baseType="lpstr">
      <vt:lpstr>배달의민족 한나는 열한살</vt:lpstr>
      <vt:lpstr>배달의민족 한나</vt:lpstr>
      <vt:lpstr>맑은 고딕</vt:lpstr>
      <vt:lpstr>나눔고딕 ExtraBold</vt:lpstr>
      <vt:lpstr>나눔바른고딕</vt:lpstr>
      <vt:lpstr>나눔고딕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NSM</dc:creator>
  <cp:lastModifiedBy>허 규정</cp:lastModifiedBy>
  <cp:revision>317</cp:revision>
  <dcterms:created xsi:type="dcterms:W3CDTF">2014-05-20T10:28:59Z</dcterms:created>
  <dcterms:modified xsi:type="dcterms:W3CDTF">2018-09-20T10:53:30Z</dcterms:modified>
</cp:coreProperties>
</file>