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7"/>
  </p:notesMasterIdLst>
  <p:sldIdLst>
    <p:sldId id="266" r:id="rId2"/>
    <p:sldId id="321" r:id="rId3"/>
    <p:sldId id="528" r:id="rId4"/>
    <p:sldId id="440" r:id="rId5"/>
    <p:sldId id="444" r:id="rId6"/>
    <p:sldId id="485" r:id="rId7"/>
    <p:sldId id="495" r:id="rId8"/>
    <p:sldId id="508" r:id="rId9"/>
    <p:sldId id="507" r:id="rId10"/>
    <p:sldId id="506" r:id="rId11"/>
    <p:sldId id="509" r:id="rId12"/>
    <p:sldId id="510" r:id="rId13"/>
    <p:sldId id="511" r:id="rId14"/>
    <p:sldId id="513" r:id="rId15"/>
    <p:sldId id="514" r:id="rId16"/>
    <p:sldId id="515" r:id="rId17"/>
    <p:sldId id="496" r:id="rId18"/>
    <p:sldId id="517" r:id="rId19"/>
    <p:sldId id="500" r:id="rId20"/>
    <p:sldId id="518" r:id="rId21"/>
    <p:sldId id="501" r:id="rId22"/>
    <p:sldId id="499" r:id="rId23"/>
    <p:sldId id="502" r:id="rId24"/>
    <p:sldId id="503" r:id="rId25"/>
    <p:sldId id="505" r:id="rId26"/>
    <p:sldId id="519" r:id="rId27"/>
    <p:sldId id="522" r:id="rId28"/>
    <p:sldId id="524" r:id="rId29"/>
    <p:sldId id="525" r:id="rId30"/>
    <p:sldId id="526" r:id="rId31"/>
    <p:sldId id="527" r:id="rId32"/>
    <p:sldId id="529" r:id="rId33"/>
    <p:sldId id="520" r:id="rId34"/>
    <p:sldId id="523" r:id="rId35"/>
    <p:sldId id="283" r:id="rId36"/>
  </p:sldIdLst>
  <p:sldSz cx="9144000" cy="6858000" type="screen4x3"/>
  <p:notesSz cx="6858000" cy="9144000"/>
  <p:embeddedFontLst>
    <p:embeddedFont>
      <p:font typeface="나눔고딕" panose="020B0600000101010101" charset="-127"/>
      <p:regular r:id="rId38"/>
      <p:bold r:id="rId39"/>
    </p:embeddedFont>
    <p:embeddedFont>
      <p:font typeface="나눔고딕 ExtraBold" panose="020B0600000101010101" charset="-127"/>
      <p:bold r:id="rId40"/>
    </p:embeddedFont>
    <p:embeddedFont>
      <p:font typeface="나눔바른고딕" panose="020B0603020101020101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배달의민족 한나" panose="02000503000000020003" pitchFamily="2" charset="-127"/>
      <p:regular r:id="rId45"/>
    </p:embeddedFont>
    <p:embeddedFont>
      <p:font typeface="배달의민족 한나는 열한살" panose="020B0600000101010101" pitchFamily="50" charset="-127"/>
      <p:regular r:id="rId46"/>
    </p:embeddedFont>
    <p:embeddedFont>
      <p:font typeface="한컴 윤고딕 230" panose="02020603020101020101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87640" autoAdjust="0"/>
  </p:normalViewPr>
  <p:slideViewPr>
    <p:cSldViewPr>
      <p:cViewPr varScale="1">
        <p:scale>
          <a:sx n="75" d="100"/>
          <a:sy n="75" d="100"/>
        </p:scale>
        <p:origin x="180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2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0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0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2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9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96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4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0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7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088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2064060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Binary Tree(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트리</a:t>
            </a:r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3196754"/>
            <a:ext cx="42117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노드가 최대 두 개의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 노드를 가지는 트리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left,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right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표현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6791E1DE-704D-42D2-8497-E3A3E9B03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0249" y="3041947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A</a:t>
            </a:r>
          </a:p>
        </p:txBody>
      </p:sp>
      <p:sp>
        <p:nvSpPr>
          <p:cNvPr id="65" name="AutoShape 8">
            <a:extLst>
              <a:ext uri="{FF2B5EF4-FFF2-40B4-BE49-F238E27FC236}">
                <a16:creationId xmlns:a16="http://schemas.microsoft.com/office/drawing/2014/main" id="{81F317F1-8F0B-47BD-8887-0B2013F08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412" y="3956347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B</a:t>
            </a:r>
          </a:p>
        </p:txBody>
      </p:sp>
      <p:sp>
        <p:nvSpPr>
          <p:cNvPr id="66" name="AutoShape 10">
            <a:extLst>
              <a:ext uri="{FF2B5EF4-FFF2-40B4-BE49-F238E27FC236}">
                <a16:creationId xmlns:a16="http://schemas.microsoft.com/office/drawing/2014/main" id="{EACCB948-EF76-4ED1-ADB1-560CE6242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61324" y="3954760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C</a:t>
            </a:r>
          </a:p>
        </p:txBody>
      </p:sp>
      <p:sp>
        <p:nvSpPr>
          <p:cNvPr id="67" name="AutoShape 11">
            <a:extLst>
              <a:ext uri="{FF2B5EF4-FFF2-40B4-BE49-F238E27FC236}">
                <a16:creationId xmlns:a16="http://schemas.microsoft.com/office/drawing/2014/main" id="{57D9C573-38CE-4309-AF18-FF9C609FB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0312" y="4869160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F</a:t>
            </a:r>
          </a:p>
        </p:txBody>
      </p:sp>
      <p:sp>
        <p:nvSpPr>
          <p:cNvPr id="68" name="AutoShape 12">
            <a:extLst>
              <a:ext uri="{FF2B5EF4-FFF2-40B4-BE49-F238E27FC236}">
                <a16:creationId xmlns:a16="http://schemas.microsoft.com/office/drawing/2014/main" id="{0EA9FE40-8813-4A2B-90C1-1C504F81B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2974" y="4869160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G</a:t>
            </a:r>
          </a:p>
        </p:txBody>
      </p:sp>
      <p:sp>
        <p:nvSpPr>
          <p:cNvPr id="69" name="AutoShape 13">
            <a:extLst>
              <a:ext uri="{FF2B5EF4-FFF2-40B4-BE49-F238E27FC236}">
                <a16:creationId xmlns:a16="http://schemas.microsoft.com/office/drawing/2014/main" id="{D2355815-BF32-4F06-8326-1E2B4C3A5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8474" y="4867572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D</a:t>
            </a:r>
          </a:p>
        </p:txBody>
      </p:sp>
      <p:sp>
        <p:nvSpPr>
          <p:cNvPr id="70" name="AutoShape 14">
            <a:extLst>
              <a:ext uri="{FF2B5EF4-FFF2-40B4-BE49-F238E27FC236}">
                <a16:creationId xmlns:a16="http://schemas.microsoft.com/office/drawing/2014/main" id="{6772696B-CC6A-4B33-AA93-004C1FB9B6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5587" y="4869160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E</a:t>
            </a:r>
          </a:p>
        </p:txBody>
      </p:sp>
      <p:cxnSp>
        <p:nvCxnSpPr>
          <p:cNvPr id="71" name="AutoShape 15">
            <a:extLst>
              <a:ext uri="{FF2B5EF4-FFF2-40B4-BE49-F238E27FC236}">
                <a16:creationId xmlns:a16="http://schemas.microsoft.com/office/drawing/2014/main" id="{985D8401-8E9F-4062-8436-F317C451CBF9}"/>
              </a:ext>
            </a:extLst>
          </p:cNvPr>
          <p:cNvCxnSpPr>
            <a:cxnSpLocks noChangeShapeType="1"/>
            <a:stCxn id="64" idx="2"/>
            <a:endCxn id="65" idx="0"/>
          </p:cNvCxnSpPr>
          <p:nvPr/>
        </p:nvCxnSpPr>
        <p:spPr bwMode="auto">
          <a:xfrm flipH="1">
            <a:off x="6064274" y="3429297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16">
            <a:extLst>
              <a:ext uri="{FF2B5EF4-FFF2-40B4-BE49-F238E27FC236}">
                <a16:creationId xmlns:a16="http://schemas.microsoft.com/office/drawing/2014/main" id="{CCE1EFEE-1E11-4793-84F2-E228F38AE7E8}"/>
              </a:ext>
            </a:extLst>
          </p:cNvPr>
          <p:cNvCxnSpPr>
            <a:cxnSpLocks noChangeShapeType="1"/>
            <a:stCxn id="64" idx="2"/>
            <a:endCxn id="66" idx="0"/>
          </p:cNvCxnSpPr>
          <p:nvPr/>
        </p:nvCxnSpPr>
        <p:spPr bwMode="auto">
          <a:xfrm>
            <a:off x="7051699" y="3429297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AutoShape 18">
            <a:extLst>
              <a:ext uri="{FF2B5EF4-FFF2-40B4-BE49-F238E27FC236}">
                <a16:creationId xmlns:a16="http://schemas.microsoft.com/office/drawing/2014/main" id="{DC31071F-4E1C-4074-8F23-B330A0965C5B}"/>
              </a:ext>
            </a:extLst>
          </p:cNvPr>
          <p:cNvCxnSpPr>
            <a:cxnSpLocks noChangeShapeType="1"/>
            <a:stCxn id="66" idx="2"/>
            <a:endCxn id="68" idx="0"/>
          </p:cNvCxnSpPr>
          <p:nvPr/>
        </p:nvCxnSpPr>
        <p:spPr bwMode="auto">
          <a:xfrm>
            <a:off x="8032774" y="4345285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19">
            <a:extLst>
              <a:ext uri="{FF2B5EF4-FFF2-40B4-BE49-F238E27FC236}">
                <a16:creationId xmlns:a16="http://schemas.microsoft.com/office/drawing/2014/main" id="{A4110C52-4A66-41EE-9A57-ABCBC582430A}"/>
              </a:ext>
            </a:extLst>
          </p:cNvPr>
          <p:cNvCxnSpPr>
            <a:cxnSpLocks noChangeShapeType="1"/>
            <a:stCxn id="66" idx="2"/>
            <a:endCxn id="67" idx="0"/>
          </p:cNvCxnSpPr>
          <p:nvPr/>
        </p:nvCxnSpPr>
        <p:spPr bwMode="auto">
          <a:xfrm flipH="1">
            <a:off x="7542237" y="4345285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0">
            <a:extLst>
              <a:ext uri="{FF2B5EF4-FFF2-40B4-BE49-F238E27FC236}">
                <a16:creationId xmlns:a16="http://schemas.microsoft.com/office/drawing/2014/main" id="{B19C3F2F-C73B-4EBB-80BC-FFE390AB9CC5}"/>
              </a:ext>
            </a:extLst>
          </p:cNvPr>
          <p:cNvCxnSpPr>
            <a:cxnSpLocks noChangeShapeType="1"/>
            <a:stCxn id="65" idx="2"/>
            <a:endCxn id="70" idx="0"/>
          </p:cNvCxnSpPr>
          <p:nvPr/>
        </p:nvCxnSpPr>
        <p:spPr bwMode="auto">
          <a:xfrm>
            <a:off x="6064274" y="4343697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21">
            <a:extLst>
              <a:ext uri="{FF2B5EF4-FFF2-40B4-BE49-F238E27FC236}">
                <a16:creationId xmlns:a16="http://schemas.microsoft.com/office/drawing/2014/main" id="{DF464C46-F952-4BC5-9C43-BE4D679EBC23}"/>
              </a:ext>
            </a:extLst>
          </p:cNvPr>
          <p:cNvCxnSpPr>
            <a:cxnSpLocks noChangeShapeType="1"/>
            <a:stCxn id="65" idx="2"/>
            <a:endCxn id="69" idx="0"/>
          </p:cNvCxnSpPr>
          <p:nvPr/>
        </p:nvCxnSpPr>
        <p:spPr bwMode="auto">
          <a:xfrm flipH="1">
            <a:off x="5557862" y="4343697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AutoShape 22">
            <a:extLst>
              <a:ext uri="{FF2B5EF4-FFF2-40B4-BE49-F238E27FC236}">
                <a16:creationId xmlns:a16="http://schemas.microsoft.com/office/drawing/2014/main" id="{9F0C896B-9422-4F77-96BC-7025935EB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4587" y="5789910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H</a:t>
            </a:r>
          </a:p>
        </p:txBody>
      </p:sp>
      <p:cxnSp>
        <p:nvCxnSpPr>
          <p:cNvPr id="78" name="AutoShape 25">
            <a:extLst>
              <a:ext uri="{FF2B5EF4-FFF2-40B4-BE49-F238E27FC236}">
                <a16:creationId xmlns:a16="http://schemas.microsoft.com/office/drawing/2014/main" id="{904F0A6F-6DBA-48D5-B529-EB8985337D65}"/>
              </a:ext>
            </a:extLst>
          </p:cNvPr>
          <p:cNvCxnSpPr>
            <a:cxnSpLocks noChangeShapeType="1"/>
            <a:stCxn id="70" idx="2"/>
            <a:endCxn id="77" idx="0"/>
          </p:cNvCxnSpPr>
          <p:nvPr/>
        </p:nvCxnSpPr>
        <p:spPr bwMode="auto">
          <a:xfrm flipH="1">
            <a:off x="6202387" y="5259685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AutoShape 26">
            <a:extLst>
              <a:ext uri="{FF2B5EF4-FFF2-40B4-BE49-F238E27FC236}">
                <a16:creationId xmlns:a16="http://schemas.microsoft.com/office/drawing/2014/main" id="{57278E3F-5DF4-4B24-8B4C-373511A84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1187" y="5788322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600">
                <a:ea typeface="굴림" pitchFamily="50" charset="-127"/>
              </a:rPr>
              <a:t>I</a:t>
            </a:r>
          </a:p>
        </p:txBody>
      </p:sp>
      <p:cxnSp>
        <p:nvCxnSpPr>
          <p:cNvPr id="80" name="AutoShape 27">
            <a:extLst>
              <a:ext uri="{FF2B5EF4-FFF2-40B4-BE49-F238E27FC236}">
                <a16:creationId xmlns:a16="http://schemas.microsoft.com/office/drawing/2014/main" id="{F37BB71F-BCEF-4315-8B0F-71C2A64F23C9}"/>
              </a:ext>
            </a:extLst>
          </p:cNvPr>
          <p:cNvCxnSpPr>
            <a:cxnSpLocks noChangeShapeType="1"/>
            <a:stCxn id="70" idx="2"/>
            <a:endCxn id="79" idx="0"/>
          </p:cNvCxnSpPr>
          <p:nvPr/>
        </p:nvCxnSpPr>
        <p:spPr bwMode="auto">
          <a:xfrm>
            <a:off x="6570687" y="5259685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6334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이진트리의 활용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2" y="1909840"/>
            <a:ext cx="83529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Arithmetic Expression Tree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31" y="2661530"/>
            <a:ext cx="58445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산술식을 이진트리로 표현한 트리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62A4D054-5777-4E1A-BF39-A8F64A84D5F2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4324454"/>
            <a:ext cx="3429000" cy="2286000"/>
            <a:chOff x="2928" y="2256"/>
            <a:chExt cx="2160" cy="1440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8E460CE3-E2CA-4166-A78F-8DA728316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ko-KR">
                  <a:latin typeface="Symbol" pitchFamily="18" charset="2"/>
                  <a:ea typeface="굴림" pitchFamily="50" charset="-127"/>
                </a:rPr>
                <a:t>+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B042F67B-AC4D-46AE-814C-BEE14660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ko-KR">
                  <a:latin typeface="Symbol" pitchFamily="18" charset="2"/>
                  <a:ea typeface="굴림" pitchFamily="50" charset="-127"/>
                  <a:sym typeface="Symbol" pitchFamily="18" charset="2"/>
                </a:rPr>
                <a:t></a:t>
              </a: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C6F0B371-106B-4DB1-A1B6-69ECC760E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ko-KR">
                  <a:latin typeface="Symbol" pitchFamily="18" charset="2"/>
                  <a:ea typeface="굴림" pitchFamily="50" charset="-127"/>
                  <a:sym typeface="Symbol" pitchFamily="18" charset="2"/>
                </a:rPr>
                <a:t></a:t>
              </a:r>
              <a:endParaRPr lang="en-US" altLang="ko-KR">
                <a:latin typeface="Symbol" pitchFamily="18" charset="2"/>
                <a:ea typeface="굴림" pitchFamily="50" charset="-127"/>
              </a:endParaRP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DBAB3762-E325-47B6-86D3-2AAB9CFB9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 altLang="ko-KR">
                  <a:latin typeface="Symbol" pitchFamily="18" charset="2"/>
                  <a:ea typeface="굴림" pitchFamily="50" charset="-127"/>
                </a:rPr>
                <a:t>-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82F18168-427E-4398-BE2F-712D9FCB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2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36E7B65-70B2-435A-B167-1748949B6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a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5B3CA9BE-0CB5-4A4F-BFBE-E19D1886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1B2CC770-3021-4A4F-996F-3BB816F77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3</a:t>
              </a: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671FA6A4-75CE-43A8-9382-0BD1D7C9C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b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574712D3-B5F3-4930-AB98-FC63023CF127}"/>
                </a:ext>
              </a:extLst>
            </p:cNvPr>
            <p:cNvCxnSpPr>
              <a:cxnSpLocks noChangeShapeType="1"/>
              <a:stCxn id="13" idx="3"/>
              <a:endCxn id="1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9A3CCE67-CB84-4F52-81BA-1EF127C72C99}"/>
                </a:ext>
              </a:extLst>
            </p:cNvPr>
            <p:cNvCxnSpPr>
              <a:cxnSpLocks noChangeShapeType="1"/>
              <a:stCxn id="14" idx="1"/>
              <a:endCxn id="1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15">
              <a:extLst>
                <a:ext uri="{FF2B5EF4-FFF2-40B4-BE49-F238E27FC236}">
                  <a16:creationId xmlns:a16="http://schemas.microsoft.com/office/drawing/2014/main" id="{55758D4C-5443-49AA-960C-A4A46EDF7522}"/>
                </a:ext>
              </a:extLst>
            </p:cNvPr>
            <p:cNvCxnSpPr>
              <a:cxnSpLocks noChangeShapeType="1"/>
              <a:stCxn id="21" idx="0"/>
              <a:endCxn id="1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16">
              <a:extLst>
                <a:ext uri="{FF2B5EF4-FFF2-40B4-BE49-F238E27FC236}">
                  <a16:creationId xmlns:a16="http://schemas.microsoft.com/office/drawing/2014/main" id="{7CAED6DE-F92B-4BF7-9CAC-5F7D230805F5}"/>
                </a:ext>
              </a:extLst>
            </p:cNvPr>
            <p:cNvCxnSpPr>
              <a:cxnSpLocks noChangeShapeType="1"/>
              <a:stCxn id="20" idx="0"/>
              <a:endCxn id="1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17">
              <a:extLst>
                <a:ext uri="{FF2B5EF4-FFF2-40B4-BE49-F238E27FC236}">
                  <a16:creationId xmlns:a16="http://schemas.microsoft.com/office/drawing/2014/main" id="{9F21A077-F9BA-4070-A1B4-151CA285DB18}"/>
                </a:ext>
              </a:extLst>
            </p:cNvPr>
            <p:cNvCxnSpPr>
              <a:cxnSpLocks noChangeShapeType="1"/>
              <a:stCxn id="19" idx="0"/>
              <a:endCxn id="1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06950394-0E24-49E6-9FE6-276933E08A10}"/>
                </a:ext>
              </a:extLst>
            </p:cNvPr>
            <p:cNvCxnSpPr>
              <a:cxnSpLocks noChangeShapeType="1"/>
              <a:stCxn id="18" idx="0"/>
              <a:endCxn id="1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FA6B7F84-47C4-46A9-86C2-F2335D7CF5CE}"/>
                </a:ext>
              </a:extLst>
            </p:cNvPr>
            <p:cNvCxnSpPr>
              <a:cxnSpLocks noChangeShapeType="1"/>
              <a:stCxn id="17" idx="0"/>
              <a:endCxn id="1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0">
              <a:extLst>
                <a:ext uri="{FF2B5EF4-FFF2-40B4-BE49-F238E27FC236}">
                  <a16:creationId xmlns:a16="http://schemas.microsoft.com/office/drawing/2014/main" id="{29D02D35-D099-4855-A4E7-488B04F08683}"/>
                </a:ext>
              </a:extLst>
            </p:cNvPr>
            <p:cNvCxnSpPr>
              <a:cxnSpLocks noChangeShapeType="1"/>
              <a:stCxn id="16" idx="1"/>
              <a:endCxn id="1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0" name="TextBox 25">
            <a:extLst>
              <a:ext uri="{FF2B5EF4-FFF2-40B4-BE49-F238E27FC236}">
                <a16:creationId xmlns:a16="http://schemas.microsoft.com/office/drawing/2014/main" id="{94882665-CC4F-4E1E-8031-67CEB4D7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31" y="3238304"/>
            <a:ext cx="32371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내부 노드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 노드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피연산자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B205CF14-7A32-4264-9656-D351D154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428583"/>
            <a:ext cx="2977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(2 * (a – 1)) + (3 * b)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2" y="1909840"/>
            <a:ext cx="446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Decision Tree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31" y="2661530"/>
            <a:ext cx="58445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의사 결정 과정을 트리로 표현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94882665-CC4F-4E1E-8031-67CEB4D7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31" y="3238304"/>
            <a:ext cx="60613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내부 노드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질문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(yes or no)</a:t>
            </a: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 노드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최종 의사 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AutoShape 1029">
            <a:extLst>
              <a:ext uri="{FF2B5EF4-FFF2-40B4-BE49-F238E27FC236}">
                <a16:creationId xmlns:a16="http://schemas.microsoft.com/office/drawing/2014/main" id="{EAD0B4FB-C245-4ED0-9AD6-EAFD458C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53" y="4228126"/>
            <a:ext cx="2096677" cy="40862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Want a fast meal?</a:t>
            </a:r>
          </a:p>
        </p:txBody>
      </p:sp>
      <p:sp>
        <p:nvSpPr>
          <p:cNvPr id="33" name="AutoShape 1030">
            <a:extLst>
              <a:ext uri="{FF2B5EF4-FFF2-40B4-BE49-F238E27FC236}">
                <a16:creationId xmlns:a16="http://schemas.microsoft.com/office/drawing/2014/main" id="{40B73C1E-1B17-44D9-B434-D77D4E31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02" y="5258413"/>
            <a:ext cx="2195341" cy="40862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How about coffee?</a:t>
            </a:r>
          </a:p>
        </p:txBody>
      </p:sp>
      <p:sp>
        <p:nvSpPr>
          <p:cNvPr id="34" name="AutoShape 1031">
            <a:extLst>
              <a:ext uri="{FF2B5EF4-FFF2-40B4-BE49-F238E27FC236}">
                <a16:creationId xmlns:a16="http://schemas.microsoft.com/office/drawing/2014/main" id="{1275656F-3C73-452D-9891-7F24B2DD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61" y="5258413"/>
            <a:ext cx="2452360" cy="40862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On expense account?</a:t>
            </a:r>
          </a:p>
        </p:txBody>
      </p:sp>
      <p:sp>
        <p:nvSpPr>
          <p:cNvPr id="35" name="Rectangle 1033">
            <a:extLst>
              <a:ext uri="{FF2B5EF4-FFF2-40B4-BE49-F238E27FC236}">
                <a16:creationId xmlns:a16="http://schemas.microsoft.com/office/drawing/2014/main" id="{8281402A-5371-40EA-AAB9-07DCC2E6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570" y="6322634"/>
            <a:ext cx="118013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Starbucks</a:t>
            </a:r>
          </a:p>
        </p:txBody>
      </p:sp>
      <p:sp>
        <p:nvSpPr>
          <p:cNvPr id="36" name="Rectangle 1034">
            <a:extLst>
              <a:ext uri="{FF2B5EF4-FFF2-40B4-BE49-F238E27FC236}">
                <a16:creationId xmlns:a16="http://schemas.microsoft.com/office/drawing/2014/main" id="{6597F4C7-E5A6-412E-9E7A-F83D9483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077" y="6322634"/>
            <a:ext cx="87729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Spike’s</a:t>
            </a:r>
          </a:p>
        </p:txBody>
      </p:sp>
      <p:sp>
        <p:nvSpPr>
          <p:cNvPr id="37" name="Rectangle 1035">
            <a:extLst>
              <a:ext uri="{FF2B5EF4-FFF2-40B4-BE49-F238E27FC236}">
                <a16:creationId xmlns:a16="http://schemas.microsoft.com/office/drawing/2014/main" id="{F750ADF2-B791-4033-9BAC-E07EA867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412" y="6322634"/>
            <a:ext cx="108029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Al Forno</a:t>
            </a:r>
          </a:p>
        </p:txBody>
      </p:sp>
      <p:sp>
        <p:nvSpPr>
          <p:cNvPr id="38" name="Rectangle 1036">
            <a:extLst>
              <a:ext uri="{FF2B5EF4-FFF2-40B4-BE49-F238E27FC236}">
                <a16:creationId xmlns:a16="http://schemas.microsoft.com/office/drawing/2014/main" id="{0D0F57C6-4A4B-405A-BEFC-F60BA15A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09" y="6322634"/>
            <a:ext cx="158569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ea typeface="굴림" pitchFamily="50" charset="-127"/>
              </a:rPr>
              <a:t>Café Paragon</a:t>
            </a:r>
          </a:p>
        </p:txBody>
      </p:sp>
      <p:cxnSp>
        <p:nvCxnSpPr>
          <p:cNvPr id="39" name="AutoShape 1037">
            <a:extLst>
              <a:ext uri="{FF2B5EF4-FFF2-40B4-BE49-F238E27FC236}">
                <a16:creationId xmlns:a16="http://schemas.microsoft.com/office/drawing/2014/main" id="{0CF2CDD6-C437-4C40-A5C6-996A5900B3B4}"/>
              </a:ext>
            </a:extLst>
          </p:cNvPr>
          <p:cNvCxnSpPr>
            <a:cxnSpLocks noChangeShapeType="1"/>
            <a:stCxn id="32" idx="2"/>
            <a:endCxn id="33" idx="0"/>
          </p:cNvCxnSpPr>
          <p:nvPr/>
        </p:nvCxnSpPr>
        <p:spPr bwMode="auto">
          <a:xfrm flipH="1">
            <a:off x="2711273" y="4636749"/>
            <a:ext cx="1788319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1038">
            <a:extLst>
              <a:ext uri="{FF2B5EF4-FFF2-40B4-BE49-F238E27FC236}">
                <a16:creationId xmlns:a16="http://schemas.microsoft.com/office/drawing/2014/main" id="{4A6EB323-9102-413C-A72F-26B77229D9A3}"/>
              </a:ext>
            </a:extLst>
          </p:cNvPr>
          <p:cNvCxnSpPr>
            <a:cxnSpLocks noChangeShapeType="1"/>
            <a:stCxn id="32" idx="2"/>
            <a:endCxn id="34" idx="0"/>
          </p:cNvCxnSpPr>
          <p:nvPr/>
        </p:nvCxnSpPr>
        <p:spPr bwMode="auto">
          <a:xfrm>
            <a:off x="4499592" y="4636749"/>
            <a:ext cx="1822449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039">
            <a:extLst>
              <a:ext uri="{FF2B5EF4-FFF2-40B4-BE49-F238E27FC236}">
                <a16:creationId xmlns:a16="http://schemas.microsoft.com/office/drawing/2014/main" id="{BD065791-E73B-4381-8FB8-0B0C2D49DBE2}"/>
              </a:ext>
            </a:extLst>
          </p:cNvPr>
          <p:cNvCxnSpPr>
            <a:cxnSpLocks noChangeShapeType="1"/>
            <a:stCxn id="35" idx="0"/>
            <a:endCxn id="33" idx="2"/>
          </p:cNvCxnSpPr>
          <p:nvPr/>
        </p:nvCxnSpPr>
        <p:spPr bwMode="auto">
          <a:xfrm flipV="1">
            <a:off x="1928636" y="5667036"/>
            <a:ext cx="782637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1040">
            <a:extLst>
              <a:ext uri="{FF2B5EF4-FFF2-40B4-BE49-F238E27FC236}">
                <a16:creationId xmlns:a16="http://schemas.microsoft.com/office/drawing/2014/main" id="{9FC2E965-9A3D-46CA-A7C5-8B50EDA70EB7}"/>
              </a:ext>
            </a:extLst>
          </p:cNvPr>
          <p:cNvCxnSpPr>
            <a:cxnSpLocks noChangeShapeType="1"/>
            <a:stCxn id="36" idx="0"/>
            <a:endCxn id="33" idx="2"/>
          </p:cNvCxnSpPr>
          <p:nvPr/>
        </p:nvCxnSpPr>
        <p:spPr bwMode="auto">
          <a:xfrm flipH="1" flipV="1">
            <a:off x="2711273" y="5667036"/>
            <a:ext cx="933450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AutoShape 1041">
            <a:extLst>
              <a:ext uri="{FF2B5EF4-FFF2-40B4-BE49-F238E27FC236}">
                <a16:creationId xmlns:a16="http://schemas.microsoft.com/office/drawing/2014/main" id="{AD33FB15-E86B-4FCE-B456-A02F170DEA41}"/>
              </a:ext>
            </a:extLst>
          </p:cNvPr>
          <p:cNvCxnSpPr>
            <a:cxnSpLocks noChangeShapeType="1"/>
            <a:stCxn id="37" idx="0"/>
            <a:endCxn id="34" idx="2"/>
          </p:cNvCxnSpPr>
          <p:nvPr/>
        </p:nvCxnSpPr>
        <p:spPr bwMode="auto">
          <a:xfrm flipV="1">
            <a:off x="5265560" y="5667036"/>
            <a:ext cx="1056481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1042">
            <a:extLst>
              <a:ext uri="{FF2B5EF4-FFF2-40B4-BE49-F238E27FC236}">
                <a16:creationId xmlns:a16="http://schemas.microsoft.com/office/drawing/2014/main" id="{570DB389-412A-4146-B290-E93B9F8B79A5}"/>
              </a:ext>
            </a:extLst>
          </p:cNvPr>
          <p:cNvCxnSpPr>
            <a:cxnSpLocks noChangeShapeType="1"/>
            <a:stCxn id="38" idx="0"/>
            <a:endCxn id="34" idx="2"/>
          </p:cNvCxnSpPr>
          <p:nvPr/>
        </p:nvCxnSpPr>
        <p:spPr bwMode="auto">
          <a:xfrm flipH="1" flipV="1">
            <a:off x="6322041" y="5667036"/>
            <a:ext cx="1001713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 Box 1043">
            <a:extLst>
              <a:ext uri="{FF2B5EF4-FFF2-40B4-BE49-F238E27FC236}">
                <a16:creationId xmlns:a16="http://schemas.microsoft.com/office/drawing/2014/main" id="{ACD33ADE-6720-4195-82D6-06A67FFE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642" y="4715012"/>
            <a:ext cx="553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Yes</a:t>
            </a:r>
          </a:p>
        </p:txBody>
      </p:sp>
      <p:sp>
        <p:nvSpPr>
          <p:cNvPr id="46" name="Text Box 1044">
            <a:extLst>
              <a:ext uri="{FF2B5EF4-FFF2-40B4-BE49-F238E27FC236}">
                <a16:creationId xmlns:a16="http://schemas.microsoft.com/office/drawing/2014/main" id="{E2C6E6FF-40DC-4D40-A818-538945F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017" y="4713425"/>
            <a:ext cx="534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No</a:t>
            </a:r>
          </a:p>
        </p:txBody>
      </p:sp>
      <p:sp>
        <p:nvSpPr>
          <p:cNvPr id="47" name="Text Box 1045">
            <a:extLst>
              <a:ext uri="{FF2B5EF4-FFF2-40B4-BE49-F238E27FC236}">
                <a16:creationId xmlns:a16="http://schemas.microsoft.com/office/drawing/2014/main" id="{DDBB7AB9-EC4D-479D-832E-7F504958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154" y="5797687"/>
            <a:ext cx="553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Yes</a:t>
            </a:r>
          </a:p>
        </p:txBody>
      </p:sp>
      <p:sp>
        <p:nvSpPr>
          <p:cNvPr id="48" name="Text Box 1046">
            <a:extLst>
              <a:ext uri="{FF2B5EF4-FFF2-40B4-BE49-F238E27FC236}">
                <a16:creationId xmlns:a16="http://schemas.microsoft.com/office/drawing/2014/main" id="{6B0B832F-DAF2-4F9D-B3E1-6E3F0DA51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754" y="5797687"/>
            <a:ext cx="534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No</a:t>
            </a:r>
          </a:p>
        </p:txBody>
      </p:sp>
      <p:sp>
        <p:nvSpPr>
          <p:cNvPr id="49" name="Text Box 1047">
            <a:extLst>
              <a:ext uri="{FF2B5EF4-FFF2-40B4-BE49-F238E27FC236}">
                <a16:creationId xmlns:a16="http://schemas.microsoft.com/office/drawing/2014/main" id="{69100ACC-5673-47CF-8875-FF515F9F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954" y="5797687"/>
            <a:ext cx="553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Yes</a:t>
            </a:r>
          </a:p>
        </p:txBody>
      </p:sp>
      <p:sp>
        <p:nvSpPr>
          <p:cNvPr id="50" name="Text Box 1048">
            <a:extLst>
              <a:ext uri="{FF2B5EF4-FFF2-40B4-BE49-F238E27FC236}">
                <a16:creationId xmlns:a16="http://schemas.microsoft.com/office/drawing/2014/main" id="{5224ED79-7039-4F05-BD2C-C6579ECD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429" y="5797687"/>
            <a:ext cx="534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a typeface="굴림" pitchFamily="50" charset="-127"/>
              </a:rPr>
              <a:t>No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CDE990A-87E9-4203-94E4-D79B4B8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이진트리의 활용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40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1" y="1909840"/>
            <a:ext cx="74423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Full(Proper) Binary Tree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19" y="3032328"/>
            <a:ext cx="74423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노드가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0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 또는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자식을 가짐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CDE990A-87E9-4203-94E4-D79B4B8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이진트리의 종류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757686-A77D-4FE0-9244-C5B301ED00BA}"/>
              </a:ext>
            </a:extLst>
          </p:cNvPr>
          <p:cNvSpPr/>
          <p:nvPr/>
        </p:nvSpPr>
        <p:spPr>
          <a:xfrm>
            <a:off x="3900209" y="387180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A4787A-B52A-4F7A-8FF1-475A5D9D3F38}"/>
              </a:ext>
            </a:extLst>
          </p:cNvPr>
          <p:cNvCxnSpPr>
            <a:cxnSpLocks/>
            <a:stCxn id="28" idx="3"/>
            <a:endCxn id="52" idx="7"/>
          </p:cNvCxnSpPr>
          <p:nvPr/>
        </p:nvCxnSpPr>
        <p:spPr>
          <a:xfrm flipH="1">
            <a:off x="3665097" y="4370943"/>
            <a:ext cx="320750" cy="327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D826DB3C-5D01-4C81-8ABF-C86BD862571F}"/>
              </a:ext>
            </a:extLst>
          </p:cNvPr>
          <p:cNvSpPr/>
          <p:nvPr/>
        </p:nvSpPr>
        <p:spPr>
          <a:xfrm>
            <a:off x="3165960" y="461287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852331-EEC2-4ACD-9DCC-F74B333F5C56}"/>
              </a:ext>
            </a:extLst>
          </p:cNvPr>
          <p:cNvSpPr/>
          <p:nvPr/>
        </p:nvSpPr>
        <p:spPr>
          <a:xfrm>
            <a:off x="4563641" y="461287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F227CC-5F01-48A1-9851-289272D73E61}"/>
              </a:ext>
            </a:extLst>
          </p:cNvPr>
          <p:cNvCxnSpPr>
            <a:cxnSpLocks/>
            <a:stCxn id="28" idx="5"/>
            <a:endCxn id="53" idx="1"/>
          </p:cNvCxnSpPr>
          <p:nvPr/>
        </p:nvCxnSpPr>
        <p:spPr>
          <a:xfrm>
            <a:off x="4399346" y="4370943"/>
            <a:ext cx="249933" cy="32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7E0FE9-F831-4AB1-A757-EEAD55571513}"/>
              </a:ext>
            </a:extLst>
          </p:cNvPr>
          <p:cNvCxnSpPr>
            <a:cxnSpLocks/>
            <a:endCxn id="61" idx="7"/>
          </p:cNvCxnSpPr>
          <p:nvPr/>
        </p:nvCxnSpPr>
        <p:spPr>
          <a:xfrm flipH="1">
            <a:off x="2930848" y="5112012"/>
            <a:ext cx="320750" cy="327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336950C-7141-42B0-87F4-942B92B95544}"/>
              </a:ext>
            </a:extLst>
          </p:cNvPr>
          <p:cNvSpPr/>
          <p:nvPr/>
        </p:nvSpPr>
        <p:spPr>
          <a:xfrm>
            <a:off x="2431711" y="535394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4C2F47-9D9D-4BD9-B44A-870EE54767CB}"/>
              </a:ext>
            </a:extLst>
          </p:cNvPr>
          <p:cNvSpPr/>
          <p:nvPr/>
        </p:nvSpPr>
        <p:spPr>
          <a:xfrm>
            <a:off x="3829392" y="535394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2E7190B-1002-44A5-901A-1074F6416381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665097" y="5112012"/>
            <a:ext cx="249933" cy="32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21C7C21-25EA-436B-AA3D-C724BA072ED3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3593977" y="5854303"/>
            <a:ext cx="320750" cy="327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E0B43821-296C-4ED0-8065-71FB27ED4E1E}"/>
              </a:ext>
            </a:extLst>
          </p:cNvPr>
          <p:cNvSpPr/>
          <p:nvPr/>
        </p:nvSpPr>
        <p:spPr>
          <a:xfrm>
            <a:off x="3094840" y="609623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674036A-0E5E-453C-8001-4AC45EB68612}"/>
              </a:ext>
            </a:extLst>
          </p:cNvPr>
          <p:cNvSpPr/>
          <p:nvPr/>
        </p:nvSpPr>
        <p:spPr>
          <a:xfrm>
            <a:off x="4492521" y="609623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DEAF73B-F8F5-41FB-A177-92AFB227E39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8226" y="5854303"/>
            <a:ext cx="249933" cy="32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5">
            <a:extLst>
              <a:ext uri="{FF2B5EF4-FFF2-40B4-BE49-F238E27FC236}">
                <a16:creationId xmlns:a16="http://schemas.microsoft.com/office/drawing/2014/main" id="{6DBB6A80-5E69-4B14-A46C-F9641AFA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1" y="2485237"/>
            <a:ext cx="2439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 이진트리</a:t>
            </a:r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863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1" y="1909840"/>
            <a:ext cx="74423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Complete Binary Tree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19" y="3032328"/>
            <a:ext cx="7754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마지막 레벨을 제외하고 모든 레벨이 완전 채워져 있으며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마지막 레벨의 노드는 왼쪽부터 채워져있음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CDE990A-87E9-4203-94E4-D79B4B8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이진트리의 종류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757686-A77D-4FE0-9244-C5B301ED00BA}"/>
              </a:ext>
            </a:extLst>
          </p:cNvPr>
          <p:cNvSpPr/>
          <p:nvPr/>
        </p:nvSpPr>
        <p:spPr>
          <a:xfrm>
            <a:off x="3923928" y="398643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A4787A-B52A-4F7A-8FF1-475A5D9D3F38}"/>
              </a:ext>
            </a:extLst>
          </p:cNvPr>
          <p:cNvCxnSpPr>
            <a:cxnSpLocks/>
            <a:stCxn id="28" idx="3"/>
            <a:endCxn id="52" idx="7"/>
          </p:cNvCxnSpPr>
          <p:nvPr/>
        </p:nvCxnSpPr>
        <p:spPr>
          <a:xfrm flipH="1">
            <a:off x="3140573" y="4485572"/>
            <a:ext cx="868993" cy="277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D826DB3C-5D01-4C81-8ABF-C86BD862571F}"/>
              </a:ext>
            </a:extLst>
          </p:cNvPr>
          <p:cNvSpPr/>
          <p:nvPr/>
        </p:nvSpPr>
        <p:spPr>
          <a:xfrm>
            <a:off x="2641436" y="467704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852331-EEC2-4ACD-9DCC-F74B333F5C56}"/>
              </a:ext>
            </a:extLst>
          </p:cNvPr>
          <p:cNvSpPr/>
          <p:nvPr/>
        </p:nvSpPr>
        <p:spPr>
          <a:xfrm>
            <a:off x="5205253" y="467704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F227CC-5F01-48A1-9851-289272D73E61}"/>
              </a:ext>
            </a:extLst>
          </p:cNvPr>
          <p:cNvCxnSpPr>
            <a:cxnSpLocks/>
            <a:stCxn id="28" idx="5"/>
            <a:endCxn id="53" idx="1"/>
          </p:cNvCxnSpPr>
          <p:nvPr/>
        </p:nvCxnSpPr>
        <p:spPr>
          <a:xfrm>
            <a:off x="4423065" y="4485572"/>
            <a:ext cx="867826" cy="277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7E0FE9-F831-4AB1-A757-EEAD55571513}"/>
              </a:ext>
            </a:extLst>
          </p:cNvPr>
          <p:cNvCxnSpPr>
            <a:cxnSpLocks/>
            <a:stCxn id="52" idx="3"/>
            <a:endCxn id="61" idx="7"/>
          </p:cNvCxnSpPr>
          <p:nvPr/>
        </p:nvCxnSpPr>
        <p:spPr>
          <a:xfrm flipH="1">
            <a:off x="2339343" y="5176186"/>
            <a:ext cx="387731" cy="316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336950C-7141-42B0-87F4-942B92B95544}"/>
              </a:ext>
            </a:extLst>
          </p:cNvPr>
          <p:cNvSpPr/>
          <p:nvPr/>
        </p:nvSpPr>
        <p:spPr>
          <a:xfrm>
            <a:off x="1840206" y="540749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4C2F47-9D9D-4BD9-B44A-870EE54767CB}"/>
              </a:ext>
            </a:extLst>
          </p:cNvPr>
          <p:cNvSpPr/>
          <p:nvPr/>
        </p:nvSpPr>
        <p:spPr>
          <a:xfrm>
            <a:off x="3403084" y="538415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2E7190B-1002-44A5-901A-1074F6416381}"/>
              </a:ext>
            </a:extLst>
          </p:cNvPr>
          <p:cNvCxnSpPr>
            <a:cxnSpLocks/>
            <a:stCxn id="52" idx="5"/>
            <a:endCxn id="62" idx="1"/>
          </p:cNvCxnSpPr>
          <p:nvPr/>
        </p:nvCxnSpPr>
        <p:spPr>
          <a:xfrm>
            <a:off x="3140573" y="5176186"/>
            <a:ext cx="348149" cy="2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5">
            <a:extLst>
              <a:ext uri="{FF2B5EF4-FFF2-40B4-BE49-F238E27FC236}">
                <a16:creationId xmlns:a16="http://schemas.microsoft.com/office/drawing/2014/main" id="{6DBB6A80-5E69-4B14-A46C-F9641AFA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0" y="2485237"/>
            <a:ext cx="2893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 이진트리</a:t>
            </a:r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62044B-1EF2-44A4-B877-20FA1B66B339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4903160" y="5176185"/>
            <a:ext cx="387731" cy="316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19E20A7-37B6-47E1-BF12-9E8D582A9EEE}"/>
              </a:ext>
            </a:extLst>
          </p:cNvPr>
          <p:cNvSpPr/>
          <p:nvPr/>
        </p:nvSpPr>
        <p:spPr>
          <a:xfrm>
            <a:off x="4404023" y="5407492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62F5892-C667-4447-993C-C4D69F107CD7}"/>
              </a:ext>
            </a:extLst>
          </p:cNvPr>
          <p:cNvSpPr/>
          <p:nvPr/>
        </p:nvSpPr>
        <p:spPr>
          <a:xfrm>
            <a:off x="5966901" y="538415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79100B1-88B3-4C64-9D7C-DC08687B8BB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704390" y="5176185"/>
            <a:ext cx="348149" cy="2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437EB7-147F-4878-BB34-DCF040410419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1536703" y="5907706"/>
            <a:ext cx="387731" cy="316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73CAB13-6AD3-40F3-BBDF-44C0F67B6570}"/>
              </a:ext>
            </a:extLst>
          </p:cNvPr>
          <p:cNvSpPr/>
          <p:nvPr/>
        </p:nvSpPr>
        <p:spPr>
          <a:xfrm>
            <a:off x="1037566" y="613901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69987A7-55EC-4073-AA91-FE79F6493CB9}"/>
              </a:ext>
            </a:extLst>
          </p:cNvPr>
          <p:cNvSpPr/>
          <p:nvPr/>
        </p:nvSpPr>
        <p:spPr>
          <a:xfrm>
            <a:off x="2600444" y="611567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5FE360-33FF-43F7-8683-98EFA29CC9F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337933" y="5907706"/>
            <a:ext cx="348149" cy="2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1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1" y="1909840"/>
            <a:ext cx="74423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Perfect Binary Tree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49" y="3032328"/>
            <a:ext cx="78437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레벨의 노드가 완전히 채워져 있으며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리프 노드들이 모두 같은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depth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가짐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(full + complete)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CDE990A-87E9-4203-94E4-D79B4B8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이진트리의 종류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757686-A77D-4FE0-9244-C5B301ED00BA}"/>
              </a:ext>
            </a:extLst>
          </p:cNvPr>
          <p:cNvSpPr/>
          <p:nvPr/>
        </p:nvSpPr>
        <p:spPr>
          <a:xfrm>
            <a:off x="3923928" y="398643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A4787A-B52A-4F7A-8FF1-475A5D9D3F38}"/>
              </a:ext>
            </a:extLst>
          </p:cNvPr>
          <p:cNvCxnSpPr>
            <a:cxnSpLocks/>
            <a:stCxn id="28" idx="3"/>
            <a:endCxn id="52" idx="7"/>
          </p:cNvCxnSpPr>
          <p:nvPr/>
        </p:nvCxnSpPr>
        <p:spPr>
          <a:xfrm flipH="1">
            <a:off x="2550856" y="4485572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D826DB3C-5D01-4C81-8ABF-C86BD862571F}"/>
              </a:ext>
            </a:extLst>
          </p:cNvPr>
          <p:cNvSpPr/>
          <p:nvPr/>
        </p:nvSpPr>
        <p:spPr>
          <a:xfrm>
            <a:off x="2051719" y="469276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852331-EEC2-4ACD-9DCC-F74B333F5C56}"/>
              </a:ext>
            </a:extLst>
          </p:cNvPr>
          <p:cNvSpPr/>
          <p:nvPr/>
        </p:nvSpPr>
        <p:spPr>
          <a:xfrm>
            <a:off x="5938877" y="464870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4F227CC-5F01-48A1-9851-289272D73E61}"/>
              </a:ext>
            </a:extLst>
          </p:cNvPr>
          <p:cNvCxnSpPr>
            <a:cxnSpLocks/>
            <a:stCxn id="28" idx="5"/>
            <a:endCxn id="53" idx="1"/>
          </p:cNvCxnSpPr>
          <p:nvPr/>
        </p:nvCxnSpPr>
        <p:spPr>
          <a:xfrm>
            <a:off x="4423065" y="4485572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7E0FE9-F831-4AB1-A757-EEAD55571513}"/>
              </a:ext>
            </a:extLst>
          </p:cNvPr>
          <p:cNvCxnSpPr>
            <a:cxnSpLocks/>
            <a:stCxn id="52" idx="3"/>
            <a:endCxn id="61" idx="7"/>
          </p:cNvCxnSpPr>
          <p:nvPr/>
        </p:nvCxnSpPr>
        <p:spPr>
          <a:xfrm flipH="1">
            <a:off x="1331885" y="5191898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1336950C-7141-42B0-87F4-942B92B95544}"/>
              </a:ext>
            </a:extLst>
          </p:cNvPr>
          <p:cNvSpPr/>
          <p:nvPr/>
        </p:nvSpPr>
        <p:spPr>
          <a:xfrm>
            <a:off x="832748" y="5407492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D4C2F47-9D9D-4BD9-B44A-870EE54767CB}"/>
              </a:ext>
            </a:extLst>
          </p:cNvPr>
          <p:cNvSpPr/>
          <p:nvPr/>
        </p:nvSpPr>
        <p:spPr>
          <a:xfrm>
            <a:off x="3098723" y="534809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2E7190B-1002-44A5-901A-1074F6416381}"/>
              </a:ext>
            </a:extLst>
          </p:cNvPr>
          <p:cNvCxnSpPr>
            <a:cxnSpLocks/>
            <a:stCxn id="52" idx="5"/>
            <a:endCxn id="62" idx="1"/>
          </p:cNvCxnSpPr>
          <p:nvPr/>
        </p:nvCxnSpPr>
        <p:spPr>
          <a:xfrm>
            <a:off x="2550856" y="5191898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5">
            <a:extLst>
              <a:ext uri="{FF2B5EF4-FFF2-40B4-BE49-F238E27FC236}">
                <a16:creationId xmlns:a16="http://schemas.microsoft.com/office/drawing/2014/main" id="{6DBB6A80-5E69-4B14-A46C-F9641AFA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0" y="2485237"/>
            <a:ext cx="2893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포화 이진트리</a:t>
            </a:r>
            <a:r>
              <a:rPr lang="en-US" altLang="ko-KR" sz="3200">
                <a:solidFill>
                  <a:srgbClr val="C0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437EB7-147F-4878-BB34-DCF040410419}"/>
              </a:ext>
            </a:extLst>
          </p:cNvPr>
          <p:cNvCxnSpPr>
            <a:cxnSpLocks/>
            <a:stCxn id="61" idx="3"/>
            <a:endCxn id="46" idx="7"/>
          </p:cNvCxnSpPr>
          <p:nvPr/>
        </p:nvCxnSpPr>
        <p:spPr>
          <a:xfrm flipH="1">
            <a:off x="602285" y="5906629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73CAB13-6AD3-40F3-BBDF-44C0F67B6570}"/>
              </a:ext>
            </a:extLst>
          </p:cNvPr>
          <p:cNvSpPr/>
          <p:nvPr/>
        </p:nvSpPr>
        <p:spPr>
          <a:xfrm>
            <a:off x="103148" y="621256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69987A7-55EC-4073-AA91-FE79F6493CB9}"/>
              </a:ext>
            </a:extLst>
          </p:cNvPr>
          <p:cNvSpPr/>
          <p:nvPr/>
        </p:nvSpPr>
        <p:spPr>
          <a:xfrm>
            <a:off x="1527270" y="619061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5FE360-33FF-43F7-8683-98EFA29CC9F7}"/>
              </a:ext>
            </a:extLst>
          </p:cNvPr>
          <p:cNvCxnSpPr>
            <a:cxnSpLocks/>
            <a:stCxn id="61" idx="5"/>
            <a:endCxn id="47" idx="1"/>
          </p:cNvCxnSpPr>
          <p:nvPr/>
        </p:nvCxnSpPr>
        <p:spPr>
          <a:xfrm>
            <a:off x="1331885" y="5906629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3642BE-E443-4127-9E2D-8167B6E6D403}"/>
              </a:ext>
            </a:extLst>
          </p:cNvPr>
          <p:cNvCxnSpPr>
            <a:cxnSpLocks/>
            <a:stCxn id="62" idx="3"/>
            <a:endCxn id="57" idx="7"/>
          </p:cNvCxnSpPr>
          <p:nvPr/>
        </p:nvCxnSpPr>
        <p:spPr>
          <a:xfrm flipH="1">
            <a:off x="2878448" y="5847232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E1022FF1-BAE8-4641-93CE-D60FD1EB307D}"/>
              </a:ext>
            </a:extLst>
          </p:cNvPr>
          <p:cNvSpPr/>
          <p:nvPr/>
        </p:nvSpPr>
        <p:spPr>
          <a:xfrm>
            <a:off x="2379311" y="620331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C980AF-9989-46EE-9303-4182C948C2E3}"/>
              </a:ext>
            </a:extLst>
          </p:cNvPr>
          <p:cNvSpPr/>
          <p:nvPr/>
        </p:nvSpPr>
        <p:spPr>
          <a:xfrm>
            <a:off x="3597860" y="618852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8AB7C57-B1C2-46C6-A403-05F77170EBD1}"/>
              </a:ext>
            </a:extLst>
          </p:cNvPr>
          <p:cNvCxnSpPr>
            <a:cxnSpLocks/>
            <a:stCxn id="62" idx="5"/>
            <a:endCxn id="58" idx="0"/>
          </p:cNvCxnSpPr>
          <p:nvPr/>
        </p:nvCxnSpPr>
        <p:spPr>
          <a:xfrm>
            <a:off x="3597860" y="5847232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FD10589-B923-4D29-9727-179048914DC8}"/>
              </a:ext>
            </a:extLst>
          </p:cNvPr>
          <p:cNvCxnSpPr>
            <a:cxnSpLocks/>
            <a:stCxn id="53" idx="3"/>
            <a:endCxn id="66" idx="7"/>
          </p:cNvCxnSpPr>
          <p:nvPr/>
        </p:nvCxnSpPr>
        <p:spPr>
          <a:xfrm flipH="1">
            <a:off x="5523404" y="5147846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35013EE-E3A2-45CF-83E0-43D79EDCF1F9}"/>
              </a:ext>
            </a:extLst>
          </p:cNvPr>
          <p:cNvSpPr/>
          <p:nvPr/>
        </p:nvSpPr>
        <p:spPr>
          <a:xfrm>
            <a:off x="5024267" y="535681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503F2D7-4AC7-4C06-B536-8E2B03C57700}"/>
              </a:ext>
            </a:extLst>
          </p:cNvPr>
          <p:cNvSpPr/>
          <p:nvPr/>
        </p:nvSpPr>
        <p:spPr>
          <a:xfrm>
            <a:off x="7290242" y="534466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8FA16E5-F3D2-41F2-BB59-3821CA2A8C7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438014" y="5152402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CF2793A-516A-4EE9-B312-944DD91AFFCD}"/>
              </a:ext>
            </a:extLst>
          </p:cNvPr>
          <p:cNvCxnSpPr>
            <a:cxnSpLocks/>
            <a:stCxn id="66" idx="3"/>
            <a:endCxn id="71" idx="7"/>
          </p:cNvCxnSpPr>
          <p:nvPr/>
        </p:nvCxnSpPr>
        <p:spPr>
          <a:xfrm flipH="1">
            <a:off x="4891963" y="5855948"/>
            <a:ext cx="217942" cy="445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A0F63733-420B-4A0B-9ABD-39A448CD5F6B}"/>
              </a:ext>
            </a:extLst>
          </p:cNvPr>
          <p:cNvSpPr/>
          <p:nvPr/>
        </p:nvSpPr>
        <p:spPr>
          <a:xfrm>
            <a:off x="4392826" y="621609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FB103D-DD6C-43E2-A9B7-B2E514CDD6C0}"/>
              </a:ext>
            </a:extLst>
          </p:cNvPr>
          <p:cNvSpPr/>
          <p:nvPr/>
        </p:nvSpPr>
        <p:spPr>
          <a:xfrm>
            <a:off x="5599336" y="620331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C5BD61-EEBE-415C-9A6A-4B3126DE19F8}"/>
              </a:ext>
            </a:extLst>
          </p:cNvPr>
          <p:cNvCxnSpPr>
            <a:cxnSpLocks/>
            <a:stCxn id="66" idx="5"/>
            <a:endCxn id="72" idx="1"/>
          </p:cNvCxnSpPr>
          <p:nvPr/>
        </p:nvCxnSpPr>
        <p:spPr>
          <a:xfrm>
            <a:off x="5523404" y="5855948"/>
            <a:ext cx="161570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3420FB2-9754-4212-937F-0C68DD4D5CB4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7057530" y="5867825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BB45FD7-7429-4CA8-824A-C5413ADF0F8E}"/>
              </a:ext>
            </a:extLst>
          </p:cNvPr>
          <p:cNvSpPr/>
          <p:nvPr/>
        </p:nvSpPr>
        <p:spPr>
          <a:xfrm>
            <a:off x="6558393" y="617376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2B39F7A-7F6B-4DBE-AA2D-6B85BEC390D1}"/>
              </a:ext>
            </a:extLst>
          </p:cNvPr>
          <p:cNvSpPr/>
          <p:nvPr/>
        </p:nvSpPr>
        <p:spPr>
          <a:xfrm>
            <a:off x="8043400" y="617376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34E4653-3E59-46F0-B00C-6AADC1F27ABA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7789379" y="5843798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08920"/>
            <a:ext cx="57606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트리의 순회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83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B3B154FC-F117-44F7-A2C0-8B9E4DD0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28" y="2397895"/>
            <a:ext cx="861454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노드들을 탐색하는데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선형구조가 아니므로 순회하는데 일정한 규칙이 있어야함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크게 네 가지로 나뉨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3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B015456D-CD2A-4834-B58E-4C919226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04" y="1783428"/>
            <a:ext cx="685085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전위 순회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(preorder) :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Left subtree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Right subtree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중위 순회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(inorder) :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Left subtree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Root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Right subtree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후위 순회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(postorder) :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1. Left subtree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Right subtree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        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　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Root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탐색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너비 우선 순회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(BFS) :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 순서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따라서 순회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667B1A66-149C-477A-BFD5-E0FE2CF7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720567"/>
            <a:ext cx="3940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루트의 위치만 기억하면 편함 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92BA8F01-0002-456D-866F-8A443011080B}"/>
              </a:ext>
            </a:extLst>
          </p:cNvPr>
          <p:cNvSpPr/>
          <p:nvPr/>
        </p:nvSpPr>
        <p:spPr>
          <a:xfrm flipH="1">
            <a:off x="1084659" y="2063961"/>
            <a:ext cx="720080" cy="2828156"/>
          </a:xfrm>
          <a:prstGeom prst="arc">
            <a:avLst>
              <a:gd name="adj1" fmla="val 16200000"/>
              <a:gd name="adj2" fmla="val 54521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695D0DB7-E437-4C19-AABF-46C0A676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167390"/>
            <a:ext cx="967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DFS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96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721231" y="240612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1431885" y="380558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4273724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7288819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791280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2050015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5933452" y="526612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190166" y="3164408"/>
            <a:ext cx="1661166" cy="771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49352" y="3273556"/>
            <a:ext cx="368563" cy="60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479512" y="3164408"/>
            <a:ext cx="2809307" cy="1006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235471" y="4563865"/>
            <a:ext cx="326515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190166" y="4563865"/>
            <a:ext cx="304040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7B46A8-D304-4E5C-869F-EE49BE42397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33688" y="4728426"/>
            <a:ext cx="389398" cy="551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F28D9D-F1DF-4746-B45C-8F3E35887EEC}"/>
              </a:ext>
            </a:extLst>
          </p:cNvPr>
          <p:cNvCxnSpPr>
            <a:cxnSpLocks/>
          </p:cNvCxnSpPr>
          <p:nvPr/>
        </p:nvCxnSpPr>
        <p:spPr>
          <a:xfrm flipH="1">
            <a:off x="4081636" y="4704442"/>
            <a:ext cx="425925" cy="548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A601D6B-1C7A-4CBE-BF35-BA0F6BC0195F}"/>
              </a:ext>
            </a:extLst>
          </p:cNvPr>
          <p:cNvSpPr/>
          <p:nvPr/>
        </p:nvSpPr>
        <p:spPr>
          <a:xfrm>
            <a:off x="3599631" y="527285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6D8477-77A4-403C-8D1B-39344C283110}"/>
              </a:ext>
            </a:extLst>
          </p:cNvPr>
          <p:cNvSpPr/>
          <p:nvPr/>
        </p:nvSpPr>
        <p:spPr>
          <a:xfrm>
            <a:off x="4778895" y="528037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FBB680-EC58-4929-A46E-E9642A98C1FF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5032005" y="4633392"/>
            <a:ext cx="1345638" cy="632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EB5F1C84-4362-47D4-B025-1ADDC81D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88" y="1631389"/>
            <a:ext cx="85633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(preorder) : 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7DB053-DA7A-43A3-AE89-FAB5C82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264014"/>
            <a:ext cx="64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A-B-E-F-C-G-H-I-D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0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467" y="3023954"/>
            <a:ext cx="146179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Tree</a:t>
            </a: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개념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74503" y="3232104"/>
            <a:ext cx="17930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이진트리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12841" y="3094390"/>
            <a:ext cx="12630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트리의 순회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53733" y="3094389"/>
            <a:ext cx="152516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트리의 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구현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- Tree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721231" y="240612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1431885" y="380558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4273724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7288819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791280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2050015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5933452" y="526612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190166" y="3164408"/>
            <a:ext cx="1661166" cy="771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49352" y="3273556"/>
            <a:ext cx="368563" cy="60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479512" y="3164408"/>
            <a:ext cx="2809307" cy="1006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235471" y="4563865"/>
            <a:ext cx="326515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190166" y="4563865"/>
            <a:ext cx="304040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7B46A8-D304-4E5C-869F-EE49BE42397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33688" y="4728426"/>
            <a:ext cx="389398" cy="551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F28D9D-F1DF-4746-B45C-8F3E35887EEC}"/>
              </a:ext>
            </a:extLst>
          </p:cNvPr>
          <p:cNvCxnSpPr>
            <a:cxnSpLocks/>
          </p:cNvCxnSpPr>
          <p:nvPr/>
        </p:nvCxnSpPr>
        <p:spPr>
          <a:xfrm flipH="1">
            <a:off x="4081636" y="4704442"/>
            <a:ext cx="425925" cy="548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A601D6B-1C7A-4CBE-BF35-BA0F6BC0195F}"/>
              </a:ext>
            </a:extLst>
          </p:cNvPr>
          <p:cNvSpPr/>
          <p:nvPr/>
        </p:nvSpPr>
        <p:spPr>
          <a:xfrm>
            <a:off x="3599631" y="527285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6D8477-77A4-403C-8D1B-39344C283110}"/>
              </a:ext>
            </a:extLst>
          </p:cNvPr>
          <p:cNvSpPr/>
          <p:nvPr/>
        </p:nvSpPr>
        <p:spPr>
          <a:xfrm>
            <a:off x="4778895" y="528037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FBB680-EC58-4929-A46E-E9642A98C1FF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5032005" y="4633392"/>
            <a:ext cx="1345638" cy="632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EB5F1C84-4362-47D4-B025-1ADDC81D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88" y="1631389"/>
            <a:ext cx="85633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(inorder) :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7DB053-DA7A-43A3-AE89-FAB5C82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264014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???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AEFBE2D7-D621-4F88-8EFA-0F55036E8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601" y="6264014"/>
            <a:ext cx="58507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이진트리가 아니면 순서를 정의하기 어려움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23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721231" y="240612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1431885" y="380558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4273724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7288819" y="3875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791280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2050015" y="527796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5933452" y="526612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190166" y="3164408"/>
            <a:ext cx="1661166" cy="771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349352" y="3273556"/>
            <a:ext cx="368563" cy="60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479512" y="3164408"/>
            <a:ext cx="2809307" cy="1006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235471" y="4563865"/>
            <a:ext cx="326515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190166" y="4563865"/>
            <a:ext cx="304040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7B46A8-D304-4E5C-869F-EE49BE42397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833688" y="4728426"/>
            <a:ext cx="389398" cy="551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F28D9D-F1DF-4746-B45C-8F3E35887EEC}"/>
              </a:ext>
            </a:extLst>
          </p:cNvPr>
          <p:cNvCxnSpPr>
            <a:cxnSpLocks/>
          </p:cNvCxnSpPr>
          <p:nvPr/>
        </p:nvCxnSpPr>
        <p:spPr>
          <a:xfrm flipH="1">
            <a:off x="4081636" y="4704442"/>
            <a:ext cx="425925" cy="548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A601D6B-1C7A-4CBE-BF35-BA0F6BC0195F}"/>
              </a:ext>
            </a:extLst>
          </p:cNvPr>
          <p:cNvSpPr/>
          <p:nvPr/>
        </p:nvSpPr>
        <p:spPr>
          <a:xfrm>
            <a:off x="3599631" y="527285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6D8477-77A4-403C-8D1B-39344C283110}"/>
              </a:ext>
            </a:extLst>
          </p:cNvPr>
          <p:cNvSpPr/>
          <p:nvPr/>
        </p:nvSpPr>
        <p:spPr>
          <a:xfrm>
            <a:off x="4778895" y="528037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FBB680-EC58-4929-A46E-E9642A98C1FF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5032005" y="4633392"/>
            <a:ext cx="1345638" cy="632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2BD30FA3-1B95-4DAC-8599-2A0F4BB5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88" y="1631389"/>
            <a:ext cx="8779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후위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(postorder) :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endParaRPr lang="ko-KR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89E4C-8A4A-4FC9-8F5F-C84D0246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6264014"/>
            <a:ext cx="64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E-F-B-G-H-I-C-D-A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54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524049" y="163584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2635608" y="2826805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263788" y="2394127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5">
            <a:extLst>
              <a:ext uri="{FF2B5EF4-FFF2-40B4-BE49-F238E27FC236}">
                <a16:creationId xmlns:a16="http://schemas.microsoft.com/office/drawing/2014/main" id="{9223B249-30FC-4855-B078-6C52FCD0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9" y="491218"/>
            <a:ext cx="85633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(preorder) : 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27F3B8-DF5D-4B95-A841-656CFC543BF3}"/>
              </a:ext>
            </a:extLst>
          </p:cNvPr>
          <p:cNvSpPr/>
          <p:nvPr/>
        </p:nvSpPr>
        <p:spPr>
          <a:xfrm>
            <a:off x="1772299" y="40177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D37A9A9-D466-4C6A-B7F8-9AB28A0AF3C9}"/>
              </a:ext>
            </a:extLst>
          </p:cNvPr>
          <p:cNvCxnSpPr>
            <a:cxnSpLocks/>
          </p:cNvCxnSpPr>
          <p:nvPr/>
        </p:nvCxnSpPr>
        <p:spPr>
          <a:xfrm flipH="1">
            <a:off x="2400479" y="3585086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1B1299-EA70-4929-97FD-80F4750ED571}"/>
              </a:ext>
            </a:extLst>
          </p:cNvPr>
          <p:cNvCxnSpPr>
            <a:cxnSpLocks/>
          </p:cNvCxnSpPr>
          <p:nvPr/>
        </p:nvCxnSpPr>
        <p:spPr>
          <a:xfrm>
            <a:off x="4282330" y="2391554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4878724-427A-4C94-9ACA-97A1AD68DD64}"/>
              </a:ext>
            </a:extLst>
          </p:cNvPr>
          <p:cNvSpPr/>
          <p:nvPr/>
        </p:nvSpPr>
        <p:spPr>
          <a:xfrm>
            <a:off x="4412431" y="281153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8165F1C-3326-401A-AEE3-647BE86F09A1}"/>
              </a:ext>
            </a:extLst>
          </p:cNvPr>
          <p:cNvCxnSpPr>
            <a:cxnSpLocks/>
          </p:cNvCxnSpPr>
          <p:nvPr/>
        </p:nvCxnSpPr>
        <p:spPr>
          <a:xfrm>
            <a:off x="5161979" y="3585086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DE654BE-8C50-4C57-8219-84636D53D5E0}"/>
              </a:ext>
            </a:extLst>
          </p:cNvPr>
          <p:cNvSpPr/>
          <p:nvPr/>
        </p:nvSpPr>
        <p:spPr>
          <a:xfrm>
            <a:off x="5292080" y="40050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C464B9C-2B65-42FC-ACAE-6CBA6F8DF0DD}"/>
              </a:ext>
            </a:extLst>
          </p:cNvPr>
          <p:cNvSpPr/>
          <p:nvPr/>
        </p:nvSpPr>
        <p:spPr>
          <a:xfrm>
            <a:off x="3515316" y="3974859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D33EE4A-0E71-45F6-8D75-8DF4E5A3F8F0}"/>
              </a:ext>
            </a:extLst>
          </p:cNvPr>
          <p:cNvCxnSpPr>
            <a:cxnSpLocks/>
          </p:cNvCxnSpPr>
          <p:nvPr/>
        </p:nvCxnSpPr>
        <p:spPr>
          <a:xfrm flipH="1">
            <a:off x="4143496" y="3542181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A3F5EA6-1C2B-44D0-8F96-0CFA38EC77E0}"/>
              </a:ext>
            </a:extLst>
          </p:cNvPr>
          <p:cNvCxnSpPr>
            <a:cxnSpLocks/>
          </p:cNvCxnSpPr>
          <p:nvPr/>
        </p:nvCxnSpPr>
        <p:spPr>
          <a:xfrm>
            <a:off x="6059977" y="4768458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6B5B918-CA88-4C35-941A-6D28B24E1BCF}"/>
              </a:ext>
            </a:extLst>
          </p:cNvPr>
          <p:cNvSpPr/>
          <p:nvPr/>
        </p:nvSpPr>
        <p:spPr>
          <a:xfrm>
            <a:off x="6281518" y="513763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D4BC28EE-4CC4-447B-9066-209FDF140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70" y="5826497"/>
            <a:ext cx="64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A-B-D-C-E-F-G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06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89865D-DFE2-4B8D-918C-0DF25190742A}"/>
              </a:ext>
            </a:extLst>
          </p:cNvPr>
          <p:cNvSpPr/>
          <p:nvPr/>
        </p:nvSpPr>
        <p:spPr>
          <a:xfrm>
            <a:off x="2582793" y="2569475"/>
            <a:ext cx="4587107" cy="3456543"/>
          </a:xfrm>
          <a:prstGeom prst="triangle">
            <a:avLst>
              <a:gd name="adj" fmla="val 50130"/>
            </a:avLst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8D78A85-8234-41E2-86C8-36FEB92A1AFD}"/>
              </a:ext>
            </a:extLst>
          </p:cNvPr>
          <p:cNvSpPr/>
          <p:nvPr/>
        </p:nvSpPr>
        <p:spPr>
          <a:xfrm>
            <a:off x="1230539" y="3542181"/>
            <a:ext cx="1451441" cy="1348947"/>
          </a:xfrm>
          <a:prstGeom prst="triangle">
            <a:avLst>
              <a:gd name="adj" fmla="val 97268"/>
            </a:avLst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C454DC9-7F27-429B-A50F-D46063968D7E}"/>
              </a:ext>
            </a:extLst>
          </p:cNvPr>
          <p:cNvSpPr/>
          <p:nvPr/>
        </p:nvSpPr>
        <p:spPr>
          <a:xfrm>
            <a:off x="944425" y="2348880"/>
            <a:ext cx="2579566" cy="2544566"/>
          </a:xfrm>
          <a:prstGeom prst="triangle">
            <a:avLst>
              <a:gd name="adj" fmla="val 100000"/>
            </a:avLst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AFBE4A0-41C6-4631-B8C6-2121C9ED0A61}"/>
              </a:ext>
            </a:extLst>
          </p:cNvPr>
          <p:cNvSpPr/>
          <p:nvPr/>
        </p:nvSpPr>
        <p:spPr>
          <a:xfrm>
            <a:off x="506582" y="1340768"/>
            <a:ext cx="6865119" cy="4685250"/>
          </a:xfrm>
          <a:prstGeom prst="triangle">
            <a:avLst>
              <a:gd name="adj" fmla="val 50130"/>
            </a:avLst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9223B249-30FC-4855-B078-6C52FCD0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9" y="491218"/>
            <a:ext cx="85633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(inorder) :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83C472-879B-49A1-9238-AD9334927BF9}"/>
              </a:ext>
            </a:extLst>
          </p:cNvPr>
          <p:cNvSpPr/>
          <p:nvPr/>
        </p:nvSpPr>
        <p:spPr>
          <a:xfrm>
            <a:off x="3524049" y="163584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8B155D-F09A-4EEC-8411-DFDF3B9EC0FB}"/>
              </a:ext>
            </a:extLst>
          </p:cNvPr>
          <p:cNvSpPr/>
          <p:nvPr/>
        </p:nvSpPr>
        <p:spPr>
          <a:xfrm>
            <a:off x="2635608" y="2826805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DEEC0F-2566-4355-A418-0B0C7D19E07B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3263788" y="2394127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28E59A1-437C-4F19-868D-E12355F259CA}"/>
              </a:ext>
            </a:extLst>
          </p:cNvPr>
          <p:cNvSpPr/>
          <p:nvPr/>
        </p:nvSpPr>
        <p:spPr>
          <a:xfrm>
            <a:off x="1772299" y="40177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0716D7-A071-4BF3-84ED-12B469092654}"/>
              </a:ext>
            </a:extLst>
          </p:cNvPr>
          <p:cNvCxnSpPr>
            <a:cxnSpLocks/>
          </p:cNvCxnSpPr>
          <p:nvPr/>
        </p:nvCxnSpPr>
        <p:spPr>
          <a:xfrm flipH="1">
            <a:off x="2400479" y="3585086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52A904F-22BF-4213-A592-F43E6C4443B4}"/>
              </a:ext>
            </a:extLst>
          </p:cNvPr>
          <p:cNvCxnSpPr>
            <a:cxnSpLocks/>
          </p:cNvCxnSpPr>
          <p:nvPr/>
        </p:nvCxnSpPr>
        <p:spPr>
          <a:xfrm>
            <a:off x="4282330" y="2391554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550C452-9D38-4A30-BD8B-8A78597C7151}"/>
              </a:ext>
            </a:extLst>
          </p:cNvPr>
          <p:cNvSpPr/>
          <p:nvPr/>
        </p:nvSpPr>
        <p:spPr>
          <a:xfrm>
            <a:off x="4412431" y="281153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F2F732B-055F-4D16-9A9B-9E73C249AFE6}"/>
              </a:ext>
            </a:extLst>
          </p:cNvPr>
          <p:cNvCxnSpPr>
            <a:cxnSpLocks/>
          </p:cNvCxnSpPr>
          <p:nvPr/>
        </p:nvCxnSpPr>
        <p:spPr>
          <a:xfrm>
            <a:off x="5161979" y="3585086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0381A-E418-4088-AF7F-FB7A1FF6D93A}"/>
              </a:ext>
            </a:extLst>
          </p:cNvPr>
          <p:cNvSpPr/>
          <p:nvPr/>
        </p:nvSpPr>
        <p:spPr>
          <a:xfrm>
            <a:off x="5292080" y="40050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8D717E-E208-41DB-BEB8-9E3DC67BBDB2}"/>
              </a:ext>
            </a:extLst>
          </p:cNvPr>
          <p:cNvSpPr/>
          <p:nvPr/>
        </p:nvSpPr>
        <p:spPr>
          <a:xfrm>
            <a:off x="3515316" y="3974859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98C36E-E16B-4389-905D-878B1F772EC6}"/>
              </a:ext>
            </a:extLst>
          </p:cNvPr>
          <p:cNvCxnSpPr>
            <a:cxnSpLocks/>
          </p:cNvCxnSpPr>
          <p:nvPr/>
        </p:nvCxnSpPr>
        <p:spPr>
          <a:xfrm flipH="1">
            <a:off x="4143496" y="3542181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D9E5425-2D7F-4A45-891D-ACA77ECC0476}"/>
              </a:ext>
            </a:extLst>
          </p:cNvPr>
          <p:cNvCxnSpPr>
            <a:cxnSpLocks/>
          </p:cNvCxnSpPr>
          <p:nvPr/>
        </p:nvCxnSpPr>
        <p:spPr>
          <a:xfrm>
            <a:off x="6059977" y="4768458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64C9030-3EB9-4DA7-9B83-4236B1FC0C71}"/>
              </a:ext>
            </a:extLst>
          </p:cNvPr>
          <p:cNvSpPr/>
          <p:nvPr/>
        </p:nvSpPr>
        <p:spPr>
          <a:xfrm>
            <a:off x="6281518" y="513763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F96E5805-0ECE-4CF2-AD64-AF94E180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70" y="5826497"/>
            <a:ext cx="64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D-B-A-E-C-F-G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" grpId="0" animBg="1"/>
      <p:bldP spid="3" grpId="1" animBg="1"/>
      <p:bldP spid="3" grpId="2" animBg="1"/>
      <p:bldP spid="3" grpId="3" animBg="1"/>
      <p:bldP spid="33" grpId="0" animBg="1"/>
      <p:bldP spid="33" grpId="1" animBg="1"/>
      <p:bldP spid="33" grpId="2" animBg="1"/>
      <p:bldP spid="33" grpId="3" animBg="1"/>
      <p:bldP spid="22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>
            <a:extLst>
              <a:ext uri="{FF2B5EF4-FFF2-40B4-BE49-F238E27FC236}">
                <a16:creationId xmlns:a16="http://schemas.microsoft.com/office/drawing/2014/main" id="{9223B249-30FC-4855-B078-6C52FCD0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8" y="491218"/>
            <a:ext cx="8871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후위 순회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(postorder) :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r>
              <a:rPr lang="ko-KR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580C0F-FA90-43DB-80CC-A4BE7D0585D5}"/>
              </a:ext>
            </a:extLst>
          </p:cNvPr>
          <p:cNvSpPr/>
          <p:nvPr/>
        </p:nvSpPr>
        <p:spPr>
          <a:xfrm>
            <a:off x="3524049" y="163584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B74AE4-545A-4741-804F-18D52204FC32}"/>
              </a:ext>
            </a:extLst>
          </p:cNvPr>
          <p:cNvSpPr/>
          <p:nvPr/>
        </p:nvSpPr>
        <p:spPr>
          <a:xfrm>
            <a:off x="2635608" y="2826805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6579BA-3B79-4FCC-9DF3-15F9EBA1CDC5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3263788" y="2394127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F06A8A0-778A-4FB6-9B33-298DB8B49055}"/>
              </a:ext>
            </a:extLst>
          </p:cNvPr>
          <p:cNvSpPr/>
          <p:nvPr/>
        </p:nvSpPr>
        <p:spPr>
          <a:xfrm>
            <a:off x="1772299" y="40177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8C325A-97BB-4208-AA74-03BC7C6A71AC}"/>
              </a:ext>
            </a:extLst>
          </p:cNvPr>
          <p:cNvCxnSpPr>
            <a:cxnSpLocks/>
          </p:cNvCxnSpPr>
          <p:nvPr/>
        </p:nvCxnSpPr>
        <p:spPr>
          <a:xfrm flipH="1">
            <a:off x="2400479" y="3585086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495156-D841-4A55-B801-DD67ECF1575B}"/>
              </a:ext>
            </a:extLst>
          </p:cNvPr>
          <p:cNvCxnSpPr>
            <a:cxnSpLocks/>
          </p:cNvCxnSpPr>
          <p:nvPr/>
        </p:nvCxnSpPr>
        <p:spPr>
          <a:xfrm>
            <a:off x="4282330" y="2391554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8AF6A8B-B412-40CC-A2C9-7CB6099FF8A7}"/>
              </a:ext>
            </a:extLst>
          </p:cNvPr>
          <p:cNvSpPr/>
          <p:nvPr/>
        </p:nvSpPr>
        <p:spPr>
          <a:xfrm>
            <a:off x="4412431" y="281153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D3B481-9D06-43BF-AB55-F258E1306FFE}"/>
              </a:ext>
            </a:extLst>
          </p:cNvPr>
          <p:cNvCxnSpPr>
            <a:cxnSpLocks/>
          </p:cNvCxnSpPr>
          <p:nvPr/>
        </p:nvCxnSpPr>
        <p:spPr>
          <a:xfrm>
            <a:off x="5161979" y="3585086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439BBF5C-EAD3-4D1C-BBE0-BDD183159DC2}"/>
              </a:ext>
            </a:extLst>
          </p:cNvPr>
          <p:cNvSpPr/>
          <p:nvPr/>
        </p:nvSpPr>
        <p:spPr>
          <a:xfrm>
            <a:off x="5292080" y="400506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91F798-9F67-40A7-A348-46D1E63FBF6E}"/>
              </a:ext>
            </a:extLst>
          </p:cNvPr>
          <p:cNvSpPr/>
          <p:nvPr/>
        </p:nvSpPr>
        <p:spPr>
          <a:xfrm>
            <a:off x="3515316" y="3974859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2342754-CC49-4914-A2F2-51E69A738AF3}"/>
              </a:ext>
            </a:extLst>
          </p:cNvPr>
          <p:cNvCxnSpPr>
            <a:cxnSpLocks/>
          </p:cNvCxnSpPr>
          <p:nvPr/>
        </p:nvCxnSpPr>
        <p:spPr>
          <a:xfrm flipH="1">
            <a:off x="4143496" y="3542181"/>
            <a:ext cx="390362" cy="47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079C9A-0E86-4769-9263-8543CF6F11F9}"/>
              </a:ext>
            </a:extLst>
          </p:cNvPr>
          <p:cNvCxnSpPr>
            <a:cxnSpLocks/>
          </p:cNvCxnSpPr>
          <p:nvPr/>
        </p:nvCxnSpPr>
        <p:spPr>
          <a:xfrm>
            <a:off x="6059977" y="4768458"/>
            <a:ext cx="422796" cy="435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010AC4BA-26B6-4DC8-8A4D-C08328DD9DA1}"/>
              </a:ext>
            </a:extLst>
          </p:cNvPr>
          <p:cNvSpPr/>
          <p:nvPr/>
        </p:nvSpPr>
        <p:spPr>
          <a:xfrm>
            <a:off x="6281518" y="5137636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A9ACCF0F-722B-4190-BCDD-C54A7381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70" y="5826497"/>
            <a:ext cx="64800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D-B-E-G-F-C-A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3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A18FE2-9FEA-4F2F-BBD8-E9DD506D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5772"/>
            <a:ext cx="9144000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38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08920"/>
            <a:ext cx="57606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트리의 표현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342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표현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2F42B40-BCA5-4D60-A3D7-8A65B31F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56" y="2367171"/>
            <a:ext cx="82089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N-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 표현법</a:t>
            </a:r>
            <a:endParaRPr lang="en-US" altLang="ko-KR" sz="4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742950" indent="-742950">
              <a:buAutoNum type="arabicPeriod"/>
            </a:pPr>
            <a:endParaRPr lang="en-US" altLang="ko-KR" sz="4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 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형제 표현법</a:t>
            </a:r>
            <a:endParaRPr lang="en-US" altLang="ko-KR" sz="4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84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N-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19245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N-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 표현법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01" y="2809979"/>
            <a:ext cx="7716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노드가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개만큼의 링크를 가지고 있음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링크들이 각각 자식 노드를 가리킴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2" descr="https://t1.daumcdn.net/cfile/tistory/22384C40550E9CCF14">
            <a:extLst>
              <a:ext uri="{FF2B5EF4-FFF2-40B4-BE49-F238E27FC236}">
                <a16:creationId xmlns:a16="http://schemas.microsoft.com/office/drawing/2014/main" id="{6408960D-F19A-456C-ABA8-8ED4505D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01095"/>
            <a:ext cx="4143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12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N-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4" y="1817658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3" y="2501291"/>
            <a:ext cx="7716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구조를 그대로 표현해서 직관적임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대부분의 상황에서 시간복잡도가 우수함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030F50D5-31A2-4E74-9B36-E25E0A4B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74" y="3570570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1AA7A4E-46B0-4369-89A2-D528DF5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3" y="4218916"/>
            <a:ext cx="8430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노드가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링크를 가지고 있으므로 메모리 낭비가 심함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이를 해결하려면 연결리스트 사용해야하는데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구현이 개복잡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536F2A7-32B8-47CF-975B-83835841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85159"/>
            <a:ext cx="921702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이유로 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N-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 표현법은 거의 쓰이지 않음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20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08920"/>
            <a:ext cx="57606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트리의 개념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93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4664"/>
            <a:ext cx="4824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왼쪽 자식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형제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14" y="1964159"/>
            <a:ext cx="82301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</a:t>
            </a:r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– 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형제 표현법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47" y="2754893"/>
            <a:ext cx="7716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트리를 이진트리로 구현하는 방법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left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child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자식을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child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형제를 표현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050" name="Picture 2" descr="https://t1.daumcdn.net/cfile/tistory/233EF639550E9CD01E">
            <a:extLst>
              <a:ext uri="{FF2B5EF4-FFF2-40B4-BE49-F238E27FC236}">
                <a16:creationId xmlns:a16="http://schemas.microsoft.com/office/drawing/2014/main" id="{BEBA3E2A-CCE7-4B87-A811-C364D951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28612"/>
            <a:ext cx="5071504" cy="22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7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4" y="1817658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3" y="2501291"/>
            <a:ext cx="7716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구현이 매우 간편함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사용도 간편함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사용에 효과적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030F50D5-31A2-4E74-9B36-E25E0A4B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74" y="3570570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1AA7A4E-46B0-4369-89A2-D528DF5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3" y="4218916"/>
            <a:ext cx="8430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구조가 바뀌므로 직관적이지 않음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 노드를 방문할 때 한번에 방문할 수 없음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536F2A7-32B8-47CF-975B-83835841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334882"/>
            <a:ext cx="69127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진짜 웬만하면 거의 다 이 방식 사용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E3835AB-913E-4E25-82D9-31630C5F8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4664"/>
            <a:ext cx="4824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왼쪽 자식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형제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F4DF2095-4CD7-4549-9D0E-3FC7420C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968732"/>
            <a:ext cx="86409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문제가 이진트리로 주어지거나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변형하면 됨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E3835AB-913E-4E25-82D9-31630C5F8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4664"/>
            <a:ext cx="25202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 트리로 변형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5E6011-C599-42EC-9F7C-667FB680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65913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4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10EA02-D3C4-4550-99FE-9A82696D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6" y="1800225"/>
            <a:ext cx="4210050" cy="32575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D3ACA-B83A-4D47-9F95-DCF9684D227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01BB71-D607-4D54-B768-80BDA972F043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016F594F-992A-4819-9131-D6029238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 트리로 변형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5FDBE-E674-450E-B6A1-1C8B4475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F0916-4BD2-414B-8CA5-D8D1911D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76" y="1629440"/>
            <a:ext cx="3905250" cy="3781425"/>
          </a:xfrm>
          <a:prstGeom prst="rect">
            <a:avLst/>
          </a:prstGeom>
        </p:spPr>
      </p:pic>
      <p:sp>
        <p:nvSpPr>
          <p:cNvPr id="10" name="TextBox 25">
            <a:extLst>
              <a:ext uri="{FF2B5EF4-FFF2-40B4-BE49-F238E27FC236}">
                <a16:creationId xmlns:a16="http://schemas.microsoft.com/office/drawing/2014/main" id="{3465EDC8-1834-4886-95C2-80C470EC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410865"/>
            <a:ext cx="27504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 트리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A5A74C2-C45B-446D-BDD6-566319DF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051" y="5410865"/>
            <a:ext cx="2061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트리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29BD65-F0B8-4A4A-BA90-0BC843B2F1ED}"/>
              </a:ext>
            </a:extLst>
          </p:cNvPr>
          <p:cNvCxnSpPr/>
          <p:nvPr/>
        </p:nvCxnSpPr>
        <p:spPr>
          <a:xfrm>
            <a:off x="4643512" y="1800225"/>
            <a:ext cx="0" cy="3428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383AF6-AED5-4AC8-9780-8E04AD3EE7F2}"/>
              </a:ext>
            </a:extLst>
          </p:cNvPr>
          <p:cNvCxnSpPr/>
          <p:nvPr/>
        </p:nvCxnSpPr>
        <p:spPr>
          <a:xfrm>
            <a:off x="3851920" y="5733256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24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이진 트리로 변형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A480B-A298-4226-9F0A-0E26238D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40968"/>
            <a:ext cx="6305550" cy="2800350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560096D7-21EC-481F-A6C8-56BF50DC1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34" y="2087270"/>
            <a:ext cx="86981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Q)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다음 차수가 </a:t>
            </a:r>
            <a:r>
              <a:rPr lang="en-US" altLang="ko-KR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트리를 이진트리로 변형해 보아라</a:t>
            </a:r>
            <a:r>
              <a:rPr lang="en-US" altLang="ko-KR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46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0AA5147-73CC-48F0-8D14-13DBB721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806133"/>
            <a:ext cx="8429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9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E14A7A6C-7152-4948-88FD-64C2B293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138247"/>
            <a:ext cx="1656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Tree?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196754"/>
            <a:ext cx="80850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대진표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지휘계통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가족관계도 등 단계나 계층이 있는 구조를 표현하기 위한 자료구조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91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728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020636" y="186905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1474335" y="327363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3020636" y="327363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4436836" y="325211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741864" y="4785800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2232616" y="475843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5337035" y="474330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232616" y="2627333"/>
            <a:ext cx="918121" cy="7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</p:cNvCxnSpPr>
          <p:nvPr/>
        </p:nvCxnSpPr>
        <p:spPr>
          <a:xfrm>
            <a:off x="3464827" y="2757434"/>
            <a:ext cx="0" cy="494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</p:cNvCxnSpPr>
          <p:nvPr/>
        </p:nvCxnSpPr>
        <p:spPr>
          <a:xfrm>
            <a:off x="3778917" y="2627333"/>
            <a:ext cx="918121" cy="6462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186055" y="4031913"/>
            <a:ext cx="418381" cy="753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232616" y="4031913"/>
            <a:ext cx="444191" cy="726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A567945-DAE8-4475-87C2-9BE0EE1FC2D7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5195117" y="4010392"/>
            <a:ext cx="586109" cy="732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5">
            <a:extLst>
              <a:ext uri="{FF2B5EF4-FFF2-40B4-BE49-F238E27FC236}">
                <a16:creationId xmlns:a16="http://schemas.microsoft.com/office/drawing/2014/main" id="{C48B56CB-36E4-445E-8F8B-AF09C0F9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64" y="2003589"/>
            <a:ext cx="2316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Root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노드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부모가 없는 노드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33E3661A-2B47-4B5B-971C-7809B15DF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063" y="5674182"/>
            <a:ext cx="21701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Leaf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노드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자식이 없는 노드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BC4FAF86-156B-471D-88C5-EE47D2ED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082" y="1975284"/>
            <a:ext cx="14500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Level 1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11A6938C-247F-4C85-9593-C277584C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376" y="3378044"/>
            <a:ext cx="14500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Level 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957234D0-6084-4E42-AB7A-FE5B1F9C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376" y="4979306"/>
            <a:ext cx="1450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Level 3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6BFADD-C039-4022-BA53-F4469FB1508A}"/>
              </a:ext>
            </a:extLst>
          </p:cNvPr>
          <p:cNvCxnSpPr/>
          <p:nvPr/>
        </p:nvCxnSpPr>
        <p:spPr>
          <a:xfrm flipH="1">
            <a:off x="4139952" y="221967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6FCF747-BB85-4D39-BB4D-C214E28D1ECB}"/>
              </a:ext>
            </a:extLst>
          </p:cNvPr>
          <p:cNvCxnSpPr>
            <a:cxnSpLocks/>
          </p:cNvCxnSpPr>
          <p:nvPr/>
        </p:nvCxnSpPr>
        <p:spPr>
          <a:xfrm flipH="1">
            <a:off x="5488171" y="3608877"/>
            <a:ext cx="1604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160C109-9516-4D3E-84AA-9547D555A5D9}"/>
              </a:ext>
            </a:extLst>
          </p:cNvPr>
          <p:cNvCxnSpPr>
            <a:cxnSpLocks/>
          </p:cNvCxnSpPr>
          <p:nvPr/>
        </p:nvCxnSpPr>
        <p:spPr>
          <a:xfrm flipH="1">
            <a:off x="6372200" y="522999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25">
            <a:extLst>
              <a:ext uri="{FF2B5EF4-FFF2-40B4-BE49-F238E27FC236}">
                <a16:creationId xmlns:a16="http://schemas.microsoft.com/office/drawing/2014/main" id="{272E5F9D-8F7A-40CB-BF65-7B7CB973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31" y="6151235"/>
            <a:ext cx="3026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트리의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Height(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높이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 : 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0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용어정리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8" y="1816686"/>
            <a:ext cx="871296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(node)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트리를 구성하는 기본 원소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간선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(edge)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노드와 노드를 연결하는 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(root)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부모가 없는 최상위 노드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시작점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(leaf)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외부 노드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external node)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자식이 없는 노드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내부 노드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(internal node)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자식이 하나라도 있는 노드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(level)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층의 번호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1)</a:t>
            </a:r>
          </a:p>
          <a:p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노드의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깊이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(depth)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노드의 조상의 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0)</a:t>
            </a:r>
          </a:p>
          <a:p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높이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(height)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트리에서 가장 깊은 노드의 깊이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노드의 차수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(degree) 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노드의 자식 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차수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(degree of tree)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최대 차수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6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3042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Tree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용어정리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F4D3833-D915-4A95-A655-E22472A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48321"/>
            <a:ext cx="80850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(parent)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상위 노드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(child)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하위 노드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(sibling)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부모가 같은 노드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조상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(ancestor)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노드의 부모 노드들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부모의 부모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부모의 부모의 부모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등등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후손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(descendant)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노드의 자식 노드들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자식의 자식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자식의 자식의 자식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등등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Subtree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기존 트리에 속한 부분적인 트리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18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780928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이진트리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4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9748</TotalTime>
  <Words>877</Words>
  <Application>Microsoft Office PowerPoint</Application>
  <PresentationFormat>화면 슬라이드 쇼(4:3)</PresentationFormat>
  <Paragraphs>272</Paragraphs>
  <Slides>35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나눔고딕</vt:lpstr>
      <vt:lpstr>Symbol</vt:lpstr>
      <vt:lpstr>Arial</vt:lpstr>
      <vt:lpstr>배달의민족 한나</vt:lpstr>
      <vt:lpstr>나눔고딕 ExtraBold</vt:lpstr>
      <vt:lpstr>나눔바른고딕</vt:lpstr>
      <vt:lpstr>한컴 윤고딕 230</vt:lpstr>
      <vt:lpstr>맑은 고딕</vt:lpstr>
      <vt:lpstr>배달의민족 한나는 열한살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414</cp:revision>
  <dcterms:created xsi:type="dcterms:W3CDTF">2014-05-20T10:28:59Z</dcterms:created>
  <dcterms:modified xsi:type="dcterms:W3CDTF">2018-10-04T12:12:45Z</dcterms:modified>
</cp:coreProperties>
</file>