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50"/>
  </p:notesMasterIdLst>
  <p:sldIdLst>
    <p:sldId id="266" r:id="rId2"/>
    <p:sldId id="321" r:id="rId3"/>
    <p:sldId id="409" r:id="rId4"/>
    <p:sldId id="440" r:id="rId5"/>
    <p:sldId id="444" r:id="rId6"/>
    <p:sldId id="445" r:id="rId7"/>
    <p:sldId id="446" r:id="rId8"/>
    <p:sldId id="447" r:id="rId9"/>
    <p:sldId id="448" r:id="rId10"/>
    <p:sldId id="449" r:id="rId11"/>
    <p:sldId id="451" r:id="rId12"/>
    <p:sldId id="452" r:id="rId13"/>
    <p:sldId id="453" r:id="rId14"/>
    <p:sldId id="455" r:id="rId15"/>
    <p:sldId id="456" r:id="rId16"/>
    <p:sldId id="441" r:id="rId17"/>
    <p:sldId id="408" r:id="rId18"/>
    <p:sldId id="396" r:id="rId19"/>
    <p:sldId id="457" r:id="rId20"/>
    <p:sldId id="458" r:id="rId21"/>
    <p:sldId id="459" r:id="rId22"/>
    <p:sldId id="461" r:id="rId23"/>
    <p:sldId id="460" r:id="rId24"/>
    <p:sldId id="462" r:id="rId25"/>
    <p:sldId id="463" r:id="rId26"/>
    <p:sldId id="464" r:id="rId27"/>
    <p:sldId id="400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3" r:id="rId36"/>
    <p:sldId id="472" r:id="rId37"/>
    <p:sldId id="474" r:id="rId38"/>
    <p:sldId id="475" r:id="rId39"/>
    <p:sldId id="476" r:id="rId40"/>
    <p:sldId id="477" r:id="rId41"/>
    <p:sldId id="478" r:id="rId42"/>
    <p:sldId id="483" r:id="rId43"/>
    <p:sldId id="482" r:id="rId44"/>
    <p:sldId id="480" r:id="rId45"/>
    <p:sldId id="481" r:id="rId46"/>
    <p:sldId id="479" r:id="rId47"/>
    <p:sldId id="484" r:id="rId48"/>
    <p:sldId id="283" r:id="rId49"/>
  </p:sldIdLst>
  <p:sldSz cx="9144000" cy="6858000" type="screen4x3"/>
  <p:notesSz cx="6858000" cy="9144000"/>
  <p:embeddedFontLst>
    <p:embeddedFont>
      <p:font typeface="나눔고딕" panose="020B0600000101010101" charset="-127"/>
      <p:regular r:id="rId51"/>
      <p:bold r:id="rId52"/>
    </p:embeddedFont>
    <p:embeddedFont>
      <p:font typeface="나눔고딕 ExtraBold" panose="020B0600000101010101" charset="-127"/>
      <p:bold r:id="rId53"/>
    </p:embeddedFont>
    <p:embeddedFont>
      <p:font typeface="Tahoma" panose="020B0604030504040204" pitchFamily="34" charset="0"/>
      <p:regular r:id="rId54"/>
      <p:bold r:id="rId55"/>
    </p:embeddedFont>
    <p:embeddedFont>
      <p:font typeface="나눔바른고딕" panose="020B0603020101020101" pitchFamily="50" charset="-127"/>
      <p:regular r:id="rId56"/>
      <p:bold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배달의민족 한나" panose="02000503000000020003" pitchFamily="2" charset="-127"/>
      <p:regular r:id="rId60"/>
    </p:embeddedFont>
    <p:embeddedFont>
      <p:font typeface="배달의민족 한나는 열한살" panose="020B0600000101010101" pitchFamily="50" charset="-127"/>
      <p:regular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7640" autoAdjust="0"/>
  </p:normalViewPr>
  <p:slideViewPr>
    <p:cSldViewPr>
      <p:cViewPr varScale="1">
        <p:scale>
          <a:sx n="75" d="100"/>
          <a:sy n="75" d="100"/>
        </p:scale>
        <p:origin x="180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BE44C-C8A8-4BBF-9B37-35DE86E2DB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7397-2198-41E9-8EE3-296AF181D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9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08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ilmail.tistory.com/41" TargetMode="External"/><Relationship Id="rId2" Type="http://schemas.openxmlformats.org/officeDocument/2006/relationships/hyperlink" Target="http://mailmail.tistory.com/3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83A7571-D285-4291-BFF2-DA034AECD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91432"/>
              </p:ext>
            </p:extLst>
          </p:nvPr>
        </p:nvGraphicFramePr>
        <p:xfrm>
          <a:off x="2477113" y="4634283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7F586CE-F9A4-4827-AA6A-E2826684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97093"/>
              </p:ext>
            </p:extLst>
          </p:nvPr>
        </p:nvGraphicFramePr>
        <p:xfrm>
          <a:off x="3508927" y="2839695"/>
          <a:ext cx="4138020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21" name="TextBox 25">
            <a:extLst>
              <a:ext uri="{FF2B5EF4-FFF2-40B4-BE49-F238E27FC236}">
                <a16:creationId xmlns:a16="http://schemas.microsoft.com/office/drawing/2014/main" id="{E7BC8A52-7B1F-44C9-8037-1031BD071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645" y="4718990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B4675A57-FD63-454B-AD9E-3782FD1A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88" y="2285827"/>
            <a:ext cx="5172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큐의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front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와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arr[cnt]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같아질 때까지 순환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2531232D-7A1A-4947-A9F2-3AE8257A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212" y="6302152"/>
            <a:ext cx="1794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 = 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B7D73-331A-4F6F-BAB6-8529CA807ABF}"/>
              </a:ext>
            </a:extLst>
          </p:cNvPr>
          <p:cNvSpPr/>
          <p:nvPr/>
        </p:nvSpPr>
        <p:spPr>
          <a:xfrm>
            <a:off x="3550171" y="4528899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29363E-A1C1-4642-AC44-B6F081C524D4}"/>
              </a:ext>
            </a:extLst>
          </p:cNvPr>
          <p:cNvCxnSpPr>
            <a:cxnSpLocks/>
          </p:cNvCxnSpPr>
          <p:nvPr/>
        </p:nvCxnSpPr>
        <p:spPr>
          <a:xfrm flipV="1">
            <a:off x="4018223" y="5589240"/>
            <a:ext cx="0" cy="75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2EB753BE-EFED-4D0B-A6D5-5CB57CD3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16" y="2910731"/>
            <a:ext cx="1480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queue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08BFA6-EF71-4177-BE1E-F12BC56B125F}"/>
              </a:ext>
            </a:extLst>
          </p:cNvPr>
          <p:cNvSpPr/>
          <p:nvPr/>
        </p:nvSpPr>
        <p:spPr>
          <a:xfrm>
            <a:off x="3550171" y="2766045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1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AF70936-717C-4D96-8960-9BDCEC6F5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96872"/>
              </p:ext>
            </p:extLst>
          </p:nvPr>
        </p:nvGraphicFramePr>
        <p:xfrm>
          <a:off x="3508927" y="2839695"/>
          <a:ext cx="4138020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83A7571-D285-4291-BFF2-DA034AECD0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7113" y="4634283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E7BC8A52-7B1F-44C9-8037-1031BD071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645" y="4718990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B4675A57-FD63-454B-AD9E-3782FD1A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88" y="2285827"/>
            <a:ext cx="5172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큐의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front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와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arr[cnt]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같아질 때까지 순환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2531232D-7A1A-4947-A9F2-3AE8257A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212" y="6302152"/>
            <a:ext cx="1794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 = 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B7D73-331A-4F6F-BAB6-8529CA807ABF}"/>
              </a:ext>
            </a:extLst>
          </p:cNvPr>
          <p:cNvSpPr/>
          <p:nvPr/>
        </p:nvSpPr>
        <p:spPr>
          <a:xfrm>
            <a:off x="3550171" y="4528899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29363E-A1C1-4642-AC44-B6F081C524D4}"/>
              </a:ext>
            </a:extLst>
          </p:cNvPr>
          <p:cNvCxnSpPr>
            <a:cxnSpLocks/>
          </p:cNvCxnSpPr>
          <p:nvPr/>
        </p:nvCxnSpPr>
        <p:spPr>
          <a:xfrm flipV="1">
            <a:off x="4018223" y="5589240"/>
            <a:ext cx="0" cy="75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2EB753BE-EFED-4D0B-A6D5-5CB57CD3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16" y="2910731"/>
            <a:ext cx="1480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queue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08BFA6-EF71-4177-BE1E-F12BC56B125F}"/>
              </a:ext>
            </a:extLst>
          </p:cNvPr>
          <p:cNvSpPr/>
          <p:nvPr/>
        </p:nvSpPr>
        <p:spPr>
          <a:xfrm>
            <a:off x="3550171" y="2766045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5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AF70936-717C-4D96-8960-9BDCEC6F5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49187"/>
              </p:ext>
            </p:extLst>
          </p:nvPr>
        </p:nvGraphicFramePr>
        <p:xfrm>
          <a:off x="4535420" y="2832832"/>
          <a:ext cx="310351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83A7571-D285-4291-BFF2-DA034AECD0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7113" y="4634283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E7BC8A52-7B1F-44C9-8037-1031BD071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645" y="4718990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2531232D-7A1A-4947-A9F2-3AE8257A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01" y="6312708"/>
            <a:ext cx="1794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 = 3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B7D73-331A-4F6F-BAB6-8529CA807ABF}"/>
              </a:ext>
            </a:extLst>
          </p:cNvPr>
          <p:cNvSpPr/>
          <p:nvPr/>
        </p:nvSpPr>
        <p:spPr>
          <a:xfrm>
            <a:off x="4592960" y="4539455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29363E-A1C1-4642-AC44-B6F081C524D4}"/>
              </a:ext>
            </a:extLst>
          </p:cNvPr>
          <p:cNvCxnSpPr>
            <a:cxnSpLocks/>
          </p:cNvCxnSpPr>
          <p:nvPr/>
        </p:nvCxnSpPr>
        <p:spPr>
          <a:xfrm flipV="1">
            <a:off x="5061012" y="5599796"/>
            <a:ext cx="0" cy="75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2EB753BE-EFED-4D0B-A6D5-5CB57CD3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16" y="2910731"/>
            <a:ext cx="1480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queue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08BFA6-EF71-4177-BE1E-F12BC56B125F}"/>
              </a:ext>
            </a:extLst>
          </p:cNvPr>
          <p:cNvSpPr/>
          <p:nvPr/>
        </p:nvSpPr>
        <p:spPr>
          <a:xfrm>
            <a:off x="4592960" y="2737173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2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AF70936-717C-4D96-8960-9BDCEC6F5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30781"/>
              </p:ext>
            </p:extLst>
          </p:nvPr>
        </p:nvGraphicFramePr>
        <p:xfrm>
          <a:off x="5585810" y="2835945"/>
          <a:ext cx="2069010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83A7571-D285-4291-BFF2-DA034AECD0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77113" y="4634283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E7BC8A52-7B1F-44C9-8037-1031BD071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645" y="4718990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2531232D-7A1A-4947-A9F2-3AE8257A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6309320"/>
            <a:ext cx="1794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 = 4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B7D73-331A-4F6F-BAB6-8529CA807ABF}"/>
              </a:ext>
            </a:extLst>
          </p:cNvPr>
          <p:cNvSpPr/>
          <p:nvPr/>
        </p:nvSpPr>
        <p:spPr>
          <a:xfrm>
            <a:off x="5649031" y="4536067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29363E-A1C1-4642-AC44-B6F081C524D4}"/>
              </a:ext>
            </a:extLst>
          </p:cNvPr>
          <p:cNvCxnSpPr>
            <a:cxnSpLocks/>
          </p:cNvCxnSpPr>
          <p:nvPr/>
        </p:nvCxnSpPr>
        <p:spPr>
          <a:xfrm flipV="1">
            <a:off x="6117083" y="5596408"/>
            <a:ext cx="0" cy="75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2EB753BE-EFED-4D0B-A6D5-5CB57CD3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16" y="2910731"/>
            <a:ext cx="1480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queue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08BFA6-EF71-4177-BE1E-F12BC56B125F}"/>
              </a:ext>
            </a:extLst>
          </p:cNvPr>
          <p:cNvSpPr/>
          <p:nvPr/>
        </p:nvSpPr>
        <p:spPr>
          <a:xfrm>
            <a:off x="5640710" y="2756223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370C4AF0-84E4-498C-95E8-DE193C3A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006" y="2316031"/>
            <a:ext cx="1836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정답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4(cnt)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2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86321178-EAF2-4420-AF83-F053C8B1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492896"/>
            <a:ext cx="878497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위의 그림에서 노란색으로 표시한 숫자가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있으면서 가장 높은 중요도일 때 출력됨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하지만 큐를 순환시킬 때마다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위치가 변함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위치를 계속해서 변경시켜줘야함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24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86321178-EAF2-4420-AF83-F053C8B1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636912"/>
            <a:ext cx="65527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번 순환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==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왼쪽으로 한칸씩 밀림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순환할 때마다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씩 감소시키다가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-1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되면 가장 오른쪽으로 옮겨지므로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 = q.size() - 1</a:t>
            </a:r>
          </a:p>
        </p:txBody>
      </p:sp>
    </p:spTree>
    <p:extLst>
      <p:ext uri="{BB962C8B-B14F-4D97-AF65-F5344CB8AC3E}">
        <p14:creationId xmlns:p14="http://schemas.microsoft.com/office/powerpoint/2010/main" val="65559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700808"/>
            <a:ext cx="601266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Vector, List, Sequence</a:t>
            </a:r>
          </a:p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교과서 </a:t>
            </a:r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ver.)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23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40319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벡터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기반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3F5E7577-ADEB-4D7B-AE52-7FCA339E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91" y="3184395"/>
            <a:ext cx="75608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일단은 배열하고 비슷하다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배열과의 차이점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1)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중간에 삽입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삭제 제공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배열과의 차이점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크기가 유동적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매우 중요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8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7310ECC1-B950-47B5-975A-C84BCC69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28799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벡터 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AF17F6F-DD0F-4CEF-9A9A-E4CC8BDA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2413380"/>
            <a:ext cx="84249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at(int i)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i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번째 인덱스의 값을 반환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(v[i])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set(int i, T data)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i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번째 인덱스에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대입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(v[i] = data)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insert(int i, T data)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i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번째 인덱스에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삽입 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  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뒤에를 한 칸씩 밀고 끼워넣기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erase(int i)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i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번째 인덱스를 지움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지우고 앞으로 한 칸씩 땡김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size()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벡터 크기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empty()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벡터가 비었는지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114A0DAC-679C-40A9-8EC3-EBD231F2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04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7310ECC1-B950-47B5-975A-C84BCC69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904298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함수들의 성능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0BAD1540-C56C-4EA2-85AF-6F595896B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824530"/>
            <a:ext cx="3096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 거의 같음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B180A07-93E2-485E-B208-ECC8E760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436987"/>
            <a:ext cx="64087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at, set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같은 건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O(1)</a:t>
            </a: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insert, erase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O(N)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환형으로 구현하면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O(1),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하지만 그렇게 안함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AF002E0-D132-4520-901A-94FD9CD6D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77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802" y="3213256"/>
            <a:ext cx="12989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Queue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00485" y="2814377"/>
            <a:ext cx="179301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Vector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List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Sequence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12588" y="3197432"/>
            <a:ext cx="12630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Vector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61745" y="3229636"/>
            <a:ext cx="15251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비주얼 </a:t>
            </a:r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tip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7310ECC1-B950-47B5-975A-C84BCC69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904298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벡터의 가장 중요한 특징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0BAD1540-C56C-4EA2-85AF-6F595896B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54" y="2842900"/>
            <a:ext cx="2808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크기가 유동적이다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952C3DDD-3068-49A9-A184-068D79A3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554" y="3429000"/>
            <a:ext cx="77346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크기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배열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꽉 찼을 때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호출되면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2A2F99C-1968-4157-8181-329770A4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69" y="3952220"/>
            <a:ext cx="71287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크기 </a:t>
            </a:r>
            <a:r>
              <a:rPr lang="en-US" altLang="ko-KR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2N</a:t>
            </a: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새로운 배열 </a:t>
            </a:r>
            <a:r>
              <a:rPr lang="en-US" altLang="ko-KR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생성</a:t>
            </a:r>
            <a:endParaRPr lang="en-US" altLang="ko-KR" sz="2400">
              <a:solidFill>
                <a:schemeClr val="tx2">
                  <a:lumMod val="40000"/>
                  <a:lumOff val="6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0~N-1</a:t>
            </a: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까지 </a:t>
            </a:r>
            <a:r>
              <a:rPr lang="en-US" altLang="ko-KR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A[i]</a:t>
            </a: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en-US" altLang="ko-KR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B[i]</a:t>
            </a: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복사</a:t>
            </a:r>
            <a:endParaRPr lang="en-US" altLang="ko-KR" sz="2400">
              <a:solidFill>
                <a:schemeClr val="tx2">
                  <a:lumMod val="40000"/>
                  <a:lumOff val="6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메모리를 해제하고 새로운 배열 </a:t>
            </a:r>
            <a:r>
              <a:rPr lang="en-US" altLang="ko-KR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  <a:r>
              <a:rPr lang="ko-KR" altLang="en-US" sz="2400">
                <a:solidFill>
                  <a:schemeClr val="tx2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사용</a:t>
            </a:r>
            <a:endParaRPr lang="en-US" altLang="ko-KR" sz="2400">
              <a:solidFill>
                <a:schemeClr val="tx2">
                  <a:lumMod val="40000"/>
                  <a:lumOff val="6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29112641-27C7-4E68-9E00-6E57DDD5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771" y="5517232"/>
            <a:ext cx="773462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두 배씩 늘리는 게 가장 효율적이라고 알려져 있음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(Array Doubling)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8A8F11A-F782-4832-A02B-4A30CBD3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450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46805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노드 기반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3F5E7577-ADEB-4D7B-AE52-7FCA339E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91" y="3184395"/>
            <a:ext cx="75608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이중 연결 리스트로 구현됨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양방향에서 탐색할 수 있음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중간에 삽입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삭제가 자주 일어날 때 사용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86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0BCC1F-C185-492F-B8BD-622D9E4904ED}"/>
              </a:ext>
            </a:extLst>
          </p:cNvPr>
          <p:cNvCxnSpPr>
            <a:cxnSpLocks/>
          </p:cNvCxnSpPr>
          <p:nvPr/>
        </p:nvCxnSpPr>
        <p:spPr>
          <a:xfrm flipV="1">
            <a:off x="3040467" y="3434084"/>
            <a:ext cx="801257" cy="1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715512-EE43-408B-89D6-D0ED467F0368}"/>
              </a:ext>
            </a:extLst>
          </p:cNvPr>
          <p:cNvSpPr/>
          <p:nvPr/>
        </p:nvSpPr>
        <p:spPr>
          <a:xfrm>
            <a:off x="2378535" y="3292251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06D748-6B08-45A6-89C1-28E0764BB313}"/>
              </a:ext>
            </a:extLst>
          </p:cNvPr>
          <p:cNvSpPr/>
          <p:nvPr/>
        </p:nvSpPr>
        <p:spPr>
          <a:xfrm>
            <a:off x="1740835" y="3292251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2706577A-3707-4559-B5A5-69B8EDC4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5" y="1912406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이중 연결 리스트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320DC7-E20F-4396-8394-F5842F903CDB}"/>
              </a:ext>
            </a:extLst>
          </p:cNvPr>
          <p:cNvSpPr txBox="1"/>
          <p:nvPr/>
        </p:nvSpPr>
        <p:spPr>
          <a:xfrm>
            <a:off x="1680146" y="41376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113ED500-8879-4880-B6CC-98ED88BA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95" y="4688102"/>
            <a:ext cx="70724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장점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양방향 탐색 가능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탐색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삭제가 빠름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973C1D-060E-4EEF-8EE6-F2BD1EB6BB67}"/>
              </a:ext>
            </a:extLst>
          </p:cNvPr>
          <p:cNvSpPr/>
          <p:nvPr/>
        </p:nvSpPr>
        <p:spPr>
          <a:xfrm>
            <a:off x="1160893" y="3292251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E6DDC3-5979-4610-BD9B-C847D7C61E65}"/>
              </a:ext>
            </a:extLst>
          </p:cNvPr>
          <p:cNvSpPr/>
          <p:nvPr/>
        </p:nvSpPr>
        <p:spPr>
          <a:xfrm>
            <a:off x="794359" y="3102903"/>
            <a:ext cx="2411760" cy="96009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F3686D-3A23-4934-9C69-85DC8902B1D3}"/>
              </a:ext>
            </a:extLst>
          </p:cNvPr>
          <p:cNvSpPr/>
          <p:nvPr/>
        </p:nvSpPr>
        <p:spPr>
          <a:xfrm>
            <a:off x="5203359" y="3302653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C144FB-3098-4D7E-88C5-8B01435D4CCF}"/>
              </a:ext>
            </a:extLst>
          </p:cNvPr>
          <p:cNvSpPr/>
          <p:nvPr/>
        </p:nvSpPr>
        <p:spPr>
          <a:xfrm>
            <a:off x="4565659" y="3302653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9ADC83-1AFA-4084-8A38-A9C64E647B73}"/>
              </a:ext>
            </a:extLst>
          </p:cNvPr>
          <p:cNvSpPr txBox="1"/>
          <p:nvPr/>
        </p:nvSpPr>
        <p:spPr>
          <a:xfrm>
            <a:off x="4504102" y="41376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408706-3B25-4365-B9FB-852F70CB07C0}"/>
              </a:ext>
            </a:extLst>
          </p:cNvPr>
          <p:cNvSpPr/>
          <p:nvPr/>
        </p:nvSpPr>
        <p:spPr>
          <a:xfrm>
            <a:off x="3985717" y="3302653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DC012E-C1AA-4202-B238-2830D4249686}"/>
              </a:ext>
            </a:extLst>
          </p:cNvPr>
          <p:cNvSpPr/>
          <p:nvPr/>
        </p:nvSpPr>
        <p:spPr>
          <a:xfrm>
            <a:off x="3619183" y="3113305"/>
            <a:ext cx="2411760" cy="96009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A3CD02-B83D-4B0C-A9C1-BBFF4F2F4D70}"/>
              </a:ext>
            </a:extLst>
          </p:cNvPr>
          <p:cNvSpPr/>
          <p:nvPr/>
        </p:nvSpPr>
        <p:spPr>
          <a:xfrm>
            <a:off x="7931803" y="3292251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8A794D-BF76-4B03-BBB7-0A3230D0E7F4}"/>
              </a:ext>
            </a:extLst>
          </p:cNvPr>
          <p:cNvSpPr/>
          <p:nvPr/>
        </p:nvSpPr>
        <p:spPr>
          <a:xfrm>
            <a:off x="7294103" y="3292251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220283-8BC2-40F4-80F7-09A64F37F43A}"/>
              </a:ext>
            </a:extLst>
          </p:cNvPr>
          <p:cNvSpPr txBox="1"/>
          <p:nvPr/>
        </p:nvSpPr>
        <p:spPr>
          <a:xfrm>
            <a:off x="7233414" y="41376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F38E0FA-6883-4F10-BE99-A09781E3DB5A}"/>
              </a:ext>
            </a:extLst>
          </p:cNvPr>
          <p:cNvSpPr/>
          <p:nvPr/>
        </p:nvSpPr>
        <p:spPr>
          <a:xfrm>
            <a:off x="6714161" y="3292251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403FB6E-CFD6-4619-AA47-0770CDD2A6F8}"/>
              </a:ext>
            </a:extLst>
          </p:cNvPr>
          <p:cNvSpPr/>
          <p:nvPr/>
        </p:nvSpPr>
        <p:spPr>
          <a:xfrm>
            <a:off x="6347627" y="3102903"/>
            <a:ext cx="2411760" cy="96009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B165FC8-C086-4C5E-95F5-EF6BDF2DF2C4}"/>
              </a:ext>
            </a:extLst>
          </p:cNvPr>
          <p:cNvCxnSpPr>
            <a:cxnSpLocks/>
          </p:cNvCxnSpPr>
          <p:nvPr/>
        </p:nvCxnSpPr>
        <p:spPr>
          <a:xfrm flipV="1">
            <a:off x="5843730" y="3434084"/>
            <a:ext cx="801257" cy="1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5CD1B17-022D-493C-9996-04DC9A51576E}"/>
              </a:ext>
            </a:extLst>
          </p:cNvPr>
          <p:cNvCxnSpPr>
            <a:cxnSpLocks/>
          </p:cNvCxnSpPr>
          <p:nvPr/>
        </p:nvCxnSpPr>
        <p:spPr>
          <a:xfrm flipH="1">
            <a:off x="3040467" y="3665594"/>
            <a:ext cx="801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E18210C-25BB-4BD6-B65C-D031974F5277}"/>
              </a:ext>
            </a:extLst>
          </p:cNvPr>
          <p:cNvCxnSpPr>
            <a:cxnSpLocks/>
          </p:cNvCxnSpPr>
          <p:nvPr/>
        </p:nvCxnSpPr>
        <p:spPr>
          <a:xfrm flipH="1">
            <a:off x="5843729" y="3665594"/>
            <a:ext cx="801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9201FFE-DD86-408B-BEF1-441FAB4AE8CB}"/>
              </a:ext>
            </a:extLst>
          </p:cNvPr>
          <p:cNvCxnSpPr>
            <a:cxnSpLocks/>
          </p:cNvCxnSpPr>
          <p:nvPr/>
        </p:nvCxnSpPr>
        <p:spPr>
          <a:xfrm flipH="1">
            <a:off x="218295" y="3665594"/>
            <a:ext cx="801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A7995A9-DA3F-441B-B2CE-7A17F1815733}"/>
              </a:ext>
            </a:extLst>
          </p:cNvPr>
          <p:cNvCxnSpPr>
            <a:cxnSpLocks/>
          </p:cNvCxnSpPr>
          <p:nvPr/>
        </p:nvCxnSpPr>
        <p:spPr>
          <a:xfrm flipV="1">
            <a:off x="220391" y="3412341"/>
            <a:ext cx="801257" cy="1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E88523A-1DEA-4603-8F2D-11DC44FBABF0}"/>
              </a:ext>
            </a:extLst>
          </p:cNvPr>
          <p:cNvCxnSpPr>
            <a:cxnSpLocks/>
          </p:cNvCxnSpPr>
          <p:nvPr/>
        </p:nvCxnSpPr>
        <p:spPr>
          <a:xfrm flipV="1">
            <a:off x="8595830" y="3427781"/>
            <a:ext cx="581359" cy="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B3AA20-5BB5-4625-8CAB-48F20B7C1954}"/>
              </a:ext>
            </a:extLst>
          </p:cNvPr>
          <p:cNvCxnSpPr>
            <a:cxnSpLocks/>
          </p:cNvCxnSpPr>
          <p:nvPr/>
        </p:nvCxnSpPr>
        <p:spPr>
          <a:xfrm flipH="1">
            <a:off x="8595831" y="3675491"/>
            <a:ext cx="581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TextBox 25">
            <a:extLst>
              <a:ext uri="{FF2B5EF4-FFF2-40B4-BE49-F238E27FC236}">
                <a16:creationId xmlns:a16="http://schemas.microsoft.com/office/drawing/2014/main" id="{A113F511-EC17-47AE-A82D-0A71389C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95" y="5211322"/>
            <a:ext cx="707242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코드가 좀 더 복잡해짐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메모리를 더 많이 사용함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CCD92305-FD2D-4C43-8F3A-93E9B3B4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95" y="6233829"/>
            <a:ext cx="70724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잘 쓰면 더 튼튼하지만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잘못쓰면 더 취약해짐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5" name="TextBox 25">
            <a:extLst>
              <a:ext uri="{FF2B5EF4-FFF2-40B4-BE49-F238E27FC236}">
                <a16:creationId xmlns:a16="http://schemas.microsoft.com/office/drawing/2014/main" id="{8664860E-31E5-49E2-BE1D-AA6BEDCAF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2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7310ECC1-B950-47B5-975A-C84BCC699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28799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리스트 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AF17F6F-DD0F-4CEF-9A9A-E4CC8BDA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2413380"/>
            <a:ext cx="84249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Begin(), end() : 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시작 위치와 끝 위치</a:t>
            </a:r>
            <a:endParaRPr lang="en-US" altLang="ko-KR" sz="24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insert(p, e)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위치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삽입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Erase(p)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위치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원소를 삭제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insertFront(e)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맨 앞에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삽입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insertBack(e)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맨 뒤에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삽입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removeFront()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맨 앞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삭제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removeBack()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맨 뒤에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삭제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005F2F3E-0189-4E75-95E1-80F0E7E20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597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Sequence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61206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시퀀스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벡터 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리스트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3F5E7577-ADEB-4D7B-AE52-7FCA339E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91" y="3184395"/>
            <a:ext cx="75608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벡터와 리스트를 합쳐놓은 것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배열로 구현하거나 이중 연결 리스트로 구현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5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8F2AD86A-B6D0-49AE-98C6-1C222FF5B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34002"/>
              </p:ext>
            </p:extLst>
          </p:nvPr>
        </p:nvGraphicFramePr>
        <p:xfrm>
          <a:off x="762000" y="1900411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size, isEmpty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atRank, rankOf, elemAtRank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first, last, before, after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replaceElement, swapElements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replaceAtRank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insertAtRank, removeAtRank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insertFirst, insertLast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insertAfter, insertBefore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25">
            <a:extLst>
              <a:ext uri="{FF2B5EF4-FFF2-40B4-BE49-F238E27FC236}">
                <a16:creationId xmlns:a16="http://schemas.microsoft.com/office/drawing/2014/main" id="{CD163048-A9C4-419F-94E0-9729C7D5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Sequence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06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32856"/>
            <a:ext cx="601266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Vector</a:t>
            </a:r>
          </a:p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실전 </a:t>
            </a:r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Ver.)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171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61206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벡터 쓰는 이유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115F25F-AA7F-4899-A93C-5CAC26AE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91" y="3184395"/>
            <a:ext cx="756083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배열처럼 사용 가능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자동으로 초기화됨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크기를 유동적으로 정해줄 수 있음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맨 끝에 갖다붙이거나 갖다버리기 편함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순회하기 편함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편리한 함수들 많이 사용 가능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60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61206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 삽입 방법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115F25F-AA7F-4899-A93C-5CAC26AE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91" y="3184395"/>
            <a:ext cx="75608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v[1] = 2; v[4] = 7; 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배열이랑 똑같이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v.push_back(3); 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맨 끝에 갖다붙임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잘 안씀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익숙해지면 가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~~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끔 사용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58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08145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벡터 선언 방법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(#include &lt;vector&gt;)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115F25F-AA7F-4899-A93C-5CAC26AE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80" y="3136612"/>
            <a:ext cx="75608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 &lt;int&gt; v;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E1D45D4D-61A0-421D-B0F4-F3ACD3F5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772156"/>
            <a:ext cx="1652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타입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3FA8EDCC-136D-466C-A65B-00F139C0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25" y="3721387"/>
            <a:ext cx="75608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 &lt;int&gt; v(N);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9075CC9C-62BF-482F-B067-81969609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25" y="4309957"/>
            <a:ext cx="334818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 &lt;int&gt; v[5];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4CBF3FD1-1C58-44A7-AC6E-C7084644A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79" y="4889771"/>
            <a:ext cx="75608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 &lt;vector &lt;int&gt;&gt; v(N);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46FB846-834D-4E60-9CC5-1C59A57A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3703904"/>
            <a:ext cx="20145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변수 사용 가능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421E00B-5F91-4662-BCD5-930182053A56}"/>
              </a:ext>
            </a:extLst>
          </p:cNvPr>
          <p:cNvCxnSpPr>
            <a:cxnSpLocks/>
          </p:cNvCxnSpPr>
          <p:nvPr/>
        </p:nvCxnSpPr>
        <p:spPr>
          <a:xfrm flipH="1" flipV="1">
            <a:off x="4161387" y="3943047"/>
            <a:ext cx="674907" cy="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CB06690-BEF4-4CEA-A6AD-5AA3EE635447}"/>
              </a:ext>
            </a:extLst>
          </p:cNvPr>
          <p:cNvCxnSpPr>
            <a:cxnSpLocks/>
          </p:cNvCxnSpPr>
          <p:nvPr/>
        </p:nvCxnSpPr>
        <p:spPr>
          <a:xfrm flipH="1">
            <a:off x="5519538" y="4180244"/>
            <a:ext cx="203775" cy="70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636912"/>
            <a:ext cx="49685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Queue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86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08145"/>
            <a:ext cx="34563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 &lt;int&gt; v;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29" y="3007713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ECDBC17-D066-48DB-A167-1B0E3D4C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4042104"/>
            <a:ext cx="30044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v.push_back(1);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F0548-264A-4C67-AAB6-D617C2C186D3}"/>
              </a:ext>
            </a:extLst>
          </p:cNvPr>
          <p:cNvSpPr/>
          <p:nvPr/>
        </p:nvSpPr>
        <p:spPr>
          <a:xfrm>
            <a:off x="2123728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65E1C25E-4FE5-44C4-BBA3-E6314166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4649608"/>
            <a:ext cx="3240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v.push_back(2);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DC1051-5BBD-4BE8-84E4-CDE047A11ED4}"/>
              </a:ext>
            </a:extLst>
          </p:cNvPr>
          <p:cNvSpPr/>
          <p:nvPr/>
        </p:nvSpPr>
        <p:spPr>
          <a:xfrm>
            <a:off x="3491880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765A0D-B946-4E98-82D1-21B9CD76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5250357"/>
            <a:ext cx="3168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v.push_back(6);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5127E1-2E0C-4734-8F25-3BC61A7FAD06}"/>
              </a:ext>
            </a:extLst>
          </p:cNvPr>
          <p:cNvSpPr/>
          <p:nvPr/>
        </p:nvSpPr>
        <p:spPr>
          <a:xfrm>
            <a:off x="4860032" y="3080655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AC19A-5DD4-4C14-8C35-A1F8D3CB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5835132"/>
            <a:ext cx="1800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v[4] = 7;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9425D1F4-DA91-41BD-BF78-99DC85C2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5835132"/>
            <a:ext cx="134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Error!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F842CC8-5120-4570-8576-07C15B24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130944"/>
            <a:ext cx="54123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처음엔 아무것도 없고 이름만 가지고 있음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메모리는 할당받음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1CE408-F8EA-4F8F-BA7E-3AF0615F4F60}"/>
              </a:ext>
            </a:extLst>
          </p:cNvPr>
          <p:cNvSpPr/>
          <p:nvPr/>
        </p:nvSpPr>
        <p:spPr>
          <a:xfrm>
            <a:off x="1373213" y="2988321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18CA5E8-19C2-41A8-A122-69C55892DF25}"/>
              </a:ext>
            </a:extLst>
          </p:cNvPr>
          <p:cNvSpPr/>
          <p:nvPr/>
        </p:nvSpPr>
        <p:spPr>
          <a:xfrm>
            <a:off x="4572000" y="285059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76FF8944-A748-4A3E-B691-AE1106833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20" y="490026"/>
            <a:ext cx="36728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‘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핵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’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이라고 임시로 명명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(push_back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가능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95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22" grpId="0"/>
      <p:bldP spid="23" grpId="0" animBg="1"/>
      <p:bldP spid="26" grpId="0"/>
      <p:bldP spid="27" grpId="0" animBg="1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08145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 &lt;int&gt; v(N);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29" y="3007713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ECDBC17-D066-48DB-A167-1B0E3D4C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4042104"/>
            <a:ext cx="30044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v.push_back(1);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F0548-264A-4C67-AAB6-D617C2C186D3}"/>
              </a:ext>
            </a:extLst>
          </p:cNvPr>
          <p:cNvSpPr/>
          <p:nvPr/>
        </p:nvSpPr>
        <p:spPr>
          <a:xfrm>
            <a:off x="2123728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DC1051-5BBD-4BE8-84E4-CDE047A11ED4}"/>
              </a:ext>
            </a:extLst>
          </p:cNvPr>
          <p:cNvSpPr/>
          <p:nvPr/>
        </p:nvSpPr>
        <p:spPr>
          <a:xfrm>
            <a:off x="3491880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5127E1-2E0C-4734-8F25-3BC61A7FAD06}"/>
              </a:ext>
            </a:extLst>
          </p:cNvPr>
          <p:cNvSpPr/>
          <p:nvPr/>
        </p:nvSpPr>
        <p:spPr>
          <a:xfrm>
            <a:off x="4860032" y="3080653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AC19A-5DD4-4C14-8C35-A1F8D3CB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4599441"/>
            <a:ext cx="18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v[3] = 6;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5BC67BC-050F-4FF7-BA1A-4A4E588B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47" y="2618985"/>
            <a:ext cx="134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(N = 4)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30725C-91C5-46A6-BBD2-85E18BA67974}"/>
              </a:ext>
            </a:extLst>
          </p:cNvPr>
          <p:cNvSpPr/>
          <p:nvPr/>
        </p:nvSpPr>
        <p:spPr>
          <a:xfrm>
            <a:off x="6228184" y="3080654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65FC8A4-080C-4573-9997-CA78413B6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143" y="882937"/>
            <a:ext cx="2303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변수도 사용 가능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3CACEF-6D71-45F3-A460-925B897AE9BD}"/>
              </a:ext>
            </a:extLst>
          </p:cNvPr>
          <p:cNvSpPr/>
          <p:nvPr/>
        </p:nvSpPr>
        <p:spPr>
          <a:xfrm>
            <a:off x="7596336" y="3080652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9B177B-7AE6-4039-A612-CE614BCC24FB}"/>
              </a:ext>
            </a:extLst>
          </p:cNvPr>
          <p:cNvSpPr/>
          <p:nvPr/>
        </p:nvSpPr>
        <p:spPr>
          <a:xfrm>
            <a:off x="6223411" y="3080652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7576E81-5FA8-4785-9EAE-1B33D82E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183" y="2212567"/>
            <a:ext cx="33122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처음부터 크기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짜리로 만듦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907586-1D92-4788-A619-61A99CA95CE8}"/>
              </a:ext>
            </a:extLst>
          </p:cNvPr>
          <p:cNvCxnSpPr>
            <a:cxnSpLocks/>
          </p:cNvCxnSpPr>
          <p:nvPr/>
        </p:nvCxnSpPr>
        <p:spPr>
          <a:xfrm flipH="1">
            <a:off x="4290092" y="1373507"/>
            <a:ext cx="569940" cy="77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B696453-6B6C-4B1E-8171-00C595A662B3}"/>
              </a:ext>
            </a:extLst>
          </p:cNvPr>
          <p:cNvSpPr/>
          <p:nvPr/>
        </p:nvSpPr>
        <p:spPr>
          <a:xfrm>
            <a:off x="1373213" y="2988321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1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08145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 &lt;int&gt; v[3];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975615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ECDBC17-D066-48DB-A167-1B0E3D4C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4042104"/>
            <a:ext cx="30044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v.push_back(1);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AC19A-5DD4-4C14-8C35-A1F8D3CB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599441"/>
            <a:ext cx="18085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v[2] = 6;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65FC8A4-080C-4573-9997-CA78413B6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863787"/>
            <a:ext cx="3672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대괄호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[]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는 변수 사용 불가능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7576E81-5FA8-4785-9EAE-1B33D82E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183" y="2212567"/>
            <a:ext cx="3744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짜리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2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차원 벡터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(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핵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907586-1D92-4788-A619-61A99CA95CE8}"/>
              </a:ext>
            </a:extLst>
          </p:cNvPr>
          <p:cNvCxnSpPr>
            <a:cxnSpLocks/>
          </p:cNvCxnSpPr>
          <p:nvPr/>
        </p:nvCxnSpPr>
        <p:spPr>
          <a:xfrm flipH="1">
            <a:off x="4290092" y="1373507"/>
            <a:ext cx="569940" cy="77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33E072C-F460-4829-83DB-3A92F9D46530}"/>
              </a:ext>
            </a:extLst>
          </p:cNvPr>
          <p:cNvSpPr/>
          <p:nvPr/>
        </p:nvSpPr>
        <p:spPr>
          <a:xfrm>
            <a:off x="5574543" y="2975615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v[0]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CEB5DD-488F-4589-AC60-837D2612A39C}"/>
              </a:ext>
            </a:extLst>
          </p:cNvPr>
          <p:cNvSpPr/>
          <p:nvPr/>
        </p:nvSpPr>
        <p:spPr>
          <a:xfrm>
            <a:off x="6438639" y="2976123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v[1]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C17336-5B0A-4BB6-8620-4367D81AF68E}"/>
              </a:ext>
            </a:extLst>
          </p:cNvPr>
          <p:cNvSpPr/>
          <p:nvPr/>
        </p:nvSpPr>
        <p:spPr>
          <a:xfrm>
            <a:off x="7302735" y="2970133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v[2]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216FECC7-F4AB-4C4D-8623-EE2A68AD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764" y="4076195"/>
            <a:ext cx="134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Error!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28EB3CC8-6E9B-4A6D-8E34-5A0ED411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293" y="4598932"/>
            <a:ext cx="134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Error!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419D9A34-A1BF-4DD8-A454-381D3208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115031"/>
            <a:ext cx="34563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v[0].push_back(1);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7B0CBF-106C-4195-84B4-2862D029B7EC}"/>
              </a:ext>
            </a:extLst>
          </p:cNvPr>
          <p:cNvSpPr/>
          <p:nvPr/>
        </p:nvSpPr>
        <p:spPr>
          <a:xfrm>
            <a:off x="5670031" y="3875477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6EF372-2085-45B5-A4C8-C0930C5AA912}"/>
              </a:ext>
            </a:extLst>
          </p:cNvPr>
          <p:cNvSpPr/>
          <p:nvPr/>
        </p:nvSpPr>
        <p:spPr>
          <a:xfrm>
            <a:off x="5670031" y="4531464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5854CF-7ED8-4F55-838B-BF832804B032}"/>
              </a:ext>
            </a:extLst>
          </p:cNvPr>
          <p:cNvSpPr/>
          <p:nvPr/>
        </p:nvSpPr>
        <p:spPr>
          <a:xfrm>
            <a:off x="7388259" y="3875476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86DD455F-E5B1-438A-84AE-78EAC2A0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617425"/>
            <a:ext cx="34563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v[2].push_back(3);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AB624253-F978-479B-AABE-82CAAE360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6090975"/>
            <a:ext cx="36004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v[0].push_back(4);</a:t>
            </a:r>
          </a:p>
        </p:txBody>
      </p:sp>
    </p:spTree>
    <p:extLst>
      <p:ext uri="{BB962C8B-B14F-4D97-AF65-F5344CB8AC3E}">
        <p14:creationId xmlns:p14="http://schemas.microsoft.com/office/powerpoint/2010/main" val="16918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2" grpId="0"/>
      <p:bldP spid="34" grpId="0"/>
      <p:bldP spid="35" grpId="0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08145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 &lt;int&gt; v[3];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975615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65FC8A4-080C-4573-9997-CA78413B6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863787"/>
            <a:ext cx="3672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대괄호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[]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는 변수 사용 불가능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7576E81-5FA8-4785-9EAE-1B33D82E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183" y="2212567"/>
            <a:ext cx="38162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짜리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2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차원 벡터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907586-1D92-4788-A619-61A99CA95CE8}"/>
              </a:ext>
            </a:extLst>
          </p:cNvPr>
          <p:cNvCxnSpPr>
            <a:cxnSpLocks/>
          </p:cNvCxnSpPr>
          <p:nvPr/>
        </p:nvCxnSpPr>
        <p:spPr>
          <a:xfrm flipH="1">
            <a:off x="4290092" y="1373507"/>
            <a:ext cx="569940" cy="77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33E072C-F460-4829-83DB-3A92F9D46530}"/>
              </a:ext>
            </a:extLst>
          </p:cNvPr>
          <p:cNvSpPr/>
          <p:nvPr/>
        </p:nvSpPr>
        <p:spPr>
          <a:xfrm>
            <a:off x="5574543" y="2975615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v[0]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CEB5DD-488F-4589-AC60-837D2612A39C}"/>
              </a:ext>
            </a:extLst>
          </p:cNvPr>
          <p:cNvSpPr/>
          <p:nvPr/>
        </p:nvSpPr>
        <p:spPr>
          <a:xfrm>
            <a:off x="6438639" y="2976123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v[1]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C17336-5B0A-4BB6-8620-4367D81AF68E}"/>
              </a:ext>
            </a:extLst>
          </p:cNvPr>
          <p:cNvSpPr/>
          <p:nvPr/>
        </p:nvSpPr>
        <p:spPr>
          <a:xfrm>
            <a:off x="7302735" y="2970133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v[2]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7B0CBF-106C-4195-84B4-2862D029B7EC}"/>
              </a:ext>
            </a:extLst>
          </p:cNvPr>
          <p:cNvSpPr/>
          <p:nvPr/>
        </p:nvSpPr>
        <p:spPr>
          <a:xfrm>
            <a:off x="5670031" y="3875477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6EF372-2085-45B5-A4C8-C0930C5AA912}"/>
              </a:ext>
            </a:extLst>
          </p:cNvPr>
          <p:cNvSpPr/>
          <p:nvPr/>
        </p:nvSpPr>
        <p:spPr>
          <a:xfrm>
            <a:off x="5670031" y="4531464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5854CF-7ED8-4F55-838B-BF832804B032}"/>
              </a:ext>
            </a:extLst>
          </p:cNvPr>
          <p:cNvSpPr/>
          <p:nvPr/>
        </p:nvSpPr>
        <p:spPr>
          <a:xfrm>
            <a:off x="7398280" y="3885133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04F91B63-173A-4A69-BD45-492BB7A1C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4042104"/>
            <a:ext cx="30044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v[0][0] = 3;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C5C078-DC41-48FC-AF3C-B2FC75FD3397}"/>
              </a:ext>
            </a:extLst>
          </p:cNvPr>
          <p:cNvSpPr/>
          <p:nvPr/>
        </p:nvSpPr>
        <p:spPr>
          <a:xfrm>
            <a:off x="5670031" y="3875476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B0BCBA-7E7C-4283-B496-9A7459F0A049}"/>
              </a:ext>
            </a:extLst>
          </p:cNvPr>
          <p:cNvSpPr/>
          <p:nvPr/>
        </p:nvSpPr>
        <p:spPr>
          <a:xfrm>
            <a:off x="7398279" y="3885133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AF4651EF-910D-457E-8C7C-B0C64C55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531464"/>
            <a:ext cx="30044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v[2][0] = 7;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A64FACCA-6FAD-4008-A8E6-6B94E000E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047108"/>
            <a:ext cx="4104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 &lt;int&gt; a(3);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442D3E-E0DB-4234-A965-184A18FB3355}"/>
              </a:ext>
            </a:extLst>
          </p:cNvPr>
          <p:cNvSpPr/>
          <p:nvPr/>
        </p:nvSpPr>
        <p:spPr>
          <a:xfrm>
            <a:off x="638622" y="5714670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0FBDB6-8CFB-4C1F-AD9C-BC6C69579940}"/>
              </a:ext>
            </a:extLst>
          </p:cNvPr>
          <p:cNvSpPr/>
          <p:nvPr/>
        </p:nvSpPr>
        <p:spPr>
          <a:xfrm>
            <a:off x="1547664" y="5807005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1631DE-7E58-47CF-9F53-DC36B345F671}"/>
              </a:ext>
            </a:extLst>
          </p:cNvPr>
          <p:cNvSpPr/>
          <p:nvPr/>
        </p:nvSpPr>
        <p:spPr>
          <a:xfrm>
            <a:off x="2240712" y="5807005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9EC427-B822-441E-98F0-B51AA691FCE1}"/>
              </a:ext>
            </a:extLst>
          </p:cNvPr>
          <p:cNvSpPr/>
          <p:nvPr/>
        </p:nvSpPr>
        <p:spPr>
          <a:xfrm>
            <a:off x="2922988" y="5807005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7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486 L 0.54791 -0.2789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96" y="-1419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47222 -0.1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919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022E-16 L 0.39756 -0.0886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7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6" grpId="0" animBg="1"/>
      <p:bldP spid="42" grpId="0"/>
      <p:bldP spid="43" grpId="0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2108145"/>
            <a:ext cx="7056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 &lt;vector &lt;int&gt;&gt; v(2);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169" y="2935572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65FC8A4-080C-4573-9997-CA78413B6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863787"/>
            <a:ext cx="3672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대괄호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[]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는 변수 사용 불가능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907586-1D92-4788-A619-61A99CA95CE8}"/>
              </a:ext>
            </a:extLst>
          </p:cNvPr>
          <p:cNvCxnSpPr>
            <a:cxnSpLocks/>
          </p:cNvCxnSpPr>
          <p:nvPr/>
        </p:nvCxnSpPr>
        <p:spPr>
          <a:xfrm flipH="1">
            <a:off x="4290092" y="1373507"/>
            <a:ext cx="569940" cy="77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33E072C-F460-4829-83DB-3A92F9D46530}"/>
              </a:ext>
            </a:extLst>
          </p:cNvPr>
          <p:cNvSpPr/>
          <p:nvPr/>
        </p:nvSpPr>
        <p:spPr>
          <a:xfrm>
            <a:off x="1835696" y="2935572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v[0]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CEB5DD-488F-4589-AC60-837D2612A39C}"/>
              </a:ext>
            </a:extLst>
          </p:cNvPr>
          <p:cNvSpPr/>
          <p:nvPr/>
        </p:nvSpPr>
        <p:spPr>
          <a:xfrm>
            <a:off x="2699792" y="2936080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v[1]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B0AD9148-9084-438A-A471-2D31C7191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47" y="2675240"/>
            <a:ext cx="3744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짜리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2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차원 벡터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핵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774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0FB94F-16E3-4C18-85F3-B1D240E3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3552825" cy="2781300"/>
          </a:xfrm>
          <a:prstGeom prst="rect">
            <a:avLst/>
          </a:prstGeom>
        </p:spPr>
      </p:pic>
      <p:sp>
        <p:nvSpPr>
          <p:cNvPr id="22" name="TextBox 25">
            <a:extLst>
              <a:ext uri="{FF2B5EF4-FFF2-40B4-BE49-F238E27FC236}">
                <a16:creationId xmlns:a16="http://schemas.microsoft.com/office/drawing/2014/main" id="{123BAC6B-A685-400C-AE32-5119023B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2108145"/>
            <a:ext cx="33123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자주하는 실수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7AD2E-B6F5-437C-A157-C128B3CC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91" y="4335785"/>
            <a:ext cx="3648075" cy="1514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ACE2E3-6A52-46DB-B6E3-6B2F77EC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933911"/>
            <a:ext cx="37442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 선언해놓고 뒤에다 붙이기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94134E-F9C0-44C7-8F2E-CD181950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584" y="5933910"/>
            <a:ext cx="43567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크기가 없는 상태에서 인덱스에 접근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32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766757"/>
            <a:ext cx="61206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자주 쓰는 함수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115F25F-AA7F-4899-A93C-5CAC26AE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589073"/>
            <a:ext cx="756083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v.push_back(e), v.pop_back()</a:t>
            </a:r>
          </a:p>
          <a:p>
            <a:pPr marL="514350" indent="-514350">
              <a:buAutoNum type="arabicPeriod"/>
            </a:pP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v.size() : v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사이즈 리턴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v.clear() :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초기화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핵만 남음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sort(v.begin(), v.end()) :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정렬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reverse(v.begin(), v.end()) :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뒤집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v.resize(n) : v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크기를 다시 정해줌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854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766757"/>
            <a:ext cx="760392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auto(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자료형을 자동으로 지정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73FB5C-0424-4174-80FB-A1302BE7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49237"/>
            <a:ext cx="3524250" cy="1028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199937-8E99-4D06-B82E-85A071FA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938104"/>
            <a:ext cx="2419350" cy="94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176184-547F-4823-B7DC-5EF58D72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20" y="4611999"/>
            <a:ext cx="7105650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A52842-2F82-47A3-9E56-F398D2DF2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20" y="5817562"/>
            <a:ext cx="3028950" cy="5334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61C221-4F7C-4FDB-B3E5-BC6481777ED8}"/>
              </a:ext>
            </a:extLst>
          </p:cNvPr>
          <p:cNvCxnSpPr>
            <a:cxnSpLocks/>
          </p:cNvCxnSpPr>
          <p:nvPr/>
        </p:nvCxnSpPr>
        <p:spPr>
          <a:xfrm>
            <a:off x="4025726" y="3456627"/>
            <a:ext cx="1198490" cy="6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D27709-77D7-489F-880A-7A1B0D389B70}"/>
              </a:ext>
            </a:extLst>
          </p:cNvPr>
          <p:cNvCxnSpPr>
            <a:cxnSpLocks/>
          </p:cNvCxnSpPr>
          <p:nvPr/>
        </p:nvCxnSpPr>
        <p:spPr>
          <a:xfrm>
            <a:off x="3089194" y="5301208"/>
            <a:ext cx="0" cy="41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F009C5-7CBD-4A2D-8163-846FED170D4E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B53934-1166-4225-A782-AA13F78E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538629"/>
            <a:ext cx="21468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코드가 간결해짐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925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766757"/>
            <a:ext cx="734481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auto(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10808 : 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알파벳 개수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367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32856"/>
            <a:ext cx="64087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Visual studio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 </a:t>
            </a:r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tip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58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57708"/>
            <a:ext cx="74888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큐의 구현 방법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8F1DEC6B-4397-4EAC-812F-321CA613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529150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선형 큐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http://mailmail.tistory.com/33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BAB85A9F-8C7A-4F66-8966-7533BE9E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554371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원형 큐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http://mailmail.tistory.com/41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45E289FA-C2A7-4841-9F08-8F70BBA3F493}"/>
              </a:ext>
            </a:extLst>
          </p:cNvPr>
          <p:cNvSpPr/>
          <p:nvPr/>
        </p:nvSpPr>
        <p:spPr>
          <a:xfrm>
            <a:off x="1162922" y="4362000"/>
            <a:ext cx="384742" cy="38474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96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725B66-E10A-420D-9FA9-C82AE621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Tip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068960"/>
            <a:ext cx="82854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 데이터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txt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파일로 입력받는 방법</a:t>
            </a:r>
            <a:endParaRPr lang="en-US" altLang="ko-KR" sz="3600" b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콘솔창에 일일히 안쳐도됨 ㄹㅇ 꿀팁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13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01A5DC-4B83-4C5A-90B6-6A4BDA94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83" y="0"/>
            <a:ext cx="5423234" cy="6858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F1F7BB6-8624-4B29-AB37-7EB8EE7C8A62}"/>
              </a:ext>
            </a:extLst>
          </p:cNvPr>
          <p:cNvSpPr/>
          <p:nvPr/>
        </p:nvSpPr>
        <p:spPr>
          <a:xfrm>
            <a:off x="2267873" y="643547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E00DC8-B61C-4F5B-A850-9A493D4D4CBE}"/>
              </a:ext>
            </a:extLst>
          </p:cNvPr>
          <p:cNvSpPr/>
          <p:nvPr/>
        </p:nvSpPr>
        <p:spPr>
          <a:xfrm>
            <a:off x="5110192" y="26064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0CBEE-6E17-4782-86AA-694B9F26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337" y="414288"/>
            <a:ext cx="2520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우클릭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속성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365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BAA38A-4EF5-4EF3-BC29-C6B0B0B0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72" y="441334"/>
            <a:ext cx="9144000" cy="617176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F1F7BB6-8624-4B29-AB37-7EB8EE7C8A62}"/>
              </a:ext>
            </a:extLst>
          </p:cNvPr>
          <p:cNvSpPr/>
          <p:nvPr/>
        </p:nvSpPr>
        <p:spPr>
          <a:xfrm>
            <a:off x="5004048" y="2132856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E00DC8-B61C-4F5B-A850-9A493D4D4CBE}"/>
              </a:ext>
            </a:extLst>
          </p:cNvPr>
          <p:cNvSpPr/>
          <p:nvPr/>
        </p:nvSpPr>
        <p:spPr>
          <a:xfrm>
            <a:off x="253504" y="1581056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0CBEE-6E17-4782-86AA-694B9F26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624" y="2046039"/>
            <a:ext cx="2520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&lt; ***.txt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입력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6D876B-B68B-46FD-97DA-893AEE9053F0}"/>
              </a:ext>
            </a:extLst>
          </p:cNvPr>
          <p:cNvSpPr/>
          <p:nvPr/>
        </p:nvSpPr>
        <p:spPr>
          <a:xfrm>
            <a:off x="6105664" y="6224176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10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291B67-FA23-42AE-A563-D37EC926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8" y="118177"/>
            <a:ext cx="7194748" cy="66216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F63D736-721F-4BC5-86EF-44A4A45F4B7B}"/>
              </a:ext>
            </a:extLst>
          </p:cNvPr>
          <p:cNvSpPr/>
          <p:nvPr/>
        </p:nvSpPr>
        <p:spPr>
          <a:xfrm>
            <a:off x="4211960" y="335699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F1F7BB6-8624-4B29-AB37-7EB8EE7C8A62}"/>
              </a:ext>
            </a:extLst>
          </p:cNvPr>
          <p:cNvSpPr/>
          <p:nvPr/>
        </p:nvSpPr>
        <p:spPr>
          <a:xfrm>
            <a:off x="1688753" y="335699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E00DC8-B61C-4F5B-A850-9A493D4D4CBE}"/>
              </a:ext>
            </a:extLst>
          </p:cNvPr>
          <p:cNvSpPr/>
          <p:nvPr/>
        </p:nvSpPr>
        <p:spPr>
          <a:xfrm>
            <a:off x="6156176" y="98072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89EA4-B05D-40C8-B36D-EBD52AFB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106" y="1268760"/>
            <a:ext cx="2988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우클릭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새 항목 추가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313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57FFC6-AA46-4248-892C-8475F27E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" y="0"/>
            <a:ext cx="9000067" cy="6858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F63D736-721F-4BC5-86EF-44A4A45F4B7B}"/>
              </a:ext>
            </a:extLst>
          </p:cNvPr>
          <p:cNvSpPr/>
          <p:nvPr/>
        </p:nvSpPr>
        <p:spPr>
          <a:xfrm>
            <a:off x="8158025" y="656996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E00DC8-B61C-4F5B-A850-9A493D4D4CBE}"/>
              </a:ext>
            </a:extLst>
          </p:cNvPr>
          <p:cNvSpPr/>
          <p:nvPr/>
        </p:nvSpPr>
        <p:spPr>
          <a:xfrm>
            <a:off x="1279376" y="5928648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CB348-CBB1-4FB5-BCF8-5A54D9E2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32" y="5466983"/>
            <a:ext cx="2520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***.txt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파일 생성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643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DE5273-2635-42E3-AFD4-8DF6B330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6" y="454576"/>
            <a:ext cx="9067800" cy="576262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F63D736-721F-4BC5-86EF-44A4A45F4B7B}"/>
              </a:ext>
            </a:extLst>
          </p:cNvPr>
          <p:cNvSpPr/>
          <p:nvPr/>
        </p:nvSpPr>
        <p:spPr>
          <a:xfrm>
            <a:off x="1907704" y="444416"/>
            <a:ext cx="288032" cy="320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E00DC8-B61C-4F5B-A850-9A493D4D4CBE}"/>
              </a:ext>
            </a:extLst>
          </p:cNvPr>
          <p:cNvSpPr/>
          <p:nvPr/>
        </p:nvSpPr>
        <p:spPr>
          <a:xfrm>
            <a:off x="6732240" y="4883969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CB348-CBB1-4FB5-BCF8-5A54D9E2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797152"/>
            <a:ext cx="19442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txt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파일 생성됨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57317-D03D-47B9-9D0C-CAD4C687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20" y="59824"/>
            <a:ext cx="3384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압정 박아서 고정시켜놓고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22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819FBF-E0C4-4815-B4A7-980993D9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50" y="1562025"/>
            <a:ext cx="2962275" cy="3095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E3EEC8-8930-4BFE-A463-7A2DA2ED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340768"/>
            <a:ext cx="3505200" cy="44100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1FCB466-ADC1-454E-B3E9-F564E469C4CF}"/>
              </a:ext>
            </a:extLst>
          </p:cNvPr>
          <p:cNvSpPr/>
          <p:nvPr/>
        </p:nvSpPr>
        <p:spPr>
          <a:xfrm>
            <a:off x="2051720" y="1700808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0F7DE-63F4-491F-8658-614332B5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411" y="1683379"/>
            <a:ext cx="15301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붙여넣기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7E8A7-0532-4F9F-AE10-C82FF8FB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24" y="1239143"/>
            <a:ext cx="21962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입력파일 복사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97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69CD4A-1308-421B-9D6A-1D238968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81012"/>
            <a:ext cx="5638800" cy="589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0F7DE-63F4-491F-8658-614332B5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556792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자동으로 결과값 출력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7E8A7-0532-4F9F-AE10-C82FF8FB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81012"/>
            <a:ext cx="2196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코드파일로 와서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Ctrl + F5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99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068960"/>
            <a:ext cx="583264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1966_</a:t>
            </a:r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hlinkClick r:id="rId2"/>
              </a:rPr>
              <a:t>프린터 큐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9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문서들의 중요도 검사해서 순서에 맞게 출력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9" y="3032278"/>
            <a:ext cx="77768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항상 가장 중요도가 큰 문서가 먼저 출력됨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중요도가 같은 문서가 있을 수 있기 때문에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큐가 순환할 때마다 바뀌는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문서의 위치를 알고 있어야 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F1D6BEE0-C1E2-44B9-9D42-EDA1F0C6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E4AA6-81E8-46FA-BEC8-45696573E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08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842493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풀이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max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중요도이면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pop,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아니면 큐를 순환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max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인지 검사하기 위해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정렬된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배열 사용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B402651-248E-4EC0-AFAF-8E7B0104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74243"/>
              </p:ext>
            </p:extLst>
          </p:nvPr>
        </p:nvGraphicFramePr>
        <p:xfrm>
          <a:off x="2205082" y="4831786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82A0A6CE-3120-4608-AF9D-62EFB6D5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591" y="4916491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37D8016-4877-4D2A-9840-F841E47F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228"/>
              </p:ext>
            </p:extLst>
          </p:nvPr>
        </p:nvGraphicFramePr>
        <p:xfrm>
          <a:off x="2195736" y="3429000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02C2A942-029A-40A7-B476-D58339A5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30" y="3500036"/>
            <a:ext cx="1480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queue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D05935D-877B-4E56-83E3-58C37910EFE7}"/>
              </a:ext>
            </a:extLst>
          </p:cNvPr>
          <p:cNvSpPr/>
          <p:nvPr/>
        </p:nvSpPr>
        <p:spPr>
          <a:xfrm>
            <a:off x="2258450" y="3320501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FEE93B-969A-4859-AFA8-09DB2324D7D0}"/>
              </a:ext>
            </a:extLst>
          </p:cNvPr>
          <p:cNvSpPr/>
          <p:nvPr/>
        </p:nvSpPr>
        <p:spPr>
          <a:xfrm>
            <a:off x="2260459" y="4706466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3F20D1F8-7605-4AC7-96F0-BE1B8473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30" y="2882156"/>
            <a:ext cx="6113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큐의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front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와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arr[cnt]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 같아질 때까지 큐를 순환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37D494-E956-4985-80B3-5EB715815D72}"/>
              </a:ext>
            </a:extLst>
          </p:cNvPr>
          <p:cNvCxnSpPr>
            <a:cxnSpLocks/>
          </p:cNvCxnSpPr>
          <p:nvPr/>
        </p:nvCxnSpPr>
        <p:spPr>
          <a:xfrm flipV="1">
            <a:off x="2740747" y="5734488"/>
            <a:ext cx="0" cy="75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678BF279-2CC7-4AFC-A3AB-EF610A738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56" y="1936511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예제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N : 5, M : 4,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중요도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1 2 9 1 1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23A1D532-6798-4258-BEEF-6EE1A011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286" y="6396335"/>
            <a:ext cx="1336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 = 1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7BE02907-0708-49C1-9342-838C8A9A8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11" y="5386877"/>
            <a:ext cx="2381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내림차순으로 정렬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91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37D8016-4877-4D2A-9840-F841E47F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04658"/>
              </p:ext>
            </p:extLst>
          </p:nvPr>
        </p:nvGraphicFramePr>
        <p:xfrm>
          <a:off x="2474422" y="2839695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6AC04A4-4ED9-4237-82F1-0BFB3DFA2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19227"/>
              </p:ext>
            </p:extLst>
          </p:nvPr>
        </p:nvGraphicFramePr>
        <p:xfrm>
          <a:off x="3508927" y="2839695"/>
          <a:ext cx="4138020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4F1B14C-4113-44B3-B906-F05080D7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4CCDA-CEE7-4E36-B125-029A946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B402651-248E-4EC0-AFAF-8E7B0104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30724"/>
              </p:ext>
            </p:extLst>
          </p:nvPr>
        </p:nvGraphicFramePr>
        <p:xfrm>
          <a:off x="2477113" y="4634283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82A0A6CE-3120-4608-AF9D-62EFB6D5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645" y="4718990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02C2A942-029A-40A7-B476-D58339A5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16" y="2910731"/>
            <a:ext cx="1480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queue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D05935D-877B-4E56-83E3-58C37910EFE7}"/>
              </a:ext>
            </a:extLst>
          </p:cNvPr>
          <p:cNvSpPr/>
          <p:nvPr/>
        </p:nvSpPr>
        <p:spPr>
          <a:xfrm>
            <a:off x="2537136" y="2731196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FEE93B-969A-4859-AFA8-09DB2324D7D0}"/>
              </a:ext>
            </a:extLst>
          </p:cNvPr>
          <p:cNvSpPr/>
          <p:nvPr/>
        </p:nvSpPr>
        <p:spPr>
          <a:xfrm>
            <a:off x="2537136" y="4529533"/>
            <a:ext cx="936104" cy="94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0FD9D55-F09D-4B25-A303-B58A9E67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067868"/>
            <a:ext cx="3418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pop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할때마다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증가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37D494-E956-4985-80B3-5EB715815D72}"/>
              </a:ext>
            </a:extLst>
          </p:cNvPr>
          <p:cNvCxnSpPr>
            <a:cxnSpLocks/>
          </p:cNvCxnSpPr>
          <p:nvPr/>
        </p:nvCxnSpPr>
        <p:spPr>
          <a:xfrm flipV="1">
            <a:off x="3010939" y="5589240"/>
            <a:ext cx="0" cy="75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42DE099D-F82E-4836-9953-33C11F2A9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89" y="2285827"/>
            <a:ext cx="4551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큐의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front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와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arr[cnt]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 같으면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pop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55CE2C2-6E67-485D-BFA4-AA96B66C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908" y="6259620"/>
            <a:ext cx="1794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 = 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050CD1D-6BEC-43D7-AB49-191E62E0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6261315"/>
            <a:ext cx="1336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cnt = 1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5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11041 -0.001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1667 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8492</TotalTime>
  <Words>1420</Words>
  <Application>Microsoft Office PowerPoint</Application>
  <PresentationFormat>화면 슬라이드 쇼(4:3)</PresentationFormat>
  <Paragraphs>407</Paragraphs>
  <Slides>48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Times New Roman</vt:lpstr>
      <vt:lpstr>나눔고딕</vt:lpstr>
      <vt:lpstr>맑은 고딕</vt:lpstr>
      <vt:lpstr>배달의민족 한나</vt:lpstr>
      <vt:lpstr>굴림</vt:lpstr>
      <vt:lpstr>나눔고딕 ExtraBold</vt:lpstr>
      <vt:lpstr>나눔바른고딕</vt:lpstr>
      <vt:lpstr>배달의민족 한나는 열한살</vt:lpstr>
      <vt:lpstr>Arial</vt:lpstr>
      <vt:lpstr>Wingdings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363</cp:revision>
  <dcterms:created xsi:type="dcterms:W3CDTF">2014-05-20T10:28:59Z</dcterms:created>
  <dcterms:modified xsi:type="dcterms:W3CDTF">2018-09-27T09:32:09Z</dcterms:modified>
</cp:coreProperties>
</file>