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32"/>
  </p:notesMasterIdLst>
  <p:sldIdLst>
    <p:sldId id="266" r:id="rId2"/>
    <p:sldId id="562" r:id="rId3"/>
    <p:sldId id="528" r:id="rId4"/>
    <p:sldId id="541" r:id="rId5"/>
    <p:sldId id="558" r:id="rId6"/>
    <p:sldId id="559" r:id="rId7"/>
    <p:sldId id="560" r:id="rId8"/>
    <p:sldId id="563" r:id="rId9"/>
    <p:sldId id="565" r:id="rId10"/>
    <p:sldId id="561" r:id="rId11"/>
    <p:sldId id="566" r:id="rId12"/>
    <p:sldId id="567" r:id="rId13"/>
    <p:sldId id="569" r:id="rId14"/>
    <p:sldId id="570" r:id="rId15"/>
    <p:sldId id="564" r:id="rId16"/>
    <p:sldId id="571" r:id="rId17"/>
    <p:sldId id="572" r:id="rId18"/>
    <p:sldId id="573" r:id="rId19"/>
    <p:sldId id="574" r:id="rId20"/>
    <p:sldId id="575" r:id="rId21"/>
    <p:sldId id="576" r:id="rId22"/>
    <p:sldId id="577" r:id="rId23"/>
    <p:sldId id="578" r:id="rId24"/>
    <p:sldId id="579" r:id="rId25"/>
    <p:sldId id="580" r:id="rId26"/>
    <p:sldId id="556" r:id="rId27"/>
    <p:sldId id="557" r:id="rId28"/>
    <p:sldId id="581" r:id="rId29"/>
    <p:sldId id="582" r:id="rId30"/>
    <p:sldId id="283" r:id="rId31"/>
  </p:sldIdLst>
  <p:sldSz cx="9144000" cy="6858000" type="screen4x3"/>
  <p:notesSz cx="6858000" cy="9144000"/>
  <p:embeddedFontLst>
    <p:embeddedFont>
      <p:font typeface="나눔고딕" panose="020B0600000101010101" charset="-127"/>
      <p:regular r:id="rId33"/>
      <p:bold r:id="rId34"/>
    </p:embeddedFont>
    <p:embeddedFont>
      <p:font typeface="나눔고딕 ExtraBold" panose="020B0600000101010101" charset="-127"/>
      <p:bold r:id="rId35"/>
    </p:embeddedFont>
    <p:embeddedFont>
      <p:font typeface="나눔바른고딕" panose="020B0603020101020101" pitchFamily="50" charset="-127"/>
      <p:regular r:id="rId36"/>
      <p:bold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배달의민족 한나" panose="02000503000000020003" pitchFamily="2" charset="-127"/>
      <p:regular r:id="rId40"/>
    </p:embeddedFont>
    <p:embeddedFont>
      <p:font typeface="배달의민족 한나는 열한살" panose="020B0600000101010101" pitchFamily="50" charset="-127"/>
      <p:regular r:id="rId41"/>
    </p:embeddedFont>
    <p:embeddedFont>
      <p:font typeface="한컴 윤고딕 230" panose="02020603020101020101" pitchFamily="18" charset="-127"/>
      <p:regular r:id="rId4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3B589E"/>
    <a:srgbClr val="FFCC00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5768" autoAdjust="0"/>
  </p:normalViewPr>
  <p:slideViewPr>
    <p:cSldViewPr>
      <p:cViewPr varScale="1">
        <p:scale>
          <a:sx n="74" d="100"/>
          <a:sy n="74" d="100"/>
        </p:scale>
        <p:origin x="1891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BE44C-C8A8-4BBF-9B37-35DE86E2DB01}" type="datetimeFigureOut">
              <a:rPr lang="ko-KR" altLang="en-US" smtClean="0"/>
              <a:t>2018-11-01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87397-2198-41E9-8EE3-296AF181D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0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99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646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22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59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76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074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80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3613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59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630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4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021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493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744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26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0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9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9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57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9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0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08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sp1116.tistory.com/3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72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땅울림</a:t>
            </a:r>
            <a:endParaRPr lang="en-US" altLang="ko-KR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자구 스터디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613171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BA9F74C-F21A-4EB0-ADE4-B4180FDCFCA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99592" y="1847461"/>
            <a:ext cx="7924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 b="1" i="1">
                <a:ea typeface="굴림" pitchFamily="50" charset="-127"/>
              </a:rPr>
              <a:t>                       </a:t>
            </a:r>
            <a:r>
              <a:rPr lang="en-US" altLang="ko-KR" sz="1800">
                <a:solidFill>
                  <a:schemeClr val="tx2"/>
                </a:solidFill>
                <a:ea typeface="굴림" pitchFamily="50" charset="-127"/>
              </a:rPr>
              <a:t>Sequence S		Priority Queue P</a:t>
            </a:r>
            <a:r>
              <a:rPr lang="en-US" altLang="ko-KR" sz="1800" i="1">
                <a:ea typeface="굴림" pitchFamily="50" charset="-127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Input:		(7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800"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(a)		(4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(b)		(8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	(7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..		..	..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(g)		()			(7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800"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(a)		(2)			(7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(b)		(2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3)			(7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(c)		(2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4)			(7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(d)		(2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5)			(7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(e)		(2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7)		(8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(f)		(2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8)		(9)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(g)		(2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	()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Selection sort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89513C5A-1433-44D4-AF68-090555FC7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400" y="1447351"/>
            <a:ext cx="18722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정렬되지 않은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pq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7372DD99-3049-4D6D-82F5-FD8282A7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7982" y="3033611"/>
            <a:ext cx="27764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insert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를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번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=&gt;O(N)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C67F5259-1DE0-496C-A482-719EC6299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652" y="5229200"/>
            <a:ext cx="24117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removeMin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을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번 </a:t>
            </a:r>
            <a:endParaRPr lang="en-US" altLang="ko-KR" sz="24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=&gt; O(N^2)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FBB18C8-48A5-4A9F-85DD-FD26A4829114}"/>
              </a:ext>
            </a:extLst>
          </p:cNvPr>
          <p:cNvCxnSpPr>
            <a:cxnSpLocks/>
          </p:cNvCxnSpPr>
          <p:nvPr/>
        </p:nvCxnSpPr>
        <p:spPr>
          <a:xfrm>
            <a:off x="971600" y="2564904"/>
            <a:ext cx="70567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FB0AFB3-06CB-41D5-8812-1D6FF2DB5345}"/>
              </a:ext>
            </a:extLst>
          </p:cNvPr>
          <p:cNvCxnSpPr>
            <a:cxnSpLocks/>
          </p:cNvCxnSpPr>
          <p:nvPr/>
        </p:nvCxnSpPr>
        <p:spPr>
          <a:xfrm>
            <a:off x="999309" y="4192813"/>
            <a:ext cx="70567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0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72987"/>
            <a:ext cx="67687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삽입 정렬</a:t>
            </a: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(Insertion sort)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6F422DA0-E4AF-4726-A39D-12344D856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44" y="3030657"/>
            <a:ext cx="803497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리스트에 </a:t>
            </a:r>
            <a:r>
              <a:rPr lang="ko-KR" altLang="en-US" sz="32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삽입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할 때 정렬시키면서 삽입하고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맨 앞에부터 꺼내면서 정렬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Insertion sort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D6F7ED90-B2A8-4D71-8A87-908FC5CFC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289971"/>
            <a:ext cx="4146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정렬된 리스트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DAAFF77F-2372-447A-BC25-9EB00D92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4851419"/>
            <a:ext cx="30761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insert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O(N)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removeMin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O(1)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1D717AA1-33A4-4A4F-97F8-BBFC5BC82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864513"/>
            <a:ext cx="4146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시간복잡도 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O(N^2)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5CE73EFC-DA56-4C66-BC75-C4E720EE1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1576438"/>
            <a:ext cx="19843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꺼낼 때 빠르게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!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45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Selection sort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89513C5A-1433-44D4-AF68-090555FC7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677" y="1374436"/>
            <a:ext cx="18722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정렬된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pq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7372DD99-3049-4D6D-82F5-FD8282A7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184" y="3302420"/>
            <a:ext cx="277645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insert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를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번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=&gt;</a:t>
            </a:r>
          </a:p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O(N^2)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C67F5259-1DE0-496C-A482-719EC6299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210" y="5590374"/>
            <a:ext cx="25137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removeMin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을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번 </a:t>
            </a:r>
            <a:endParaRPr lang="en-US" altLang="ko-KR" sz="24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=&gt; O(N)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82AD222-6065-4C07-B32F-72DCDBEBDC3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827584" y="175833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		</a:t>
            </a:r>
            <a:r>
              <a:rPr lang="en-US" altLang="ko-KR" sz="1800">
                <a:solidFill>
                  <a:schemeClr val="tx2"/>
                </a:solidFill>
                <a:ea typeface="굴림" pitchFamily="50" charset="-127"/>
              </a:rPr>
              <a:t>Sequence S		Priority queue P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Input:		(7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800"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    (a)		(4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(b)		(8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	(4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7)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(c)		(2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		(4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(d)		(5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		(2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(e)		(3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		(2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(f)		(9)			(2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(g)		()			(2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800">
              <a:ea typeface="굴림" pitchFamily="50" charset="-127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(a)		(2)			(3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(b)		(2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3)			(4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..		..			..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800">
                <a:ea typeface="굴림" pitchFamily="50" charset="-127"/>
              </a:rPr>
              <a:t>	(g)		(2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3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4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5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7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8</a:t>
            </a:r>
            <a:r>
              <a:rPr lang="en-US" altLang="ko-KR" sz="1800" i="1">
                <a:ea typeface="굴림" pitchFamily="50" charset="-127"/>
              </a:rPr>
              <a:t>,</a:t>
            </a:r>
            <a:r>
              <a:rPr lang="en-US" altLang="ko-KR" sz="1800">
                <a:ea typeface="굴림" pitchFamily="50" charset="-127"/>
              </a:rPr>
              <a:t>9)		()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991D633-38E6-47BD-878F-15D3C2265D1C}"/>
              </a:ext>
            </a:extLst>
          </p:cNvPr>
          <p:cNvCxnSpPr>
            <a:cxnSpLocks/>
          </p:cNvCxnSpPr>
          <p:nvPr/>
        </p:nvCxnSpPr>
        <p:spPr>
          <a:xfrm>
            <a:off x="898864" y="2471386"/>
            <a:ext cx="70567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A0361A-2B05-442C-AEC3-64F6BB6AC6EB}"/>
              </a:ext>
            </a:extLst>
          </p:cNvPr>
          <p:cNvCxnSpPr>
            <a:cxnSpLocks/>
          </p:cNvCxnSpPr>
          <p:nvPr/>
        </p:nvCxnSpPr>
        <p:spPr>
          <a:xfrm>
            <a:off x="936965" y="4899395"/>
            <a:ext cx="705678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15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10" y="2017029"/>
            <a:ext cx="803497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삽입</a:t>
            </a: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 정렬은 </a:t>
            </a: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In-place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가능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6F422DA0-E4AF-4726-A39D-12344D856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52" y="3174699"/>
            <a:ext cx="803497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별도의 공간을 사용하지 않고 주어진 배열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내에서 정렬을 완성시키는 방법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(swap)</a:t>
            </a: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sort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TextBox 25">
            <a:hlinkClick r:id="rId3"/>
            <a:extLst>
              <a:ext uri="{FF2B5EF4-FFF2-40B4-BE49-F238E27FC236}">
                <a16:creationId xmlns:a16="http://schemas.microsoft.com/office/drawing/2014/main" id="{D6F7ED90-B2A8-4D71-8A87-908FC5CFC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567144"/>
            <a:ext cx="7200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http://hsp1116.tistory.com/33</a:t>
            </a:r>
          </a:p>
        </p:txBody>
      </p:sp>
    </p:spTree>
    <p:extLst>
      <p:ext uri="{BB962C8B-B14F-4D97-AF65-F5344CB8AC3E}">
        <p14:creationId xmlns:p14="http://schemas.microsoft.com/office/powerpoint/2010/main" val="2040502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2875002"/>
            <a:ext cx="329411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heap</a:t>
            </a:r>
          </a:p>
        </p:txBody>
      </p:sp>
    </p:spTree>
    <p:extLst>
      <p:ext uri="{BB962C8B-B14F-4D97-AF65-F5344CB8AC3E}">
        <p14:creationId xmlns:p14="http://schemas.microsoft.com/office/powerpoint/2010/main" val="161816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heap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8925F994-644B-4039-B14B-B9A90FF78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351782"/>
            <a:ext cx="803497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시퀀스로 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pq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구현하면 정렬 여부 상관없이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O(N^2)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성능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ED9EF111-B5B7-4267-AF2E-01D822C3C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3744227"/>
            <a:ext cx="61926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개선시킬 방법 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heap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구조 사용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778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heap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1C0D10D7-CA3A-445B-B631-35C6F71C1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107789"/>
            <a:ext cx="20882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heap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A9412CC4-5FE0-4CC2-B167-489AAF4A9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859015"/>
            <a:ext cx="446031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완전 이진 트리로 표현</a:t>
            </a:r>
            <a:endParaRPr lang="en-US" altLang="ko-KR" sz="26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665C6A80-9977-4D3E-808E-42279DA28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442821"/>
            <a:ext cx="7848873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 노드의 키 값이 자식 노드의 키 값보다 항상 작거나 같음</a:t>
            </a:r>
            <a:endParaRPr lang="en-US" altLang="ko-KR" sz="26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=&gt; </a:t>
            </a:r>
            <a:r>
              <a:rPr lang="ko-KR" altLang="en-US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루트의 키 값이 최솟값이 됨</a:t>
            </a:r>
            <a:endParaRPr lang="en-US" altLang="ko-KR" sz="26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C3318CF-38F2-48CC-A6D2-EC11788C8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42" y="4178683"/>
            <a:ext cx="1340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최소힙일 때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4EFC3B5-770F-4CD0-8BB9-6496097A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79" y="3275209"/>
            <a:ext cx="808349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최댓값이나 최솟값을 빠르게 찾아내기 위한 자료구조</a:t>
            </a:r>
            <a:endParaRPr lang="en-US" altLang="ko-KR" sz="26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AE69200E-F2DF-4C92-8AEA-B39620E66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916084"/>
            <a:ext cx="86409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※ </a:t>
            </a:r>
            <a:r>
              <a:rPr lang="ko-KR" altLang="en-US" sz="20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헷갈주의</a:t>
            </a:r>
            <a:r>
              <a:rPr lang="en-US" altLang="ko-KR" sz="20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  <a:r>
              <a:rPr lang="ko-KR" altLang="en-US" sz="20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이진 탐색 트리</a:t>
            </a:r>
            <a:r>
              <a:rPr lang="en-US" altLang="ko-KR" sz="20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(BST)</a:t>
            </a:r>
            <a:r>
              <a:rPr lang="ko-KR" altLang="en-US" sz="20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는 왼쪽 자식은 더 작고</a:t>
            </a:r>
            <a:r>
              <a:rPr lang="en-US" altLang="ko-KR" sz="20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0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오른쪽 자식은 더 큼</a:t>
            </a:r>
            <a:endParaRPr lang="en-US" altLang="ko-KR" sz="200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12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heap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종류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4EFC3B5-770F-4CD0-8BB9-6496097A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255" y="2072041"/>
            <a:ext cx="361899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최대 힙</a:t>
            </a:r>
            <a:r>
              <a:rPr lang="en-US" altLang="ko-KR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(max heap)</a:t>
            </a: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DAE29BF4-5E87-4F9D-B89F-8D8B16FE5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6" y="2660672"/>
            <a:ext cx="44639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 노드의 키 값이 항상 더 크거나 같음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34430E7-83EE-45D2-A32C-4D7306EBCE3F}"/>
              </a:ext>
            </a:extLst>
          </p:cNvPr>
          <p:cNvSpPr/>
          <p:nvPr/>
        </p:nvSpPr>
        <p:spPr>
          <a:xfrm>
            <a:off x="2043362" y="3614432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4A43881-FE10-4686-AF95-A04F5DA68BEF}"/>
              </a:ext>
            </a:extLst>
          </p:cNvPr>
          <p:cNvSpPr/>
          <p:nvPr/>
        </p:nvSpPr>
        <p:spPr>
          <a:xfrm>
            <a:off x="1430749" y="4138449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906195A-2A7E-4BDB-8494-E28AA6BE2C3E}"/>
              </a:ext>
            </a:extLst>
          </p:cNvPr>
          <p:cNvSpPr/>
          <p:nvPr/>
        </p:nvSpPr>
        <p:spPr>
          <a:xfrm>
            <a:off x="2640054" y="4170872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351980-71CF-4D1B-B950-E2A91B219904}"/>
              </a:ext>
            </a:extLst>
          </p:cNvPr>
          <p:cNvSpPr/>
          <p:nvPr/>
        </p:nvSpPr>
        <p:spPr>
          <a:xfrm>
            <a:off x="1058261" y="4891174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6455ACF-133C-429B-8994-11C111862DA6}"/>
              </a:ext>
            </a:extLst>
          </p:cNvPr>
          <p:cNvSpPr/>
          <p:nvPr/>
        </p:nvSpPr>
        <p:spPr>
          <a:xfrm>
            <a:off x="1777075" y="4891174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02A763B-B986-462F-910B-CC3698000E7A}"/>
              </a:ext>
            </a:extLst>
          </p:cNvPr>
          <p:cNvSpPr/>
          <p:nvPr/>
        </p:nvSpPr>
        <p:spPr>
          <a:xfrm>
            <a:off x="3008337" y="4891174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583BC65-FE29-4133-AC52-EF993ECECB46}"/>
              </a:ext>
            </a:extLst>
          </p:cNvPr>
          <p:cNvCxnSpPr>
            <a:cxnSpLocks/>
            <a:stCxn id="16" idx="3"/>
            <a:endCxn id="17" idx="7"/>
          </p:cNvCxnSpPr>
          <p:nvPr/>
        </p:nvCxnSpPr>
        <p:spPr>
          <a:xfrm flipH="1">
            <a:off x="1778796" y="4016503"/>
            <a:ext cx="324281" cy="19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8E6D20F-B59D-4B56-8484-57749F3DEAE4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2391409" y="4016503"/>
            <a:ext cx="308360" cy="223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34D675D-76C2-4137-9549-D84592437468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 flipH="1">
            <a:off x="1262142" y="4540520"/>
            <a:ext cx="228322" cy="350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1ECCB66-4751-4E50-88E2-2627A8ECE76B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1778796" y="4540520"/>
            <a:ext cx="202160" cy="350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C9CD9EB-27DA-4AC0-B42C-117D20B655C4}"/>
              </a:ext>
            </a:extLst>
          </p:cNvPr>
          <p:cNvCxnSpPr>
            <a:cxnSpLocks/>
            <a:stCxn id="18" idx="3"/>
            <a:endCxn id="30" idx="0"/>
          </p:cNvCxnSpPr>
          <p:nvPr/>
        </p:nvCxnSpPr>
        <p:spPr>
          <a:xfrm flipH="1">
            <a:off x="2514386" y="4572943"/>
            <a:ext cx="185383" cy="318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6610EAA5-6F2C-4CBF-B95C-B9B312F83C05}"/>
              </a:ext>
            </a:extLst>
          </p:cNvPr>
          <p:cNvSpPr/>
          <p:nvPr/>
        </p:nvSpPr>
        <p:spPr>
          <a:xfrm>
            <a:off x="2310505" y="4891174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689E0FD-6736-4554-8DC6-B0B5A8B2BEB6}"/>
              </a:ext>
            </a:extLst>
          </p:cNvPr>
          <p:cNvCxnSpPr>
            <a:cxnSpLocks/>
            <a:stCxn id="18" idx="5"/>
            <a:endCxn id="22" idx="0"/>
          </p:cNvCxnSpPr>
          <p:nvPr/>
        </p:nvCxnSpPr>
        <p:spPr>
          <a:xfrm>
            <a:off x="2988101" y="4572943"/>
            <a:ext cx="224117" cy="318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1482037-87FD-4F87-A1D7-B8134CD55B9F}"/>
              </a:ext>
            </a:extLst>
          </p:cNvPr>
          <p:cNvCxnSpPr>
            <a:cxnSpLocks/>
            <a:stCxn id="20" idx="3"/>
            <a:endCxn id="77" idx="0"/>
          </p:cNvCxnSpPr>
          <p:nvPr/>
        </p:nvCxnSpPr>
        <p:spPr>
          <a:xfrm flipH="1">
            <a:off x="910572" y="5293245"/>
            <a:ext cx="207404" cy="345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F0C95B4D-2844-4814-8CCC-EF3A0183C244}"/>
              </a:ext>
            </a:extLst>
          </p:cNvPr>
          <p:cNvSpPr/>
          <p:nvPr/>
        </p:nvSpPr>
        <p:spPr>
          <a:xfrm>
            <a:off x="706691" y="5639202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C140D6A-603F-427D-836D-E80B6F629B98}"/>
              </a:ext>
            </a:extLst>
          </p:cNvPr>
          <p:cNvSpPr/>
          <p:nvPr/>
        </p:nvSpPr>
        <p:spPr>
          <a:xfrm>
            <a:off x="1367184" y="5639202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DAED5CA-645D-4102-B3BF-B3FEAEAD73B2}"/>
              </a:ext>
            </a:extLst>
          </p:cNvPr>
          <p:cNvCxnSpPr>
            <a:cxnSpLocks/>
            <a:stCxn id="20" idx="5"/>
            <a:endCxn id="105" idx="0"/>
          </p:cNvCxnSpPr>
          <p:nvPr/>
        </p:nvCxnSpPr>
        <p:spPr>
          <a:xfrm>
            <a:off x="1406308" y="5293245"/>
            <a:ext cx="164757" cy="345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타원 123">
            <a:extLst>
              <a:ext uri="{FF2B5EF4-FFF2-40B4-BE49-F238E27FC236}">
                <a16:creationId xmlns:a16="http://schemas.microsoft.com/office/drawing/2014/main" id="{AE193AA7-4F1C-456C-997F-484BDAA0DE2B}"/>
              </a:ext>
            </a:extLst>
          </p:cNvPr>
          <p:cNvSpPr/>
          <p:nvPr/>
        </p:nvSpPr>
        <p:spPr>
          <a:xfrm>
            <a:off x="6766554" y="3630935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79C2A7B-9265-4603-A394-4F338AF781D8}"/>
              </a:ext>
            </a:extLst>
          </p:cNvPr>
          <p:cNvSpPr/>
          <p:nvPr/>
        </p:nvSpPr>
        <p:spPr>
          <a:xfrm>
            <a:off x="6153941" y="4154952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E2DBEBD-2644-4764-B92E-DB58BB9AA85F}"/>
              </a:ext>
            </a:extLst>
          </p:cNvPr>
          <p:cNvSpPr/>
          <p:nvPr/>
        </p:nvSpPr>
        <p:spPr>
          <a:xfrm>
            <a:off x="7363246" y="4187375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964B7B3A-0479-4768-8341-D08EBCD77BA9}"/>
              </a:ext>
            </a:extLst>
          </p:cNvPr>
          <p:cNvSpPr/>
          <p:nvPr/>
        </p:nvSpPr>
        <p:spPr>
          <a:xfrm>
            <a:off x="5781453" y="4907677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C55637FF-4677-4C49-A04D-2E5E19A85F98}"/>
              </a:ext>
            </a:extLst>
          </p:cNvPr>
          <p:cNvSpPr/>
          <p:nvPr/>
        </p:nvSpPr>
        <p:spPr>
          <a:xfrm>
            <a:off x="6500267" y="4907677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BAD67C91-80FF-4272-8B7E-29FA4FBDCF36}"/>
              </a:ext>
            </a:extLst>
          </p:cNvPr>
          <p:cNvSpPr/>
          <p:nvPr/>
        </p:nvSpPr>
        <p:spPr>
          <a:xfrm>
            <a:off x="7731529" y="4907677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1B095931-4CBB-419C-B413-F677C339F087}"/>
              </a:ext>
            </a:extLst>
          </p:cNvPr>
          <p:cNvCxnSpPr>
            <a:cxnSpLocks/>
            <a:stCxn id="124" idx="3"/>
            <a:endCxn id="125" idx="7"/>
          </p:cNvCxnSpPr>
          <p:nvPr/>
        </p:nvCxnSpPr>
        <p:spPr>
          <a:xfrm flipH="1">
            <a:off x="6501988" y="4033006"/>
            <a:ext cx="324281" cy="19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2240C56-2221-4DD6-9037-D171DC6B8276}"/>
              </a:ext>
            </a:extLst>
          </p:cNvPr>
          <p:cNvCxnSpPr>
            <a:cxnSpLocks/>
            <a:stCxn id="124" idx="5"/>
            <a:endCxn id="126" idx="1"/>
          </p:cNvCxnSpPr>
          <p:nvPr/>
        </p:nvCxnSpPr>
        <p:spPr>
          <a:xfrm>
            <a:off x="7114601" y="4033006"/>
            <a:ext cx="308360" cy="223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E4FD82F-41AF-470A-895D-238E5C6C82A1}"/>
              </a:ext>
            </a:extLst>
          </p:cNvPr>
          <p:cNvCxnSpPr>
            <a:cxnSpLocks/>
            <a:stCxn id="125" idx="3"/>
            <a:endCxn id="127" idx="0"/>
          </p:cNvCxnSpPr>
          <p:nvPr/>
        </p:nvCxnSpPr>
        <p:spPr>
          <a:xfrm flipH="1">
            <a:off x="5985334" y="4557023"/>
            <a:ext cx="228322" cy="350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5065E6B4-CCEC-46FF-9EA2-9604341AEEB3}"/>
              </a:ext>
            </a:extLst>
          </p:cNvPr>
          <p:cNvCxnSpPr>
            <a:cxnSpLocks/>
            <a:stCxn id="125" idx="5"/>
            <a:endCxn id="128" idx="0"/>
          </p:cNvCxnSpPr>
          <p:nvPr/>
        </p:nvCxnSpPr>
        <p:spPr>
          <a:xfrm>
            <a:off x="6501988" y="4557023"/>
            <a:ext cx="202160" cy="350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A4CB9F6-C532-4C6B-8791-29C08BD94DE0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7237578" y="4589446"/>
            <a:ext cx="185383" cy="318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타원 134">
            <a:extLst>
              <a:ext uri="{FF2B5EF4-FFF2-40B4-BE49-F238E27FC236}">
                <a16:creationId xmlns:a16="http://schemas.microsoft.com/office/drawing/2014/main" id="{E352351D-C6F0-4888-A1BB-D9E6A6AE14C5}"/>
              </a:ext>
            </a:extLst>
          </p:cNvPr>
          <p:cNvSpPr/>
          <p:nvPr/>
        </p:nvSpPr>
        <p:spPr>
          <a:xfrm>
            <a:off x="7033697" y="4907677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702D4C0-CBAA-4082-9B04-815B5D8D4E1F}"/>
              </a:ext>
            </a:extLst>
          </p:cNvPr>
          <p:cNvCxnSpPr>
            <a:cxnSpLocks/>
            <a:stCxn id="126" idx="5"/>
            <a:endCxn id="129" idx="0"/>
          </p:cNvCxnSpPr>
          <p:nvPr/>
        </p:nvCxnSpPr>
        <p:spPr>
          <a:xfrm>
            <a:off x="7711293" y="4589446"/>
            <a:ext cx="224117" cy="318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D22A5AA-B443-4027-A199-9F536538F181}"/>
              </a:ext>
            </a:extLst>
          </p:cNvPr>
          <p:cNvCxnSpPr>
            <a:cxnSpLocks/>
            <a:stCxn id="127" idx="3"/>
            <a:endCxn id="138" idx="0"/>
          </p:cNvCxnSpPr>
          <p:nvPr/>
        </p:nvCxnSpPr>
        <p:spPr>
          <a:xfrm flipH="1">
            <a:off x="5633764" y="5309748"/>
            <a:ext cx="207404" cy="345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8D3EDCF2-7F89-452F-98D2-2042D637AE66}"/>
              </a:ext>
            </a:extLst>
          </p:cNvPr>
          <p:cNvSpPr/>
          <p:nvPr/>
        </p:nvSpPr>
        <p:spPr>
          <a:xfrm>
            <a:off x="5429883" y="5655705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6AA89822-65B0-4CC2-8E7C-3372E27995F7}"/>
              </a:ext>
            </a:extLst>
          </p:cNvPr>
          <p:cNvSpPr/>
          <p:nvPr/>
        </p:nvSpPr>
        <p:spPr>
          <a:xfrm>
            <a:off x="6090376" y="5655705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94C60497-7086-439D-9451-DCFF7BE31078}"/>
              </a:ext>
            </a:extLst>
          </p:cNvPr>
          <p:cNvCxnSpPr>
            <a:cxnSpLocks/>
            <a:stCxn id="127" idx="5"/>
            <a:endCxn id="139" idx="0"/>
          </p:cNvCxnSpPr>
          <p:nvPr/>
        </p:nvCxnSpPr>
        <p:spPr>
          <a:xfrm>
            <a:off x="6129500" y="5309748"/>
            <a:ext cx="164757" cy="345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3D2DF134-70D2-4D6A-9B15-3B620BC315EB}"/>
              </a:ext>
            </a:extLst>
          </p:cNvPr>
          <p:cNvCxnSpPr>
            <a:cxnSpLocks/>
          </p:cNvCxnSpPr>
          <p:nvPr/>
        </p:nvCxnSpPr>
        <p:spPr>
          <a:xfrm>
            <a:off x="4643512" y="1912435"/>
            <a:ext cx="0" cy="44644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25">
            <a:extLst>
              <a:ext uri="{FF2B5EF4-FFF2-40B4-BE49-F238E27FC236}">
                <a16:creationId xmlns:a16="http://schemas.microsoft.com/office/drawing/2014/main" id="{E512C0C8-E1B3-4026-85B4-5111A6E3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222" y="2091044"/>
            <a:ext cx="3618997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최소 힙</a:t>
            </a:r>
            <a:r>
              <a:rPr lang="en-US" altLang="ko-KR" sz="26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(min heap)</a:t>
            </a:r>
          </a:p>
        </p:txBody>
      </p:sp>
      <p:sp>
        <p:nvSpPr>
          <p:cNvPr id="146" name="TextBox 25">
            <a:extLst>
              <a:ext uri="{FF2B5EF4-FFF2-40B4-BE49-F238E27FC236}">
                <a16:creationId xmlns:a16="http://schemas.microsoft.com/office/drawing/2014/main" id="{A01F3290-F4BE-4FBF-8233-285FB410C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222" y="2660672"/>
            <a:ext cx="44639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 노드의 키 값이 항상 더 작거나 같음</a:t>
            </a:r>
            <a:endParaRPr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808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heap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구현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E193AA7-4F1C-456C-997F-484BDAA0DE2B}"/>
              </a:ext>
            </a:extLst>
          </p:cNvPr>
          <p:cNvSpPr/>
          <p:nvPr/>
        </p:nvSpPr>
        <p:spPr>
          <a:xfrm>
            <a:off x="1705751" y="4059493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79C2A7B-9265-4603-A394-4F338AF781D8}"/>
              </a:ext>
            </a:extLst>
          </p:cNvPr>
          <p:cNvSpPr/>
          <p:nvPr/>
        </p:nvSpPr>
        <p:spPr>
          <a:xfrm>
            <a:off x="1093138" y="4583510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E2DBEBD-2644-4764-B92E-DB58BB9AA85F}"/>
              </a:ext>
            </a:extLst>
          </p:cNvPr>
          <p:cNvSpPr/>
          <p:nvPr/>
        </p:nvSpPr>
        <p:spPr>
          <a:xfrm>
            <a:off x="2302443" y="4615933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964B7B3A-0479-4768-8341-D08EBCD77BA9}"/>
              </a:ext>
            </a:extLst>
          </p:cNvPr>
          <p:cNvSpPr/>
          <p:nvPr/>
        </p:nvSpPr>
        <p:spPr>
          <a:xfrm>
            <a:off x="720650" y="5336235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C55637FF-4677-4C49-A04D-2E5E19A85F98}"/>
              </a:ext>
            </a:extLst>
          </p:cNvPr>
          <p:cNvSpPr/>
          <p:nvPr/>
        </p:nvSpPr>
        <p:spPr>
          <a:xfrm>
            <a:off x="1439464" y="5336235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BAD67C91-80FF-4272-8B7E-29FA4FBDCF36}"/>
              </a:ext>
            </a:extLst>
          </p:cNvPr>
          <p:cNvSpPr/>
          <p:nvPr/>
        </p:nvSpPr>
        <p:spPr>
          <a:xfrm>
            <a:off x="2670726" y="5336235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1B095931-4CBB-419C-B413-F677C339F087}"/>
              </a:ext>
            </a:extLst>
          </p:cNvPr>
          <p:cNvCxnSpPr>
            <a:cxnSpLocks/>
            <a:stCxn id="124" idx="3"/>
            <a:endCxn id="125" idx="7"/>
          </p:cNvCxnSpPr>
          <p:nvPr/>
        </p:nvCxnSpPr>
        <p:spPr>
          <a:xfrm flipH="1">
            <a:off x="1441185" y="4461564"/>
            <a:ext cx="324281" cy="19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62240C56-2221-4DD6-9037-D171DC6B8276}"/>
              </a:ext>
            </a:extLst>
          </p:cNvPr>
          <p:cNvCxnSpPr>
            <a:cxnSpLocks/>
            <a:stCxn id="124" idx="5"/>
            <a:endCxn id="126" idx="1"/>
          </p:cNvCxnSpPr>
          <p:nvPr/>
        </p:nvCxnSpPr>
        <p:spPr>
          <a:xfrm>
            <a:off x="2053798" y="4461564"/>
            <a:ext cx="308360" cy="223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6E4FD82F-41AF-470A-895D-238E5C6C82A1}"/>
              </a:ext>
            </a:extLst>
          </p:cNvPr>
          <p:cNvCxnSpPr>
            <a:cxnSpLocks/>
            <a:stCxn id="125" idx="3"/>
            <a:endCxn id="127" idx="0"/>
          </p:cNvCxnSpPr>
          <p:nvPr/>
        </p:nvCxnSpPr>
        <p:spPr>
          <a:xfrm flipH="1">
            <a:off x="924531" y="4985581"/>
            <a:ext cx="228322" cy="350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5065E6B4-CCEC-46FF-9EA2-9604341AEEB3}"/>
              </a:ext>
            </a:extLst>
          </p:cNvPr>
          <p:cNvCxnSpPr>
            <a:cxnSpLocks/>
            <a:stCxn id="125" idx="5"/>
            <a:endCxn id="128" idx="0"/>
          </p:cNvCxnSpPr>
          <p:nvPr/>
        </p:nvCxnSpPr>
        <p:spPr>
          <a:xfrm>
            <a:off x="1441185" y="4985581"/>
            <a:ext cx="202160" cy="350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4A4CB9F6-C532-4C6B-8791-29C08BD94DE0}"/>
              </a:ext>
            </a:extLst>
          </p:cNvPr>
          <p:cNvCxnSpPr>
            <a:cxnSpLocks/>
            <a:stCxn id="126" idx="3"/>
            <a:endCxn id="135" idx="0"/>
          </p:cNvCxnSpPr>
          <p:nvPr/>
        </p:nvCxnSpPr>
        <p:spPr>
          <a:xfrm flipH="1">
            <a:off x="2176775" y="5018004"/>
            <a:ext cx="185383" cy="318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타원 134">
            <a:extLst>
              <a:ext uri="{FF2B5EF4-FFF2-40B4-BE49-F238E27FC236}">
                <a16:creationId xmlns:a16="http://schemas.microsoft.com/office/drawing/2014/main" id="{E352351D-C6F0-4888-A1BB-D9E6A6AE14C5}"/>
              </a:ext>
            </a:extLst>
          </p:cNvPr>
          <p:cNvSpPr/>
          <p:nvPr/>
        </p:nvSpPr>
        <p:spPr>
          <a:xfrm>
            <a:off x="1972894" y="5336235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C702D4C0-CBAA-4082-9B04-815B5D8D4E1F}"/>
              </a:ext>
            </a:extLst>
          </p:cNvPr>
          <p:cNvCxnSpPr>
            <a:cxnSpLocks/>
            <a:stCxn id="126" idx="5"/>
            <a:endCxn id="129" idx="0"/>
          </p:cNvCxnSpPr>
          <p:nvPr/>
        </p:nvCxnSpPr>
        <p:spPr>
          <a:xfrm>
            <a:off x="2650490" y="5018004"/>
            <a:ext cx="224117" cy="318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FD22A5AA-B443-4027-A199-9F536538F181}"/>
              </a:ext>
            </a:extLst>
          </p:cNvPr>
          <p:cNvCxnSpPr>
            <a:cxnSpLocks/>
            <a:stCxn id="127" idx="3"/>
            <a:endCxn id="138" idx="0"/>
          </p:cNvCxnSpPr>
          <p:nvPr/>
        </p:nvCxnSpPr>
        <p:spPr>
          <a:xfrm flipH="1">
            <a:off x="572961" y="5738306"/>
            <a:ext cx="207404" cy="345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8D3EDCF2-7F89-452F-98D2-2042D637AE66}"/>
              </a:ext>
            </a:extLst>
          </p:cNvPr>
          <p:cNvSpPr/>
          <p:nvPr/>
        </p:nvSpPr>
        <p:spPr>
          <a:xfrm>
            <a:off x="369080" y="6084263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6AA89822-65B0-4CC2-8E7C-3372E27995F7}"/>
              </a:ext>
            </a:extLst>
          </p:cNvPr>
          <p:cNvSpPr/>
          <p:nvPr/>
        </p:nvSpPr>
        <p:spPr>
          <a:xfrm>
            <a:off x="1029573" y="6084263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94C60497-7086-439D-9451-DCFF7BE31078}"/>
              </a:ext>
            </a:extLst>
          </p:cNvPr>
          <p:cNvCxnSpPr>
            <a:cxnSpLocks/>
            <a:stCxn id="127" idx="5"/>
            <a:endCxn id="139" idx="0"/>
          </p:cNvCxnSpPr>
          <p:nvPr/>
        </p:nvCxnSpPr>
        <p:spPr>
          <a:xfrm>
            <a:off x="1068697" y="5738306"/>
            <a:ext cx="164757" cy="345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25">
            <a:extLst>
              <a:ext uri="{FF2B5EF4-FFF2-40B4-BE49-F238E27FC236}">
                <a16:creationId xmlns:a16="http://schemas.microsoft.com/office/drawing/2014/main" id="{4EABB5E6-5E95-4577-8B23-860765955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557" y="1870036"/>
            <a:ext cx="57606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완전이진트리이므로 배열로 구현 가능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757FBA78-8962-4615-AA98-82162DA6E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92" y="2313381"/>
            <a:ext cx="68031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1-based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구현하는게 편함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인덱스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부터 시작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D2B2BA25-4EE6-4A20-85E7-0B14FED7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92" y="2769667"/>
            <a:ext cx="680319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자신의 인덱스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 2 =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왼쪽 자식의 인덱스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자신의 인덱스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* 2 + 1 =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오른쪽 자식의 인덱스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475EEEBE-3189-4D4D-801E-5B9BF7D2E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870" y="3766481"/>
            <a:ext cx="407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36F5B175-C392-4F44-9074-C5FDB6664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87" y="4310562"/>
            <a:ext cx="407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5A6556AF-D6CE-4833-89A9-6E92EABAB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210" y="4293096"/>
            <a:ext cx="407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975A4E9E-96C7-450A-9F04-87FF86753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67" y="5018004"/>
            <a:ext cx="407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51ED8456-3692-4577-8F9A-01395347F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024" y="5043391"/>
            <a:ext cx="407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5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0D0CC27E-1B08-42EB-9470-0D03CFC66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812" y="5018004"/>
            <a:ext cx="407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5" name="TextBox 25">
            <a:extLst>
              <a:ext uri="{FF2B5EF4-FFF2-40B4-BE49-F238E27FC236}">
                <a16:creationId xmlns:a16="http://schemas.microsoft.com/office/drawing/2014/main" id="{AEFABA06-D49F-4C19-BD7B-A305AB39F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011" y="5054566"/>
            <a:ext cx="407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E4FF8B96-474D-453C-AB0E-8FCC282C7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06" y="5789345"/>
            <a:ext cx="407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58471DFD-37DD-42E5-8527-01BD8B872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593" y="5800305"/>
            <a:ext cx="4077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9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1DFF0D1-2FBC-4696-A41E-6C16C44E1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59033"/>
              </p:ext>
            </p:extLst>
          </p:nvPr>
        </p:nvGraphicFramePr>
        <p:xfrm>
          <a:off x="3579030" y="4584597"/>
          <a:ext cx="5380730" cy="471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073">
                  <a:extLst>
                    <a:ext uri="{9D8B030D-6E8A-4147-A177-3AD203B41FA5}">
                      <a16:colId xmlns:a16="http://schemas.microsoft.com/office/drawing/2014/main" val="3947116387"/>
                    </a:ext>
                  </a:extLst>
                </a:gridCol>
                <a:gridCol w="538073">
                  <a:extLst>
                    <a:ext uri="{9D8B030D-6E8A-4147-A177-3AD203B41FA5}">
                      <a16:colId xmlns:a16="http://schemas.microsoft.com/office/drawing/2014/main" val="595777901"/>
                    </a:ext>
                  </a:extLst>
                </a:gridCol>
                <a:gridCol w="538073">
                  <a:extLst>
                    <a:ext uri="{9D8B030D-6E8A-4147-A177-3AD203B41FA5}">
                      <a16:colId xmlns:a16="http://schemas.microsoft.com/office/drawing/2014/main" val="777694358"/>
                    </a:ext>
                  </a:extLst>
                </a:gridCol>
                <a:gridCol w="538073">
                  <a:extLst>
                    <a:ext uri="{9D8B030D-6E8A-4147-A177-3AD203B41FA5}">
                      <a16:colId xmlns:a16="http://schemas.microsoft.com/office/drawing/2014/main" val="3920680244"/>
                    </a:ext>
                  </a:extLst>
                </a:gridCol>
                <a:gridCol w="538073">
                  <a:extLst>
                    <a:ext uri="{9D8B030D-6E8A-4147-A177-3AD203B41FA5}">
                      <a16:colId xmlns:a16="http://schemas.microsoft.com/office/drawing/2014/main" val="1699416808"/>
                    </a:ext>
                  </a:extLst>
                </a:gridCol>
                <a:gridCol w="538073">
                  <a:extLst>
                    <a:ext uri="{9D8B030D-6E8A-4147-A177-3AD203B41FA5}">
                      <a16:colId xmlns:a16="http://schemas.microsoft.com/office/drawing/2014/main" val="3533501153"/>
                    </a:ext>
                  </a:extLst>
                </a:gridCol>
                <a:gridCol w="538073">
                  <a:extLst>
                    <a:ext uri="{9D8B030D-6E8A-4147-A177-3AD203B41FA5}">
                      <a16:colId xmlns:a16="http://schemas.microsoft.com/office/drawing/2014/main" val="330285818"/>
                    </a:ext>
                  </a:extLst>
                </a:gridCol>
                <a:gridCol w="538073">
                  <a:extLst>
                    <a:ext uri="{9D8B030D-6E8A-4147-A177-3AD203B41FA5}">
                      <a16:colId xmlns:a16="http://schemas.microsoft.com/office/drawing/2014/main" val="63069008"/>
                    </a:ext>
                  </a:extLst>
                </a:gridCol>
                <a:gridCol w="538073">
                  <a:extLst>
                    <a:ext uri="{9D8B030D-6E8A-4147-A177-3AD203B41FA5}">
                      <a16:colId xmlns:a16="http://schemas.microsoft.com/office/drawing/2014/main" val="1044405097"/>
                    </a:ext>
                  </a:extLst>
                </a:gridCol>
                <a:gridCol w="538073">
                  <a:extLst>
                    <a:ext uri="{9D8B030D-6E8A-4147-A177-3AD203B41FA5}">
                      <a16:colId xmlns:a16="http://schemas.microsoft.com/office/drawing/2014/main" val="2172529580"/>
                    </a:ext>
                  </a:extLst>
                </a:gridCol>
              </a:tblGrid>
              <a:tr h="471056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60984"/>
                  </a:ext>
                </a:extLst>
              </a:tr>
            </a:tbl>
          </a:graphicData>
        </a:graphic>
      </p:graphicFrame>
      <p:sp>
        <p:nvSpPr>
          <p:cNvPr id="61" name="TextBox 25">
            <a:extLst>
              <a:ext uri="{FF2B5EF4-FFF2-40B4-BE49-F238E27FC236}">
                <a16:creationId xmlns:a16="http://schemas.microsoft.com/office/drawing/2014/main" id="{EFB4A0EB-AB32-4790-BEB2-D711FA27A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8133" y="4215823"/>
            <a:ext cx="54993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0      1      2      3      4      5      6      7      8      9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90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heap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삽입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4EABB5E6-5E95-4577-8B23-860765955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62" y="3036920"/>
            <a:ext cx="64664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새로운 노드를 일단 힙의 마지막에 삽입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757FBA78-8962-4615-AA98-82162DA6E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63" y="3573016"/>
            <a:ext cx="747460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힙의 성질을 만족할 때까지 </a:t>
            </a:r>
            <a:r>
              <a:rPr lang="ko-KR" altLang="en-US" sz="28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노드와 교환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(upheap)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0E68798D-5ACA-4F46-8DC2-5F919683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107789"/>
            <a:ext cx="38884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heap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삽입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234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25133" y="3071950"/>
            <a:ext cx="1514966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priority</a:t>
            </a:r>
          </a:p>
          <a:p>
            <a:pPr algn="ctr"/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queue</a:t>
            </a:r>
            <a:endParaRPr lang="en-US" altLang="ko-KR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00818" y="3239398"/>
            <a:ext cx="102756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heap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61745" y="3229636"/>
            <a:ext cx="152516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트리 순회</a:t>
            </a:r>
            <a:endParaRPr lang="ko-KR" altLang="en-US" sz="28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8" name="직선 연결선 197"/>
          <p:cNvCxnSpPr>
            <a:cxnSpLocks/>
          </p:cNvCxnSpPr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cxnSpLocks/>
          </p:cNvCxnSpPr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cxnSpLocks/>
          </p:cNvCxnSpPr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cxnSpLocks/>
          </p:cNvCxnSpPr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8BA24-B295-4DF5-9071-D555AC4D6677}"/>
              </a:ext>
            </a:extLst>
          </p:cNvPr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9</a:t>
            </a:r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39EDC-ACBA-468C-9F9E-F29EE3121B4D}"/>
              </a:ext>
            </a:extLst>
          </p:cNvPr>
          <p:cNvSpPr txBox="1"/>
          <p:nvPr/>
        </p:nvSpPr>
        <p:spPr>
          <a:xfrm>
            <a:off x="2783492" y="3065792"/>
            <a:ext cx="163280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선택 정렬</a:t>
            </a:r>
            <a:r>
              <a:rPr lang="en-US" altLang="ko-KR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8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삽입 정렬</a:t>
            </a:r>
            <a:endParaRPr lang="en-US" altLang="ko-KR" sz="28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280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1F9D6-3817-466C-A5BA-0F7C18AD6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3" y="3569156"/>
            <a:ext cx="8410575" cy="3171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A1C04A-9F39-459B-99D2-858EC689C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149759"/>
            <a:ext cx="4991100" cy="300990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D501921-768B-4D32-AD55-4EBC7D8C78DF}"/>
              </a:ext>
            </a:extLst>
          </p:cNvPr>
          <p:cNvCxnSpPr>
            <a:cxnSpLocks/>
          </p:cNvCxnSpPr>
          <p:nvPr/>
        </p:nvCxnSpPr>
        <p:spPr>
          <a:xfrm>
            <a:off x="108000" y="3401163"/>
            <a:ext cx="87124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9080F00E-0722-4CE3-BF9E-F2DCD7041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68" y="173067"/>
            <a:ext cx="23762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max heap</a:t>
            </a:r>
            <a:endParaRPr lang="en-US" altLang="ko-KR" sz="3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351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1DE06A2-D492-421B-9FB0-4BDBFC07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09712"/>
            <a:ext cx="83248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11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heap</a:t>
            </a:r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삭제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4EABB5E6-5E95-4577-8B23-860765955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62" y="3036920"/>
            <a:ext cx="64664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루트 노드를 삭제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757FBA78-8962-4615-AA98-82162DA6E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63" y="3630202"/>
            <a:ext cx="74746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힙의 마지막 노드를 루트로 옮김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0E68798D-5ACA-4F46-8DC2-5F919683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107789"/>
            <a:ext cx="38884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heap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삭제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DE79B22B-EFBF-4C14-82E8-61CD4E51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63" y="4220764"/>
            <a:ext cx="85547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힙의 성질을 만족할 때까지 </a:t>
            </a:r>
            <a:r>
              <a:rPr lang="ko-KR" altLang="en-US" sz="28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자식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노드와 교환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(downheap)</a:t>
            </a:r>
          </a:p>
        </p:txBody>
      </p:sp>
    </p:spTree>
    <p:extLst>
      <p:ext uri="{BB962C8B-B14F-4D97-AF65-F5344CB8AC3E}">
        <p14:creationId xmlns:p14="http://schemas.microsoft.com/office/powerpoint/2010/main" val="450249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929E9C-C413-406E-887A-BCEDB6355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90512"/>
            <a:ext cx="8572500" cy="62769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573FC68-77E1-4726-8251-D7A6EEFF760F}"/>
              </a:ext>
            </a:extLst>
          </p:cNvPr>
          <p:cNvCxnSpPr>
            <a:cxnSpLocks/>
          </p:cNvCxnSpPr>
          <p:nvPr/>
        </p:nvCxnSpPr>
        <p:spPr>
          <a:xfrm>
            <a:off x="215764" y="3356992"/>
            <a:ext cx="87124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618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BAECEB-F774-456D-B6F4-AC20A280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1476375"/>
            <a:ext cx="83343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49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2708920"/>
            <a:ext cx="568863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lang="ko-KR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트리의 순회</a:t>
            </a:r>
            <a:endParaRPr lang="en-US" altLang="ko-KR" sz="66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3266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DCBDE932-0279-4473-A40E-C8A02419C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2" y="1834992"/>
            <a:ext cx="651696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첫째줄에 노드의 개수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(N)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주어진다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다음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N-1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줄에 트리의 연결 정보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(u, v)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주어진다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(u, v)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는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u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자식 노드라는 의미이다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트리를 입력받아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BFS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탐색을 한 결과를 출력해라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0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입력 제한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1&lt;=N&lt;=100, 1 &lt;= u, v &lt;= 1000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0F1A157-5184-4FF0-975A-48D3534AC4B4}"/>
              </a:ext>
            </a:extLst>
          </p:cNvPr>
          <p:cNvCxnSpPr/>
          <p:nvPr/>
        </p:nvCxnSpPr>
        <p:spPr>
          <a:xfrm>
            <a:off x="0" y="391593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A50B55D5-00B7-4DAD-B72F-FB336856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975448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입력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FEB5C6-4341-4335-8A95-537B0069827E}"/>
              </a:ext>
            </a:extLst>
          </p:cNvPr>
          <p:cNvSpPr/>
          <p:nvPr/>
        </p:nvSpPr>
        <p:spPr>
          <a:xfrm>
            <a:off x="485298" y="4437113"/>
            <a:ext cx="3852428" cy="23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>
                <a:solidFill>
                  <a:schemeClr val="tx1"/>
                </a:solidFill>
              </a:rPr>
              <a:t>9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1 5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1 4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1 2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5 3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5 7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4 6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4 8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4 9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9628F245-A681-4CCA-B0F4-A5ADD962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508" y="3984998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출력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4D10E6-DAA7-4098-B373-EE499DCC8DA8}"/>
              </a:ext>
            </a:extLst>
          </p:cNvPr>
          <p:cNvSpPr/>
          <p:nvPr/>
        </p:nvSpPr>
        <p:spPr>
          <a:xfrm>
            <a:off x="4878772" y="4425921"/>
            <a:ext cx="3852428" cy="23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>
                <a:solidFill>
                  <a:schemeClr val="tx1"/>
                </a:solidFill>
              </a:rPr>
              <a:t>1 5 4 2 3 7 6 8 9</a:t>
            </a: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C5832AE-B054-4269-89F8-8C1FE725FB24}"/>
              </a:ext>
            </a:extLst>
          </p:cNvPr>
          <p:cNvSpPr/>
          <p:nvPr/>
        </p:nvSpPr>
        <p:spPr>
          <a:xfrm>
            <a:off x="6945773" y="182250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CD859B6-75B4-4062-9753-703F715B3E90}"/>
              </a:ext>
            </a:extLst>
          </p:cNvPr>
          <p:cNvSpPr/>
          <p:nvPr/>
        </p:nvSpPr>
        <p:spPr>
          <a:xfrm>
            <a:off x="5865653" y="989598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E3A3C0-5210-4458-BF30-6AE9A1A655B8}"/>
              </a:ext>
            </a:extLst>
          </p:cNvPr>
          <p:cNvSpPr/>
          <p:nvPr/>
        </p:nvSpPr>
        <p:spPr>
          <a:xfrm>
            <a:off x="7398910" y="964287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080ECEA-8DC8-4E41-952E-183241757C7E}"/>
              </a:ext>
            </a:extLst>
          </p:cNvPr>
          <p:cNvSpPr/>
          <p:nvPr/>
        </p:nvSpPr>
        <p:spPr>
          <a:xfrm>
            <a:off x="8388973" y="989598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6056332-963F-4C0C-899A-E3AAB2083037}"/>
              </a:ext>
            </a:extLst>
          </p:cNvPr>
          <p:cNvSpPr/>
          <p:nvPr/>
        </p:nvSpPr>
        <p:spPr>
          <a:xfrm>
            <a:off x="5393784" y="1651234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CF3BE29-4ACA-4A94-A7F0-56DD076673C7}"/>
              </a:ext>
            </a:extLst>
          </p:cNvPr>
          <p:cNvSpPr/>
          <p:nvPr/>
        </p:nvSpPr>
        <p:spPr>
          <a:xfrm>
            <a:off x="6285619" y="1651234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B5988CE-D7E9-489A-9D52-351C27225B20}"/>
              </a:ext>
            </a:extLst>
          </p:cNvPr>
          <p:cNvSpPr/>
          <p:nvPr/>
        </p:nvSpPr>
        <p:spPr>
          <a:xfrm>
            <a:off x="8212684" y="1630403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9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5905600-77E4-4B39-B655-6DA478D453E0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6213700" y="584321"/>
            <a:ext cx="791788" cy="474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B7393F5-15F1-4B9C-953C-2FA243802E6A}"/>
              </a:ext>
            </a:extLst>
          </p:cNvPr>
          <p:cNvCxnSpPr>
            <a:cxnSpLocks/>
            <a:stCxn id="12" idx="4"/>
            <a:endCxn id="15" idx="1"/>
          </p:cNvCxnSpPr>
          <p:nvPr/>
        </p:nvCxnSpPr>
        <p:spPr>
          <a:xfrm>
            <a:off x="7149654" y="653306"/>
            <a:ext cx="308971" cy="379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4E00B7-9EE3-40C3-86C3-E1AE5C4FA893}"/>
              </a:ext>
            </a:extLst>
          </p:cNvPr>
          <p:cNvCxnSpPr>
            <a:cxnSpLocks/>
            <a:stCxn id="12" idx="5"/>
            <a:endCxn id="17" idx="1"/>
          </p:cNvCxnSpPr>
          <p:nvPr/>
        </p:nvCxnSpPr>
        <p:spPr>
          <a:xfrm>
            <a:off x="7293820" y="584321"/>
            <a:ext cx="1154868" cy="474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F0F5019-AD7A-4295-9AFB-3FBD7A1A6D67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5597665" y="1391669"/>
            <a:ext cx="327703" cy="25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9AD1748-D462-4A5A-9496-060071F9424D}"/>
              </a:ext>
            </a:extLst>
          </p:cNvPr>
          <p:cNvCxnSpPr>
            <a:cxnSpLocks/>
            <a:stCxn id="14" idx="5"/>
            <a:endCxn id="19" idx="0"/>
          </p:cNvCxnSpPr>
          <p:nvPr/>
        </p:nvCxnSpPr>
        <p:spPr>
          <a:xfrm>
            <a:off x="6213700" y="1391669"/>
            <a:ext cx="275800" cy="259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0437DD2-2CA3-40AD-B8DA-7CDAE7293C94}"/>
              </a:ext>
            </a:extLst>
          </p:cNvPr>
          <p:cNvCxnSpPr>
            <a:cxnSpLocks/>
          </p:cNvCxnSpPr>
          <p:nvPr/>
        </p:nvCxnSpPr>
        <p:spPr>
          <a:xfrm>
            <a:off x="7658100" y="1402773"/>
            <a:ext cx="114300" cy="2805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033593C-AED1-42DD-8E60-70FAF19D7882}"/>
              </a:ext>
            </a:extLst>
          </p:cNvPr>
          <p:cNvCxnSpPr>
            <a:cxnSpLocks/>
            <a:stCxn id="15" idx="3"/>
            <a:endCxn id="28" idx="0"/>
          </p:cNvCxnSpPr>
          <p:nvPr/>
        </p:nvCxnSpPr>
        <p:spPr>
          <a:xfrm flipH="1">
            <a:off x="7280924" y="1366358"/>
            <a:ext cx="177701" cy="2938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49F4059-0F57-46B8-8265-56E7A4A44000}"/>
              </a:ext>
            </a:extLst>
          </p:cNvPr>
          <p:cNvSpPr/>
          <p:nvPr/>
        </p:nvSpPr>
        <p:spPr>
          <a:xfrm>
            <a:off x="7077043" y="1660234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322E963-6200-47B7-BDDC-2600872575BF}"/>
              </a:ext>
            </a:extLst>
          </p:cNvPr>
          <p:cNvSpPr/>
          <p:nvPr/>
        </p:nvSpPr>
        <p:spPr>
          <a:xfrm>
            <a:off x="7648163" y="1651234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8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487450E-7A64-48E5-821A-5DD571066E00}"/>
              </a:ext>
            </a:extLst>
          </p:cNvPr>
          <p:cNvCxnSpPr>
            <a:cxnSpLocks/>
            <a:stCxn id="15" idx="5"/>
            <a:endCxn id="20" idx="0"/>
          </p:cNvCxnSpPr>
          <p:nvPr/>
        </p:nvCxnSpPr>
        <p:spPr>
          <a:xfrm>
            <a:off x="7746957" y="1366358"/>
            <a:ext cx="669608" cy="264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25">
            <a:extLst>
              <a:ext uri="{FF2B5EF4-FFF2-40B4-BE49-F238E27FC236}">
                <a16:creationId xmlns:a16="http://schemas.microsoft.com/office/drawing/2014/main" id="{8D1675F6-34C9-47B7-8AF3-91A3C10D5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BFS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B6A78-9386-4665-81E6-16701EF46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963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트리의 순회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3" name="TextBox 25">
            <a:hlinkClick r:id="rId3"/>
            <a:extLst>
              <a:ext uri="{FF2B5EF4-FFF2-40B4-BE49-F238E27FC236}">
                <a16:creationId xmlns:a16="http://schemas.microsoft.com/office/drawing/2014/main" id="{BEEEA0AF-2ECA-4839-A546-F9A1948B2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5" y="2107789"/>
            <a:ext cx="594357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11725_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트리의 부모 찾기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E62FB659-E639-45CF-ACEF-667434209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69" y="3428226"/>
            <a:ext cx="747460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문제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트리가 주어지고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루트가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 때 각 노드의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부모를 출력하는 문제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504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42A7D95-AEFC-4E52-8962-7EA0E28DEF11}"/>
              </a:ext>
            </a:extLst>
          </p:cNvPr>
          <p:cNvSpPr/>
          <p:nvPr/>
        </p:nvSpPr>
        <p:spPr>
          <a:xfrm>
            <a:off x="2139848" y="805268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96FA202-E840-402A-B43A-353313E24B34}"/>
              </a:ext>
            </a:extLst>
          </p:cNvPr>
          <p:cNvSpPr/>
          <p:nvPr/>
        </p:nvSpPr>
        <p:spPr>
          <a:xfrm>
            <a:off x="1527235" y="1329285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6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04B90AC-EC33-496D-A408-0D823D2E6E9D}"/>
              </a:ext>
            </a:extLst>
          </p:cNvPr>
          <p:cNvSpPr/>
          <p:nvPr/>
        </p:nvSpPr>
        <p:spPr>
          <a:xfrm>
            <a:off x="2736540" y="1361708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4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127F48E-E057-47C2-947F-C961B7EAF470}"/>
              </a:ext>
            </a:extLst>
          </p:cNvPr>
          <p:cNvSpPr/>
          <p:nvPr/>
        </p:nvSpPr>
        <p:spPr>
          <a:xfrm>
            <a:off x="1154747" y="2082010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701485D-0378-4105-979F-F3110CFA0C1B}"/>
              </a:ext>
            </a:extLst>
          </p:cNvPr>
          <p:cNvSpPr/>
          <p:nvPr/>
        </p:nvSpPr>
        <p:spPr>
          <a:xfrm>
            <a:off x="3104823" y="2082010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7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0C07209-1E73-4CC0-8CB5-2EDCB666BBAB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1875282" y="1207339"/>
            <a:ext cx="324281" cy="1909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9A4372E-4BC4-412E-9EC7-CEA4C80DDC73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2487895" y="1207339"/>
            <a:ext cx="308360" cy="2233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E66F61F-AC34-454D-8814-0221C50BEDAD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1358628" y="1731356"/>
            <a:ext cx="228322" cy="3506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9516CD3-050A-4136-980C-01CE75B4D8DF}"/>
              </a:ext>
            </a:extLst>
          </p:cNvPr>
          <p:cNvCxnSpPr>
            <a:cxnSpLocks/>
            <a:stCxn id="12" idx="3"/>
            <a:endCxn id="23" idx="0"/>
          </p:cNvCxnSpPr>
          <p:nvPr/>
        </p:nvCxnSpPr>
        <p:spPr>
          <a:xfrm flipH="1">
            <a:off x="2610872" y="1763779"/>
            <a:ext cx="185383" cy="318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B63BFC0-1F75-43B3-8C37-A82818173053}"/>
              </a:ext>
            </a:extLst>
          </p:cNvPr>
          <p:cNvSpPr/>
          <p:nvPr/>
        </p:nvSpPr>
        <p:spPr>
          <a:xfrm>
            <a:off x="2406991" y="2082010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6391BE4-AF99-432C-8CCF-F32F95B3EF48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3084587" y="1763779"/>
            <a:ext cx="224117" cy="318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5CE7F8-A14B-435E-8E62-CEB7F9CD159D}"/>
              </a:ext>
            </a:extLst>
          </p:cNvPr>
          <p:cNvCxnSpPr>
            <a:cxnSpLocks/>
            <a:stCxn id="14" idx="3"/>
            <a:endCxn id="26" idx="0"/>
          </p:cNvCxnSpPr>
          <p:nvPr/>
        </p:nvCxnSpPr>
        <p:spPr>
          <a:xfrm flipH="1">
            <a:off x="1007058" y="2484081"/>
            <a:ext cx="207404" cy="345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BF5BA7EE-85B7-4FCC-99AC-1E0D9920478D}"/>
              </a:ext>
            </a:extLst>
          </p:cNvPr>
          <p:cNvSpPr/>
          <p:nvPr/>
        </p:nvSpPr>
        <p:spPr>
          <a:xfrm>
            <a:off x="803177" y="2830038"/>
            <a:ext cx="407762" cy="4710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FB0D8A47-EE91-44C8-ACE7-656251012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14" y="3411838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입력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F5E0F5D-B75B-4F1A-8B63-00D4D7A10337}"/>
              </a:ext>
            </a:extLst>
          </p:cNvPr>
          <p:cNvSpPr/>
          <p:nvPr/>
        </p:nvSpPr>
        <p:spPr>
          <a:xfrm>
            <a:off x="506675" y="3873504"/>
            <a:ext cx="3884365" cy="1721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500">
                <a:solidFill>
                  <a:schemeClr val="tx1"/>
                </a:solidFill>
              </a:rPr>
              <a:t>7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1 6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6 3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3 5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4 1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2 4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4 7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5172885A-783C-4BE7-91A3-AA56E126B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159" y="3399383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출력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F58C70-4A6C-4A52-BB46-468E7EC662E4}"/>
              </a:ext>
            </a:extLst>
          </p:cNvPr>
          <p:cNvSpPr/>
          <p:nvPr/>
        </p:nvSpPr>
        <p:spPr>
          <a:xfrm>
            <a:off x="4860032" y="3861048"/>
            <a:ext cx="3884365" cy="1721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500">
                <a:solidFill>
                  <a:schemeClr val="tx1"/>
                </a:solidFill>
              </a:rPr>
              <a:t>4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6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3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1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F1FB1ECB-C0FA-4C0B-AF4F-C14C5B3F2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14" y="5760275"/>
            <a:ext cx="74746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입력이 부모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-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자식 순서대로 들어오는 게 아님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78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25">
            <a:extLst>
              <a:ext uri="{FF2B5EF4-FFF2-40B4-BE49-F238E27FC236}">
                <a16:creationId xmlns:a16="http://schemas.microsoft.com/office/drawing/2014/main" id="{F1FB1ECB-C0FA-4C0B-AF4F-C14C5B3F2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068960"/>
            <a:ext cx="842493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일단 양쪽으로 트리를 연결시켜놓고 루트부터 탐색한다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 번 방문한 노드는 체크해서 다시 방문하지 않도록 한다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루트에서부터 타고 내려오면서 각 노드마다 부모노드를 저장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4.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이런 느낌으로 구현은 알아서 ㅎㅎ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50612DD-EA1F-4A78-8EEB-2CCC05DC756B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27AF1CF-A976-4B86-B61A-E6177A418796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5">
            <a:extLst>
              <a:ext uri="{FF2B5EF4-FFF2-40B4-BE49-F238E27FC236}">
                <a16:creationId xmlns:a16="http://schemas.microsoft.com/office/drawing/2014/main" id="{C2438BB5-4097-42FD-A970-0CAD3ABC1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216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트리의 순회</a:t>
            </a:r>
            <a:endParaRPr lang="en-US" altLang="ko-KR" sz="280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75D0C6-9222-41D2-845B-E22B39DC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BB0F9D61-51D6-49CB-8C55-305C36380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107789"/>
            <a:ext cx="388843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BFS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풀이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85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708920"/>
            <a:ext cx="6912768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283936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priority 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019245"/>
            <a:ext cx="61751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우선순위 큐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D5C371E3-AB0B-438B-A671-3702C87D9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20" y="2953995"/>
            <a:ext cx="771603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큐에 우선순위라는 개념을 도입한 자료구조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우선순위가 높은 데이터부터 나감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FFA8E1-79F8-4993-B0E5-064736758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365104"/>
            <a:ext cx="50958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3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priority 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019245"/>
            <a:ext cx="617515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우선순위 큐의 구현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D5C371E3-AB0B-438B-A671-3702C87D9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701" y="2809979"/>
            <a:ext cx="287021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연결 리스트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힙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02A7C1-45AD-4D23-A5F9-B624ACC3B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604714"/>
              </p:ext>
            </p:extLst>
          </p:nvPr>
        </p:nvGraphicFramePr>
        <p:xfrm>
          <a:off x="770979" y="4550988"/>
          <a:ext cx="600032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109">
                  <a:extLst>
                    <a:ext uri="{9D8B030D-6E8A-4147-A177-3AD203B41FA5}">
                      <a16:colId xmlns:a16="http://schemas.microsoft.com/office/drawing/2014/main" val="1321618691"/>
                    </a:ext>
                  </a:extLst>
                </a:gridCol>
                <a:gridCol w="2000109">
                  <a:extLst>
                    <a:ext uri="{9D8B030D-6E8A-4147-A177-3AD203B41FA5}">
                      <a16:colId xmlns:a16="http://schemas.microsoft.com/office/drawing/2014/main" val="3871232933"/>
                    </a:ext>
                  </a:extLst>
                </a:gridCol>
                <a:gridCol w="2000109">
                  <a:extLst>
                    <a:ext uri="{9D8B030D-6E8A-4147-A177-3AD203B41FA5}">
                      <a16:colId xmlns:a16="http://schemas.microsoft.com/office/drawing/2014/main" val="1732829078"/>
                    </a:ext>
                  </a:extLst>
                </a:gridCol>
              </a:tblGrid>
              <a:tr h="3423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pq</a:t>
                      </a:r>
                      <a:r>
                        <a:rPr lang="ko-KR" altLang="en-US"/>
                        <a:t>의 표현방법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삽입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758760"/>
                  </a:ext>
                </a:extLst>
              </a:tr>
              <a:tr h="342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정렬 없는 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O(1)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254504"/>
                  </a:ext>
                </a:extLst>
              </a:tr>
              <a:tr h="342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정렬 없는 리스트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O(1)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O(n)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073301"/>
                  </a:ext>
                </a:extLst>
              </a:tr>
              <a:tr h="342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정렬된 배열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O(n)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O(1)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546640"/>
                  </a:ext>
                </a:extLst>
              </a:tr>
              <a:tr h="342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정렬된 리스트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O(n)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O(1)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025453"/>
                  </a:ext>
                </a:extLst>
              </a:tr>
              <a:tr h="3423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/>
                        <a:t>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O(logn)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/>
                        <a:t>O(logn)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46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55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priority 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017029"/>
            <a:ext cx="67687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시퀀스로 구현한 우선순위큐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0FDEA9C-6F5A-48C7-A15D-4B21C41EBB1C}"/>
              </a:ext>
            </a:extLst>
          </p:cNvPr>
          <p:cNvSpPr/>
          <p:nvPr/>
        </p:nvSpPr>
        <p:spPr>
          <a:xfrm>
            <a:off x="952618" y="3888466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2CD962-9ADB-4359-8487-EF656E3DBC07}"/>
              </a:ext>
            </a:extLst>
          </p:cNvPr>
          <p:cNvCxnSpPr>
            <a:cxnSpLocks/>
          </p:cNvCxnSpPr>
          <p:nvPr/>
        </p:nvCxnSpPr>
        <p:spPr>
          <a:xfrm flipH="1">
            <a:off x="1537393" y="4180853"/>
            <a:ext cx="4418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B2B5182-BDC8-4AC5-8927-83805B140796}"/>
              </a:ext>
            </a:extLst>
          </p:cNvPr>
          <p:cNvSpPr/>
          <p:nvPr/>
        </p:nvSpPr>
        <p:spPr>
          <a:xfrm>
            <a:off x="1983635" y="3888463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5C3CC2A-62A3-4143-BA22-E923DD82E51E}"/>
              </a:ext>
            </a:extLst>
          </p:cNvPr>
          <p:cNvCxnSpPr>
            <a:cxnSpLocks/>
          </p:cNvCxnSpPr>
          <p:nvPr/>
        </p:nvCxnSpPr>
        <p:spPr>
          <a:xfrm flipH="1">
            <a:off x="2568410" y="4180853"/>
            <a:ext cx="4418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1B661B2-88B5-4198-BA17-9248A524EB4F}"/>
              </a:ext>
            </a:extLst>
          </p:cNvPr>
          <p:cNvSpPr/>
          <p:nvPr/>
        </p:nvSpPr>
        <p:spPr>
          <a:xfrm>
            <a:off x="3014652" y="3888463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0A62C9A-5033-486C-93F6-971BFC626186}"/>
              </a:ext>
            </a:extLst>
          </p:cNvPr>
          <p:cNvCxnSpPr>
            <a:cxnSpLocks/>
          </p:cNvCxnSpPr>
          <p:nvPr/>
        </p:nvCxnSpPr>
        <p:spPr>
          <a:xfrm flipH="1">
            <a:off x="3612495" y="4180853"/>
            <a:ext cx="4418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840B7695-B88D-4F7B-B27F-71FE5A4E4417}"/>
              </a:ext>
            </a:extLst>
          </p:cNvPr>
          <p:cNvSpPr/>
          <p:nvPr/>
        </p:nvSpPr>
        <p:spPr>
          <a:xfrm>
            <a:off x="4058737" y="3888463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813443C-5C32-431B-B133-4718D26F3B82}"/>
              </a:ext>
            </a:extLst>
          </p:cNvPr>
          <p:cNvCxnSpPr>
            <a:cxnSpLocks/>
          </p:cNvCxnSpPr>
          <p:nvPr/>
        </p:nvCxnSpPr>
        <p:spPr>
          <a:xfrm flipH="1">
            <a:off x="4656580" y="4180855"/>
            <a:ext cx="4418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06FF6412-FE58-4581-B638-E06580951774}"/>
              </a:ext>
            </a:extLst>
          </p:cNvPr>
          <p:cNvSpPr/>
          <p:nvPr/>
        </p:nvSpPr>
        <p:spPr>
          <a:xfrm>
            <a:off x="5102822" y="3888465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6F422DA0-E4AF-4726-A39D-12344D856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93" y="3045079"/>
            <a:ext cx="4146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정렬되지 않은 리스트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028B9A93-2523-4727-A21A-D5AAB6831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445" y="4748452"/>
            <a:ext cx="30761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insert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O(1)</a:t>
            </a: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removeMin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O(N)</a:t>
            </a: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F468D2A1-3E9E-421C-B9FB-39ADCD066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44" y="5137368"/>
            <a:ext cx="34563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그냥 맨 앞에 넣으면 되니까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O(1)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66F23EBA-57C3-4E40-98CC-950FAE2C3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723" y="6201609"/>
            <a:ext cx="34563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가장 작은 수를 찾아야하므로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O(N)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289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priority queue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017029"/>
            <a:ext cx="67687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시퀀스로 구현한 우선순위큐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0FDEA9C-6F5A-48C7-A15D-4B21C41EBB1C}"/>
              </a:ext>
            </a:extLst>
          </p:cNvPr>
          <p:cNvSpPr/>
          <p:nvPr/>
        </p:nvSpPr>
        <p:spPr>
          <a:xfrm>
            <a:off x="952618" y="3888466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42CD962-9ADB-4359-8487-EF656E3DBC07}"/>
              </a:ext>
            </a:extLst>
          </p:cNvPr>
          <p:cNvCxnSpPr>
            <a:cxnSpLocks/>
          </p:cNvCxnSpPr>
          <p:nvPr/>
        </p:nvCxnSpPr>
        <p:spPr>
          <a:xfrm flipH="1">
            <a:off x="1537393" y="4180853"/>
            <a:ext cx="4418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8B2B5182-BDC8-4AC5-8927-83805B140796}"/>
              </a:ext>
            </a:extLst>
          </p:cNvPr>
          <p:cNvSpPr/>
          <p:nvPr/>
        </p:nvSpPr>
        <p:spPr>
          <a:xfrm>
            <a:off x="1983635" y="3888463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5C3CC2A-62A3-4143-BA22-E923DD82E51E}"/>
              </a:ext>
            </a:extLst>
          </p:cNvPr>
          <p:cNvCxnSpPr>
            <a:cxnSpLocks/>
          </p:cNvCxnSpPr>
          <p:nvPr/>
        </p:nvCxnSpPr>
        <p:spPr>
          <a:xfrm flipH="1">
            <a:off x="2568410" y="4180853"/>
            <a:ext cx="4418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1B661B2-88B5-4198-BA17-9248A524EB4F}"/>
              </a:ext>
            </a:extLst>
          </p:cNvPr>
          <p:cNvSpPr/>
          <p:nvPr/>
        </p:nvSpPr>
        <p:spPr>
          <a:xfrm>
            <a:off x="3014652" y="3888463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0A62C9A-5033-486C-93F6-971BFC626186}"/>
              </a:ext>
            </a:extLst>
          </p:cNvPr>
          <p:cNvCxnSpPr>
            <a:cxnSpLocks/>
          </p:cNvCxnSpPr>
          <p:nvPr/>
        </p:nvCxnSpPr>
        <p:spPr>
          <a:xfrm flipH="1">
            <a:off x="3612495" y="4180853"/>
            <a:ext cx="4418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840B7695-B88D-4F7B-B27F-71FE5A4E4417}"/>
              </a:ext>
            </a:extLst>
          </p:cNvPr>
          <p:cNvSpPr/>
          <p:nvPr/>
        </p:nvSpPr>
        <p:spPr>
          <a:xfrm>
            <a:off x="4058737" y="3888463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813443C-5C32-431B-B133-4718D26F3B82}"/>
              </a:ext>
            </a:extLst>
          </p:cNvPr>
          <p:cNvCxnSpPr>
            <a:cxnSpLocks/>
          </p:cNvCxnSpPr>
          <p:nvPr/>
        </p:nvCxnSpPr>
        <p:spPr>
          <a:xfrm flipH="1">
            <a:off x="4656580" y="4180855"/>
            <a:ext cx="4418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06FF6412-FE58-4581-B638-E06580951774}"/>
              </a:ext>
            </a:extLst>
          </p:cNvPr>
          <p:cNvSpPr/>
          <p:nvPr/>
        </p:nvSpPr>
        <p:spPr>
          <a:xfrm>
            <a:off x="5102822" y="3888465"/>
            <a:ext cx="584775" cy="5847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6F422DA0-E4AF-4726-A39D-12344D856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93" y="3045079"/>
            <a:ext cx="38580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정렬된 리스트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028B9A93-2523-4727-A21A-D5AAB6831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445" y="4748452"/>
            <a:ext cx="307613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insert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O(N)</a:t>
            </a: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removeMin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O(1)</a:t>
            </a: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F468D2A1-3E9E-421C-B9FB-39ADCD066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39" y="5133172"/>
            <a:ext cx="4452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숫자가 들어갈 위치를 찾아야 하니까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O(N)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66F23EBA-57C3-4E40-98CC-950FAE2C3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18" y="6253281"/>
            <a:ext cx="34563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맨 앞의 수 삭제하면 끝이니까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O(1)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656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08" y="2708920"/>
            <a:ext cx="802838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pq</a:t>
            </a:r>
            <a:r>
              <a:rPr lang="ko-KR" altLang="en-US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이용한 정렬</a:t>
            </a:r>
            <a:endParaRPr lang="en-US" altLang="ko-KR" sz="66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827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67687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선택 정렬</a:t>
            </a: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(Selection sort)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6F422DA0-E4AF-4726-A39D-12344D856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44" y="3021270"/>
            <a:ext cx="803497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리스트에 정렬 따위 없이 다 때려박아놓고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최소값을 하나씩 </a:t>
            </a:r>
            <a:r>
              <a:rPr lang="ko-KR" altLang="en-US" sz="32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선택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해서 꺼내면서 정렬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Selection sort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8C15A226-2A8C-4716-9DC6-7343E984F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73" y="4306721"/>
            <a:ext cx="4146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정렬되지 않은 리스트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D6D26F0E-2790-49EE-8D69-F5137808F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887" y="4785041"/>
            <a:ext cx="307613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insert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O(1)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removeMin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O(N)</a:t>
            </a: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947BDF44-B620-45B4-A310-49B7F955F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828786"/>
            <a:ext cx="41465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시간복잡도 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O(N^2)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4B461058-8A82-44E1-AA5C-02CEAEA35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1625310"/>
            <a:ext cx="27764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삽입을 빠르게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!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96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11161</TotalTime>
  <Words>904</Words>
  <Application>Microsoft Office PowerPoint</Application>
  <PresentationFormat>화면 슬라이드 쇼(4:3)</PresentationFormat>
  <Paragraphs>332</Paragraphs>
  <Slides>30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1" baseType="lpstr">
      <vt:lpstr>배달의민족 한나는 열한살</vt:lpstr>
      <vt:lpstr>맑은 고딕</vt:lpstr>
      <vt:lpstr>굴림</vt:lpstr>
      <vt:lpstr>Wingdings</vt:lpstr>
      <vt:lpstr>나눔고딕</vt:lpstr>
      <vt:lpstr>배달의민족 한나</vt:lpstr>
      <vt:lpstr>Arial</vt:lpstr>
      <vt:lpstr>한컴 윤고딕 230</vt:lpstr>
      <vt:lpstr>나눔고딕 ExtraBold</vt:lpstr>
      <vt:lpstr>나눔바른고딕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허 규정</cp:lastModifiedBy>
  <cp:revision>517</cp:revision>
  <dcterms:created xsi:type="dcterms:W3CDTF">2014-05-20T10:28:59Z</dcterms:created>
  <dcterms:modified xsi:type="dcterms:W3CDTF">2018-11-01T12:51:53Z</dcterms:modified>
</cp:coreProperties>
</file>