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8">
          <p15:clr>
            <a:srgbClr val="A4A3A4"/>
          </p15:clr>
        </p15:guide>
        <p15:guide id="3" pos="4908">
          <p15:clr>
            <a:srgbClr val="A4A3A4"/>
          </p15:clr>
        </p15:guide>
        <p15:guide id="4" pos="52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55"/>
        <p:guide pos="3838"/>
        <p:guide pos="4908"/>
        <p:guide pos="52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69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0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8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0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8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8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1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9A2EC-EE42-42D7-99A1-C9EFAEA91553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8887C-0E7C-431D-9BCE-54391FA1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9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29057" y="2915479"/>
            <a:ext cx="44771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나눔바른고딕"/>
                <a:ea typeface="나눔바른고딕"/>
              </a:rPr>
              <a:t>1149_RGB</a:t>
            </a:r>
            <a:r>
              <a:rPr lang="ko-KR" altLang="en-US" sz="4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나눔바른고딕"/>
                <a:ea typeface="나눔바른고딕"/>
              </a:rPr>
              <a:t> 거리</a:t>
            </a:r>
            <a:endParaRPr lang="en-US" altLang="ko-KR" sz="4000" b="1" dirty="0">
              <a:ln w="9525">
                <a:solidFill>
                  <a:schemeClr val="bg1">
                    <a:alpha val="100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60889" y="6082163"/>
            <a:ext cx="8527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spc="605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나눔바른고딕"/>
                <a:ea typeface="나눔바른고딕"/>
              </a:rPr>
              <a:t>규정</a:t>
            </a:r>
            <a:endParaRPr lang="ko-KR" altLang="en-US" sz="2000" b="1" spc="605" dirty="0">
              <a:ln w="9525">
                <a:solidFill>
                  <a:schemeClr val="bg1">
                    <a:alpha val="100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29057" y="2528818"/>
            <a:ext cx="4605528" cy="282376"/>
          </a:xfrm>
          <a:prstGeom prst="rect">
            <a:avLst/>
          </a:prstGeom>
          <a:solidFill>
            <a:srgbClr val="F0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735581" y="2474892"/>
            <a:ext cx="251709" cy="390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ko-KR" altLang="en-US" sz="2000" spc="605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63815" y="1916431"/>
            <a:ext cx="606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나눔바른고딕"/>
                <a:ea typeface="나눔바른고딕"/>
              </a:rPr>
              <a:t>           Problem Solving</a:t>
            </a:r>
            <a:endParaRPr lang="ko-KR" altLang="en-US" sz="2800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각 삼각형 22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09775" y="291453"/>
            <a:ext cx="438890" cy="5734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휴먼둥근헤드라인"/>
                <a:ea typeface="휴먼둥근헤드라인"/>
              </a:rPr>
              <a:t>1</a:t>
            </a:r>
            <a:endParaRPr lang="ko-KR" altLang="en-US" sz="320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07A73-86E5-4FB2-A2CC-8B8DA27E54F0}"/>
              </a:ext>
            </a:extLst>
          </p:cNvPr>
          <p:cNvSpPr txBox="1"/>
          <p:nvPr/>
        </p:nvSpPr>
        <p:spPr>
          <a:xfrm>
            <a:off x="1378635" y="1737474"/>
            <a:ext cx="83690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각 집에 빨강</a:t>
            </a:r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초록</a:t>
            </a:r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파랑 중에 한 가지 색을 칠한다</a:t>
            </a:r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b="1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이웃한 집에는 같은 색을 칠할 수 없다</a:t>
            </a:r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b="1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모든 집을 칠할 때 드는 비용의 최솟값을 구해라</a:t>
            </a:r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.</a:t>
            </a:r>
          </a:p>
          <a:p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38F6A-457B-4B81-AF2C-182AD613B1C7}"/>
              </a:ext>
            </a:extLst>
          </p:cNvPr>
          <p:cNvSpPr txBox="1"/>
          <p:nvPr/>
        </p:nvSpPr>
        <p:spPr>
          <a:xfrm>
            <a:off x="1378635" y="477898"/>
            <a:ext cx="15247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나눔바른고딕"/>
                <a:ea typeface="나눔바른고딕"/>
              </a:rPr>
              <a:t>문제 인식</a:t>
            </a:r>
            <a:endParaRPr lang="ko-KR" altLang="en-US" sz="2400" b="1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9775" y="291453"/>
            <a:ext cx="47801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휴먼둥근헤드라인"/>
                <a:ea typeface="휴먼둥근헤드라인"/>
              </a:rPr>
              <a:t>2</a:t>
            </a:r>
            <a:endParaRPr lang="ko-KR" altLang="en-US" sz="3200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8635" y="477898"/>
            <a:ext cx="15247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나눔바른고딕"/>
                <a:ea typeface="나눔바른고딕"/>
              </a:rPr>
              <a:t>사고 과정</a:t>
            </a:r>
            <a:endParaRPr lang="ko-KR" altLang="en-US" sz="2400" b="1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6053" y="1382665"/>
            <a:ext cx="92739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 어떤 조합으로 색을 칠해야 비용이 최소인지 알 수 없기 때문에 모든 경우의 수를 다 따져서 저장해놓고 최솟값을 찾아야 한다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.</a:t>
            </a:r>
          </a:p>
          <a:p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모든 경우의 수를 저장하는 방법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=&gt; 2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차원 배열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DP[][]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를 만들어놓고</a:t>
            </a:r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DP[num][color] = num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번째 집까지 칠했을 때의 최소비용으로 정의한다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B989D30-2F6C-47BC-A0CE-E2623401B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988546"/>
              </p:ext>
            </p:extLst>
          </p:nvPr>
        </p:nvGraphicFramePr>
        <p:xfrm>
          <a:off x="1176931" y="3899459"/>
          <a:ext cx="8606412" cy="1575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1603">
                  <a:extLst>
                    <a:ext uri="{9D8B030D-6E8A-4147-A177-3AD203B41FA5}">
                      <a16:colId xmlns:a16="http://schemas.microsoft.com/office/drawing/2014/main" val="2873294055"/>
                    </a:ext>
                  </a:extLst>
                </a:gridCol>
                <a:gridCol w="2151603">
                  <a:extLst>
                    <a:ext uri="{9D8B030D-6E8A-4147-A177-3AD203B41FA5}">
                      <a16:colId xmlns:a16="http://schemas.microsoft.com/office/drawing/2014/main" val="2187501718"/>
                    </a:ext>
                  </a:extLst>
                </a:gridCol>
                <a:gridCol w="2151603">
                  <a:extLst>
                    <a:ext uri="{9D8B030D-6E8A-4147-A177-3AD203B41FA5}">
                      <a16:colId xmlns:a16="http://schemas.microsoft.com/office/drawing/2014/main" val="4263126926"/>
                    </a:ext>
                  </a:extLst>
                </a:gridCol>
                <a:gridCol w="2151603">
                  <a:extLst>
                    <a:ext uri="{9D8B030D-6E8A-4147-A177-3AD203B41FA5}">
                      <a16:colId xmlns:a16="http://schemas.microsoft.com/office/drawing/2014/main" val="3332540131"/>
                    </a:ext>
                  </a:extLst>
                </a:gridCol>
              </a:tblGrid>
              <a:tr h="393969"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빨강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초록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파랑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2060"/>
                  </a:ext>
                </a:extLst>
              </a:tr>
              <a:tr h="393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26</a:t>
                      </a:r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83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490328"/>
                  </a:ext>
                </a:extLst>
              </a:tr>
              <a:tr h="393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49</a:t>
                      </a:r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57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55539"/>
                  </a:ext>
                </a:extLst>
              </a:tr>
              <a:tr h="393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89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99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22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0822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9775" y="291453"/>
            <a:ext cx="47801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휴먼둥근헤드라인"/>
                <a:ea typeface="휴먼둥근헤드라인"/>
              </a:rPr>
              <a:t>2</a:t>
            </a:r>
            <a:endParaRPr lang="ko-KR" altLang="en-US" sz="3200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8635" y="477898"/>
            <a:ext cx="15247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나눔바른고딕"/>
                <a:ea typeface="나눔바른고딕"/>
              </a:rPr>
              <a:t>사고 과정</a:t>
            </a:r>
            <a:endParaRPr lang="ko-KR" altLang="en-US" sz="2400" b="1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0B7EB-D5FC-4F24-A931-0454B9979157}"/>
              </a:ext>
            </a:extLst>
          </p:cNvPr>
          <p:cNvSpPr txBox="1"/>
          <p:nvPr/>
        </p:nvSpPr>
        <p:spPr>
          <a:xfrm>
            <a:off x="868753" y="3210003"/>
            <a:ext cx="95003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처음 집을 칠할 때는 그냥 칠하므로</a:t>
            </a:r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DP[1][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빨강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] = 26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,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6"/>
                </a:solidFill>
                <a:latin typeface="+mn-ea"/>
              </a:rPr>
              <a:t>DP[1][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6"/>
                </a:solidFill>
                <a:latin typeface="+mn-ea"/>
              </a:rPr>
              <a:t>초록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6"/>
                </a:solidFill>
                <a:latin typeface="+mn-ea"/>
              </a:rPr>
              <a:t>] = 40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,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DP[1][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파랑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] = 83</a:t>
            </a:r>
          </a:p>
          <a:p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두 번째 집부터가 중요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 앞에서 칠한 색만 피하면 됨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!!!</a:t>
            </a:r>
          </a:p>
          <a:p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Ex) </a:t>
            </a:r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두 번째에 빨강을 칠할 때의 비용의 최솟값 </a:t>
            </a:r>
            <a:endParaRPr lang="en-US" altLang="ko-KR" sz="2000" b="1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  = (1</a:t>
            </a:r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에 초록</a:t>
            </a:r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,</a:t>
            </a:r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 파랑 칠했을 때 중에 작은 값</a:t>
            </a:r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+ </a:t>
            </a:r>
            <a:r>
              <a:rPr lang="ko-KR" altLang="en-US" sz="2000" b="1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두 번째 집 빨강으로 색칠하는 값</a:t>
            </a:r>
            <a:endParaRPr lang="en-US" altLang="ko-KR" sz="2000" b="1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DP[2][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빨강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]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= (DP[1][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초록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], DP[1][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파랑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]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중에서 작은 값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+ 49</a:t>
            </a:r>
          </a:p>
          <a:p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6"/>
                </a:solidFill>
                <a:latin typeface="+mn-ea"/>
              </a:rPr>
              <a:t>DP[2][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6"/>
                </a:solidFill>
                <a:latin typeface="+mn-ea"/>
              </a:rPr>
              <a:t>초록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6"/>
                </a:solidFill>
                <a:latin typeface="+mn-ea"/>
              </a:rPr>
              <a:t>] = (DP[1][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6"/>
                </a:solidFill>
                <a:latin typeface="+mn-ea"/>
              </a:rPr>
              <a:t>빨강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6"/>
                </a:solidFill>
                <a:latin typeface="+mn-ea"/>
              </a:rPr>
              <a:t>], DP[1][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6"/>
                </a:solidFill>
                <a:latin typeface="+mn-ea"/>
              </a:rPr>
              <a:t>파랑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6"/>
                </a:solidFill>
                <a:latin typeface="+mn-ea"/>
              </a:rPr>
              <a:t>]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6"/>
                </a:solidFill>
                <a:latin typeface="+mn-ea"/>
              </a:rPr>
              <a:t>중에서 작은 값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6"/>
                </a:solidFill>
                <a:latin typeface="+mn-ea"/>
              </a:rPr>
              <a:t>) + 60</a:t>
            </a:r>
          </a:p>
          <a:p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DP[2][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파랑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] = (DP[1][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빨강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], DP[1][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초록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]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중에서 작은 값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) + 57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E8D03A5-B554-45B5-ADCC-A75F14B05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7216"/>
              </p:ext>
            </p:extLst>
          </p:nvPr>
        </p:nvGraphicFramePr>
        <p:xfrm>
          <a:off x="1114787" y="1410022"/>
          <a:ext cx="8606412" cy="1575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1603">
                  <a:extLst>
                    <a:ext uri="{9D8B030D-6E8A-4147-A177-3AD203B41FA5}">
                      <a16:colId xmlns:a16="http://schemas.microsoft.com/office/drawing/2014/main" val="2873294055"/>
                    </a:ext>
                  </a:extLst>
                </a:gridCol>
                <a:gridCol w="2151603">
                  <a:extLst>
                    <a:ext uri="{9D8B030D-6E8A-4147-A177-3AD203B41FA5}">
                      <a16:colId xmlns:a16="http://schemas.microsoft.com/office/drawing/2014/main" val="2187501718"/>
                    </a:ext>
                  </a:extLst>
                </a:gridCol>
                <a:gridCol w="2151603">
                  <a:extLst>
                    <a:ext uri="{9D8B030D-6E8A-4147-A177-3AD203B41FA5}">
                      <a16:colId xmlns:a16="http://schemas.microsoft.com/office/drawing/2014/main" val="4263126926"/>
                    </a:ext>
                  </a:extLst>
                </a:gridCol>
                <a:gridCol w="2151603">
                  <a:extLst>
                    <a:ext uri="{9D8B030D-6E8A-4147-A177-3AD203B41FA5}">
                      <a16:colId xmlns:a16="http://schemas.microsoft.com/office/drawing/2014/main" val="3332540131"/>
                    </a:ext>
                  </a:extLst>
                </a:gridCol>
              </a:tblGrid>
              <a:tr h="393969"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빨강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초록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파랑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2060"/>
                  </a:ext>
                </a:extLst>
              </a:tr>
              <a:tr h="393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26</a:t>
                      </a:r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83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490328"/>
                  </a:ext>
                </a:extLst>
              </a:tr>
              <a:tr h="393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49</a:t>
                      </a:r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57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55539"/>
                  </a:ext>
                </a:extLst>
              </a:tr>
              <a:tr h="393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89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99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22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5188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9775" y="291453"/>
            <a:ext cx="47801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휴먼둥근헤드라인"/>
                <a:ea typeface="휴먼둥근헤드라인"/>
              </a:rPr>
              <a:t>2</a:t>
            </a:r>
            <a:endParaRPr lang="ko-KR" altLang="en-US" sz="3200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8635" y="477898"/>
            <a:ext cx="15247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나눔바른고딕"/>
                <a:ea typeface="나눔바른고딕"/>
              </a:rPr>
              <a:t>사고 과정</a:t>
            </a:r>
            <a:endParaRPr lang="ko-KR" altLang="en-US" sz="2400" b="1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0B7EB-D5FC-4F24-A931-0454B9979157}"/>
              </a:ext>
            </a:extLst>
          </p:cNvPr>
          <p:cNvSpPr txBox="1"/>
          <p:nvPr/>
        </p:nvSpPr>
        <p:spPr>
          <a:xfrm>
            <a:off x="815487" y="3429000"/>
            <a:ext cx="92050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같은 식으로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DP[3][color]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를 채울 때는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DP[2][color]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에 이미 그 전까지 계산한  최솟값이 저장되어 있으므로</a:t>
            </a:r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DP[3][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빨강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]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= (DP[2][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초록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], DP[2][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파랑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]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중에서 작은 값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+ 13</a:t>
            </a:r>
          </a:p>
          <a:p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6"/>
                </a:solidFill>
                <a:latin typeface="+mn-ea"/>
              </a:rPr>
              <a:t>DP[3][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6"/>
                </a:solidFill>
                <a:latin typeface="+mn-ea"/>
              </a:rPr>
              <a:t>초록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6"/>
                </a:solidFill>
                <a:latin typeface="+mn-ea"/>
              </a:rPr>
              <a:t>] = (DP[2][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6"/>
                </a:solidFill>
                <a:latin typeface="+mn-ea"/>
              </a:rPr>
              <a:t>빨강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6"/>
                </a:solidFill>
                <a:latin typeface="+mn-ea"/>
              </a:rPr>
              <a:t>], DP[2][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6"/>
                </a:solidFill>
                <a:latin typeface="+mn-ea"/>
              </a:rPr>
              <a:t>파랑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6"/>
                </a:solidFill>
                <a:latin typeface="+mn-ea"/>
              </a:rPr>
              <a:t>]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6"/>
                </a:solidFill>
                <a:latin typeface="+mn-ea"/>
              </a:rPr>
              <a:t>중에서 작은 값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6"/>
                </a:solidFill>
                <a:latin typeface="+mn-ea"/>
              </a:rPr>
              <a:t>) + 89</a:t>
            </a:r>
          </a:p>
          <a:p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DP[3][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파랑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] = (DP[2][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빨강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], DP[2][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초록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]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중에서 작은 값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) + 99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F1BF1E1-4D49-43C8-9DE3-A30FADE1F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97077"/>
              </p:ext>
            </p:extLst>
          </p:nvPr>
        </p:nvGraphicFramePr>
        <p:xfrm>
          <a:off x="1114787" y="1410022"/>
          <a:ext cx="8606412" cy="1575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1603">
                  <a:extLst>
                    <a:ext uri="{9D8B030D-6E8A-4147-A177-3AD203B41FA5}">
                      <a16:colId xmlns:a16="http://schemas.microsoft.com/office/drawing/2014/main" val="2873294055"/>
                    </a:ext>
                  </a:extLst>
                </a:gridCol>
                <a:gridCol w="2151603">
                  <a:extLst>
                    <a:ext uri="{9D8B030D-6E8A-4147-A177-3AD203B41FA5}">
                      <a16:colId xmlns:a16="http://schemas.microsoft.com/office/drawing/2014/main" val="2187501718"/>
                    </a:ext>
                  </a:extLst>
                </a:gridCol>
                <a:gridCol w="2151603">
                  <a:extLst>
                    <a:ext uri="{9D8B030D-6E8A-4147-A177-3AD203B41FA5}">
                      <a16:colId xmlns:a16="http://schemas.microsoft.com/office/drawing/2014/main" val="4263126926"/>
                    </a:ext>
                  </a:extLst>
                </a:gridCol>
                <a:gridCol w="2151603">
                  <a:extLst>
                    <a:ext uri="{9D8B030D-6E8A-4147-A177-3AD203B41FA5}">
                      <a16:colId xmlns:a16="http://schemas.microsoft.com/office/drawing/2014/main" val="3332540131"/>
                    </a:ext>
                  </a:extLst>
                </a:gridCol>
              </a:tblGrid>
              <a:tr h="393969"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빨강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초록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파랑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2060"/>
                  </a:ext>
                </a:extLst>
              </a:tr>
              <a:tr h="393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26</a:t>
                      </a:r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83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490328"/>
                  </a:ext>
                </a:extLst>
              </a:tr>
              <a:tr h="393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49</a:t>
                      </a:r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57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55539"/>
                  </a:ext>
                </a:extLst>
              </a:tr>
              <a:tr h="393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89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99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22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7084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9775" y="291453"/>
            <a:ext cx="47801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휴먼둥근헤드라인"/>
                <a:ea typeface="휴먼둥근헤드라인"/>
              </a:rPr>
              <a:t>2</a:t>
            </a:r>
            <a:endParaRPr lang="ko-KR" altLang="en-US" sz="3200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8635" y="477898"/>
            <a:ext cx="15247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나눔바른고딕"/>
                <a:ea typeface="나눔바른고딕"/>
              </a:rPr>
              <a:t>사고 과정</a:t>
            </a:r>
            <a:endParaRPr lang="ko-KR" altLang="en-US" sz="2400" b="1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0B7EB-D5FC-4F24-A931-0454B9979157}"/>
              </a:ext>
            </a:extLst>
          </p:cNvPr>
          <p:cNvSpPr txBox="1"/>
          <p:nvPr/>
        </p:nvSpPr>
        <p:spPr>
          <a:xfrm>
            <a:off x="815486" y="3429000"/>
            <a:ext cx="9205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모든 계산을 마치면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DP[3][color]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에 최솟값이 저장되어 있으므로</a:t>
            </a:r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latin typeface="+mn-ea"/>
            </a:endParaRPr>
          </a:p>
          <a:p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96, 172, 185 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중에서 가장 작은 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96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이 정답이 된다</a:t>
            </a:r>
            <a:r>
              <a:rPr lang="en-US" altLang="ko-KR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2000">
                <a:ln w="9525">
                  <a:solidFill>
                    <a:schemeClr val="bg1">
                      <a:alpha val="1000"/>
                    </a:schemeClr>
                  </a:solidFill>
                </a:ln>
                <a:latin typeface="+mn-ea"/>
              </a:rPr>
              <a:t> </a:t>
            </a:r>
            <a:endParaRPr lang="en-US" altLang="ko-KR" sz="200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1"/>
              </a:solidFill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F1BF1E1-4D49-43C8-9DE3-A30FADE1F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133533"/>
              </p:ext>
            </p:extLst>
          </p:nvPr>
        </p:nvGraphicFramePr>
        <p:xfrm>
          <a:off x="1114787" y="1410022"/>
          <a:ext cx="8606412" cy="1575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1603">
                  <a:extLst>
                    <a:ext uri="{9D8B030D-6E8A-4147-A177-3AD203B41FA5}">
                      <a16:colId xmlns:a16="http://schemas.microsoft.com/office/drawing/2014/main" val="2873294055"/>
                    </a:ext>
                  </a:extLst>
                </a:gridCol>
                <a:gridCol w="2151603">
                  <a:extLst>
                    <a:ext uri="{9D8B030D-6E8A-4147-A177-3AD203B41FA5}">
                      <a16:colId xmlns:a16="http://schemas.microsoft.com/office/drawing/2014/main" val="2187501718"/>
                    </a:ext>
                  </a:extLst>
                </a:gridCol>
                <a:gridCol w="2151603">
                  <a:extLst>
                    <a:ext uri="{9D8B030D-6E8A-4147-A177-3AD203B41FA5}">
                      <a16:colId xmlns:a16="http://schemas.microsoft.com/office/drawing/2014/main" val="4263126926"/>
                    </a:ext>
                  </a:extLst>
                </a:gridCol>
                <a:gridCol w="2151603">
                  <a:extLst>
                    <a:ext uri="{9D8B030D-6E8A-4147-A177-3AD203B41FA5}">
                      <a16:colId xmlns:a16="http://schemas.microsoft.com/office/drawing/2014/main" val="3332540131"/>
                    </a:ext>
                  </a:extLst>
                </a:gridCol>
              </a:tblGrid>
              <a:tr h="393969"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빨강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초록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파랑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2060"/>
                  </a:ext>
                </a:extLst>
              </a:tr>
              <a:tr h="393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26</a:t>
                      </a:r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83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490328"/>
                  </a:ext>
                </a:extLst>
              </a:tr>
              <a:tr h="393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89</a:t>
                      </a:r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86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83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55539"/>
                  </a:ext>
                </a:extLst>
              </a:tr>
              <a:tr h="393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96</a:t>
                      </a:r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172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185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22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2292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각 삼각형 22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09775" y="291453"/>
            <a:ext cx="47801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휴먼둥근헤드라인"/>
                <a:ea typeface="휴먼둥근헤드라인"/>
              </a:rPr>
              <a:t>3</a:t>
            </a:r>
            <a:endParaRPr lang="ko-KR" altLang="en-US" sz="320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38F6A-457B-4B81-AF2C-182AD613B1C7}"/>
              </a:ext>
            </a:extLst>
          </p:cNvPr>
          <p:cNvSpPr txBox="1"/>
          <p:nvPr/>
        </p:nvSpPr>
        <p:spPr>
          <a:xfrm>
            <a:off x="1378635" y="477898"/>
            <a:ext cx="15247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나눔바른고딕"/>
                <a:ea typeface="나눔바른고딕"/>
              </a:rPr>
              <a:t>예시 코드</a:t>
            </a:r>
            <a:endParaRPr lang="ko-KR" altLang="en-US" sz="2400" b="1" dirty="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A8A56C-1096-4A2C-8E07-09A0D995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55" y="2071549"/>
            <a:ext cx="60769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927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>
            <a:ln w="9525">
              <a:solidFill>
                <a:schemeClr val="bg1">
                  <a:alpha val="1000"/>
                </a:schemeClr>
              </a:solidFill>
            </a:ln>
            <a:solidFill>
              <a:schemeClr val="accent2">
                <a:lumMod val="50000"/>
              </a:schemeClr>
            </a:solidFill>
            <a:latin typeface="나눔바른고딕"/>
            <a:ea typeface="나눔바른고딕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446</Words>
  <Application>Microsoft Office PowerPoint</Application>
  <PresentationFormat>와이드스크린</PresentationFormat>
  <Paragraphs>102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나눔바른고딕</vt:lpstr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허규정</cp:lastModifiedBy>
  <cp:revision>76</cp:revision>
  <dcterms:created xsi:type="dcterms:W3CDTF">2015-10-18T12:13:51Z</dcterms:created>
  <dcterms:modified xsi:type="dcterms:W3CDTF">2018-01-07T12:07:27Z</dcterms:modified>
</cp:coreProperties>
</file>