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2" r:id="rId3"/>
    <p:sldId id="457" r:id="rId4"/>
    <p:sldId id="438" r:id="rId5"/>
    <p:sldId id="448" r:id="rId6"/>
    <p:sldId id="451" r:id="rId7"/>
    <p:sldId id="464" r:id="rId8"/>
    <p:sldId id="439" r:id="rId9"/>
    <p:sldId id="317" r:id="rId10"/>
    <p:sldId id="319" r:id="rId11"/>
    <p:sldId id="320" r:id="rId12"/>
    <p:sldId id="449" r:id="rId13"/>
    <p:sldId id="452" r:id="rId14"/>
    <p:sldId id="453" r:id="rId15"/>
    <p:sldId id="443" r:id="rId16"/>
    <p:sldId id="469" r:id="rId17"/>
    <p:sldId id="468" r:id="rId18"/>
    <p:sldId id="467" r:id="rId19"/>
    <p:sldId id="414" r:id="rId20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82664" autoAdjust="0"/>
  </p:normalViewPr>
  <p:slideViewPr>
    <p:cSldViewPr>
      <p:cViewPr varScale="1">
        <p:scale>
          <a:sx n="60" d="100"/>
          <a:sy n="60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F5D13-DF8C-4D61-867B-F306A2BB9CF4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61D89D-E6D6-4C50-9F3A-5636DB8C2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C8A8C7-1F99-420F-AED1-AB50FFE3B8F3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162F7-045A-4D5C-9942-0351654F8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Consortium/contact" TargetMode="External"/><Relationship Id="rId3" Type="http://schemas.openxmlformats.org/officeDocument/2006/relationships/hyperlink" Target="http://www.w3.org/Consortium/Member/List" TargetMode="External"/><Relationship Id="rId7" Type="http://schemas.openxmlformats.org/officeDocument/2006/relationships/hyperlink" Target="http://www.w3.org/People/Jeff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.org/People/Berners-Lee/" TargetMode="External"/><Relationship Id="rId5" Type="http://schemas.openxmlformats.org/officeDocument/2006/relationships/hyperlink" Target="http://www.w3.org/standards/" TargetMode="External"/><Relationship Id="rId10" Type="http://schemas.openxmlformats.org/officeDocument/2006/relationships/hyperlink" Target="http://www.w3.org/Consortium/Offices/" TargetMode="External"/><Relationship Id="rId4" Type="http://schemas.openxmlformats.org/officeDocument/2006/relationships/hyperlink" Target="http://www.w3.org/People/" TargetMode="External"/><Relationship Id="rId9" Type="http://schemas.openxmlformats.org/officeDocument/2006/relationships/hyperlink" Target="http://www.w3.org/Consortium/miss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b_%28GUI%29" TargetMode="External"/><Relationship Id="rId13" Type="http://schemas.openxmlformats.org/officeDocument/2006/relationships/hyperlink" Target="https://en.wikipedia.org/wiki/Notepad%2B%2B#cite_note-3" TargetMode="External"/><Relationship Id="rId3" Type="http://schemas.openxmlformats.org/officeDocument/2006/relationships/hyperlink" Target="https://en.wikipedia.org/wiki/Text_editor" TargetMode="External"/><Relationship Id="rId7" Type="http://schemas.openxmlformats.org/officeDocument/2006/relationships/hyperlink" Target="https://en.wikipedia.org/wiki/Notepad_%28software%29" TargetMode="External"/><Relationship Id="rId12" Type="http://schemas.openxmlformats.org/officeDocument/2006/relationships/hyperlink" Target="https://en.wikipedia.org/wiki/SourceForge.net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s://en.wikipedia.org/wiki/Scintilla_%28software%2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ource_code_editor" TargetMode="External"/><Relationship Id="rId11" Type="http://schemas.openxmlformats.org/officeDocument/2006/relationships/hyperlink" Target="https://en.wikipedia.org/wiki/Free_software" TargetMode="External"/><Relationship Id="rId5" Type="http://schemas.openxmlformats.org/officeDocument/2006/relationships/hyperlink" Target="https://en.wikipedia.org/wiki/Windows_1.0" TargetMode="External"/><Relationship Id="rId15" Type="http://schemas.openxmlformats.org/officeDocument/2006/relationships/hyperlink" Target="https://en.wikipedia.org/wiki/Notepad%2B%2B#cite_note-5" TargetMode="External"/><Relationship Id="rId10" Type="http://schemas.openxmlformats.org/officeDocument/2006/relationships/hyperlink" Target="https://en.wikipedia.org/wiki/Increment_operator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C_%28programming_language%29" TargetMode="External"/><Relationship Id="rId14" Type="http://schemas.openxmlformats.org/officeDocument/2006/relationships/hyperlink" Target="https://en.wikipedia.org/wiki/Notepad%2B%2B#cite_note-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XML stores and transfers data.</a:t>
            </a:r>
            <a:endParaRPr lang="th-TH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rgbClr val="202124"/>
                </a:solidFill>
                <a:latin typeface="Helvetica Neue"/>
              </a:rPr>
              <a:t>They mark it as a certain type of text(like bold, italic, underline etc).</a:t>
            </a:r>
            <a:endParaRPr lang="en-US" altLang="en-US" smtClean="0"/>
          </a:p>
        </p:txBody>
      </p:sp>
      <p:sp>
        <p:nvSpPr>
          <p:cNvPr id="92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864696-A6E9-43E2-B86C-B8403DBCB14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HTML </a:t>
            </a:r>
            <a:r>
              <a:rPr lang="my-MM" altLang="en-US" smtClean="0"/>
              <a:t>သည် </a:t>
            </a:r>
            <a:r>
              <a:rPr lang="en-US" altLang="en-US" smtClean="0"/>
              <a:t>Hyper Text Mark-up Language </a:t>
            </a:r>
            <a:r>
              <a:rPr lang="my-MM" altLang="en-US" smtClean="0"/>
              <a:t>၏ အတိုကောက် ဖြစ်သည်။ </a:t>
            </a:r>
            <a:endParaRPr lang="en-US" altLang="en-US" smtClean="0"/>
          </a:p>
          <a:p>
            <a:r>
              <a:rPr lang="en-US" altLang="en-US" smtClean="0"/>
              <a:t>Web Browser </a:t>
            </a:r>
            <a:r>
              <a:rPr lang="my-MM" altLang="en-US" smtClean="0"/>
              <a:t>များ နားလည်သည့် ဘာသာစကားဖြစ်သည်။ </a:t>
            </a:r>
            <a:endParaRPr lang="en-US" altLang="en-US" smtClean="0"/>
          </a:p>
          <a:p>
            <a:r>
              <a:rPr lang="my-MM" altLang="en-US" smtClean="0"/>
              <a:t>အင်တာနက် ဝက်ဘ်ဆိုဒ်များ တည်ဆောက်သောအခါ အသုံးပြုသော အဓိကကျသည့် ဘာသာစကား တစ်ခုခြစ်သည်။</a:t>
            </a:r>
            <a:endParaRPr lang="en-US" altLang="en-US" smtClean="0"/>
          </a:p>
          <a:p>
            <a:r>
              <a:rPr lang="my-MM" altLang="en-US" smtClean="0"/>
              <a:t> </a:t>
            </a:r>
            <a:r>
              <a:rPr lang="en-US" altLang="en-US" smtClean="0"/>
              <a:t>HTML </a:t>
            </a:r>
            <a:r>
              <a:rPr lang="my-MM" altLang="en-US" smtClean="0"/>
              <a:t>ကို ၁၉၈၉ ခုနှစ်က </a:t>
            </a:r>
            <a:r>
              <a:rPr lang="en-US" altLang="en-US" smtClean="0"/>
              <a:t>Tim Berners-Lee </a:t>
            </a:r>
            <a:r>
              <a:rPr lang="my-MM" altLang="en-US" smtClean="0"/>
              <a:t>နှင့်</a:t>
            </a:r>
            <a:r>
              <a:rPr lang="en-US" altLang="en-US" smtClean="0"/>
              <a:t>Rober Calliau </a:t>
            </a:r>
            <a:r>
              <a:rPr lang="my-MM" altLang="en-US" smtClean="0"/>
              <a:t>တို့က စတင်နည်းလမ်းရှာတွေ့ခဲ့ကြသည်။</a:t>
            </a:r>
            <a:endParaRPr lang="en-US" altLang="en-US" smtClean="0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AD87F-A937-41C0-9B1B-41D5C300F30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SGML (Standard Generalized Markup Language) is an internationally agreed standard for information representation. SGML can be used for publishing in its broadest definition - from single medium conventional publishing on paper to on-line multi-media database publishing. SGML can be used to produce files which can be read by people, and exchanged between machines and applications in a straightforward manner. This leaflet provides an introduction to the main features of SGML, using non-technical language.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3AC2F2-BE5F-499C-95B8-B99529AC548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The World Wide Web Consortium (W3C) is an international community where </a:t>
            </a:r>
            <a:r>
              <a:rPr lang="en-US" dirty="0">
                <a:hlinkClick r:id="rId3"/>
              </a:rPr>
              <a:t>Member organizations</a:t>
            </a:r>
            <a:r>
              <a:rPr lang="en-US" dirty="0"/>
              <a:t>, a full-time </a:t>
            </a:r>
            <a:r>
              <a:rPr lang="en-US" dirty="0">
                <a:hlinkClick r:id="rId4"/>
              </a:rPr>
              <a:t>staff</a:t>
            </a:r>
            <a:r>
              <a:rPr lang="en-US" dirty="0"/>
              <a:t>, and the public work together to develop </a:t>
            </a:r>
            <a:r>
              <a:rPr lang="en-US" dirty="0">
                <a:hlinkClick r:id="rId5"/>
              </a:rPr>
              <a:t>Web standards</a:t>
            </a:r>
            <a:r>
              <a:rPr lang="en-US" dirty="0"/>
              <a:t>. Led by Web inventor </a:t>
            </a:r>
            <a:r>
              <a:rPr lang="en-US" dirty="0">
                <a:hlinkClick r:id="rId6"/>
              </a:rPr>
              <a:t>Tim Berners-Lee</a:t>
            </a:r>
            <a:r>
              <a:rPr lang="en-US" dirty="0"/>
              <a:t> and CEO </a:t>
            </a:r>
            <a:r>
              <a:rPr lang="en-US" dirty="0">
                <a:hlinkClick r:id="rId7"/>
              </a:rPr>
              <a:t>Jeffrey Jaffe</a:t>
            </a:r>
            <a:r>
              <a:rPr lang="en-US" dirty="0"/>
              <a:t>, W3C's mission is to lead the Web to its full potential. </a:t>
            </a:r>
            <a:r>
              <a:rPr lang="en-US" dirty="0">
                <a:hlinkClick r:id="rId8"/>
              </a:rPr>
              <a:t>Contact W3C</a:t>
            </a:r>
            <a:r>
              <a:rPr lang="en-US" dirty="0"/>
              <a:t> for more information.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What does W3C do?</a:t>
            </a:r>
          </a:p>
          <a:p>
            <a:pPr>
              <a:defRPr/>
            </a:pPr>
            <a:r>
              <a:rPr lang="en-US" dirty="0"/>
              <a:t>W3C's primary activity is to develop protocols and guidelines that ensure long-term growth for the Web. W3C's standards define key parts of what makes the World Wide Web work. Learn more about </a:t>
            </a:r>
            <a:r>
              <a:rPr lang="en-US" dirty="0">
                <a:hlinkClick r:id="rId9"/>
              </a:rPr>
              <a:t>W3C's mission.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W3C is not in the business of designing Web sites. Although we greatly appreciate that many designers promote standards-based Web design, at the current time for reasons of neutrality, we cannot officially recommend any particular designers.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hlinkClick r:id="rId4"/>
              </a:rPr>
              <a:t>W3C staff</a:t>
            </a:r>
            <a:r>
              <a:rPr lang="en-US" dirty="0"/>
              <a:t> is distributed around the world, but there are concentrations of people in Cambridge, Massachusetts (USA), Sophia-</a:t>
            </a:r>
            <a:r>
              <a:rPr lang="en-US" dirty="0" err="1"/>
              <a:t>Antipolis</a:t>
            </a:r>
            <a:r>
              <a:rPr lang="en-US" dirty="0"/>
              <a:t> (France), and Tokyo (Japan). In addition, W3C is represented in 17 other regions of the world via representatives based at organizations. W3C calls these regional points of contact "</a:t>
            </a:r>
            <a:r>
              <a:rPr lang="en-US" dirty="0">
                <a:hlinkClick r:id="rId10"/>
              </a:rPr>
              <a:t>W3C Offices</a:t>
            </a:r>
            <a:r>
              <a:rPr lang="en-US" dirty="0"/>
              <a:t>."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What is the difference between an open standard and open source software?</a:t>
            </a:r>
          </a:p>
          <a:p>
            <a:pPr>
              <a:defRPr/>
            </a:pPr>
            <a:r>
              <a:rPr lang="en-US" dirty="0"/>
              <a:t>In general terms: open source refers to software, and open standards refer to documents (that may then be implemented by software). There is no single definition global for either term.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3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F2390A-E0C9-465C-8BD6-D11B884E8E65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HTML Versions</a:t>
            </a:r>
          </a:p>
          <a:p>
            <a:pPr>
              <a:defRPr/>
            </a:pPr>
            <a:r>
              <a:rPr lang="en-US" dirty="0"/>
              <a:t>HTML 2.0</a:t>
            </a:r>
          </a:p>
          <a:p>
            <a:pPr>
              <a:defRPr/>
            </a:pPr>
            <a:r>
              <a:rPr lang="en-US" dirty="0"/>
              <a:t>HTML 2.0 was the first classic version of HTML. The HTML 2.0 was introduced on 24 November,</a:t>
            </a:r>
          </a:p>
          <a:p>
            <a:pPr>
              <a:defRPr/>
            </a:pPr>
            <a:r>
              <a:rPr lang="en-US" dirty="0"/>
              <a:t>1995. HTML 2.0 constituted almost all the elements but lacked with the extensions for Netscape</a:t>
            </a:r>
          </a:p>
          <a:p>
            <a:pPr>
              <a:defRPr/>
            </a:pPr>
            <a:r>
              <a:rPr lang="en-US" dirty="0"/>
              <a:t>and Microsoft. In HTML 2.0, tables are poor in aligning attributes.</a:t>
            </a:r>
          </a:p>
          <a:p>
            <a:pPr>
              <a:defRPr/>
            </a:pPr>
            <a:r>
              <a:rPr lang="en-US" dirty="0"/>
              <a:t>HTML 3.2</a:t>
            </a:r>
          </a:p>
          <a:p>
            <a:pPr>
              <a:defRPr/>
            </a:pPr>
            <a:r>
              <a:rPr lang="en-US" dirty="0"/>
              <a:t>HTML 3.2 became a W3C Recommendation 14. January 1997. HTML 3.2 added new features such</a:t>
            </a:r>
          </a:p>
          <a:p>
            <a:pPr>
              <a:defRPr/>
            </a:pPr>
            <a:r>
              <a:rPr lang="en-US" dirty="0"/>
              <a:t>as fonts, tables, applets, superscripts, subscripts and more, to the existing HTML 2.0 standard.</a:t>
            </a:r>
          </a:p>
          <a:p>
            <a:pPr>
              <a:defRPr/>
            </a:pPr>
            <a:r>
              <a:rPr lang="en-US" dirty="0"/>
              <a:t>One of the elements added to the HTML 3.2 standard, was the &lt;font&gt; tag. This tag introduced</a:t>
            </a:r>
          </a:p>
          <a:p>
            <a:pPr>
              <a:defRPr/>
            </a:pPr>
            <a:r>
              <a:rPr lang="en-US" dirty="0"/>
              <a:t>unnecessary complexity to the important task of separating HTML content (text) from its</a:t>
            </a:r>
          </a:p>
          <a:p>
            <a:pPr>
              <a:defRPr/>
            </a:pPr>
            <a:r>
              <a:rPr lang="en-US" dirty="0"/>
              <a:t>presentation (style). The &lt;font&gt; tag became deprecated in HTML 4.0.</a:t>
            </a:r>
          </a:p>
          <a:p>
            <a:pPr>
              <a:defRPr/>
            </a:pPr>
            <a:r>
              <a:rPr lang="en-US" dirty="0"/>
              <a:t>HTML 4.0</a:t>
            </a:r>
          </a:p>
          <a:p>
            <a:pPr>
              <a:defRPr/>
            </a:pPr>
            <a:r>
              <a:rPr lang="en-US" dirty="0"/>
              <a:t>HTML 4.0 became a W3C Recommendation 18. December 1997. A second release was issued on 24.</a:t>
            </a:r>
          </a:p>
          <a:p>
            <a:pPr>
              <a:defRPr/>
            </a:pPr>
            <a:r>
              <a:rPr lang="en-US" dirty="0"/>
              <a:t>April 1998 with only some editorial corrections.</a:t>
            </a:r>
          </a:p>
          <a:p>
            <a:pPr>
              <a:defRPr/>
            </a:pPr>
            <a:r>
              <a:rPr lang="en-US" dirty="0"/>
              <a:t>The most important feature of HTML 4.0 was the introduction of style sheets (CSS).</a:t>
            </a:r>
          </a:p>
          <a:p>
            <a:pPr>
              <a:defRPr/>
            </a:pPr>
            <a:r>
              <a:rPr lang="en-US" dirty="0"/>
              <a:t>Our W3C CSS chapter summarizes the W3C CSS activities.</a:t>
            </a:r>
          </a:p>
          <a:p>
            <a:pPr>
              <a:defRPr/>
            </a:pPr>
            <a:r>
              <a:rPr lang="en-US" dirty="0"/>
              <a:t>HTML 4.01</a:t>
            </a:r>
          </a:p>
          <a:p>
            <a:pPr>
              <a:defRPr/>
            </a:pPr>
            <a:r>
              <a:rPr lang="en-US" dirty="0"/>
              <a:t>HTML 4.01 became a W3C Recommendation 24. December 1999.</a:t>
            </a:r>
          </a:p>
          <a:p>
            <a:pPr>
              <a:defRPr/>
            </a:pPr>
            <a:r>
              <a:rPr lang="en-US" dirty="0"/>
              <a:t>HTML 4.01 was a minor update of corrections and bug-fixes from HTML 4.0.</a:t>
            </a:r>
          </a:p>
          <a:p>
            <a:pPr>
              <a:defRPr/>
            </a:pPr>
            <a:r>
              <a:rPr lang="en-US" dirty="0"/>
              <a:t>XHTML 1.0</a:t>
            </a:r>
          </a:p>
          <a:p>
            <a:pPr>
              <a:defRPr/>
            </a:pPr>
            <a:r>
              <a:rPr lang="en-US" dirty="0"/>
              <a:t>XHTML 1.0 reformulates HTML 4.01 in XML.</a:t>
            </a:r>
          </a:p>
          <a:p>
            <a:pPr>
              <a:defRPr/>
            </a:pPr>
            <a:r>
              <a:rPr lang="en-US" dirty="0"/>
              <a:t>XHTML 1.0 became a W3C Recommendation 20. January 2000.</a:t>
            </a:r>
          </a:p>
          <a:p>
            <a:pPr>
              <a:defRPr/>
            </a:pPr>
            <a:r>
              <a:rPr lang="en-US" dirty="0"/>
              <a:t>Our W3C XHTML chapter summarizes the W3C XHTML activities.</a:t>
            </a:r>
          </a:p>
          <a:p>
            <a:pPr>
              <a:defRPr/>
            </a:pPr>
            <a:r>
              <a:rPr lang="en-US" dirty="0"/>
              <a:t>HTML 5</a:t>
            </a:r>
          </a:p>
          <a:p>
            <a:pPr>
              <a:defRPr/>
            </a:pPr>
            <a:r>
              <a:rPr lang="en-US" dirty="0"/>
              <a:t>On January 22nd, 2008, W3C published a working draft for HTML 5.</a:t>
            </a:r>
          </a:p>
          <a:p>
            <a:pPr>
              <a:defRPr/>
            </a:pPr>
            <a:r>
              <a:rPr lang="en-US" dirty="0"/>
              <a:t>HTML 5 improves interoperability, and reduces development costs, by making precise rules on how</a:t>
            </a:r>
          </a:p>
          <a:p>
            <a:pPr>
              <a:defRPr/>
            </a:pPr>
            <a:r>
              <a:rPr lang="en-US" dirty="0"/>
              <a:t>to handle all HTML elements, and how to recover from errors.</a:t>
            </a:r>
          </a:p>
          <a:p>
            <a:pPr>
              <a:defRPr/>
            </a:pPr>
            <a:r>
              <a:rPr lang="en-US" dirty="0"/>
              <a:t>Some of the new features in HTML 5 are functions for embedding audio, video, graphics, client-side</a:t>
            </a:r>
          </a:p>
          <a:p>
            <a:pPr>
              <a:defRPr/>
            </a:pPr>
            <a:r>
              <a:rPr lang="en-US" dirty="0"/>
              <a:t>data storage, and interactive documents.</a:t>
            </a:r>
          </a:p>
          <a:p>
            <a:pPr>
              <a:defRPr/>
            </a:pPr>
            <a:r>
              <a:rPr lang="en-US" dirty="0"/>
              <a:t>HTML 5 also contains new elements like &lt;</a:t>
            </a:r>
            <a:r>
              <a:rPr lang="en-US" dirty="0" err="1"/>
              <a:t>nav</a:t>
            </a:r>
            <a:r>
              <a:rPr lang="en-US" dirty="0"/>
              <a:t>&gt;, &lt;header&gt;, &lt;footer&gt;, and &lt;figure&gt;.</a:t>
            </a:r>
          </a:p>
          <a:p>
            <a:pPr>
              <a:defRPr/>
            </a:pPr>
            <a:r>
              <a:rPr lang="en-US" dirty="0"/>
              <a:t>The HTML 5 working group includes AOL, Apple, Google, IBM, Microsoft, Mozilla, Nokia, Opera, and</a:t>
            </a:r>
          </a:p>
          <a:p>
            <a:pPr>
              <a:defRPr/>
            </a:pPr>
            <a:r>
              <a:rPr lang="en-US" dirty="0"/>
              <a:t>many hundred other vendors.</a:t>
            </a:r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1A0EE4-FE8C-43C0-B708-2D1F0261B11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 HTML, a tag tells the browser what to do. The purpose of a web browser (such as Google</a:t>
            </a:r>
          </a:p>
          <a:p>
            <a:r>
              <a:rPr lang="en-US" altLang="en-US" smtClean="0"/>
              <a:t>Chrome, Internet Explorer, Firefox, Safari) is to read HTML documents and display them as web</a:t>
            </a:r>
          </a:p>
          <a:p>
            <a:r>
              <a:rPr lang="en-US" altLang="en-US" smtClean="0"/>
              <a:t>pages. The browser does not display the HTML tags, but uses the tags to determine how the</a:t>
            </a:r>
          </a:p>
          <a:p>
            <a:r>
              <a:rPr lang="en-US" altLang="en-US" smtClean="0"/>
              <a:t>content of the HTML page is to be presented/displayed to the user. A start tag consists of an</a:t>
            </a:r>
          </a:p>
          <a:p>
            <a:r>
              <a:rPr lang="en-US" altLang="en-US" smtClean="0"/>
              <a:t>opening angle bracket (&lt;) followed by the element name, zero or more space separated</a:t>
            </a:r>
          </a:p>
          <a:p>
            <a:r>
              <a:rPr lang="en-US" altLang="en-US" smtClean="0"/>
              <a:t>attribute/value pairs, and a closing angle bracket (&gt;).</a:t>
            </a:r>
            <a:endParaRPr lang="th-TH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Notepad</a:t>
            </a:r>
            <a:r>
              <a:rPr lang="en-US" altLang="en-US" smtClean="0"/>
              <a:t> is a simple </a:t>
            </a:r>
            <a:r>
              <a:rPr lang="en-US" altLang="en-US" smtClean="0">
                <a:hlinkClick r:id="rId3" tooltip="Text editor"/>
              </a:rPr>
              <a:t>text editor</a:t>
            </a:r>
            <a:r>
              <a:rPr lang="en-US" altLang="en-US" smtClean="0"/>
              <a:t> for </a:t>
            </a:r>
            <a:r>
              <a:rPr lang="en-US" altLang="en-US" smtClean="0">
                <a:hlinkClick r:id="rId4" tooltip="Microsoft Windows"/>
              </a:rPr>
              <a:t>Microsoft Windows</a:t>
            </a:r>
            <a:r>
              <a:rPr lang="en-US" altLang="en-US" smtClean="0"/>
              <a:t> and a basic text-editing program that you can use to create documents. It has been included in all versions of </a:t>
            </a:r>
            <a:r>
              <a:rPr lang="en-US" altLang="en-US" smtClean="0">
                <a:hlinkClick r:id="rId4" tooltip="Microsoft Windows"/>
              </a:rPr>
              <a:t>Microsoft Windows</a:t>
            </a:r>
            <a:r>
              <a:rPr lang="en-US" altLang="en-US" smtClean="0"/>
              <a:t> since </a:t>
            </a:r>
            <a:r>
              <a:rPr lang="en-US" altLang="en-US" smtClean="0">
                <a:hlinkClick r:id="rId5" tooltip="Windows 1.0"/>
              </a:rPr>
              <a:t>Windows 1.0</a:t>
            </a:r>
            <a:r>
              <a:rPr lang="en-US" altLang="en-US" smtClean="0"/>
              <a:t> in 1985.</a:t>
            </a:r>
            <a:endParaRPr lang="en-US" altLang="en-US" b="1" smtClean="0"/>
          </a:p>
          <a:p>
            <a:endParaRPr lang="en-US" altLang="en-US" b="1" smtClean="0"/>
          </a:p>
          <a:p>
            <a:r>
              <a:rPr lang="en-US" altLang="en-US" b="1" smtClean="0"/>
              <a:t>Notepad++</a:t>
            </a:r>
            <a:r>
              <a:rPr lang="en-US" altLang="en-US" smtClean="0"/>
              <a:t> is a </a:t>
            </a:r>
            <a:r>
              <a:rPr lang="en-US" altLang="en-US" smtClean="0">
                <a:hlinkClick r:id="rId3" tooltip="Text editor"/>
              </a:rPr>
              <a:t>text editor</a:t>
            </a:r>
            <a:r>
              <a:rPr lang="en-US" altLang="en-US" smtClean="0"/>
              <a:t> and </a:t>
            </a:r>
            <a:r>
              <a:rPr lang="en-US" altLang="en-US" smtClean="0">
                <a:hlinkClick r:id="rId6" tooltip="Source code editor"/>
              </a:rPr>
              <a:t>source code editor</a:t>
            </a:r>
            <a:r>
              <a:rPr lang="en-US" altLang="en-US" smtClean="0"/>
              <a:t> for use with </a:t>
            </a:r>
            <a:r>
              <a:rPr lang="en-US" altLang="en-US" smtClean="0">
                <a:hlinkClick r:id="rId4" tooltip="Microsoft Windows"/>
              </a:rPr>
              <a:t>Microsoft Windows</a:t>
            </a:r>
            <a:r>
              <a:rPr lang="en-US" altLang="en-US" smtClean="0"/>
              <a:t>. Unlike </a:t>
            </a:r>
            <a:r>
              <a:rPr lang="en-US" altLang="en-US" smtClean="0">
                <a:hlinkClick r:id="rId7" tooltip="Notepad (software)"/>
              </a:rPr>
              <a:t>Notepad</a:t>
            </a:r>
            <a:r>
              <a:rPr lang="en-US" altLang="en-US" smtClean="0"/>
              <a:t>, the built-in Windows text editor, it supports </a:t>
            </a:r>
            <a:r>
              <a:rPr lang="en-US" altLang="en-US" smtClean="0">
                <a:hlinkClick r:id="rId8" tooltip="Tab (GUI)"/>
              </a:rPr>
              <a:t>tabbed</a:t>
            </a:r>
            <a:r>
              <a:rPr lang="en-US" altLang="en-US" smtClean="0"/>
              <a:t> editing, which allows working with multiple open files in a single window. The project's name comes from the </a:t>
            </a:r>
            <a:r>
              <a:rPr lang="en-US" altLang="en-US" smtClean="0">
                <a:hlinkClick r:id="rId9" tooltip="C (programming language)"/>
              </a:rPr>
              <a:t>C</a:t>
            </a:r>
            <a:r>
              <a:rPr lang="en-US" altLang="en-US" smtClean="0"/>
              <a:t> </a:t>
            </a:r>
            <a:r>
              <a:rPr lang="en-US" altLang="en-US" smtClean="0">
                <a:hlinkClick r:id="rId10" tooltip="Increment operator"/>
              </a:rPr>
              <a:t>increment operator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Notepad++ is distributed as </a:t>
            </a:r>
            <a:r>
              <a:rPr lang="en-US" altLang="en-US" smtClean="0">
                <a:hlinkClick r:id="rId11" tooltip="Free software"/>
              </a:rPr>
              <a:t>free software</a:t>
            </a:r>
            <a:r>
              <a:rPr lang="en-US" altLang="en-US" smtClean="0"/>
              <a:t>. At first the project was hosted on </a:t>
            </a:r>
            <a:r>
              <a:rPr lang="en-US" altLang="en-US" smtClean="0">
                <a:hlinkClick r:id="rId12" tooltip="SourceForge.net"/>
              </a:rPr>
              <a:t>SourceForge.net</a:t>
            </a:r>
            <a:r>
              <a:rPr lang="en-US" altLang="en-US" smtClean="0"/>
              <a:t>, from where it has been downloaded over 28 million times,</a:t>
            </a:r>
            <a:r>
              <a:rPr lang="en-US" altLang="en-US" baseline="30000" smtClean="0">
                <a:hlinkClick r:id="rId13"/>
              </a:rPr>
              <a:t>[3]</a:t>
            </a:r>
            <a:r>
              <a:rPr lang="en-US" altLang="en-US" baseline="30000" smtClean="0">
                <a:hlinkClick r:id="rId14"/>
              </a:rPr>
              <a:t>[4]</a:t>
            </a:r>
            <a:r>
              <a:rPr lang="en-US" altLang="en-US" smtClean="0"/>
              <a:t> and twice won the SourceForge Community Choice Award for Best Developer Tool.</a:t>
            </a:r>
            <a:r>
              <a:rPr lang="en-US" altLang="en-US" baseline="30000" smtClean="0">
                <a:hlinkClick r:id="rId15"/>
              </a:rPr>
              <a:t>[5]</a:t>
            </a:r>
            <a:r>
              <a:rPr lang="en-US" altLang="en-US" smtClean="0"/>
              <a:t> The project has been hosted on TuxFamily since June 2010. Notepad++ uses the </a:t>
            </a:r>
            <a:r>
              <a:rPr lang="en-US" altLang="en-US" smtClean="0">
                <a:hlinkClick r:id="rId16" tooltip="Scintilla (software)"/>
              </a:rPr>
              <a:t>Scintilla editor component</a:t>
            </a:r>
            <a:r>
              <a:rPr lang="en-US" altLang="en-US" smtClean="0"/>
              <a:t>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th-TH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962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9426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7251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1729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201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419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0586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5028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893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747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267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2F137D86-18D0-44E8-8063-48A55AF20B20}" type="slidenum">
              <a:rPr lang="en-US" altLang="en-US" sz="1400" smtClean="0">
                <a:latin typeface="AvantGarde Md BT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 smtClean="0">
              <a:latin typeface="AvantGarde Md BT"/>
            </a:endParaRPr>
          </a:p>
        </p:txBody>
      </p:sp>
      <p:pic>
        <p:nvPicPr>
          <p:cNvPr id="1028" name="Picture 5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98675"/>
            <a:ext cx="7391400" cy="2549525"/>
          </a:xfrm>
          <a:ln>
            <a:miter lim="800000"/>
            <a:headEnd/>
            <a:tailEnd/>
          </a:ln>
        </p:spPr>
        <p:txBody>
          <a:bodyPr lIns="92075" tIns="46038" rIns="92075" bIns="46038" rtlCol="0"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2.1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HTML 5 Basics</a:t>
            </a:r>
            <a:r>
              <a:rPr lang="en-US" b="1" dirty="0">
                <a:cs typeface="Times New Roman" pitchFamily="18" charset="0"/>
              </a:rPr>
              <a:t/>
            </a:r>
            <a:br>
              <a:rPr lang="en-US" b="1" dirty="0">
                <a:cs typeface="Times New Roman" pitchFamily="18" charset="0"/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31825" y="3030538"/>
            <a:ext cx="8054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0888"/>
            <a:ext cx="8229600" cy="673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/>
              <a:t>Tools for HTML Development</a:t>
            </a:r>
            <a:endParaRPr lang="en-US" altLang="en-US" sz="4000" b="1">
              <a:latin typeface="Courier New" panose="02070309020205020404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752600"/>
            <a:ext cx="8458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Microsoft Notepad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Notepad++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Adobe Dreamweaver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Visual Studio Code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1200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1419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4214813"/>
            <a:ext cx="1371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62450"/>
            <a:ext cx="1466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65" y="2165267"/>
            <a:ext cx="3270320" cy="1677236"/>
          </a:xfrm>
          <a:prstGeom prst="rect">
            <a:avLst/>
          </a:prstGeom>
          <a:ln w="762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752475"/>
            <a:ext cx="8996362" cy="611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/>
              <a:t>Beginning HTML Programming</a:t>
            </a:r>
          </a:p>
        </p:txBody>
      </p:sp>
      <p:sp>
        <p:nvSpPr>
          <p:cNvPr id="23555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685800" y="18748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HTML uses TAGS</a:t>
            </a:r>
          </a:p>
          <a:p>
            <a:pPr eaLnBrk="1" hangingPunct="1"/>
            <a:r>
              <a:rPr lang="en-US" altLang="en-US" smtClean="0"/>
              <a:t>(&lt;) and (&gt;) are opening and closing tags</a:t>
            </a:r>
          </a:p>
          <a:p>
            <a:pPr eaLnBrk="1" hangingPunct="1"/>
            <a:r>
              <a:rPr lang="en-US" altLang="en-US" smtClean="0"/>
              <a:t>XHTML is strict, HTML is loose</a:t>
            </a:r>
          </a:p>
          <a:p>
            <a:pPr eaLnBrk="1" hangingPunct="1"/>
            <a:r>
              <a:rPr lang="en-US" altLang="en-US" smtClean="0"/>
              <a:t>DTD = Document Type Definition</a:t>
            </a:r>
          </a:p>
          <a:p>
            <a:pPr eaLnBrk="1" hangingPunct="1"/>
            <a:r>
              <a:rPr lang="en-US" altLang="en-US" smtClean="0"/>
              <a:t>DTD is necessary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Beginning HTML Programming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98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smtClean="0"/>
              <a:t>HTML is written in the form of HTML elements consisting of tags enclosed in </a:t>
            </a:r>
            <a:r>
              <a:rPr lang="en-US" altLang="en-US" sz="2400" b="1" smtClean="0"/>
              <a:t>angle brackets </a:t>
            </a:r>
            <a:r>
              <a:rPr lang="en-US" altLang="en-US" sz="2400" smtClean="0"/>
              <a:t>(like &lt;html&gt;), within the web page content. HTML tags most commonly come in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b="1" smtClean="0"/>
              <a:t>pairs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like </a:t>
            </a:r>
            <a:r>
              <a:rPr lang="en-US" altLang="en-US" sz="2400" smtClean="0">
                <a:solidFill>
                  <a:srgbClr val="FF0000"/>
                </a:solidFill>
              </a:rPr>
              <a:t>&lt;h1&gt; </a:t>
            </a:r>
            <a:r>
              <a:rPr lang="en-US" altLang="en-US" sz="2400" smtClean="0"/>
              <a:t>and </a:t>
            </a:r>
            <a:r>
              <a:rPr lang="en-US" altLang="en-US" sz="2400" smtClean="0">
                <a:solidFill>
                  <a:srgbClr val="FF0000"/>
                </a:solidFill>
              </a:rPr>
              <a:t>&lt;/h1&gt;, </a:t>
            </a:r>
            <a:r>
              <a:rPr lang="en-US" altLang="en-US" sz="2400" smtClean="0"/>
              <a:t>although some tags represent </a:t>
            </a:r>
            <a:r>
              <a:rPr lang="en-US" altLang="en-US" sz="2400" b="1" smtClean="0"/>
              <a:t>empty elements </a:t>
            </a:r>
            <a:r>
              <a:rPr lang="en-US" altLang="en-US" sz="2400" smtClean="0"/>
              <a:t>and so are </a:t>
            </a:r>
            <a:r>
              <a:rPr lang="en-US" altLang="en-US" sz="2400" b="1" smtClean="0"/>
              <a:t>unpaired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for example </a:t>
            </a:r>
            <a:r>
              <a:rPr lang="en-US" altLang="en-US" sz="2400" smtClean="0">
                <a:solidFill>
                  <a:srgbClr val="FF0000"/>
                </a:solidFill>
              </a:rPr>
              <a:t>&lt;img&gt;. </a:t>
            </a:r>
          </a:p>
          <a:p>
            <a:pPr eaLnBrk="1" hangingPunct="1"/>
            <a:r>
              <a:rPr lang="en-US" altLang="en-US" sz="2400" smtClean="0"/>
              <a:t>The first tag in a pair is the </a:t>
            </a:r>
            <a:r>
              <a:rPr lang="en-US" altLang="en-US" sz="2400" b="1" smtClean="0"/>
              <a:t>start tag</a:t>
            </a:r>
            <a:r>
              <a:rPr lang="en-US" altLang="en-US" sz="2400" smtClean="0"/>
              <a:t>, and the second tag is the </a:t>
            </a:r>
            <a:r>
              <a:rPr lang="en-US" altLang="en-US" sz="2400" b="1" smtClean="0"/>
              <a:t>end tag </a:t>
            </a:r>
            <a:r>
              <a:rPr lang="en-US" altLang="en-US" sz="2400" smtClean="0"/>
              <a:t>(they are also called </a:t>
            </a:r>
            <a:r>
              <a:rPr lang="en-US" altLang="en-US" sz="2400" b="1" smtClean="0"/>
              <a:t>opening tags </a:t>
            </a:r>
            <a:r>
              <a:rPr lang="en-US" altLang="en-US" sz="2400" smtClean="0"/>
              <a:t>and </a:t>
            </a:r>
            <a:r>
              <a:rPr lang="en-US" altLang="en-US" sz="2400" b="1" smtClean="0"/>
              <a:t>closing tags</a:t>
            </a:r>
            <a:r>
              <a:rPr lang="en-US" altLang="en-US" sz="2400" smtClean="0"/>
              <a:t>). </a:t>
            </a:r>
          </a:p>
          <a:p>
            <a:pPr eaLnBrk="1" hangingPunct="1"/>
            <a:r>
              <a:rPr lang="en-US" altLang="en-US" sz="2400" smtClean="0"/>
              <a:t>In between these tags web designers can add </a:t>
            </a:r>
            <a:r>
              <a:rPr lang="en-US" altLang="en-US" sz="2400" b="1" smtClean="0"/>
              <a:t>text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further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tags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comments</a:t>
            </a:r>
            <a:r>
              <a:rPr lang="en-US" altLang="en-US" sz="2400" smtClean="0"/>
              <a:t> and other types of text-based content.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&lt;!doctype&gt; </a:t>
            </a:r>
            <a:r>
              <a:rPr lang="en-US" altLang="en-US" smtClean="0"/>
              <a:t>declaration</a:t>
            </a:r>
            <a:r>
              <a:rPr lang="en-US" altLang="en-US" b="1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 err="1">
                <a:solidFill>
                  <a:srgbClr val="FF0000"/>
                </a:solidFill>
              </a:rPr>
              <a:t>doctype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Declaration is the abbreviation for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Type Declaration (DTD).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dirty="0" err="1">
                <a:solidFill>
                  <a:srgbClr val="FF0000"/>
                </a:solidFill>
              </a:rPr>
              <a:t>doctype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Declaration (DTD or Document Type Declaration) does a couple of things:</a:t>
            </a:r>
          </a:p>
          <a:p>
            <a:pPr marL="347663" indent="-347663" algn="just" eaLnBrk="1" fontAlgn="auto" hangingPunct="1">
              <a:spcAft>
                <a:spcPts val="0"/>
              </a:spcAft>
              <a:buFontTx/>
              <a:buNone/>
              <a:tabLst>
                <a:tab pos="290513" algn="l"/>
              </a:tabLst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When performing HTML 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 web page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tells the HTML (Hypertext Markup Language)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version of (X)HTML standard the web page coding is supposed to comply with. When you validate your web page the HTML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checks the coding against the applicable standard then reports which portions of the coding do not pass HTML validation (are not compliant).</a:t>
            </a:r>
          </a:p>
          <a:p>
            <a:pPr marL="347663" indent="-347663" algn="just" eaLnBrk="1" fontAlgn="auto" hangingPunct="1">
              <a:spcAft>
                <a:spcPts val="0"/>
              </a:spcAft>
              <a:buFontTx/>
              <a:buNone/>
              <a:tabLst>
                <a:tab pos="290513" algn="l"/>
              </a:tabLst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It tells the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how to render the page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standards compliant mode.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&lt;!doctype&gt; </a:t>
            </a:r>
            <a:r>
              <a:rPr lang="en-US" altLang="en-US" smtClean="0"/>
              <a:t>declaration</a:t>
            </a:r>
            <a:r>
              <a:rPr lang="en-US" altLang="en-US" b="1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98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r>
              <a:rPr lang="en-US" altLang="en-US" sz="2400" smtClean="0"/>
              <a:t>3. The </a:t>
            </a:r>
            <a:r>
              <a:rPr lang="en-US" altLang="en-US" sz="2400" smtClean="0">
                <a:solidFill>
                  <a:srgbClr val="FF0000"/>
                </a:solidFill>
              </a:rPr>
              <a:t>&lt;!doctype&gt; </a:t>
            </a:r>
            <a:r>
              <a:rPr lang="en-US" altLang="en-US" sz="2400" smtClean="0"/>
              <a:t>declaration must be the </a:t>
            </a:r>
            <a:r>
              <a:rPr lang="en-US" altLang="en-US" sz="2400" smtClean="0">
                <a:solidFill>
                  <a:srgbClr val="FF0000"/>
                </a:solidFill>
              </a:rPr>
              <a:t>very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0000"/>
                </a:solidFill>
              </a:rPr>
              <a:t>first</a:t>
            </a:r>
            <a:r>
              <a:rPr lang="en-US" altLang="en-US" sz="2400" smtClean="0"/>
              <a:t> thing in your HTML document, before the &lt;html&gt; tag.</a:t>
            </a:r>
          </a:p>
          <a:p>
            <a:pPr algn="just" eaLnBrk="1" hangingPunct="1">
              <a:buFontTx/>
              <a:buNone/>
            </a:pPr>
            <a:r>
              <a:rPr lang="en-US" altLang="en-US" sz="2400" smtClean="0"/>
              <a:t>4. The </a:t>
            </a:r>
            <a:r>
              <a:rPr lang="en-US" altLang="en-US" sz="2400" smtClean="0">
                <a:solidFill>
                  <a:srgbClr val="FF0000"/>
                </a:solidFill>
              </a:rPr>
              <a:t>&lt;!doctype&gt; </a:t>
            </a:r>
            <a:r>
              <a:rPr lang="en-US" altLang="en-US" sz="2400" smtClean="0"/>
              <a:t>declaration is not an HTML tag; it is an instruction to the web browser about </a:t>
            </a:r>
            <a:r>
              <a:rPr lang="en-US" altLang="en-US" sz="2400" smtClean="0">
                <a:solidFill>
                  <a:srgbClr val="FF0000"/>
                </a:solidFill>
              </a:rPr>
              <a:t>what version </a:t>
            </a:r>
            <a:r>
              <a:rPr lang="en-US" altLang="en-US" sz="2400" smtClean="0"/>
              <a:t>of HTML the page is written in.</a:t>
            </a:r>
          </a:p>
          <a:p>
            <a:pPr algn="just" eaLnBrk="1" hangingPunct="1">
              <a:buFontTx/>
              <a:buNone/>
            </a:pPr>
            <a:r>
              <a:rPr lang="en-US" altLang="en-US" sz="2400" smtClean="0"/>
              <a:t>5. In HTML 4.01, the </a:t>
            </a:r>
            <a:r>
              <a:rPr lang="en-US" altLang="en-US" sz="2400" smtClean="0">
                <a:solidFill>
                  <a:srgbClr val="FF0000"/>
                </a:solidFill>
              </a:rPr>
              <a:t>&lt;!doctype&gt; </a:t>
            </a:r>
            <a:r>
              <a:rPr lang="en-US" altLang="en-US" sz="2400" smtClean="0"/>
              <a:t>declaration refers to a DTD, because HTML 4.01 was based on SGML. The DTD specifies the rules for the markup language, so that the browsers render the content correctly.</a:t>
            </a:r>
          </a:p>
          <a:p>
            <a:pPr algn="just" eaLnBrk="1" hangingPunct="1">
              <a:buFontTx/>
              <a:buNone/>
            </a:pPr>
            <a:r>
              <a:rPr lang="en-US" altLang="en-US" sz="2400" smtClean="0"/>
              <a:t>6. HTML5 is not based on SGML, and therefore does not require a reference to a DTD.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752475"/>
            <a:ext cx="8996362" cy="611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/>
              <a:t>The General Syntax</a:t>
            </a:r>
          </a:p>
        </p:txBody>
      </p:sp>
      <p:sp>
        <p:nvSpPr>
          <p:cNvPr id="28675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381000" y="1828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4000" smtClean="0"/>
              <a:t>&lt; </a:t>
            </a:r>
            <a:r>
              <a:rPr lang="en-US" altLang="en-US" sz="4000" b="1" smtClean="0"/>
              <a:t>element</a:t>
            </a:r>
            <a:r>
              <a:rPr lang="en-US" altLang="en-US" sz="4000" smtClean="0"/>
              <a:t> </a:t>
            </a:r>
            <a:r>
              <a:rPr lang="en-US" altLang="en-US" sz="4000" i="1" smtClean="0"/>
              <a:t>attribute</a:t>
            </a:r>
            <a:r>
              <a:rPr lang="en-US" altLang="en-US" sz="4000" smtClean="0"/>
              <a:t> = “value”&gt; </a:t>
            </a:r>
          </a:p>
          <a:p>
            <a:pPr algn="ctr" eaLnBrk="1" hangingPunct="1">
              <a:buFontTx/>
              <a:buNone/>
            </a:pPr>
            <a:r>
              <a:rPr lang="en-US" altLang="en-US" sz="4000" b="1" smtClean="0"/>
              <a:t>CONTENT</a:t>
            </a:r>
          </a:p>
          <a:p>
            <a:pPr eaLnBrk="1" hangingPunct="1">
              <a:buFontTx/>
              <a:buNone/>
            </a:pPr>
            <a:r>
              <a:rPr lang="en-US" altLang="en-US" sz="4000" smtClean="0"/>
              <a:t>&lt;/</a:t>
            </a:r>
            <a:r>
              <a:rPr lang="en-US" altLang="en-US" sz="4000" b="1" smtClean="0"/>
              <a:t>element</a:t>
            </a:r>
            <a:r>
              <a:rPr lang="en-US" altLang="en-US" sz="4000" smtClean="0"/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Understanding Page Structure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951038"/>
            <a:ext cx="8229600" cy="300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Necessary Structure is </a:t>
            </a:r>
          </a:p>
          <a:p>
            <a:pPr lvl="1" eaLnBrk="1" hangingPunct="1"/>
            <a:r>
              <a:rPr lang="en-US" altLang="en-US" smtClean="0"/>
              <a:t>First Line DOCTYPE</a:t>
            </a:r>
          </a:p>
          <a:p>
            <a:pPr lvl="1" eaLnBrk="1" hangingPunct="1"/>
            <a:r>
              <a:rPr lang="en-US" altLang="en-US" smtClean="0"/>
              <a:t>HTML -&gt; head -&gt; title -&gt; body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HTML Web Page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>
                <a:solidFill>
                  <a:srgbClr val="00B050"/>
                </a:solidFill>
              </a:rPr>
              <a:t>&lt;!doctype html&gt;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>
                <a:solidFill>
                  <a:srgbClr val="C00000"/>
                </a:solidFill>
              </a:rPr>
              <a:t>&lt;html&gt;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&lt;head&gt;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&lt;title&gt;Page Title&lt;/title&gt;</a:t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&lt;/head&gt;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rgbClr val="7030A0"/>
                </a:solidFill>
              </a:rPr>
              <a:t>&lt;body&gt;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&lt;h1&gt;My First Heading&lt;/h1&gt;</a:t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&lt;p&gt;My first paragraph.&lt;/p&gt;</a:t>
            </a:r>
            <a:b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>
                <a:solidFill>
                  <a:srgbClr val="7030A0"/>
                </a:solidFill>
              </a:rPr>
              <a:t>&lt;/body&gt;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>
                <a:solidFill>
                  <a:srgbClr val="C00000"/>
                </a:solidFill>
              </a:rPr>
              <a:t>&lt;/html&gt;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HTML Examples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04800" y="1722438"/>
            <a:ext cx="8534400" cy="45259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doctype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declaration defines the document type to be HTML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describes an HTML document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provides i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nformation about the document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&lt;title&gt;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&lt;/title&gt;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provides a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for the document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describes the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 page content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&lt;/h1&gt;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describes a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heading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between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&lt;/p&gt;</a:t>
            </a:r>
            <a:r>
              <a:rPr lang="en-US" alt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describes a </a:t>
            </a:r>
            <a:r>
              <a:rPr lang="en-US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paragraph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725488"/>
            <a:ext cx="8229600" cy="625475"/>
          </a:xfrm>
          <a:ln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n-lt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8675" y="1600200"/>
            <a:ext cx="8010525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Introduction to HTML</a:t>
            </a:r>
          </a:p>
          <a:p>
            <a:pPr eaLnBrk="1" hangingPunct="1"/>
            <a:r>
              <a:rPr lang="en-US" altLang="en-US" sz="2800" smtClean="0"/>
              <a:t>HTML versions</a:t>
            </a:r>
          </a:p>
          <a:p>
            <a:pPr eaLnBrk="1" hangingPunct="1"/>
            <a:r>
              <a:rPr lang="en-US" altLang="en-US" sz="2800" smtClean="0"/>
              <a:t>Beginning HTML Programming</a:t>
            </a:r>
          </a:p>
          <a:p>
            <a:pPr eaLnBrk="1" hangingPunct="1"/>
            <a:r>
              <a:rPr lang="en-US" altLang="en-US" sz="2800" smtClean="0"/>
              <a:t>General Syntax</a:t>
            </a:r>
          </a:p>
          <a:p>
            <a:pPr eaLnBrk="1" hangingPunct="1"/>
            <a:r>
              <a:rPr lang="en-US" altLang="en-US" sz="2800" smtClean="0"/>
              <a:t>Introduction to Adobe Dreamweaver</a:t>
            </a:r>
          </a:p>
          <a:p>
            <a:pPr eaLnBrk="1" hangingPunct="1"/>
            <a:r>
              <a:rPr lang="en-US" altLang="en-US" sz="2800" smtClean="0"/>
              <a:t>Creating your first Web Page</a:t>
            </a:r>
          </a:p>
          <a:p>
            <a:pPr eaLnBrk="1" hangingPunct="1"/>
            <a:r>
              <a:rPr lang="en-US" altLang="en-US" sz="2800" smtClean="0"/>
              <a:t>Understanding the Structure of a Page</a:t>
            </a:r>
          </a:p>
          <a:p>
            <a:pPr eaLnBrk="1" hangingPunct="1"/>
            <a:r>
              <a:rPr lang="en-US" altLang="en-US" sz="2800" smtClean="0"/>
              <a:t>Running your First Web Page</a:t>
            </a:r>
          </a:p>
          <a:p>
            <a:pPr eaLnBrk="1" hangingPunct="1"/>
            <a:endParaRPr lang="en-US" altLang="en-US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762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b="1" smtClean="0"/>
              <a:t>What is a markup means in HTML?</a:t>
            </a:r>
          </a:p>
        </p:txBody>
      </p:sp>
      <p:sp>
        <p:nvSpPr>
          <p:cNvPr id="2" name="Rectangle 1"/>
          <p:cNvSpPr/>
          <p:nvPr/>
        </p:nvSpPr>
        <p:spPr>
          <a:xfrm>
            <a:off x="282575" y="1887538"/>
            <a:ext cx="8382000" cy="3108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 markup language is </a:t>
            </a:r>
            <a:r>
              <a:rPr lang="en-US" sz="2800" b="1" dirty="0">
                <a:latin typeface="+mj-lt"/>
              </a:rPr>
              <a:t>one that is designed for defining and presenting text</a:t>
            </a:r>
            <a:r>
              <a:rPr lang="en-US" sz="2800" dirty="0">
                <a:latin typeface="+mj-lt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+mj-lt"/>
              </a:rPr>
              <a:t>HTML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HyperText</a:t>
            </a:r>
            <a:r>
              <a:rPr lang="en-US" sz="2800" dirty="0">
                <a:latin typeface="+mj-lt"/>
              </a:rPr>
              <a:t> Markup Language), is an example of a markup language.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Within a text file such as an HTML file, elements are marked up </a:t>
            </a:r>
            <a:r>
              <a:rPr lang="en-US" sz="2800" b="1" dirty="0">
                <a:latin typeface="+mj-lt"/>
              </a:rPr>
              <a:t>using tags </a:t>
            </a:r>
            <a:r>
              <a:rPr lang="en-US" sz="2800" dirty="0">
                <a:latin typeface="+mj-lt"/>
              </a:rPr>
              <a:t>which explain the purpose of that part of the content.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Introduction to HTML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85800" y="1874838"/>
            <a:ext cx="76962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Evolved from SGML</a:t>
            </a:r>
          </a:p>
          <a:p>
            <a:pPr eaLnBrk="1" hangingPunct="1"/>
            <a:r>
              <a:rPr lang="en-US" altLang="en-US" sz="2800" smtClean="0"/>
              <a:t>HTML is used to create web pages</a:t>
            </a:r>
          </a:p>
          <a:p>
            <a:pPr eaLnBrk="1" hangingPunct="1"/>
            <a:r>
              <a:rPr lang="en-US" altLang="en-US" sz="2800" smtClean="0"/>
              <a:t>W3C manages its standards</a:t>
            </a:r>
          </a:p>
          <a:p>
            <a:pPr eaLnBrk="1" hangingPunct="1"/>
            <a:r>
              <a:rPr lang="en-US" altLang="en-US" sz="2800" smtClean="0"/>
              <a:t>HTML is a makeup language</a:t>
            </a:r>
          </a:p>
          <a:p>
            <a:pPr eaLnBrk="1" hangingPunct="1"/>
            <a:r>
              <a:rPr lang="en-US" altLang="en-US" sz="2800" smtClean="0"/>
              <a:t>What is a markup? 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HTML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5105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Hypertext Markup Language (HTML)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main markup language for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web pages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other information that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displayed in a web browser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a web browser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to read HTML documents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compose them into visible or audible web pages. The browser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not display the HTML tags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uses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tags to interpret the content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page.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means to create </a:t>
            </a:r>
            <a:r>
              <a:rPr lang="en-US" altLang="en-US" sz="2400" b="1" dirty="0"/>
              <a:t>structured documents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denoting structural semantics for text such as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headings, paragraphs, lists, links, quotes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items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 can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 scripts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in languages such as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affect the behavior of HTML web pages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5344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Standard Generalized Markup </a:t>
            </a:r>
            <a:r>
              <a:rPr lang="en-US" altLang="en-US" b="1" dirty="0" smtClean="0">
                <a:solidFill>
                  <a:schemeClr val="tx1"/>
                </a:solidFill>
              </a:rPr>
              <a:t>Language (SGML)</a:t>
            </a:r>
            <a:endParaRPr lang="en-US" altLang="en-US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2103438"/>
            <a:ext cx="8229600" cy="315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 3" panose="05040102010807070707" pitchFamily="18" charset="2"/>
              <a:buChar char=""/>
            </a:pPr>
            <a:r>
              <a:rPr lang="en-US" altLang="en-US" sz="2200" b="1" smtClean="0"/>
              <a:t>SGML</a:t>
            </a:r>
            <a:r>
              <a:rPr lang="en-US" altLang="en-US" sz="2200" smtClean="0"/>
              <a:t> (Standard Generalized Markup Language) is a standard for </a:t>
            </a:r>
            <a:r>
              <a:rPr lang="en-US" altLang="en-US" sz="2200" b="1" smtClean="0"/>
              <a:t>how to specify </a:t>
            </a:r>
            <a:r>
              <a:rPr lang="en-US" altLang="en-US" sz="2200" smtClean="0"/>
              <a:t>a document markup language or </a:t>
            </a:r>
            <a:r>
              <a:rPr lang="en-US" altLang="en-US" sz="2200" b="1" smtClean="0"/>
              <a:t>tag</a:t>
            </a:r>
            <a:r>
              <a:rPr lang="en-US" altLang="en-US" sz="2200" smtClean="0"/>
              <a:t> </a:t>
            </a:r>
            <a:r>
              <a:rPr lang="en-US" altLang="en-US" sz="2200" b="1" smtClean="0"/>
              <a:t>set</a:t>
            </a:r>
            <a:r>
              <a:rPr lang="en-US" altLang="en-US" sz="2200" smtClean="0"/>
              <a:t>. Such a specification is itself a </a:t>
            </a:r>
            <a:r>
              <a:rPr lang="en-US" altLang="en-US" sz="2200" b="1" smtClean="0"/>
              <a:t>document type definition </a:t>
            </a:r>
            <a:r>
              <a:rPr lang="en-US" altLang="en-US" sz="2200" smtClean="0"/>
              <a:t>(</a:t>
            </a:r>
            <a:r>
              <a:rPr lang="en-US" altLang="en-US" sz="2200" b="1" smtClean="0"/>
              <a:t>DTD</a:t>
            </a:r>
            <a:r>
              <a:rPr lang="en-US" altLang="en-US" sz="2200" smtClean="0"/>
              <a:t>). </a:t>
            </a:r>
          </a:p>
          <a:p>
            <a:pPr algn="just" eaLnBrk="1" hangingPunct="1">
              <a:buFont typeface="Wingdings 3" panose="05040102010807070707" pitchFamily="18" charset="2"/>
              <a:buChar char=""/>
            </a:pPr>
            <a:r>
              <a:rPr lang="en-US" altLang="en-US" sz="2200" smtClean="0"/>
              <a:t>SGML is not in itself a document language, but a description of how to specify one.( that is ;it is </a:t>
            </a:r>
            <a:r>
              <a:rPr lang="en-US" altLang="en-US" sz="2400" smtClean="0"/>
              <a:t>metalanguage</a:t>
            </a:r>
            <a:r>
              <a:rPr lang="en-US" altLang="en-US" sz="2200" smtClean="0"/>
              <a:t>.)</a:t>
            </a:r>
          </a:p>
          <a:p>
            <a:pPr algn="just" eaLnBrk="1" hangingPunct="1">
              <a:buFont typeface="Wingdings 3" panose="05040102010807070707" pitchFamily="18" charset="2"/>
              <a:buChar char=""/>
            </a:pPr>
            <a:r>
              <a:rPr lang="en-US" altLang="en-US" sz="2200" smtClean="0"/>
              <a:t>Hypertext Markup Language (HTML), is an example of an SGML-based language.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W3C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22438"/>
            <a:ext cx="8229600" cy="490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800" smtClean="0"/>
              <a:t>The </a:t>
            </a:r>
            <a:r>
              <a:rPr lang="en-US" altLang="en-US" sz="2800" b="1" smtClean="0"/>
              <a:t>W3C</a:t>
            </a:r>
            <a:r>
              <a:rPr lang="en-US" altLang="en-US" sz="2800" smtClean="0"/>
              <a:t> (World Wide Web Consortium) is </a:t>
            </a:r>
            <a:r>
              <a:rPr lang="en-US" altLang="en-US" sz="2800" b="1" smtClean="0"/>
              <a:t>an international organization </a:t>
            </a:r>
            <a:r>
              <a:rPr lang="en-US" altLang="en-US" sz="2800" smtClean="0"/>
              <a:t>that creates standards for the World Wide Web. </a:t>
            </a:r>
          </a:p>
          <a:p>
            <a:pPr algn="just" eaLnBrk="1" hangingPunct="1"/>
            <a:r>
              <a:rPr lang="en-US" altLang="en-US" sz="2800" smtClean="0"/>
              <a:t>The </a:t>
            </a:r>
            <a:r>
              <a:rPr lang="en-US" altLang="en-US" sz="2800" b="1" smtClean="0"/>
              <a:t>WC3</a:t>
            </a:r>
            <a:r>
              <a:rPr lang="en-US" altLang="en-US" sz="2800" smtClean="0"/>
              <a:t> is committed to improving the web by setting and promoting web-based standards.</a:t>
            </a:r>
          </a:p>
          <a:p>
            <a:pPr algn="just" eaLnBrk="1" hangingPunct="1"/>
            <a:r>
              <a:rPr lang="en-US" altLang="en-US" sz="2800" smtClean="0"/>
              <a:t>W3C tries to enforce compatibility and agreement among industry members in the adoption of </a:t>
            </a:r>
            <a:r>
              <a:rPr lang="en-US" altLang="en-US" sz="2800" smtClean="0">
                <a:solidFill>
                  <a:srgbClr val="FF0000"/>
                </a:solidFill>
              </a:rPr>
              <a:t>new standards defined by the W3C.</a:t>
            </a:r>
          </a:p>
          <a:p>
            <a:pPr algn="just" eaLnBrk="1" hangingPunct="1"/>
            <a:r>
              <a:rPr lang="en-US" altLang="en-US" sz="2800" smtClean="0"/>
              <a:t>The W3C's goal is to create technical standards and guidelines for web technologies worldwide.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/>
              <a:t>HTML Versions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09800"/>
          <a:ext cx="6096000" cy="3336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Version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HTML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HTML+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HTML 2.0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1995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HTML 3.2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1997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HTML 4.01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1999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XHTML 1.0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b="1" dirty="0"/>
                        <a:t>HTML 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2012 to till now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XHTML5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8038"/>
            <a:ext cx="8229600" cy="5508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/>
              <a:t>HTML Complier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28800"/>
            <a:ext cx="8686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cs typeface="Courier New" panose="02070309020205020404" pitchFamily="49" charset="0"/>
              </a:rPr>
              <a:t>Browser is the complier</a:t>
            </a:r>
          </a:p>
          <a:p>
            <a:pPr eaLnBrk="1" hangingPunct="1"/>
            <a:r>
              <a:rPr lang="en-US" altLang="en-US" sz="2800" smtClean="0">
                <a:cs typeface="Courier New" panose="02070309020205020404" pitchFamily="49" charset="0"/>
              </a:rPr>
              <a:t>Rendering Engine parses HTML</a:t>
            </a:r>
          </a:p>
          <a:p>
            <a:pPr eaLnBrk="1" hangingPunct="1"/>
            <a:r>
              <a:rPr lang="en-US" altLang="en-US" sz="2800" smtClean="0">
                <a:cs typeface="Courier New" panose="02070309020205020404" pitchFamily="49" charset="0"/>
              </a:rPr>
              <a:t>We don’t need any extra tool</a:t>
            </a:r>
            <a:endParaRPr lang="en-US" altLang="en-US" sz="2400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10050"/>
            <a:ext cx="58769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3377</TotalTime>
  <Words>2107</Words>
  <Application>Microsoft Office PowerPoint</Application>
  <PresentationFormat>On-screen Show (4:3)</PresentationFormat>
  <Paragraphs>167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Times New Roman</vt:lpstr>
      <vt:lpstr>Calibri</vt:lpstr>
      <vt:lpstr>AvantGarde Md BT</vt:lpstr>
      <vt:lpstr>Wingdings</vt:lpstr>
      <vt:lpstr>Wingdings 3</vt:lpstr>
      <vt:lpstr>Courier New</vt:lpstr>
      <vt:lpstr>Cordia New</vt:lpstr>
      <vt:lpstr>Helvetica Neue</vt:lpstr>
      <vt:lpstr>Theme1</vt:lpstr>
      <vt:lpstr>  Session 2.1  HTML 5 Basics  </vt:lpstr>
      <vt:lpstr>Contents</vt:lpstr>
      <vt:lpstr>What is a markup means in HTML?</vt:lpstr>
      <vt:lpstr>Introduction to HTML</vt:lpstr>
      <vt:lpstr>HTML</vt:lpstr>
      <vt:lpstr>Standard Generalized Markup Language (SGML)</vt:lpstr>
      <vt:lpstr>W3C</vt:lpstr>
      <vt:lpstr>HTML Versions</vt:lpstr>
      <vt:lpstr>HTML Complier</vt:lpstr>
      <vt:lpstr>Tools for HTML Development</vt:lpstr>
      <vt:lpstr>Beginning HTML Programming</vt:lpstr>
      <vt:lpstr>Beginning HTML Programming</vt:lpstr>
      <vt:lpstr>&lt;!doctype&gt; declaration </vt:lpstr>
      <vt:lpstr>&lt;!doctype&gt; declaration </vt:lpstr>
      <vt:lpstr>The General Syntax</vt:lpstr>
      <vt:lpstr>Understanding Page Structure</vt:lpstr>
      <vt:lpstr>HTML Web Page</vt:lpstr>
      <vt:lpstr>HTML Examples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379</cp:revision>
  <dcterms:created xsi:type="dcterms:W3CDTF">2008-11-18T07:26:16Z</dcterms:created>
  <dcterms:modified xsi:type="dcterms:W3CDTF">2023-06-26T15:53:55Z</dcterms:modified>
</cp:coreProperties>
</file>