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32"/>
  </p:notesMasterIdLst>
  <p:handoutMasterIdLst>
    <p:handoutMasterId r:id="rId33"/>
  </p:handoutMasterIdLst>
  <p:sldIdLst>
    <p:sldId id="256" r:id="rId2"/>
    <p:sldId id="312" r:id="rId3"/>
    <p:sldId id="415" r:id="rId4"/>
    <p:sldId id="423" r:id="rId5"/>
    <p:sldId id="424" r:id="rId6"/>
    <p:sldId id="426" r:id="rId7"/>
    <p:sldId id="427" r:id="rId8"/>
    <p:sldId id="430" r:id="rId9"/>
    <p:sldId id="446" r:id="rId10"/>
    <p:sldId id="428" r:id="rId11"/>
    <p:sldId id="416" r:id="rId12"/>
    <p:sldId id="425" r:id="rId13"/>
    <p:sldId id="439" r:id="rId14"/>
    <p:sldId id="417" r:id="rId15"/>
    <p:sldId id="447" r:id="rId16"/>
    <p:sldId id="418" r:id="rId17"/>
    <p:sldId id="419" r:id="rId18"/>
    <p:sldId id="435" r:id="rId19"/>
    <p:sldId id="436" r:id="rId20"/>
    <p:sldId id="440" r:id="rId21"/>
    <p:sldId id="420" r:id="rId22"/>
    <p:sldId id="441" r:id="rId23"/>
    <p:sldId id="421" r:id="rId24"/>
    <p:sldId id="443" r:id="rId25"/>
    <p:sldId id="429" r:id="rId26"/>
    <p:sldId id="437" r:id="rId27"/>
    <p:sldId id="422" r:id="rId28"/>
    <p:sldId id="444" r:id="rId29"/>
    <p:sldId id="442" r:id="rId30"/>
    <p:sldId id="414" r:id="rId31"/>
  </p:sldIdLst>
  <p:sldSz cx="9144000" cy="6858000" type="screen4x3"/>
  <p:notesSz cx="6794500" cy="9918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85401" autoAdjust="0"/>
  </p:normalViewPr>
  <p:slideViewPr>
    <p:cSldViewPr>
      <p:cViewPr varScale="1">
        <p:scale>
          <a:sx n="62" d="100"/>
          <a:sy n="62" d="100"/>
        </p:scale>
        <p:origin x="16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3848100" y="0"/>
            <a:ext cx="2944813"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Arial" pitchFamily="34" charset="0"/>
                <a:cs typeface="Arial" pitchFamily="34" charset="0"/>
              </a:defRPr>
            </a:lvl1pPr>
          </a:lstStyle>
          <a:p>
            <a:pPr>
              <a:defRPr/>
            </a:pPr>
            <a:fld id="{2666A27D-D543-482D-AA7C-CC7D43E3DE56}" type="datetimeFigureOut">
              <a:rPr lang="en-US"/>
              <a:pPr>
                <a:defRPr/>
              </a:pPr>
              <a:t>6/26/2023</a:t>
            </a:fld>
            <a:endParaRPr lang="en-US"/>
          </a:p>
        </p:txBody>
      </p:sp>
      <p:sp>
        <p:nvSpPr>
          <p:cNvPr id="4" name="Footer Placeholder 3"/>
          <p:cNvSpPr>
            <a:spLocks noGrp="1"/>
          </p:cNvSpPr>
          <p:nvPr>
            <p:ph type="ftr" sz="quarter" idx="2"/>
          </p:nvPr>
        </p:nvSpPr>
        <p:spPr>
          <a:xfrm>
            <a:off x="0" y="9421813"/>
            <a:ext cx="2944813"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itchFamily="34" charset="0"/>
                <a:cs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48100" y="9421813"/>
            <a:ext cx="2944813"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600404B5-7671-4A30-8A6C-31E35E6763B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8100" y="0"/>
            <a:ext cx="2944813"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A40E3B7-D4D5-4702-B6DD-49AE080AF678}" type="datetimeFigureOut">
              <a:rPr lang="en-US"/>
              <a:pPr>
                <a:defRPr/>
              </a:pPr>
              <a:t>6/26/2023</a:t>
            </a:fld>
            <a:endParaRPr lang="en-US"/>
          </a:p>
        </p:txBody>
      </p:sp>
      <p:sp>
        <p:nvSpPr>
          <p:cNvPr id="4" name="Slide Image Placeholder 3"/>
          <p:cNvSpPr>
            <a:spLocks noGrp="1" noRot="1" noChangeAspect="1"/>
          </p:cNvSpPr>
          <p:nvPr>
            <p:ph type="sldImg" idx="2"/>
          </p:nvPr>
        </p:nvSpPr>
        <p:spPr>
          <a:xfrm>
            <a:off x="917575" y="744538"/>
            <a:ext cx="4959350" cy="37195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11700"/>
            <a:ext cx="5435600" cy="44624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1813"/>
            <a:ext cx="2944813"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8100" y="9421813"/>
            <a:ext cx="2944813"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F88C52-F613-4CE8-A2BD-3394D2F7E53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Block-level_element"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en.wikipedia.org/wiki/Cascading_Style_Sheets" TargetMode="External"/><Relationship Id="rId4" Type="http://schemas.openxmlformats.org/officeDocument/2006/relationships/hyperlink" Target="http://en.wikipedia.org/wiki/HTML_element#Inline_element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bwMode="auto">
          <a:xfrm>
            <a:off x="1081088" y="866775"/>
            <a:ext cx="4632325" cy="34750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Rectangle 3"/>
          <p:cNvSpPr>
            <a:spLocks noGrp="1" noChangeArrowheads="1"/>
          </p:cNvSpPr>
          <p:nvPr>
            <p:ph type="body" idx="1"/>
          </p:nvPr>
        </p:nvSpPr>
        <p:spPr bwMode="auto">
          <a:xfrm>
            <a:off x="903288" y="4713288"/>
            <a:ext cx="4987925" cy="4176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p:txBody>
          <a:bodyPr wrap="square" numCol="1" anchor="t" anchorCtr="0" compatLnSpc="1">
            <a:prstTxWarp prst="textNoShape">
              <a:avLst/>
            </a:prstTxWarp>
            <a:normAutofit fontScale="92500" lnSpcReduction="10000"/>
          </a:bodyPr>
          <a:lstStyle/>
          <a:p>
            <a:pPr>
              <a:defRPr/>
            </a:pPr>
            <a:r>
              <a:rPr lang="en-US" altLang="en-US"/>
              <a:t>The &lt;pre&gt; tag defines preformatted text.</a:t>
            </a:r>
          </a:p>
          <a:p>
            <a:pPr>
              <a:defRPr/>
            </a:pPr>
            <a:r>
              <a:rPr lang="en-US" altLang="en-US"/>
              <a:t>Text in a pre element is displayed in a fixed-width font (usually Courier), and it preserves both spaces and line breaks.</a:t>
            </a:r>
          </a:p>
          <a:p>
            <a:pPr marL="685800" lvl="1" indent="-228600" eaLnBrk="1" hangingPunct="1">
              <a:defRPr/>
            </a:pPr>
            <a:endParaRPr lang="en-US" altLang="en-US" sz="2000"/>
          </a:p>
          <a:p>
            <a:pPr marL="685800" lvl="1" indent="-228600" eaLnBrk="1" hangingPunct="1">
              <a:defRPr/>
            </a:pPr>
            <a:endParaRPr lang="en-US" altLang="en-US" sz="2000"/>
          </a:p>
          <a:p>
            <a:pPr marL="685800" lvl="1" indent="-228600" eaLnBrk="1" hangingPunct="1">
              <a:defRPr/>
            </a:pPr>
            <a:r>
              <a:rPr lang="en-US" altLang="en-US" sz="2000"/>
              <a:t>Did you see that the output looks identical to the HTML source?? However, it is not </a:t>
            </a:r>
          </a:p>
          <a:p>
            <a:pPr marL="685800" lvl="1" indent="-228600" eaLnBrk="1" hangingPunct="1">
              <a:defRPr/>
            </a:pPr>
            <a:r>
              <a:rPr lang="en-US" altLang="en-US" sz="2000"/>
              <a:t>advisable to use the PRE tag for various reasons. </a:t>
            </a:r>
          </a:p>
          <a:p>
            <a:pPr marL="685800" lvl="1" indent="-228600">
              <a:defRPr/>
            </a:pPr>
            <a:r>
              <a:rPr lang="en-US" altLang="en-US"/>
              <a:t>Example:    &lt;HTML&gt;</a:t>
            </a:r>
          </a:p>
          <a:p>
            <a:pPr marL="2057400" lvl="4" indent="-228600" eaLnBrk="1" hangingPunct="1">
              <a:spcBef>
                <a:spcPct val="0"/>
              </a:spcBef>
              <a:defRPr/>
            </a:pPr>
            <a:r>
              <a:rPr lang="en-US" altLang="en-US"/>
              <a:t>&lt;BODY&gt;</a:t>
            </a:r>
          </a:p>
          <a:p>
            <a:pPr marL="2057400" lvl="4" indent="-228600" eaLnBrk="1" hangingPunct="1">
              <a:spcBef>
                <a:spcPct val="0"/>
              </a:spcBef>
              <a:defRPr/>
            </a:pPr>
            <a:r>
              <a:rPr lang="en-US" altLang="en-US"/>
              <a:t>&lt;PRE&gt; </a:t>
            </a:r>
            <a:br>
              <a:rPr lang="en-US" altLang="en-US"/>
            </a:br>
            <a:r>
              <a:rPr lang="en-US" altLang="en-US"/>
              <a:t>Let's make a marksheet </a:t>
            </a:r>
            <a:br>
              <a:rPr lang="en-US" altLang="en-US"/>
            </a:br>
            <a:r>
              <a:rPr lang="en-US" altLang="en-US"/>
              <a:t>Sr.   Student ID   CHSSC   PF    RDBMS</a:t>
            </a:r>
            <a:br>
              <a:rPr lang="en-US" altLang="en-US"/>
            </a:br>
            <a:r>
              <a:rPr lang="en-US" altLang="en-US"/>
              <a:t>1        1234       	A       B      C</a:t>
            </a:r>
            <a:br>
              <a:rPr lang="en-US" altLang="en-US"/>
            </a:br>
            <a:r>
              <a:rPr lang="en-US" altLang="en-US"/>
              <a:t>2        5645      	B       C      A</a:t>
            </a:r>
            <a:br>
              <a:rPr lang="en-US" altLang="en-US"/>
            </a:br>
            <a:r>
              <a:rPr lang="en-US" altLang="en-US"/>
              <a:t>3        6837       	C       B      B</a:t>
            </a:r>
            <a:br>
              <a:rPr lang="en-US" altLang="en-US"/>
            </a:br>
            <a:r>
              <a:rPr lang="en-US" altLang="en-US"/>
              <a:t>4        9874       	D       C      C</a:t>
            </a:r>
          </a:p>
          <a:p>
            <a:pPr marL="2057400" lvl="4" indent="-228600" eaLnBrk="1" hangingPunct="1">
              <a:spcBef>
                <a:spcPct val="0"/>
              </a:spcBef>
              <a:defRPr/>
            </a:pPr>
            <a:r>
              <a:rPr lang="en-US" altLang="en-US"/>
              <a:t>&lt;/PRE&gt;</a:t>
            </a:r>
          </a:p>
          <a:p>
            <a:pPr marL="2057400" lvl="4" indent="-228600" eaLnBrk="1" hangingPunct="1">
              <a:spcBef>
                <a:spcPct val="0"/>
              </a:spcBef>
              <a:defRPr/>
            </a:pPr>
            <a:r>
              <a:rPr lang="en-US" altLang="en-US"/>
              <a:t>&lt;/BODY&gt;</a:t>
            </a:r>
          </a:p>
          <a:p>
            <a:pPr marL="2057400" lvl="4" indent="-228600">
              <a:defRPr/>
            </a:pPr>
            <a:r>
              <a:rPr lang="en-US" altLang="en-US"/>
              <a:t>&lt;/HTML&gt;</a:t>
            </a:r>
          </a:p>
          <a:p>
            <a:pPr eaLnBrk="1" hangingPunct="1">
              <a:defRPr/>
            </a:pPr>
            <a:endParaRPr lang="en-US" altLang="en-US"/>
          </a:p>
        </p:txBody>
      </p:sp>
      <p:sp>
        <p:nvSpPr>
          <p:cNvPr id="317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7191B5-36A6-479F-8836-D601FA8F8BF0}" type="slidenum">
              <a:rPr lang="en-US" altLang="en-US"/>
              <a:pPr>
                <a:spcBef>
                  <a:spcPct val="0"/>
                </a:spcBef>
              </a:pPr>
              <a:t>19</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a:t>In standard HTML, a div is a </a:t>
            </a:r>
            <a:r>
              <a:rPr lang="en-US" dirty="0">
                <a:hlinkClick r:id="rId3" action="ppaction://hlinkfile" tooltip="Block-level element"/>
              </a:rPr>
              <a:t>block-level element</a:t>
            </a:r>
            <a:r>
              <a:rPr lang="en-US" dirty="0"/>
              <a:t> whereas a span is an </a:t>
            </a:r>
            <a:r>
              <a:rPr lang="en-US" dirty="0">
                <a:hlinkClick r:id="rId4" action="ppaction://hlinkfile" tooltip="HTML element"/>
              </a:rPr>
              <a:t>inline element</a:t>
            </a:r>
            <a:r>
              <a:rPr lang="en-US" dirty="0"/>
              <a:t>. The div block visually isolates a section of a document on the page, in the same way as a paragraph. The span element contains a piece of information inline with the surrounding text. In practice, even this feature can be changed by the use of </a:t>
            </a:r>
            <a:r>
              <a:rPr lang="en-US" dirty="0">
                <a:hlinkClick r:id="rId5" action="ppaction://hlinkfile" tooltip="Cascading Style Sheets"/>
              </a:rPr>
              <a:t>Cascading Style Sheets</a:t>
            </a:r>
            <a:r>
              <a:rPr lang="en-US" dirty="0"/>
              <a:t> (CSS).</a:t>
            </a:r>
          </a:p>
          <a:p>
            <a:pPr>
              <a:defRPr/>
            </a:pPr>
            <a:endParaRPr lang="en-US" dirty="0"/>
          </a:p>
          <a:p>
            <a:pPr>
              <a:defRPr/>
            </a:pPr>
            <a:r>
              <a:rPr lang="en-US" dirty="0"/>
              <a:t>The primary difference between the &lt;span&gt; and &lt;div&gt; tags is that &lt;span&gt; doesn't do any formatting of it's own. </a:t>
            </a:r>
          </a:p>
          <a:p>
            <a:pPr>
              <a:defRPr/>
            </a:pPr>
            <a:r>
              <a:rPr lang="en-US" dirty="0"/>
              <a:t>The &lt;div&gt; tag acts includes a paragraph break, because it is defining a logical division in the document. </a:t>
            </a:r>
          </a:p>
          <a:p>
            <a:pPr>
              <a:defRPr/>
            </a:pPr>
            <a:r>
              <a:rPr lang="en-US" dirty="0"/>
              <a:t>The &lt;span&gt; tag simply tells the browser to apply the style rules to whatever is within the &lt;span&gt;. </a:t>
            </a:r>
          </a:p>
          <a:p>
            <a:pPr>
              <a:defRPr/>
            </a:pPr>
            <a:r>
              <a:rPr lang="en-US" dirty="0"/>
              <a:t>But without any style attributes, the &lt;span&gt; tag won't change the enclosed items at all. </a:t>
            </a:r>
          </a:p>
          <a:p>
            <a:pPr>
              <a:defRPr/>
            </a:pPr>
            <a:endParaRPr lang="en-US" dirty="0"/>
          </a:p>
          <a:p>
            <a:pPr>
              <a:defRPr/>
            </a:pPr>
            <a:r>
              <a:rPr lang="en-US" dirty="0"/>
              <a:t>You can add a background image to your text. </a:t>
            </a:r>
          </a:p>
          <a:p>
            <a:pPr>
              <a:defRPr/>
            </a:pPr>
            <a:r>
              <a:rPr lang="en-US" dirty="0"/>
              <a:t>&lt;SPAN STYLE="background-image: </a:t>
            </a:r>
            <a:r>
              <a:rPr lang="en-US" dirty="0" err="1"/>
              <a:t>url</a:t>
            </a:r>
            <a:r>
              <a:rPr lang="en-US" dirty="0"/>
              <a:t>(plainbgrnd.jpg)"&gt;You can add a background image to your text.&lt;/SPAN&gt; </a:t>
            </a:r>
          </a:p>
          <a:p>
            <a:pPr eaLnBrk="1" hangingPunct="1">
              <a:defRPr/>
            </a:pPr>
            <a:endParaRPr lang="en-US" dirty="0"/>
          </a:p>
          <a:p>
            <a:pPr eaLnBrk="1" hangingPunct="1">
              <a:defRPr/>
            </a:pPr>
            <a:r>
              <a:rPr lang="en-US" dirty="0"/>
              <a:t>&lt;p style="color: #0000FF; font-size: 12pt"&gt;This is a paragraph with a defined style&lt;/p&gt;</a:t>
            </a:r>
            <a:br>
              <a:rPr lang="en-US" dirty="0"/>
            </a:br>
            <a:r>
              <a:rPr lang="en-US" dirty="0"/>
              <a:t>&lt;p&gt;And this is another text without style.&lt;/p&gt;</a:t>
            </a:r>
          </a:p>
          <a:p>
            <a:pPr eaLnBrk="1" hangingPunct="1">
              <a:defRPr/>
            </a:pPr>
            <a:endParaRPr lang="en-US" dirty="0"/>
          </a:p>
          <a:p>
            <a:pPr eaLnBrk="1" hangingPunct="1">
              <a:defRPr/>
            </a:pPr>
            <a:r>
              <a:rPr lang="en-US" dirty="0"/>
              <a:t>&lt;a title="HTMLQuick.com" </a:t>
            </a:r>
            <a:r>
              <a:rPr lang="en-US" dirty="0" err="1"/>
              <a:t>href</a:t>
            </a:r>
            <a:r>
              <a:rPr lang="en-US" dirty="0"/>
              <a:t>="http://www.htmlquick.com"&gt;HTML code&lt;/a&gt; </a:t>
            </a:r>
          </a:p>
          <a:p>
            <a:pPr eaLnBrk="1" hangingPunct="1">
              <a:defRPr/>
            </a:pPr>
            <a:endParaRPr lang="en-US" dirty="0"/>
          </a:p>
          <a:p>
            <a:pPr eaLnBrk="1" hangingPunct="1">
              <a:defRPr/>
            </a:pPr>
            <a:r>
              <a:rPr lang="de-DE" dirty="0"/>
              <a:t>&lt;p lang="en"&gt;This is a paragraph in english.&lt;/p&gt;</a:t>
            </a:r>
            <a:br>
              <a:rPr lang="de-DE" dirty="0"/>
            </a:br>
            <a:r>
              <a:rPr lang="de-DE" dirty="0"/>
              <a:t>&lt;p lang="es"&gt;Este es un p&amp;aacute;rrafo en espa&amp;ntilde;ol.&lt;/p&gt;</a:t>
            </a:r>
            <a:endParaRPr lang="en-US" dirty="0"/>
          </a:p>
        </p:txBody>
      </p:sp>
      <p:sp>
        <p:nvSpPr>
          <p:cNvPr id="3379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7B563D2-E898-4F6D-A140-5A044F78CF39}" type="slidenum">
              <a:rPr lang="en-US" altLang="en-US"/>
              <a:pPr>
                <a:spcBef>
                  <a:spcPct val="0"/>
                </a:spcBef>
              </a:pPr>
              <a:t>20</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mark –use in HTML 5</a:t>
            </a:r>
          </a:p>
        </p:txBody>
      </p:sp>
      <p:sp>
        <p:nvSpPr>
          <p:cNvPr id="358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720DC7-85A0-49C2-94E1-A14A75D6C744}" type="slidenum">
              <a:rPr lang="en-US" altLang="en-US"/>
              <a:pPr>
                <a:spcBef>
                  <a:spcPct val="0"/>
                </a:spcBef>
              </a:pPr>
              <a:t>21</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marL="228600" indent="-228600" eaLnBrk="1" hangingPunct="1">
              <a:lnSpc>
                <a:spcPct val="90000"/>
              </a:lnSpc>
              <a:defRPr/>
            </a:pPr>
            <a:r>
              <a:rPr lang="en-US" b="1" dirty="0"/>
              <a:t>Headings</a:t>
            </a:r>
            <a:endParaRPr lang="en-US" dirty="0"/>
          </a:p>
          <a:p>
            <a:pPr marL="228600" indent="-228600" eaLnBrk="1" hangingPunct="1">
              <a:lnSpc>
                <a:spcPct val="90000"/>
              </a:lnSpc>
              <a:defRPr/>
            </a:pPr>
            <a:r>
              <a:rPr lang="en-US" dirty="0"/>
              <a:t>HTML has six levels of headings, numbered 1 through 6, with 1 being the largest. </a:t>
            </a:r>
          </a:p>
          <a:p>
            <a:pPr marL="228600" indent="-228600" eaLnBrk="1" hangingPunct="1">
              <a:lnSpc>
                <a:spcPct val="90000"/>
              </a:lnSpc>
              <a:defRPr/>
            </a:pPr>
            <a:r>
              <a:rPr lang="en-US" dirty="0"/>
              <a:t>Headings are typically displayed in larger and/or bolder fonts than normal body text.</a:t>
            </a:r>
          </a:p>
          <a:p>
            <a:pPr marL="228600" indent="-228600" eaLnBrk="1" hangingPunct="1">
              <a:lnSpc>
                <a:spcPct val="90000"/>
              </a:lnSpc>
              <a:defRPr/>
            </a:pPr>
            <a:r>
              <a:rPr lang="en-US" dirty="0"/>
              <a:t>The first heading in each document should be tagged &lt;H1&gt;. The syntax of the heading</a:t>
            </a:r>
          </a:p>
          <a:p>
            <a:pPr marL="228600" indent="-228600" eaLnBrk="1" hangingPunct="1">
              <a:lnSpc>
                <a:spcPct val="90000"/>
              </a:lnSpc>
              <a:defRPr/>
            </a:pPr>
            <a:r>
              <a:rPr lang="en-US" dirty="0"/>
              <a:t>element is: &lt;</a:t>
            </a:r>
            <a:r>
              <a:rPr lang="en-US" dirty="0" err="1"/>
              <a:t>Hy</a:t>
            </a:r>
            <a:r>
              <a:rPr lang="en-US" dirty="0"/>
              <a:t>&gt;Text of heading &lt;/</a:t>
            </a:r>
            <a:r>
              <a:rPr lang="en-US" dirty="0" err="1"/>
              <a:t>Hy</a:t>
            </a:r>
            <a:r>
              <a:rPr lang="en-US" dirty="0"/>
              <a:t>&gt; where y is a number between 1 and </a:t>
            </a:r>
          </a:p>
          <a:p>
            <a:pPr marL="228600" indent="-228600" eaLnBrk="1" hangingPunct="1">
              <a:lnSpc>
                <a:spcPct val="90000"/>
              </a:lnSpc>
              <a:defRPr/>
            </a:pPr>
            <a:r>
              <a:rPr lang="en-US" dirty="0"/>
              <a:t>specifying the level of the heading. </a:t>
            </a:r>
          </a:p>
          <a:p>
            <a:pPr marL="228600" indent="-228600" eaLnBrk="1" hangingPunct="1">
              <a:lnSpc>
                <a:spcPct val="90000"/>
              </a:lnSpc>
              <a:defRPr/>
            </a:pPr>
            <a:r>
              <a:rPr lang="en-US" dirty="0"/>
              <a:t>HTML automatically adds an extra blank line before and after a heading</a:t>
            </a:r>
          </a:p>
          <a:p>
            <a:pPr marL="228600" indent="-228600" eaLnBrk="1" hangingPunct="1">
              <a:lnSpc>
                <a:spcPct val="90000"/>
              </a:lnSpc>
              <a:defRPr/>
            </a:pPr>
            <a:r>
              <a:rPr lang="en-US" dirty="0" err="1"/>
              <a:t>Eg</a:t>
            </a:r>
            <a:r>
              <a:rPr lang="en-US" dirty="0"/>
              <a:t>:</a:t>
            </a:r>
          </a:p>
          <a:p>
            <a:pPr marL="228600" indent="-228600" eaLnBrk="1" hangingPunct="1">
              <a:lnSpc>
                <a:spcPct val="90000"/>
              </a:lnSpc>
              <a:defRPr/>
            </a:pPr>
            <a:r>
              <a:rPr lang="en-US" dirty="0"/>
              <a:t>&lt;HTML&gt;</a:t>
            </a:r>
          </a:p>
          <a:p>
            <a:pPr marL="228600" indent="-228600" eaLnBrk="1" hangingPunct="1">
              <a:lnSpc>
                <a:spcPct val="90000"/>
              </a:lnSpc>
              <a:defRPr/>
            </a:pPr>
            <a:r>
              <a:rPr lang="en-US" dirty="0"/>
              <a:t>   &lt;HEAD&gt;</a:t>
            </a:r>
          </a:p>
          <a:p>
            <a:pPr marL="228600" indent="-228600" eaLnBrk="1" hangingPunct="1">
              <a:lnSpc>
                <a:spcPct val="90000"/>
              </a:lnSpc>
              <a:defRPr/>
            </a:pPr>
            <a:r>
              <a:rPr lang="en-US" dirty="0"/>
              <a:t>      &lt;TITLE&gt;Header tag demo&lt;/TITLE&gt;</a:t>
            </a:r>
          </a:p>
          <a:p>
            <a:pPr marL="228600" indent="-228600" eaLnBrk="1" hangingPunct="1">
              <a:lnSpc>
                <a:spcPct val="90000"/>
              </a:lnSpc>
              <a:defRPr/>
            </a:pPr>
            <a:r>
              <a:rPr lang="en-US" dirty="0"/>
              <a:t>    &lt;/HEAD&gt;</a:t>
            </a:r>
          </a:p>
          <a:p>
            <a:pPr marL="228600" indent="-228600" eaLnBrk="1" hangingPunct="1">
              <a:lnSpc>
                <a:spcPct val="90000"/>
              </a:lnSpc>
              <a:defRPr/>
            </a:pPr>
            <a:r>
              <a:rPr lang="en-US" dirty="0"/>
              <a:t>   &lt;BODY&gt;</a:t>
            </a:r>
          </a:p>
          <a:p>
            <a:pPr marL="228600" indent="-228600" eaLnBrk="1" hangingPunct="1">
              <a:lnSpc>
                <a:spcPct val="90000"/>
              </a:lnSpc>
              <a:defRPr/>
            </a:pPr>
            <a:r>
              <a:rPr lang="en-US" dirty="0"/>
              <a:t>     &lt;H1&gt;Welcome to My Home Page !&lt;/H1&gt;</a:t>
            </a:r>
          </a:p>
          <a:p>
            <a:pPr marL="228600" indent="-228600" eaLnBrk="1" hangingPunct="1">
              <a:lnSpc>
                <a:spcPct val="90000"/>
              </a:lnSpc>
              <a:defRPr/>
            </a:pPr>
            <a:r>
              <a:rPr lang="en-US" dirty="0"/>
              <a:t>   &lt;H2&gt;Welcome to My Home Page !&lt;/H2&gt;</a:t>
            </a:r>
          </a:p>
          <a:p>
            <a:pPr marL="228600" indent="-228600" eaLnBrk="1" hangingPunct="1">
              <a:lnSpc>
                <a:spcPct val="90000"/>
              </a:lnSpc>
              <a:defRPr/>
            </a:pPr>
            <a:r>
              <a:rPr lang="en-US" dirty="0"/>
              <a:t>   &lt;H3&gt;Welcome to My Home Page !&lt;/H3&gt;</a:t>
            </a:r>
          </a:p>
          <a:p>
            <a:pPr marL="228600" indent="-228600" eaLnBrk="1" hangingPunct="1">
              <a:lnSpc>
                <a:spcPct val="90000"/>
              </a:lnSpc>
              <a:defRPr/>
            </a:pPr>
            <a:r>
              <a:rPr lang="en-US" dirty="0"/>
              <a:t>   &lt;H4&gt;Welcome to My Home Page !&lt;/H4&gt;</a:t>
            </a:r>
          </a:p>
          <a:p>
            <a:pPr marL="228600" indent="-228600" eaLnBrk="1" hangingPunct="1">
              <a:lnSpc>
                <a:spcPct val="90000"/>
              </a:lnSpc>
              <a:defRPr/>
            </a:pPr>
            <a:r>
              <a:rPr lang="en-US" dirty="0"/>
              <a:t>   &lt;H5&gt;Welcome to My Home Page !&lt;/H5&gt;</a:t>
            </a:r>
          </a:p>
          <a:p>
            <a:pPr marL="228600" indent="-228600" eaLnBrk="1" hangingPunct="1">
              <a:lnSpc>
                <a:spcPct val="90000"/>
              </a:lnSpc>
              <a:defRPr/>
            </a:pPr>
            <a:r>
              <a:rPr lang="en-US" dirty="0"/>
              <a:t>    &lt;H6&gt;Welcome to My Home Page !&lt;/H6&gt;</a:t>
            </a:r>
          </a:p>
          <a:p>
            <a:pPr marL="228600" indent="-228600" eaLnBrk="1" hangingPunct="1">
              <a:lnSpc>
                <a:spcPct val="90000"/>
              </a:lnSpc>
              <a:defRPr/>
            </a:pPr>
            <a:r>
              <a:rPr lang="en-US" dirty="0"/>
              <a:t>  &lt;/BODY&gt;</a:t>
            </a:r>
          </a:p>
          <a:p>
            <a:pPr marL="228600" indent="-228600" eaLnBrk="1" hangingPunct="1">
              <a:lnSpc>
                <a:spcPct val="90000"/>
              </a:lnSpc>
              <a:defRPr/>
            </a:pPr>
            <a:r>
              <a:rPr lang="en-US" dirty="0"/>
              <a:t>&lt;/HTML&gt;</a:t>
            </a:r>
          </a:p>
        </p:txBody>
      </p:sp>
      <p:sp>
        <p:nvSpPr>
          <p:cNvPr id="378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76BBCB-0167-4E74-8E3A-6B2EF88CF797}" type="slidenum">
              <a:rPr lang="en-US" altLang="en-US"/>
              <a:pPr>
                <a:spcBef>
                  <a:spcPct val="0"/>
                </a:spcBef>
              </a:pPr>
              <a:t>22</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9AED60D-3CBA-45F3-8C56-E3E4ABB81284}" type="slidenum">
              <a:rPr lang="en-US" altLang="en-US"/>
              <a:pPr>
                <a:spcBef>
                  <a:spcPct val="0"/>
                </a:spcBef>
              </a:pPr>
              <a:t>23</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SEO- search engine optimization</a:t>
            </a:r>
          </a:p>
        </p:txBody>
      </p:sp>
      <p:sp>
        <p:nvSpPr>
          <p:cNvPr id="4198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2901B3-0DB0-4DA2-BE30-F028590C8FF1}" type="slidenum">
              <a:rPr lang="en-US" altLang="en-US"/>
              <a:pPr>
                <a:spcBef>
                  <a:spcPct val="0"/>
                </a:spcBef>
              </a:pPr>
              <a:t>24</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RGB stands for Red, Green, Blue. Each can have a value from 0 (none of that color) to 255 (fully that color). The format for RGB is - rgb(RED, GREEN, BLUE), just like the name implies.</a:t>
            </a:r>
          </a:p>
          <a:p>
            <a:r>
              <a:rPr lang="en-US" altLang="en-US" smtClean="0"/>
              <a:t>bgcolor="rgb(255,255,255)" White </a:t>
            </a:r>
          </a:p>
          <a:p>
            <a:r>
              <a:rPr lang="en-US" altLang="en-US" smtClean="0"/>
              <a:t>bgcolor="rgb(255,0,0)" Red </a:t>
            </a:r>
          </a:p>
          <a:p>
            <a:r>
              <a:rPr lang="en-US" altLang="en-US" smtClean="0"/>
              <a:t>bgcolor="rgb(0,255,0)" Green </a:t>
            </a:r>
          </a:p>
          <a:p>
            <a:r>
              <a:rPr lang="en-US" altLang="en-US" smtClean="0"/>
              <a:t>bgcolor="rgb(0,0,255)" Blue</a:t>
            </a:r>
          </a:p>
          <a:p>
            <a:r>
              <a:rPr lang="en-US" altLang="en-US" smtClean="0"/>
              <a:t>Bgcolor=“rgb(0,0,0)” Black</a:t>
            </a:r>
          </a:p>
          <a:p>
            <a:endParaRPr lang="en-US" altLang="en-US" smtClean="0"/>
          </a:p>
          <a:p>
            <a:r>
              <a:rPr lang="en-US" altLang="en-US" smtClean="0"/>
              <a:t>The alink attribute specifies the color of an active link in a document (a link is activated when it is clicked).</a:t>
            </a:r>
          </a:p>
          <a:p>
            <a:endParaRPr lang="en-US" altLang="en-US" smtClean="0"/>
          </a:p>
        </p:txBody>
      </p:sp>
      <p:sp>
        <p:nvSpPr>
          <p:cNvPr id="4506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3AF6C30-ACD7-42AF-9281-64B9A4DBEDB1}" type="slidenum">
              <a:rPr lang="en-US" altLang="en-US"/>
              <a:pPr>
                <a:spcBef>
                  <a:spcPct val="0"/>
                </a:spcBef>
              </a:pPr>
              <a:t>26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solidFill>
                  <a:srgbClr val="000000"/>
                </a:solidFill>
                <a:latin typeface="Verdana" panose="020B0604030504040204" pitchFamily="34" charset="0"/>
              </a:rPr>
              <a:t>The target attribute specifies where to open the linked document.</a:t>
            </a:r>
          </a:p>
          <a:p>
            <a:r>
              <a:rPr lang="en-US" altLang="en-US" smtClean="0">
                <a:solidFill>
                  <a:srgbClr val="000000"/>
                </a:solidFill>
                <a:latin typeface="Verdana" panose="020B0604030504040204" pitchFamily="34" charset="0"/>
              </a:rPr>
              <a:t>The target attribute can have one of the following values:</a:t>
            </a:r>
          </a:p>
          <a:p>
            <a:pPr>
              <a:buFontTx/>
              <a:buChar char="•"/>
            </a:pPr>
            <a:r>
              <a:rPr lang="en-US" altLang="en-US" smtClean="0">
                <a:solidFill>
                  <a:srgbClr val="000000"/>
                </a:solidFill>
                <a:latin typeface="Verdana" panose="020B0604030504040204" pitchFamily="34" charset="0"/>
              </a:rPr>
              <a:t>_self - Default. Opens the document in the same window/tab as it was clicked</a:t>
            </a:r>
          </a:p>
          <a:p>
            <a:pPr>
              <a:buFontTx/>
              <a:buChar char="•"/>
            </a:pPr>
            <a:r>
              <a:rPr lang="en-US" altLang="en-US" smtClean="0">
                <a:solidFill>
                  <a:srgbClr val="000000"/>
                </a:solidFill>
                <a:latin typeface="Verdana" panose="020B0604030504040204" pitchFamily="34" charset="0"/>
              </a:rPr>
              <a:t>_blank - Opens the document in a new window or tab</a:t>
            </a:r>
          </a:p>
          <a:p>
            <a:pPr>
              <a:buFontTx/>
              <a:buChar char="•"/>
            </a:pPr>
            <a:r>
              <a:rPr lang="en-US" altLang="en-US" smtClean="0">
                <a:solidFill>
                  <a:srgbClr val="000000"/>
                </a:solidFill>
                <a:latin typeface="Verdana" panose="020B0604030504040204" pitchFamily="34" charset="0"/>
              </a:rPr>
              <a:t>_parent - Opens the document in the parent frame</a:t>
            </a:r>
          </a:p>
          <a:p>
            <a:pPr>
              <a:buFontTx/>
              <a:buChar char="•"/>
            </a:pPr>
            <a:r>
              <a:rPr lang="en-US" altLang="en-US" smtClean="0">
                <a:solidFill>
                  <a:srgbClr val="000000"/>
                </a:solidFill>
                <a:latin typeface="Verdana" panose="020B0604030504040204" pitchFamily="34" charset="0"/>
              </a:rPr>
              <a:t>_top - Opens the document in the full body of the window</a:t>
            </a:r>
          </a:p>
          <a:p>
            <a:r>
              <a:rPr lang="en-US" altLang="en-US" smtClean="0">
                <a:solidFill>
                  <a:srgbClr val="000000"/>
                </a:solidFill>
                <a:latin typeface="Segoe UI" panose="020B0502040204020203" pitchFamily="34" charset="0"/>
              </a:rPr>
              <a:t>Example</a:t>
            </a:r>
          </a:p>
          <a:p>
            <a:endParaRPr lang="en-SG" altLang="en-US" smtClean="0"/>
          </a:p>
        </p:txBody>
      </p:sp>
      <p:sp>
        <p:nvSpPr>
          <p:cNvPr id="4813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5E077AB-0399-4CE6-A523-483FF846C9A6}" type="slidenum">
              <a:rPr lang="en-US" altLang="en-US">
                <a:latin typeface="Calibri" panose="020F0502020204030204" pitchFamily="34" charset="0"/>
              </a:rPr>
              <a:pPr/>
              <a:t>28</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p:cNvSpPr>
            <a:spLocks noGrp="1" noChangeArrowheads="1"/>
          </p:cNvSpPr>
          <p:nvPr>
            <p:ph type="body" idx="1"/>
          </p:nvPr>
        </p:nvSpPr>
        <p:spPr bwMode="auto">
          <a:xfrm>
            <a:off x="906463" y="4711700"/>
            <a:ext cx="4981575" cy="446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h-TH"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102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C8FF5B-0473-40FC-9BDC-35E9DD4E3CA3}" type="slidenum">
              <a:rPr lang="en-US" altLang="en-US"/>
              <a:pPr>
                <a:spcBef>
                  <a:spcPct val="0"/>
                </a:spcBef>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B8CC1B-3D3B-4256-AC8D-FF7D58BB4A80}" type="slidenum">
              <a:rPr lang="en-US" altLang="en-US"/>
              <a:pPr>
                <a:spcBef>
                  <a:spcPct val="0"/>
                </a:spcBef>
              </a:pPr>
              <a:t>5</a:t>
            </a:fld>
            <a:endParaRPr lang="en-US" altLang="en-US"/>
          </a:p>
        </p:txBody>
      </p:sp>
      <p:sp>
        <p:nvSpPr>
          <p:cNvPr id="12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xfrm>
            <a:off x="830263" y="4711700"/>
            <a:ext cx="5360987" cy="4876800"/>
          </a:xfrm>
        </p:spPr>
        <p:txBody>
          <a:bodyPr wrap="square" numCol="1" anchor="t" anchorCtr="0" compatLnSpc="1">
            <a:prstTxWarp prst="textNoShape">
              <a:avLst/>
            </a:prstTxWarp>
            <a:normAutofit fontScale="77500" lnSpcReduction="20000"/>
          </a:bodyPr>
          <a:lstStyle/>
          <a:p>
            <a:pPr marL="228600" indent="-228600" eaLnBrk="1" hangingPunct="1">
              <a:buFontTx/>
              <a:buChar char="•"/>
              <a:defRPr/>
            </a:pPr>
            <a:r>
              <a:rPr lang="en-US" dirty="0"/>
              <a:t>The &lt;link&gt; tag defines the relationship between a document and an external resource.</a:t>
            </a:r>
          </a:p>
          <a:p>
            <a:pPr marL="228600" indent="-228600" eaLnBrk="1" hangingPunct="1">
              <a:buFontTx/>
              <a:buChar char="•"/>
              <a:defRPr/>
            </a:pPr>
            <a:endParaRPr lang="en-US" dirty="0"/>
          </a:p>
          <a:p>
            <a:pPr marL="228600" indent="-228600" eaLnBrk="1" hangingPunct="1">
              <a:buFontTx/>
              <a:buChar char="•"/>
              <a:defRPr/>
            </a:pPr>
            <a:r>
              <a:rPr lang="en-US" dirty="0"/>
              <a:t>The &lt;base&gt; tag specifies a default address or a default target for all links on a page.</a:t>
            </a:r>
          </a:p>
          <a:p>
            <a:pPr marL="228600" indent="-228600" eaLnBrk="1" hangingPunct="1">
              <a:buFontTx/>
              <a:buChar char="•"/>
              <a:defRPr/>
            </a:pPr>
            <a:r>
              <a:rPr lang="en-US" dirty="0"/>
              <a:t>The &lt;link&gt; tag defines the relationship between a document and an external resource.</a:t>
            </a:r>
          </a:p>
          <a:p>
            <a:pPr>
              <a:defRPr/>
            </a:pPr>
            <a:r>
              <a:rPr lang="en-US" dirty="0"/>
              <a:t>Metadata is information about data.</a:t>
            </a:r>
          </a:p>
          <a:p>
            <a:pPr>
              <a:defRPr/>
            </a:pPr>
            <a:r>
              <a:rPr lang="en-US" dirty="0"/>
              <a:t>The &lt;meta&gt; tag provides metadata about the HTML document. Metadata will not be displayed on the page, but will be machine </a:t>
            </a:r>
            <a:r>
              <a:rPr lang="en-US" dirty="0" err="1"/>
              <a:t>parsable</a:t>
            </a:r>
            <a:r>
              <a:rPr lang="en-US" dirty="0"/>
              <a:t>.</a:t>
            </a:r>
          </a:p>
          <a:p>
            <a:pPr>
              <a:defRPr/>
            </a:pPr>
            <a:r>
              <a:rPr lang="en-US" dirty="0"/>
              <a:t>Meta elements are typically used to specify page description, keywords, author of the document, last modified, and other metadata.</a:t>
            </a:r>
          </a:p>
          <a:p>
            <a:pPr marL="228600" indent="-228600" eaLnBrk="1" hangingPunct="1">
              <a:buFontTx/>
              <a:buChar char="•"/>
              <a:defRPr/>
            </a:pPr>
            <a:endParaRPr lang="en-US" b="1" dirty="0"/>
          </a:p>
          <a:p>
            <a:pPr marL="228600" indent="-228600" eaLnBrk="1" hangingPunct="1">
              <a:buFontTx/>
              <a:buChar char="•"/>
              <a:defRPr/>
            </a:pPr>
            <a:r>
              <a:rPr lang="en-US" b="1" dirty="0"/>
              <a:t>&lt;BASE&gt; </a:t>
            </a:r>
            <a:r>
              <a:rPr lang="en-US" dirty="0"/>
              <a:t>element specifies an absolute URL address that is used to provide server and directory information for partially specified URL address called relative address.</a:t>
            </a:r>
            <a:endParaRPr lang="en-US" b="1" dirty="0"/>
          </a:p>
          <a:p>
            <a:pPr marL="228600" indent="-228600" eaLnBrk="1" hangingPunct="1">
              <a:defRPr/>
            </a:pPr>
            <a:r>
              <a:rPr lang="en-US" b="1" dirty="0" err="1"/>
              <a:t>e.g</a:t>
            </a:r>
            <a:r>
              <a:rPr lang="en-US" b="1" dirty="0"/>
              <a:t>: </a:t>
            </a:r>
            <a:r>
              <a:rPr lang="en-US" i="1" dirty="0"/>
              <a:t>&lt;BASE HREF ="http://www.inf.com/file.html“&gt;</a:t>
            </a:r>
          </a:p>
          <a:p>
            <a:pPr marL="228600" indent="-228600" eaLnBrk="1" hangingPunct="1">
              <a:defRPr/>
            </a:pPr>
            <a:r>
              <a:rPr lang="en-US" dirty="0"/>
              <a:t>       Specifies the base URL of the document. This is used when dereferencing relative URLs in the page.</a:t>
            </a:r>
          </a:p>
          <a:p>
            <a:pPr marL="228600" indent="-228600" eaLnBrk="1" hangingPunct="1">
              <a:buFontTx/>
              <a:buChar char="•"/>
              <a:defRPr/>
            </a:pPr>
            <a:r>
              <a:rPr lang="en-US" b="1" dirty="0"/>
              <a:t>&lt;META&gt; </a:t>
            </a:r>
            <a:r>
              <a:rPr lang="en-US" dirty="0"/>
              <a:t>element uses name value pairs to provide meta information about the document. It often provides descriptive information that is targeted by search engines.</a:t>
            </a:r>
          </a:p>
          <a:p>
            <a:pPr marL="228600" indent="-228600" eaLnBrk="1" hangingPunct="1">
              <a:defRPr/>
            </a:pPr>
            <a:r>
              <a:rPr lang="en-US" dirty="0" err="1"/>
              <a:t>Eg</a:t>
            </a:r>
            <a:r>
              <a:rPr lang="en-US" dirty="0"/>
              <a:t>: . </a:t>
            </a:r>
          </a:p>
          <a:p>
            <a:pPr marL="228600" indent="-228600" eaLnBrk="1" hangingPunct="1">
              <a:buFontTx/>
              <a:buAutoNum type="arabicPeriod"/>
              <a:defRPr/>
            </a:pPr>
            <a:r>
              <a:rPr lang="en-US" dirty="0"/>
              <a:t> To have your page automatically reloaded every X seconds</a:t>
            </a:r>
            <a:br>
              <a:rPr lang="en-US" dirty="0"/>
            </a:br>
            <a:r>
              <a:rPr lang="en-US" i="1" dirty="0"/>
              <a:t>&lt;META HTTP-EQUIV="REFRESH" CONTENT=X &gt;</a:t>
            </a:r>
            <a:endParaRPr lang="en-US" dirty="0"/>
          </a:p>
          <a:p>
            <a:pPr marL="228600" indent="-228600" eaLnBrk="1" hangingPunct="1">
              <a:buFontTx/>
              <a:buAutoNum type="arabicPeriod"/>
              <a:defRPr/>
            </a:pPr>
            <a:r>
              <a:rPr lang="en-US" dirty="0"/>
              <a:t>To have a different page automatically loaded after X seconds</a:t>
            </a:r>
            <a:br>
              <a:rPr lang="en-US" dirty="0"/>
            </a:br>
            <a:r>
              <a:rPr lang="en-US" i="1" dirty="0"/>
              <a:t>&lt;META HTTP-EQUIV="REFRESH" CONTENT="X; URL= http://address/file.html"&gt;</a:t>
            </a:r>
            <a:br>
              <a:rPr lang="en-US" i="1" dirty="0"/>
            </a:br>
            <a:endParaRPr lang="en-US" i="1" dirty="0"/>
          </a:p>
          <a:p>
            <a:pPr marL="228600" indent="-228600" eaLnBrk="1" hangingPunct="1">
              <a:buFontTx/>
              <a:buAutoNum type="arabicPeriod"/>
              <a:defRPr/>
            </a:pPr>
            <a:r>
              <a:rPr lang="en-US" dirty="0"/>
              <a:t>To specify an expiration date for the page so that it will be reloaded after a certain date.</a:t>
            </a:r>
            <a:endParaRPr lang="en-US" b="1" i="1" dirty="0"/>
          </a:p>
          <a:p>
            <a:pPr marL="228600" indent="-228600" eaLnBrk="1" hangingPunct="1">
              <a:defRPr/>
            </a:pPr>
            <a:r>
              <a:rPr lang="en-US" i="1" dirty="0"/>
              <a:t>       &lt;META HTTP-EQUIV="Expires" CONTENT="Mon, 23 Sep 2001 01:21:00 GMT"&gt;</a:t>
            </a:r>
            <a:r>
              <a:rPr lang="en-US" b="1" i="1" dirty="0"/>
              <a:t/>
            </a:r>
            <a:br>
              <a:rPr lang="en-US" b="1" i="1" dirty="0"/>
            </a:br>
            <a:endParaRPr lang="en-US" b="1" i="1" dirty="0"/>
          </a:p>
          <a:p>
            <a:pPr marL="228600" indent="-228600" eaLnBrk="1" hangingPunct="1">
              <a:buFontTx/>
              <a:buAutoNum type="arabicPeriod" startAt="4"/>
              <a:defRPr/>
            </a:pPr>
            <a:r>
              <a:rPr lang="en-US" dirty="0"/>
              <a:t>To specify keywords for certain search services to use.</a:t>
            </a:r>
            <a:br>
              <a:rPr lang="en-US" dirty="0"/>
            </a:br>
            <a:r>
              <a:rPr lang="en-US" i="1" dirty="0"/>
              <a:t>&lt;META HTTP-EQUIV="Keywords" CONTENT="keyword1, keyword2, ..."&gt;</a:t>
            </a:r>
          </a:p>
          <a:p>
            <a:pPr marL="228600" indent="-228600" eaLnBrk="1" hangingPunct="1">
              <a:buFontTx/>
              <a:buAutoNum type="arabicPeriod" startAt="4"/>
              <a:defRPr/>
            </a:pPr>
            <a:endParaRPr lang="en-US" dirty="0"/>
          </a:p>
          <a:p>
            <a:pPr marL="228600" indent="-228600" eaLnBrk="1" hangingPunct="1">
              <a:buFontTx/>
              <a:buAutoNum type="arabicPeriod" startAt="4"/>
              <a:defRPr/>
            </a:pPr>
            <a:r>
              <a:rPr lang="en-US" dirty="0"/>
              <a:t>To specify a description of your page for certain search services to use</a:t>
            </a:r>
          </a:p>
          <a:p>
            <a:pPr marL="228600" indent="-228600" eaLnBrk="1" hangingPunct="1">
              <a:defRPr/>
            </a:pPr>
            <a:r>
              <a:rPr lang="en-US" i="1" dirty="0"/>
              <a:t>      &lt;META HTTP-EQUIV="Description" CONTENT="Describe your site here....“</a:t>
            </a:r>
          </a:p>
          <a:p>
            <a:pPr marL="228600" indent="-228600" eaLnBrk="1" hangingPunct="1">
              <a:buFontTx/>
              <a:buChar char="•"/>
              <a:defRPr/>
            </a:pPr>
            <a:endParaRPr lang="en-US" b="1" i="1" dirty="0"/>
          </a:p>
          <a:p>
            <a:pPr marL="228600" indent="-228600" eaLnBrk="1" hangingPunct="1">
              <a:buFontTx/>
              <a:buChar char="•"/>
              <a:defRPr/>
            </a:pPr>
            <a:r>
              <a:rPr lang="en-US" b="1" i="1" dirty="0"/>
              <a:t>&lt;LINK&gt; element</a:t>
            </a:r>
            <a:r>
              <a:rPr lang="en-US" i="1" dirty="0"/>
              <a:t> </a:t>
            </a:r>
            <a:r>
              <a:rPr lang="en-US" dirty="0"/>
              <a:t>is used in linking style which will be discussed in later chapters.</a:t>
            </a:r>
            <a:endParaRPr lang="en-US" b="1" i="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3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AF21ED-44D4-45A9-9B1D-19952A5CBF23}" type="slidenum">
              <a:rPr lang="en-US" altLang="en-US"/>
              <a:pPr>
                <a:spcBef>
                  <a:spcPct val="0"/>
                </a:spcBef>
              </a:pPr>
              <a:t>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http://www.w3schools.com/TAGS/ref_colornames.asp</a:t>
            </a:r>
          </a:p>
          <a:p>
            <a:pPr eaLnBrk="1" hangingPunct="1"/>
            <a:r>
              <a:rPr lang="en-US" altLang="en-US" smtClean="0"/>
              <a:t>http://www.utexas.edu/learn/html/colors.html</a:t>
            </a:r>
          </a:p>
          <a:p>
            <a:pPr eaLnBrk="1" hangingPunct="1"/>
            <a:r>
              <a:rPr lang="en-US" altLang="en-US" smtClean="0"/>
              <a:t>http://www.w3schools.com/html/html_colornames.asp</a:t>
            </a:r>
          </a:p>
          <a:p>
            <a:pPr eaLnBrk="1" hangingPunct="1"/>
            <a:r>
              <a:rPr lang="en-US" altLang="en-US" smtClean="0"/>
              <a:t>http://www.tizag.com/htmlT/htmlcolorcodes.php</a:t>
            </a:r>
          </a:p>
        </p:txBody>
      </p:sp>
      <p:sp>
        <p:nvSpPr>
          <p:cNvPr id="2150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5FF4DCD-3A47-48FD-BC82-3D721F302DA1}" type="slidenum">
              <a:rPr lang="en-US" altLang="en-US"/>
              <a:pPr>
                <a:spcBef>
                  <a:spcPct val="0"/>
                </a:spcBef>
              </a:pPr>
              <a:t>12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355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04B347-0BAB-4247-B015-350FF2AD08F6}" type="slidenum">
              <a:rPr lang="en-US" altLang="en-US"/>
              <a:pPr>
                <a:spcBef>
                  <a:spcPct val="0"/>
                </a:spcBef>
              </a:pPr>
              <a:t>13</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Lorem</a:t>
            </a:r>
            <a:r>
              <a:rPr lang="en-US" baseline="0" dirty="0" smtClean="0"/>
              <a:t>50 (enter)</a:t>
            </a:r>
            <a:endParaRPr lang="en-US" dirty="0"/>
          </a:p>
        </p:txBody>
      </p:sp>
      <p:sp>
        <p:nvSpPr>
          <p:cNvPr id="4" name="Slide Number Placeholder 3"/>
          <p:cNvSpPr>
            <a:spLocks noGrp="1"/>
          </p:cNvSpPr>
          <p:nvPr>
            <p:ph type="sldNum" sz="quarter" idx="10"/>
          </p:nvPr>
        </p:nvSpPr>
        <p:spPr/>
        <p:txBody>
          <a:bodyPr/>
          <a:lstStyle/>
          <a:p>
            <a:fld id="{59F88C52-F613-4CE8-A2BD-3394D2F7E535}" type="slidenum">
              <a:rPr lang="en-US" altLang="en-US" smtClean="0"/>
              <a:pPr/>
              <a:t>16</a:t>
            </a:fld>
            <a:endParaRPr lang="en-US" altLang="en-US"/>
          </a:p>
        </p:txBody>
      </p:sp>
    </p:spTree>
    <p:extLst>
      <p:ext uri="{BB962C8B-B14F-4D97-AF65-F5344CB8AC3E}">
        <p14:creationId xmlns:p14="http://schemas.microsoft.com/office/powerpoint/2010/main" val="57284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marL="342900" indent="-342900" eaLnBrk="1" hangingPunct="1">
              <a:lnSpc>
                <a:spcPct val="90000"/>
              </a:lnSpc>
              <a:spcBef>
                <a:spcPct val="20000"/>
              </a:spcBef>
              <a:buClr>
                <a:schemeClr val="accent1"/>
              </a:buClr>
              <a:buSzPct val="80000"/>
              <a:buFont typeface="Wingdings" pitchFamily="2" charset="2"/>
              <a:buChar char="n"/>
              <a:defRPr/>
            </a:pPr>
            <a:r>
              <a:rPr lang="en-US" dirty="0"/>
              <a:t>The p element automatically creates some space before and after itself. The space is automatically applied by the browser, or you can specify it in a style sheet.</a:t>
            </a:r>
          </a:p>
          <a:p>
            <a:pPr marL="342900" indent="-342900" eaLnBrk="1" hangingPunct="1">
              <a:lnSpc>
                <a:spcPct val="90000"/>
              </a:lnSpc>
              <a:spcBef>
                <a:spcPct val="20000"/>
              </a:spcBef>
              <a:buClr>
                <a:schemeClr val="accent1"/>
              </a:buClr>
              <a:buSzPct val="80000"/>
              <a:buFont typeface="Wingdings" pitchFamily="2" charset="2"/>
              <a:buChar char="n"/>
              <a:defRPr/>
            </a:pPr>
            <a:endParaRPr lang="en-US" dirty="0">
              <a:cs typeface="Times New Roman" pitchFamily="18" charset="0"/>
            </a:endParaRPr>
          </a:p>
          <a:p>
            <a:pPr marL="342900" indent="-342900" eaLnBrk="1" hangingPunct="1">
              <a:lnSpc>
                <a:spcPct val="90000"/>
              </a:lnSpc>
              <a:spcBef>
                <a:spcPct val="20000"/>
              </a:spcBef>
              <a:buClr>
                <a:schemeClr val="accent1"/>
              </a:buClr>
              <a:buSzPct val="80000"/>
              <a:buFont typeface="Wingdings" pitchFamily="2" charset="2"/>
              <a:buChar char="n"/>
              <a:defRPr/>
            </a:pPr>
            <a:r>
              <a:rPr lang="en-US" dirty="0">
                <a:cs typeface="Times New Roman" pitchFamily="18" charset="0"/>
              </a:rPr>
              <a:t>Line breaks in HTML code are interpreted by browsers as spaces.</a:t>
            </a:r>
          </a:p>
          <a:p>
            <a:pPr marL="342900" indent="-342900" eaLnBrk="1" hangingPunct="1">
              <a:lnSpc>
                <a:spcPct val="90000"/>
              </a:lnSpc>
              <a:spcBef>
                <a:spcPct val="20000"/>
              </a:spcBef>
              <a:buClr>
                <a:schemeClr val="accent1"/>
              </a:buClr>
              <a:buSzPct val="80000"/>
              <a:buFont typeface="Wingdings" pitchFamily="2" charset="2"/>
              <a:buNone/>
              <a:defRPr/>
            </a:pPr>
            <a:r>
              <a:rPr lang="en-US" dirty="0">
                <a:cs typeface="Times New Roman" pitchFamily="18" charset="0"/>
              </a:rPr>
              <a:t>     Tags such as </a:t>
            </a:r>
            <a:r>
              <a:rPr lang="en-US" b="1" dirty="0">
                <a:latin typeface="Courier New" pitchFamily="49" charset="0"/>
                <a:cs typeface="Courier New" pitchFamily="49" charset="0"/>
              </a:rPr>
              <a:t>&lt;P&gt;</a:t>
            </a:r>
            <a:r>
              <a:rPr lang="en-US" dirty="0">
                <a:cs typeface="Times New Roman" pitchFamily="18" charset="0"/>
              </a:rPr>
              <a:t> </a:t>
            </a:r>
            <a:r>
              <a:rPr lang="en-US" b="1" dirty="0">
                <a:latin typeface="Courier New" pitchFamily="49" charset="0"/>
                <a:cs typeface="Courier New" pitchFamily="49" charset="0"/>
              </a:rPr>
              <a:t>&lt;DIV&gt;</a:t>
            </a:r>
            <a:r>
              <a:rPr lang="en-US" dirty="0">
                <a:cs typeface="Times New Roman" pitchFamily="18" charset="0"/>
              </a:rPr>
              <a:t> and </a:t>
            </a:r>
            <a:r>
              <a:rPr lang="en-US" b="1" dirty="0">
                <a:latin typeface="Courier New" pitchFamily="49" charset="0"/>
                <a:cs typeface="Courier New" pitchFamily="49" charset="0"/>
              </a:rPr>
              <a:t>&lt;BR&gt;</a:t>
            </a:r>
            <a:r>
              <a:rPr lang="en-US" dirty="0">
                <a:cs typeface="Times New Roman" pitchFamily="18" charset="0"/>
              </a:rPr>
              <a:t>  enable us to force new lines.</a:t>
            </a:r>
          </a:p>
          <a:p>
            <a:pPr marL="228600" indent="-228600" eaLnBrk="1" hangingPunct="1">
              <a:defRPr/>
            </a:pPr>
            <a:r>
              <a:rPr lang="en-US" b="1" dirty="0"/>
              <a:t>Paragraphs</a:t>
            </a:r>
          </a:p>
          <a:p>
            <a:pPr marL="228600" indent="-228600" algn="just" eaLnBrk="1" hangingPunct="1">
              <a:defRPr/>
            </a:pPr>
            <a:r>
              <a:rPr lang="en-US" dirty="0"/>
              <a:t>	Unlike documents in most word processors, HTML document ignore multiple spaces, tabs and carriage returns. Word wrapping can happen any time in your source file and multiple spaces are collated into a single space.   To preserve some text formatting we use the &lt;p&gt; tag which created paragraphs. Normally the browser places a blank line before the paragraph</a:t>
            </a:r>
          </a:p>
          <a:p>
            <a:pPr marL="228600" indent="-228600" algn="just" eaLnBrk="1" hangingPunct="1">
              <a:defRPr/>
            </a:pPr>
            <a:r>
              <a:rPr lang="en-US" dirty="0"/>
              <a:t>	 &lt;BR&gt; is an empty tag used when you want to end a line, but don't want to start a new paragraph. The &lt;BR&gt; tag forces a line break wherever you place it.</a:t>
            </a:r>
          </a:p>
          <a:p>
            <a:pPr marL="228600" indent="-228600" eaLnBrk="1" hangingPunct="1">
              <a:defRPr/>
            </a:pPr>
            <a:r>
              <a:rPr lang="en-US" dirty="0"/>
              <a:t>e.g. : </a:t>
            </a:r>
            <a:r>
              <a:rPr lang="en-US" i="1" dirty="0"/>
              <a:t>&lt;P&gt;This &lt;BR&gt; is a </a:t>
            </a:r>
            <a:r>
              <a:rPr lang="en-US" i="1" dirty="0" err="1"/>
              <a:t>para</a:t>
            </a:r>
            <a:r>
              <a:rPr lang="en-US" i="1" dirty="0"/>
              <a:t>&lt;BR&gt;graph with line breaks&lt;/P&gt;</a:t>
            </a:r>
            <a:endParaRPr lang="en-US" dirty="0"/>
          </a:p>
          <a:p>
            <a:pPr marL="228600" indent="-228600" algn="just" eaLnBrk="1" hangingPunct="1">
              <a:defRPr/>
            </a:pPr>
            <a:r>
              <a:rPr lang="en-US" dirty="0"/>
              <a:t> 	&lt;P&gt; tag has a ALIGN attribute which aligns the paragraph to LEFT, RIGHT, CENTER or JUSTIFY (justified) </a:t>
            </a:r>
          </a:p>
          <a:p>
            <a:pPr marL="228600" indent="-228600" eaLnBrk="1" hangingPunct="1">
              <a:defRPr/>
            </a:pPr>
            <a:r>
              <a:rPr lang="en-US" b="1" dirty="0"/>
              <a:t>Horizontal rules</a:t>
            </a:r>
            <a:endParaRPr lang="en-US" dirty="0"/>
          </a:p>
          <a:p>
            <a:pPr marL="228600" indent="-228600" algn="just" eaLnBrk="1" hangingPunct="1">
              <a:defRPr/>
            </a:pPr>
            <a:r>
              <a:rPr lang="en-US" dirty="0"/>
              <a:t>	The &lt;HR&gt; tag draws a  horizontal line across the page. It is useful to separate different sections of a single page. </a:t>
            </a:r>
          </a:p>
          <a:p>
            <a:pPr marL="228600" indent="-228600" algn="just" eaLnBrk="1" hangingPunct="1">
              <a:defRPr/>
            </a:pPr>
            <a:r>
              <a:rPr lang="en-US" dirty="0"/>
              <a:t>Some attributes are </a:t>
            </a:r>
          </a:p>
          <a:p>
            <a:pPr marL="685800" lvl="1" indent="-228600" algn="just" eaLnBrk="1" hangingPunct="1">
              <a:buFontTx/>
              <a:buChar char="•"/>
              <a:defRPr/>
            </a:pPr>
            <a:r>
              <a:rPr lang="en-US" dirty="0"/>
              <a:t>SIZE      -  Set’s the line thickness</a:t>
            </a:r>
          </a:p>
          <a:p>
            <a:pPr marL="685800" lvl="1" indent="-228600" algn="just" eaLnBrk="1" hangingPunct="1">
              <a:buFontTx/>
              <a:buChar char="•"/>
              <a:defRPr/>
            </a:pPr>
            <a:r>
              <a:rPr lang="en-US" dirty="0"/>
              <a:t>WIDTH  -  Set’s the width of the of the line </a:t>
            </a:r>
          </a:p>
          <a:p>
            <a:pPr marL="685800" lvl="1" indent="-228600" algn="just" eaLnBrk="1" hangingPunct="1">
              <a:buFontTx/>
              <a:buChar char="•"/>
              <a:defRPr/>
            </a:pPr>
            <a:r>
              <a:rPr lang="en-US" dirty="0"/>
              <a:t>ALIGN    -  sets the alignment to LEFT,RIGHT or CENTER.</a:t>
            </a:r>
          </a:p>
          <a:p>
            <a:pPr marL="685800" lvl="1" indent="-228600" algn="just" eaLnBrk="1" hangingPunct="1">
              <a:buFontTx/>
              <a:buChar char="•"/>
              <a:defRPr/>
            </a:pPr>
            <a:r>
              <a:rPr lang="en-US" dirty="0"/>
              <a:t>NOSHADE – renders the bar without surrounding shadow.  </a:t>
            </a:r>
          </a:p>
          <a:p>
            <a:pPr eaLnBrk="1" hangingPunct="1">
              <a:defRPr/>
            </a:pPr>
            <a:endParaRPr lang="en-US" dirty="0"/>
          </a:p>
        </p:txBody>
      </p:sp>
      <p:sp>
        <p:nvSpPr>
          <p:cNvPr id="297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E6F7A1-1690-486E-8895-72A589E830D7}" type="slidenum">
              <a:rPr lang="en-US" altLang="en-US"/>
              <a:pPr>
                <a:spcBef>
                  <a:spcPct val="0"/>
                </a:spcBef>
              </a:pPr>
              <a:t>18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051449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71696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792916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438438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441680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078300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30133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260995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758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97066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29463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6" descr="template_final copy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3"/>
          <p:cNvSpPr>
            <a:spLocks noChangeArrowheads="1"/>
          </p:cNvSpPr>
          <p:nvPr/>
        </p:nvSpPr>
        <p:spPr bwMode="auto">
          <a:xfrm>
            <a:off x="8135938" y="6180138"/>
            <a:ext cx="498475" cy="557212"/>
          </a:xfrm>
          <a:prstGeom prst="rect">
            <a:avLst/>
          </a:prstGeom>
          <a:no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Wingdings" panose="05000000000000000000" pitchFamily="2" charset="2"/>
              <a:buNone/>
            </a:pPr>
            <a:fld id="{4D4B5C40-31B9-46C3-B4DC-C1014FC3E3FD}" type="slidenum">
              <a:rPr lang="en-US" altLang="en-US" sz="1400">
                <a:latin typeface="AvantGarde Md BT"/>
              </a:rPr>
              <a:pPr eaLnBrk="1" hangingPunct="1">
                <a:lnSpc>
                  <a:spcPct val="150000"/>
                </a:lnSpc>
                <a:buFont typeface="Wingdings" panose="05000000000000000000" pitchFamily="2" charset="2"/>
                <a:buNone/>
              </a:pPr>
              <a:t>‹#›</a:t>
            </a:fld>
            <a:endParaRPr lang="en-US" altLang="en-US" sz="1400">
              <a:latin typeface="AvantGarde Md BT"/>
            </a:endParaRPr>
          </a:p>
        </p:txBody>
      </p:sp>
      <p:pic>
        <p:nvPicPr>
          <p:cNvPr id="1028" name="Picture 5" descr="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8200" y="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log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458200" y="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19200" y="1981200"/>
            <a:ext cx="7239000" cy="2549525"/>
          </a:xfrm>
          <a:ln>
            <a:miter lim="800000"/>
            <a:headEnd/>
            <a:tailEnd/>
          </a:ln>
        </p:spPr>
        <p:txBody>
          <a:bodyPr lIns="92075" tIns="46038" rIns="92075" bIns="46038" rtlCol="0" anchor="ctr"/>
          <a:lstStyle/>
          <a:p>
            <a:pPr eaLnBrk="1" fontAlgn="auto" hangingPunct="1">
              <a:spcAft>
                <a:spcPts val="0"/>
              </a:spcAft>
              <a:defRPr/>
            </a:pPr>
            <a:r>
              <a:rPr lang="en-GB" b="1" dirty="0">
                <a:solidFill>
                  <a:schemeClr val="accent6"/>
                </a:solidFill>
              </a:rPr>
              <a:t/>
            </a:r>
            <a:br>
              <a:rPr lang="en-GB" b="1" dirty="0">
                <a:solidFill>
                  <a:schemeClr val="accent6"/>
                </a:solidFill>
              </a:rPr>
            </a:br>
            <a:r>
              <a:rPr lang="en-GB" b="1" dirty="0">
                <a:solidFill>
                  <a:schemeClr val="accent6"/>
                </a:solidFill>
              </a:rPr>
              <a:t>Session 2.2</a:t>
            </a:r>
            <a:br>
              <a:rPr lang="en-GB" b="1" dirty="0">
                <a:solidFill>
                  <a:schemeClr val="accent6"/>
                </a:solidFill>
              </a:rPr>
            </a:br>
            <a:r>
              <a:rPr lang="en-GB" b="1" dirty="0">
                <a:solidFill>
                  <a:schemeClr val="accent6"/>
                </a:solidFill>
              </a:rPr>
              <a:t> </a:t>
            </a:r>
            <a:r>
              <a:rPr lang="en-US" b="1" dirty="0">
                <a:solidFill>
                  <a:schemeClr val="accent2"/>
                </a:solidFill>
                <a:cs typeface="Times New Roman" pitchFamily="18" charset="0"/>
              </a:rPr>
              <a:t>HTML 5 Text Elements</a:t>
            </a:r>
            <a:r>
              <a:rPr lang="en-GB" b="1" dirty="0">
                <a:solidFill>
                  <a:schemeClr val="accent6"/>
                </a:solidFill>
              </a:rPr>
              <a:t/>
            </a:r>
            <a:br>
              <a:rPr lang="en-GB" b="1" dirty="0">
                <a:solidFill>
                  <a:schemeClr val="accent6"/>
                </a:solidFill>
              </a:rPr>
            </a:br>
            <a:endParaRPr lang="en-GB" b="1" dirty="0">
              <a:solidFill>
                <a:schemeClr val="accent6"/>
              </a:solidFill>
            </a:endParaRPr>
          </a:p>
        </p:txBody>
      </p:sp>
      <p:sp>
        <p:nvSpPr>
          <p:cNvPr id="4099" name="Rectangle 2"/>
          <p:cNvSpPr>
            <a:spLocks noChangeArrowheads="1"/>
          </p:cNvSpPr>
          <p:nvPr/>
        </p:nvSpPr>
        <p:spPr bwMode="auto">
          <a:xfrm>
            <a:off x="631825" y="3030538"/>
            <a:ext cx="8054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4400" b="1">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Creating of Meta Element</a:t>
            </a:r>
          </a:p>
        </p:txBody>
      </p:sp>
      <p:sp>
        <p:nvSpPr>
          <p:cNvPr id="11267" name="Content Placeholder 2"/>
          <p:cNvSpPr>
            <a:spLocks noGrp="1"/>
          </p:cNvSpPr>
          <p:nvPr>
            <p:ph idx="1"/>
          </p:nvPr>
        </p:nvSpPr>
        <p:spPr>
          <a:xfrm>
            <a:off x="457200" y="1646238"/>
            <a:ext cx="8229600" cy="4525962"/>
          </a:xfrm>
        </p:spPr>
        <p:txBody>
          <a:bodyPr rtlCol="0">
            <a:normAutofit/>
          </a:bodyPr>
          <a:lstStyle/>
          <a:p>
            <a:pPr eaLnBrk="1" fontAlgn="auto" hangingPunct="1">
              <a:spcAft>
                <a:spcPts val="0"/>
              </a:spcAft>
              <a:buFont typeface="Wingdings 3" charset="2"/>
              <a:buChar char=""/>
              <a:defRPr/>
            </a:pPr>
            <a:r>
              <a:rPr lang="en-US" altLang="en-US" sz="2800" dirty="0">
                <a:solidFill>
                  <a:srgbClr val="FF0000"/>
                </a:solidFill>
              </a:rPr>
              <a:t>&lt;title&gt;</a:t>
            </a:r>
            <a:r>
              <a:rPr lang="en-US" altLang="en-US" sz="2800" b="1" dirty="0">
                <a:solidFill>
                  <a:srgbClr val="7030A0"/>
                </a:solidFill>
              </a:rPr>
              <a:t>Web Programming tutorial | Free Web Courses - Web Programmers</a:t>
            </a:r>
            <a:r>
              <a:rPr lang="en-US" altLang="en-US" sz="2800" dirty="0">
                <a:solidFill>
                  <a:srgbClr val="FF0000"/>
                </a:solidFill>
              </a:rPr>
              <a:t>&lt;/title&gt;</a:t>
            </a:r>
          </a:p>
          <a:p>
            <a:pPr eaLnBrk="1" fontAlgn="auto" hangingPunct="1">
              <a:spcAft>
                <a:spcPts val="0"/>
              </a:spcAft>
              <a:buFont typeface="Wingdings 3" charset="2"/>
              <a:buChar char=""/>
              <a:defRPr/>
            </a:pPr>
            <a:r>
              <a:rPr lang="en-US" altLang="en-US" sz="2800" dirty="0">
                <a:solidFill>
                  <a:schemeClr val="tx1">
                    <a:lumMod val="75000"/>
                    <a:lumOff val="25000"/>
                  </a:schemeClr>
                </a:solidFill>
              </a:rPr>
              <a:t>&lt;</a:t>
            </a:r>
            <a:r>
              <a:rPr lang="en-US" altLang="en-US" sz="2800" dirty="0">
                <a:solidFill>
                  <a:srgbClr val="FF0000"/>
                </a:solidFill>
              </a:rPr>
              <a:t>meta</a:t>
            </a:r>
            <a:r>
              <a:rPr lang="en-US" altLang="en-US" sz="2800" dirty="0">
                <a:solidFill>
                  <a:schemeClr val="tx1">
                    <a:lumMod val="75000"/>
                    <a:lumOff val="25000"/>
                  </a:schemeClr>
                </a:solidFill>
              </a:rPr>
              <a:t> </a:t>
            </a:r>
            <a:r>
              <a:rPr lang="en-US" altLang="en-US" sz="2800" b="1" dirty="0">
                <a:solidFill>
                  <a:schemeClr val="tx1">
                    <a:lumMod val="75000"/>
                    <a:lumOff val="25000"/>
                  </a:schemeClr>
                </a:solidFill>
              </a:rPr>
              <a:t>name</a:t>
            </a:r>
            <a:r>
              <a:rPr lang="en-US" altLang="en-US" sz="2800" dirty="0">
                <a:solidFill>
                  <a:schemeClr val="tx1">
                    <a:lumMod val="75000"/>
                    <a:lumOff val="25000"/>
                  </a:schemeClr>
                </a:solidFill>
              </a:rPr>
              <a:t>="</a:t>
            </a:r>
            <a:r>
              <a:rPr lang="en-US" altLang="en-US" sz="2800" b="1" dirty="0">
                <a:solidFill>
                  <a:schemeClr val="accent2"/>
                </a:solidFill>
              </a:rPr>
              <a:t>description</a:t>
            </a:r>
            <a:r>
              <a:rPr lang="en-US" altLang="en-US" sz="2800" dirty="0">
                <a:solidFill>
                  <a:schemeClr val="tx1">
                    <a:lumMod val="75000"/>
                    <a:lumOff val="25000"/>
                  </a:schemeClr>
                </a:solidFill>
              </a:rPr>
              <a:t>" </a:t>
            </a:r>
            <a:r>
              <a:rPr lang="en-US" altLang="en-US" sz="2800" b="1" dirty="0">
                <a:solidFill>
                  <a:schemeClr val="tx1">
                    <a:lumMod val="75000"/>
                    <a:lumOff val="25000"/>
                  </a:schemeClr>
                </a:solidFill>
              </a:rPr>
              <a:t>content</a:t>
            </a:r>
            <a:r>
              <a:rPr lang="en-US" altLang="en-US" sz="2800" dirty="0">
                <a:solidFill>
                  <a:schemeClr val="tx1">
                    <a:lumMod val="75000"/>
                    <a:lumOff val="25000"/>
                  </a:schemeClr>
                </a:solidFill>
              </a:rPr>
              <a:t>="This website provides free training on Web programming along with live examples. Click to view the tutorials."&gt;</a:t>
            </a:r>
          </a:p>
          <a:p>
            <a:pPr eaLnBrk="1" fontAlgn="auto" hangingPunct="1">
              <a:spcAft>
                <a:spcPts val="0"/>
              </a:spcAft>
              <a:buFont typeface="Wingdings 3" charset="2"/>
              <a:buChar char=""/>
              <a:defRPr/>
            </a:pPr>
            <a:r>
              <a:rPr lang="en-US" altLang="en-US" sz="2800" dirty="0">
                <a:solidFill>
                  <a:schemeClr val="tx1">
                    <a:lumMod val="75000"/>
                    <a:lumOff val="25000"/>
                  </a:schemeClr>
                </a:solidFill>
              </a:rPr>
              <a:t>&lt;</a:t>
            </a:r>
            <a:r>
              <a:rPr lang="en-US" altLang="en-US" sz="2800" dirty="0">
                <a:solidFill>
                  <a:srgbClr val="FF0000"/>
                </a:solidFill>
              </a:rPr>
              <a:t>meta</a:t>
            </a:r>
            <a:r>
              <a:rPr lang="en-US" altLang="en-US" sz="2800" dirty="0">
                <a:solidFill>
                  <a:schemeClr val="tx1">
                    <a:lumMod val="75000"/>
                    <a:lumOff val="25000"/>
                  </a:schemeClr>
                </a:solidFill>
              </a:rPr>
              <a:t> </a:t>
            </a:r>
            <a:r>
              <a:rPr lang="en-US" altLang="en-US" sz="2800" b="1" dirty="0">
                <a:solidFill>
                  <a:schemeClr val="tx1">
                    <a:lumMod val="75000"/>
                    <a:lumOff val="25000"/>
                  </a:schemeClr>
                </a:solidFill>
              </a:rPr>
              <a:t>name</a:t>
            </a:r>
            <a:r>
              <a:rPr lang="en-US" altLang="en-US" sz="2800" dirty="0">
                <a:solidFill>
                  <a:schemeClr val="tx1">
                    <a:lumMod val="75000"/>
                    <a:lumOff val="25000"/>
                  </a:schemeClr>
                </a:solidFill>
              </a:rPr>
              <a:t>="</a:t>
            </a:r>
            <a:r>
              <a:rPr lang="en-US" altLang="en-US" sz="2800" b="1" dirty="0">
                <a:solidFill>
                  <a:schemeClr val="accent2"/>
                </a:solidFill>
              </a:rPr>
              <a:t>keywords</a:t>
            </a:r>
            <a:r>
              <a:rPr lang="en-US" altLang="en-US" sz="2800" dirty="0">
                <a:solidFill>
                  <a:schemeClr val="tx1">
                    <a:lumMod val="75000"/>
                    <a:lumOff val="25000"/>
                  </a:schemeClr>
                </a:solidFill>
              </a:rPr>
              <a:t>" </a:t>
            </a:r>
            <a:r>
              <a:rPr lang="en-US" altLang="en-US" sz="2800" b="1" dirty="0">
                <a:solidFill>
                  <a:schemeClr val="tx1">
                    <a:lumMod val="75000"/>
                    <a:lumOff val="25000"/>
                  </a:schemeClr>
                </a:solidFill>
              </a:rPr>
              <a:t>content</a:t>
            </a:r>
            <a:r>
              <a:rPr lang="en-US" altLang="en-US" sz="2800" dirty="0">
                <a:solidFill>
                  <a:schemeClr val="tx1">
                    <a:lumMod val="75000"/>
                    <a:lumOff val="25000"/>
                  </a:schemeClr>
                </a:solidFill>
              </a:rPr>
              <a:t>="</a:t>
            </a:r>
            <a:r>
              <a:rPr lang="en-US" altLang="en-US" sz="2800" b="1" dirty="0">
                <a:solidFill>
                  <a:srgbClr val="7030A0"/>
                </a:solidFill>
              </a:rPr>
              <a:t>Web Programming tutorial, Free Web Courses</a:t>
            </a:r>
            <a:r>
              <a:rPr lang="en-US" altLang="en-US" sz="2800" dirty="0">
                <a:solidFill>
                  <a:schemeClr val="tx1">
                    <a:lumMod val="75000"/>
                    <a:lumOff val="25000"/>
                  </a:schemeClr>
                </a:solidFill>
              </a:rPr>
              <a:t>"&gt;</a:t>
            </a:r>
          </a:p>
          <a:p>
            <a:pPr eaLnBrk="1" fontAlgn="auto" hangingPunct="1">
              <a:spcAft>
                <a:spcPts val="0"/>
              </a:spcAft>
              <a:buFont typeface="Wingdings 3" charset="2"/>
              <a:buChar char=""/>
              <a:defRPr/>
            </a:pPr>
            <a:r>
              <a:rPr lang="en-US" altLang="en-US" sz="2800" dirty="0">
                <a:solidFill>
                  <a:schemeClr val="tx1">
                    <a:lumMod val="75000"/>
                    <a:lumOff val="25000"/>
                  </a:schemeClr>
                </a:solidFill>
              </a:rPr>
              <a:t>&lt;</a:t>
            </a:r>
            <a:r>
              <a:rPr lang="en-US" altLang="en-US" sz="2800" dirty="0">
                <a:solidFill>
                  <a:srgbClr val="FF0000"/>
                </a:solidFill>
              </a:rPr>
              <a:t>meta</a:t>
            </a:r>
            <a:r>
              <a:rPr lang="en-US" altLang="en-US" sz="2800" dirty="0">
                <a:solidFill>
                  <a:schemeClr val="tx1">
                    <a:lumMod val="75000"/>
                    <a:lumOff val="25000"/>
                  </a:schemeClr>
                </a:solidFill>
              </a:rPr>
              <a:t> </a:t>
            </a:r>
            <a:r>
              <a:rPr lang="en-US" altLang="en-US" sz="2800" b="1" dirty="0">
                <a:solidFill>
                  <a:schemeClr val="tx1">
                    <a:lumMod val="75000"/>
                    <a:lumOff val="25000"/>
                  </a:schemeClr>
                </a:solidFill>
              </a:rPr>
              <a:t>name</a:t>
            </a:r>
            <a:r>
              <a:rPr lang="en-US" altLang="en-US" sz="2800" dirty="0">
                <a:solidFill>
                  <a:schemeClr val="tx1">
                    <a:lumMod val="75000"/>
                    <a:lumOff val="25000"/>
                  </a:schemeClr>
                </a:solidFill>
              </a:rPr>
              <a:t>="</a:t>
            </a:r>
            <a:r>
              <a:rPr lang="en-US" altLang="en-US" sz="2800" b="1" dirty="0">
                <a:solidFill>
                  <a:schemeClr val="accent2"/>
                </a:solidFill>
              </a:rPr>
              <a:t>author</a:t>
            </a:r>
            <a:r>
              <a:rPr lang="en-US" altLang="en-US" sz="2800" dirty="0">
                <a:solidFill>
                  <a:schemeClr val="tx1">
                    <a:lumMod val="75000"/>
                    <a:lumOff val="25000"/>
                  </a:schemeClr>
                </a:solidFill>
              </a:rPr>
              <a:t>" </a:t>
            </a:r>
            <a:r>
              <a:rPr lang="en-US" altLang="en-US" sz="2800" b="1" dirty="0">
                <a:solidFill>
                  <a:schemeClr val="tx1">
                    <a:lumMod val="75000"/>
                    <a:lumOff val="25000"/>
                  </a:schemeClr>
                </a:solidFill>
              </a:rPr>
              <a:t>content</a:t>
            </a:r>
            <a:r>
              <a:rPr lang="en-US" altLang="en-US" sz="2800" dirty="0">
                <a:solidFill>
                  <a:schemeClr val="tx1">
                    <a:lumMod val="75000"/>
                    <a:lumOff val="25000"/>
                  </a:schemeClr>
                </a:solidFill>
              </a:rPr>
              <a:t>="John Doe"&gt;</a:t>
            </a:r>
          </a:p>
          <a:p>
            <a:pPr eaLnBrk="1" fontAlgn="auto" hangingPunct="1">
              <a:spcAft>
                <a:spcPts val="0"/>
              </a:spcAft>
              <a:buFontTx/>
              <a:buNone/>
              <a:defRPr/>
            </a:pPr>
            <a:r>
              <a:rPr lang="en-US" altLang="en-US" sz="2800" dirty="0">
                <a:solidFill>
                  <a:schemeClr val="tx1">
                    <a:lumMod val="75000"/>
                    <a:lumOff val="25000"/>
                  </a:schemeClr>
                </a:solidFill>
              </a:rPr>
              <a:t> (Test with www.validator.w3.org)</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Required Attributes</a:t>
            </a:r>
          </a:p>
        </p:txBody>
      </p:sp>
      <p:sp>
        <p:nvSpPr>
          <p:cNvPr id="19459" name="Content Placeholder 2"/>
          <p:cNvSpPr>
            <a:spLocks noGrp="1" noChangeArrowheads="1"/>
          </p:cNvSpPr>
          <p:nvPr>
            <p:ph idx="1"/>
          </p:nvPr>
        </p:nvSpPr>
        <p:spPr bwMode="auto">
          <a:xfrm>
            <a:off x="533400" y="1722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dirty="0" smtClean="0"/>
              <a:t>Form</a:t>
            </a:r>
            <a:r>
              <a:rPr lang="en-US" altLang="en-US" dirty="0" smtClean="0"/>
              <a:t> element requires ACTION</a:t>
            </a:r>
          </a:p>
          <a:p>
            <a:pPr eaLnBrk="1" hangingPunct="1"/>
            <a:r>
              <a:rPr lang="en-US" altLang="en-US" b="1" dirty="0" err="1" smtClean="0"/>
              <a:t>Img</a:t>
            </a:r>
            <a:r>
              <a:rPr lang="en-US" altLang="en-US" dirty="0" smtClean="0"/>
              <a:t> element requires ALT</a:t>
            </a:r>
          </a:p>
          <a:p>
            <a:pPr eaLnBrk="1" hangingPunct="1"/>
            <a:r>
              <a:rPr lang="en-US" altLang="en-US" b="1" dirty="0" err="1" smtClean="0"/>
              <a:t>Textarea</a:t>
            </a:r>
            <a:r>
              <a:rPr lang="en-US" altLang="en-US" dirty="0" smtClean="0"/>
              <a:t> element requires COLS</a:t>
            </a:r>
          </a:p>
          <a:p>
            <a:pPr eaLnBrk="1" hangingPunct="1"/>
            <a:r>
              <a:rPr lang="en-US" altLang="en-US" b="1" dirty="0" smtClean="0"/>
              <a:t>Meta</a:t>
            </a:r>
            <a:r>
              <a:rPr lang="en-US" altLang="en-US" dirty="0" smtClean="0"/>
              <a:t> element requires CONTENT</a:t>
            </a:r>
          </a:p>
          <a:p>
            <a:pPr eaLnBrk="1" hangingPunct="1">
              <a:buFontTx/>
              <a:buNone/>
            </a:pPr>
            <a:r>
              <a:rPr lang="en-US" altLang="en-US" dirty="0" smtClean="0"/>
              <a:t>And so on….</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808038"/>
            <a:ext cx="8229600" cy="563562"/>
          </a:xfrm>
        </p:spPr>
        <p:txBody>
          <a:bodyPr rtlCol="0">
            <a:normAutofit fontScale="90000"/>
          </a:bodyPr>
          <a:lstStyle/>
          <a:p>
            <a:pPr eaLnBrk="1" fontAlgn="auto" hangingPunct="1">
              <a:spcAft>
                <a:spcPts val="0"/>
              </a:spcAft>
              <a:defRPr/>
            </a:pPr>
            <a:r>
              <a:rPr lang="en-US" altLang="en-US" sz="4000" b="1"/>
              <a:t>BODY</a:t>
            </a:r>
          </a:p>
        </p:txBody>
      </p:sp>
      <p:sp>
        <p:nvSpPr>
          <p:cNvPr id="13315" name="Rectangle 3"/>
          <p:cNvSpPr>
            <a:spLocks noGrp="1" noChangeArrowheads="1"/>
          </p:cNvSpPr>
          <p:nvPr>
            <p:ph idx="1"/>
          </p:nvPr>
        </p:nvSpPr>
        <p:spPr>
          <a:xfrm>
            <a:off x="457200" y="1524000"/>
            <a:ext cx="8229600" cy="5181600"/>
          </a:xfrm>
        </p:spPr>
        <p:txBody>
          <a:bodyPr rtlCol="0">
            <a:normAutofit/>
          </a:bodyPr>
          <a:lstStyle/>
          <a:p>
            <a:pPr eaLnBrk="1" fontAlgn="auto" hangingPunct="1">
              <a:spcAft>
                <a:spcPts val="0"/>
              </a:spcAft>
              <a:buFont typeface="Wingdings 3" charset="2"/>
              <a:buChar char=""/>
              <a:defRPr/>
            </a:pPr>
            <a:r>
              <a:rPr lang="en-US" altLang="en-US" sz="2000" dirty="0">
                <a:solidFill>
                  <a:schemeClr val="tx1">
                    <a:lumMod val="75000"/>
                    <a:lumOff val="25000"/>
                  </a:schemeClr>
                </a:solidFill>
              </a:rPr>
              <a:t>Enclosed in </a:t>
            </a:r>
            <a:r>
              <a:rPr lang="en-US" altLang="en-US" sz="2000" dirty="0">
                <a:solidFill>
                  <a:srgbClr val="0000FF"/>
                </a:solidFill>
              </a:rPr>
              <a:t>&lt;body&gt; &lt;/body&gt;</a:t>
            </a:r>
            <a:r>
              <a:rPr lang="en-US" altLang="en-US" sz="2000" dirty="0">
                <a:solidFill>
                  <a:schemeClr val="tx1">
                    <a:lumMod val="75000"/>
                    <a:lumOff val="25000"/>
                  </a:schemeClr>
                </a:solidFill>
              </a:rPr>
              <a:t> tag.</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Some important attributes of the BODY  tag</a:t>
            </a:r>
          </a:p>
          <a:p>
            <a:pPr lvl="1" eaLnBrk="1" fontAlgn="auto" hangingPunct="1">
              <a:spcAft>
                <a:spcPts val="0"/>
              </a:spcAft>
              <a:buFont typeface="Wingdings" panose="05000000000000000000" pitchFamily="2" charset="2"/>
              <a:buChar char="§"/>
              <a:defRPr/>
            </a:pPr>
            <a:r>
              <a:rPr lang="en-US" altLang="en-US" sz="2000" dirty="0" err="1">
                <a:solidFill>
                  <a:schemeClr val="tx1">
                    <a:lumMod val="75000"/>
                    <a:lumOff val="25000"/>
                  </a:schemeClr>
                </a:solidFill>
              </a:rPr>
              <a:t>bgcolor</a:t>
            </a:r>
            <a:r>
              <a:rPr lang="en-US" altLang="en-US" sz="2000" dirty="0">
                <a:solidFill>
                  <a:schemeClr val="tx1">
                    <a:lumMod val="75000"/>
                    <a:lumOff val="25000"/>
                  </a:schemeClr>
                </a:solidFill>
              </a:rPr>
              <a:t> = “color” / “#</a:t>
            </a:r>
            <a:r>
              <a:rPr lang="en-US" altLang="en-US" sz="2000" dirty="0" err="1">
                <a:solidFill>
                  <a:schemeClr val="tx1">
                    <a:lumMod val="75000"/>
                    <a:lumOff val="25000"/>
                  </a:schemeClr>
                </a:solidFill>
              </a:rPr>
              <a:t>rrggbb</a:t>
            </a:r>
            <a:r>
              <a:rPr lang="en-US" altLang="en-US" sz="2000" dirty="0">
                <a:solidFill>
                  <a:schemeClr val="tx1">
                    <a:lumMod val="75000"/>
                    <a:lumOff val="25000"/>
                  </a:schemeClr>
                </a:solidFill>
              </a:rPr>
              <a:t>”  </a:t>
            </a:r>
          </a:p>
          <a:p>
            <a:pPr lvl="1" eaLnBrk="1" fontAlgn="auto" hangingPunct="1">
              <a:spcAft>
                <a:spcPts val="0"/>
              </a:spcAft>
              <a:buFont typeface="Wingdings" panose="05000000000000000000" pitchFamily="2" charset="2"/>
              <a:buChar char="§"/>
              <a:defRPr/>
            </a:pPr>
            <a:r>
              <a:rPr lang="en-US" altLang="en-US" sz="2000" dirty="0" err="1">
                <a:solidFill>
                  <a:schemeClr val="tx1">
                    <a:lumMod val="75000"/>
                    <a:lumOff val="25000"/>
                  </a:schemeClr>
                </a:solidFill>
              </a:rPr>
              <a:t>bgproperties</a:t>
            </a:r>
            <a:r>
              <a:rPr lang="en-US" altLang="en-US" sz="2000" dirty="0">
                <a:solidFill>
                  <a:schemeClr val="tx1">
                    <a:lumMod val="75000"/>
                    <a:lumOff val="25000"/>
                  </a:schemeClr>
                </a:solidFill>
              </a:rPr>
              <a:t>=fixed</a:t>
            </a:r>
          </a:p>
          <a:p>
            <a:pPr lvl="1" eaLnBrk="1" fontAlgn="auto" hangingPunct="1">
              <a:spcAft>
                <a:spcPts val="0"/>
              </a:spcAft>
              <a:buFont typeface="Wingdings" panose="05000000000000000000" pitchFamily="2" charset="2"/>
              <a:buChar char="§"/>
              <a:defRPr/>
            </a:pPr>
            <a:r>
              <a:rPr lang="en-US" altLang="en-US" sz="2000" dirty="0">
                <a:solidFill>
                  <a:schemeClr val="tx1">
                    <a:lumMod val="75000"/>
                    <a:lumOff val="25000"/>
                  </a:schemeClr>
                </a:solidFill>
              </a:rPr>
              <a:t>background= “</a:t>
            </a:r>
            <a:r>
              <a:rPr lang="en-US" altLang="en-US" sz="2000" dirty="0" err="1">
                <a:solidFill>
                  <a:schemeClr val="tx1">
                    <a:lumMod val="75000"/>
                    <a:lumOff val="25000"/>
                  </a:schemeClr>
                </a:solidFill>
              </a:rPr>
              <a:t>url</a:t>
            </a:r>
            <a:r>
              <a:rPr lang="en-US" altLang="en-US" sz="2000" dirty="0">
                <a:solidFill>
                  <a:schemeClr val="tx1">
                    <a:lumMod val="75000"/>
                    <a:lumOff val="25000"/>
                  </a:schemeClr>
                </a:solidFill>
              </a:rPr>
              <a:t> of the image”</a:t>
            </a:r>
          </a:p>
          <a:p>
            <a:pPr lvl="1" eaLnBrk="1" fontAlgn="auto" hangingPunct="1">
              <a:spcAft>
                <a:spcPts val="0"/>
              </a:spcAft>
              <a:buFont typeface="Wingdings" panose="05000000000000000000" pitchFamily="2" charset="2"/>
              <a:buChar char="§"/>
              <a:defRPr/>
            </a:pPr>
            <a:r>
              <a:rPr lang="en-US" altLang="en-US" sz="2000" dirty="0">
                <a:solidFill>
                  <a:schemeClr val="tx1">
                    <a:lumMod val="75000"/>
                    <a:lumOff val="25000"/>
                  </a:schemeClr>
                </a:solidFill>
              </a:rPr>
              <a:t>text = “color” / “#</a:t>
            </a:r>
            <a:r>
              <a:rPr lang="en-US" altLang="en-US" sz="2000" dirty="0" err="1">
                <a:solidFill>
                  <a:schemeClr val="tx1">
                    <a:lumMod val="75000"/>
                    <a:lumOff val="25000"/>
                  </a:schemeClr>
                </a:solidFill>
              </a:rPr>
              <a:t>rrggbb</a:t>
            </a:r>
            <a:r>
              <a:rPr lang="en-US" altLang="en-US" sz="2000" dirty="0">
                <a:solidFill>
                  <a:schemeClr val="tx1">
                    <a:lumMod val="75000"/>
                    <a:lumOff val="25000"/>
                  </a:schemeClr>
                </a:solidFill>
              </a:rPr>
              <a:t>”</a:t>
            </a:r>
          </a:p>
          <a:p>
            <a:pPr lvl="1" eaLnBrk="1" fontAlgn="auto" hangingPunct="1">
              <a:spcAft>
                <a:spcPts val="0"/>
              </a:spcAft>
              <a:buFont typeface="Wingdings" panose="05000000000000000000" pitchFamily="2" charset="2"/>
              <a:buChar char="§"/>
              <a:defRPr/>
            </a:pPr>
            <a:r>
              <a:rPr lang="en-US" altLang="en-US" sz="2000" dirty="0" err="1">
                <a:solidFill>
                  <a:schemeClr val="tx1">
                    <a:lumMod val="75000"/>
                    <a:lumOff val="25000"/>
                  </a:schemeClr>
                </a:solidFill>
              </a:rPr>
              <a:t>leftalign</a:t>
            </a:r>
            <a:r>
              <a:rPr lang="en-US" altLang="en-US" sz="2000" dirty="0">
                <a:solidFill>
                  <a:schemeClr val="tx1">
                    <a:lumMod val="75000"/>
                    <a:lumOff val="25000"/>
                  </a:schemeClr>
                </a:solidFill>
              </a:rPr>
              <a:t> = n</a:t>
            </a:r>
          </a:p>
          <a:p>
            <a:pPr lvl="1" eaLnBrk="1" fontAlgn="auto" hangingPunct="1">
              <a:spcAft>
                <a:spcPts val="0"/>
              </a:spcAft>
              <a:buFont typeface="Wingdings" panose="05000000000000000000" pitchFamily="2" charset="2"/>
              <a:buChar char="§"/>
              <a:defRPr/>
            </a:pPr>
            <a:r>
              <a:rPr lang="en-US" altLang="en-US" sz="2000" dirty="0" err="1">
                <a:solidFill>
                  <a:schemeClr val="tx1">
                    <a:lumMod val="75000"/>
                    <a:lumOff val="25000"/>
                  </a:schemeClr>
                </a:solidFill>
              </a:rPr>
              <a:t>topmargin</a:t>
            </a:r>
            <a:r>
              <a:rPr lang="en-US" altLang="en-US" sz="2000" dirty="0">
                <a:solidFill>
                  <a:schemeClr val="tx1">
                    <a:lumMod val="75000"/>
                    <a:lumOff val="25000"/>
                  </a:schemeClr>
                </a:solidFill>
              </a:rPr>
              <a:t>= n </a:t>
            </a:r>
          </a:p>
          <a:p>
            <a:pPr lvl="1" eaLnBrk="1" fontAlgn="auto" hangingPunct="1">
              <a:spcAft>
                <a:spcPts val="0"/>
              </a:spcAft>
              <a:buFont typeface="Wingdings" panose="05000000000000000000" pitchFamily="2" charset="2"/>
              <a:buChar char="§"/>
              <a:defRPr/>
            </a:pPr>
            <a:r>
              <a:rPr lang="en-US" altLang="en-US" sz="2000" dirty="0" err="1">
                <a:solidFill>
                  <a:schemeClr val="tx1">
                    <a:lumMod val="75000"/>
                    <a:lumOff val="25000"/>
                  </a:schemeClr>
                </a:solidFill>
                <a:cs typeface="Times New Roman" panose="02020603050405020304" pitchFamily="18" charset="0"/>
              </a:rPr>
              <a:t>bottommargin</a:t>
            </a:r>
            <a:r>
              <a:rPr lang="en-US" altLang="en-US" sz="2000" dirty="0">
                <a:solidFill>
                  <a:schemeClr val="tx1">
                    <a:lumMod val="75000"/>
                    <a:lumOff val="25000"/>
                  </a:schemeClr>
                </a:solidFill>
                <a:cs typeface="Times New Roman" panose="02020603050405020304" pitchFamily="18" charset="0"/>
              </a:rPr>
              <a:t>=n</a:t>
            </a:r>
          </a:p>
          <a:p>
            <a:pPr lvl="1" eaLnBrk="1" fontAlgn="auto" hangingPunct="1">
              <a:spcAft>
                <a:spcPts val="0"/>
              </a:spcAft>
              <a:buFont typeface="Wingdings" panose="05000000000000000000" pitchFamily="2" charset="2"/>
              <a:buChar char="§"/>
              <a:defRPr/>
            </a:pPr>
            <a:r>
              <a:rPr lang="en-GB" altLang="en-US" sz="2000" dirty="0" err="1">
                <a:solidFill>
                  <a:schemeClr val="tx1">
                    <a:lumMod val="75000"/>
                    <a:lumOff val="25000"/>
                  </a:schemeClr>
                </a:solidFill>
              </a:rPr>
              <a:t>leftmargin</a:t>
            </a:r>
            <a:r>
              <a:rPr lang="en-GB" altLang="en-US" sz="2000" dirty="0">
                <a:solidFill>
                  <a:schemeClr val="tx1">
                    <a:lumMod val="75000"/>
                    <a:lumOff val="25000"/>
                  </a:schemeClr>
                </a:solidFill>
              </a:rPr>
              <a:t>=n</a:t>
            </a:r>
          </a:p>
          <a:p>
            <a:pPr lvl="1" eaLnBrk="1" fontAlgn="auto" hangingPunct="1">
              <a:spcAft>
                <a:spcPts val="0"/>
              </a:spcAft>
              <a:buFont typeface="Wingdings" panose="05000000000000000000" pitchFamily="2" charset="2"/>
              <a:buChar char="§"/>
              <a:defRPr/>
            </a:pPr>
            <a:r>
              <a:rPr lang="en-GB" altLang="en-US" sz="2000" dirty="0" err="1">
                <a:solidFill>
                  <a:schemeClr val="tx1">
                    <a:lumMod val="75000"/>
                    <a:lumOff val="25000"/>
                  </a:schemeClr>
                </a:solidFill>
              </a:rPr>
              <a:t>rightmargin</a:t>
            </a:r>
            <a:r>
              <a:rPr lang="en-GB" altLang="en-US" sz="2000" dirty="0">
                <a:solidFill>
                  <a:schemeClr val="tx1">
                    <a:lumMod val="75000"/>
                    <a:lumOff val="25000"/>
                  </a:schemeClr>
                </a:solidFill>
              </a:rPr>
              <a:t>=n</a:t>
            </a:r>
          </a:p>
          <a:p>
            <a:pPr lvl="1" eaLnBrk="1" fontAlgn="auto" hangingPunct="1">
              <a:spcAft>
                <a:spcPts val="0"/>
              </a:spcAft>
              <a:buFont typeface="Wingdings" panose="05000000000000000000" pitchFamily="2" charset="2"/>
              <a:buChar char="§"/>
              <a:defRPr/>
            </a:pPr>
            <a:r>
              <a:rPr lang="en-US" altLang="en-US" sz="2000" dirty="0">
                <a:solidFill>
                  <a:schemeClr val="tx1">
                    <a:lumMod val="75000"/>
                    <a:lumOff val="25000"/>
                  </a:schemeClr>
                </a:solidFill>
              </a:rPr>
              <a:t>link = “color” / “#</a:t>
            </a:r>
            <a:r>
              <a:rPr lang="en-US" altLang="en-US" sz="2000" dirty="0" err="1">
                <a:solidFill>
                  <a:schemeClr val="tx1">
                    <a:lumMod val="75000"/>
                    <a:lumOff val="25000"/>
                  </a:schemeClr>
                </a:solidFill>
              </a:rPr>
              <a:t>rrggbb</a:t>
            </a:r>
            <a:r>
              <a:rPr lang="en-US" altLang="en-US" sz="2000" dirty="0">
                <a:solidFill>
                  <a:schemeClr val="tx1">
                    <a:lumMod val="75000"/>
                    <a:lumOff val="25000"/>
                  </a:schemeClr>
                </a:solidFill>
              </a:rPr>
              <a:t>”</a:t>
            </a:r>
          </a:p>
          <a:p>
            <a:pPr lvl="1" eaLnBrk="1" fontAlgn="auto" hangingPunct="1">
              <a:spcAft>
                <a:spcPts val="0"/>
              </a:spcAft>
              <a:buFont typeface="Wingdings" panose="05000000000000000000" pitchFamily="2" charset="2"/>
              <a:buChar char="§"/>
              <a:defRPr/>
            </a:pPr>
            <a:r>
              <a:rPr lang="en-US" altLang="en-US" sz="2000" dirty="0" err="1">
                <a:solidFill>
                  <a:schemeClr val="tx1">
                    <a:lumMod val="75000"/>
                    <a:lumOff val="25000"/>
                  </a:schemeClr>
                </a:solidFill>
              </a:rPr>
              <a:t>alink</a:t>
            </a:r>
            <a:r>
              <a:rPr lang="en-US" altLang="en-US" sz="2000" dirty="0">
                <a:solidFill>
                  <a:schemeClr val="tx1">
                    <a:lumMod val="75000"/>
                    <a:lumOff val="25000"/>
                  </a:schemeClr>
                </a:solidFill>
              </a:rPr>
              <a:t> = “color” / “#</a:t>
            </a:r>
            <a:r>
              <a:rPr lang="en-US" altLang="en-US" sz="2000" dirty="0" err="1">
                <a:solidFill>
                  <a:schemeClr val="tx1">
                    <a:lumMod val="75000"/>
                    <a:lumOff val="25000"/>
                  </a:schemeClr>
                </a:solidFill>
              </a:rPr>
              <a:t>rrggbb</a:t>
            </a:r>
            <a:r>
              <a:rPr lang="en-US" altLang="en-US" sz="2000" dirty="0">
                <a:solidFill>
                  <a:schemeClr val="tx1">
                    <a:lumMod val="75000"/>
                    <a:lumOff val="25000"/>
                  </a:schemeClr>
                </a:solidFill>
              </a:rPr>
              <a:t>”</a:t>
            </a:r>
          </a:p>
          <a:p>
            <a:pPr lvl="1" eaLnBrk="1" fontAlgn="auto" hangingPunct="1">
              <a:spcAft>
                <a:spcPts val="0"/>
              </a:spcAft>
              <a:buFont typeface="Wingdings" panose="05000000000000000000" pitchFamily="2" charset="2"/>
              <a:buChar char="§"/>
              <a:defRPr/>
            </a:pPr>
            <a:r>
              <a:rPr lang="en-US" altLang="en-US" sz="2000" dirty="0" err="1">
                <a:solidFill>
                  <a:schemeClr val="tx1">
                    <a:lumMod val="75000"/>
                    <a:lumOff val="25000"/>
                  </a:schemeClr>
                </a:solidFill>
              </a:rPr>
              <a:t>vlink</a:t>
            </a:r>
            <a:r>
              <a:rPr lang="en-US" altLang="en-US" sz="2000" dirty="0">
                <a:solidFill>
                  <a:schemeClr val="tx1">
                    <a:lumMod val="75000"/>
                    <a:lumOff val="25000"/>
                  </a:schemeClr>
                </a:solidFill>
              </a:rPr>
              <a:t> = “color” / “#</a:t>
            </a:r>
            <a:r>
              <a:rPr lang="en-US" altLang="en-US" sz="2000" dirty="0" err="1">
                <a:solidFill>
                  <a:schemeClr val="tx1">
                    <a:lumMod val="75000"/>
                    <a:lumOff val="25000"/>
                  </a:schemeClr>
                </a:solidFill>
              </a:rPr>
              <a:t>rrggbb</a:t>
            </a:r>
            <a:r>
              <a:rPr lang="en-US" altLang="en-US" sz="2000" dirty="0">
                <a:solidFill>
                  <a:schemeClr val="tx1">
                    <a:lumMod val="75000"/>
                    <a:lumOff val="25000"/>
                  </a:schemeClr>
                </a:solidFill>
              </a:rPr>
              <a:t>”</a:t>
            </a:r>
          </a:p>
          <a:p>
            <a:pPr lvl="1" eaLnBrk="1" fontAlgn="auto" hangingPunct="1">
              <a:spcAft>
                <a:spcPts val="0"/>
              </a:spcAft>
              <a:buFont typeface="Wingdings 3" charset="2"/>
              <a:buChar char=""/>
              <a:defRPr/>
            </a:pPr>
            <a:endParaRPr lang="en-US" altLang="en-US" sz="2000" dirty="0">
              <a:solidFill>
                <a:schemeClr val="tx1">
                  <a:lumMod val="75000"/>
                  <a:lumOff val="25000"/>
                </a:schemeClr>
              </a:solidFill>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0"/>
            <a:ext cx="8229600" cy="563563"/>
          </a:xfrm>
        </p:spPr>
        <p:txBody>
          <a:bodyPr rtlCol="0">
            <a:normAutofit fontScale="90000"/>
          </a:bodyPr>
          <a:lstStyle/>
          <a:p>
            <a:pPr eaLnBrk="1" fontAlgn="auto" hangingPunct="1">
              <a:spcAft>
                <a:spcPts val="0"/>
              </a:spcAft>
              <a:defRPr/>
            </a:pPr>
            <a:r>
              <a:rPr lang="en-US" altLang="en-US" sz="4000" b="1"/>
              <a:t>BODY Attributes</a:t>
            </a:r>
          </a:p>
        </p:txBody>
      </p:sp>
      <p:sp>
        <p:nvSpPr>
          <p:cNvPr id="3" name="Content Placeholder 2"/>
          <p:cNvSpPr>
            <a:spLocks noGrp="1"/>
          </p:cNvSpPr>
          <p:nvPr>
            <p:ph idx="1"/>
          </p:nvPr>
        </p:nvSpPr>
        <p:spPr>
          <a:xfrm>
            <a:off x="381000" y="1600200"/>
            <a:ext cx="8686800" cy="5257800"/>
          </a:xfrm>
        </p:spPr>
        <p:txBody>
          <a:bodyPr rtlCol="0">
            <a:normAutofit/>
          </a:bodyPr>
          <a:lstStyle/>
          <a:p>
            <a:pPr marL="342900" lvl="1" indent="-342900" algn="just" eaLnBrk="1" fontAlgn="auto" hangingPunct="1">
              <a:spcAft>
                <a:spcPts val="0"/>
              </a:spcAft>
              <a:buFont typeface="Wingdings" panose="05000000000000000000" pitchFamily="2" charset="2"/>
              <a:buChar char="§"/>
              <a:defRPr/>
            </a:pPr>
            <a:r>
              <a:rPr lang="en-GB" sz="2400" dirty="0"/>
              <a:t>background=x.jpg    </a:t>
            </a:r>
            <a:r>
              <a:rPr lang="en-GB" sz="2000" b="1" i="1" dirty="0" err="1"/>
              <a:t>Eg</a:t>
            </a:r>
            <a:r>
              <a:rPr lang="en-GB" sz="2000" b="1" i="1" dirty="0"/>
              <a:t>.</a:t>
            </a:r>
            <a:r>
              <a:rPr lang="en-US" sz="2000" b="1" i="1" dirty="0">
                <a:cs typeface="Courier New" pitchFamily="49" charset="0"/>
              </a:rPr>
              <a:t>&lt;body background=“bg_star1.gif”&gt;</a:t>
            </a:r>
            <a:endParaRPr lang="en-GB" sz="2000" b="1" i="1" dirty="0"/>
          </a:p>
          <a:p>
            <a:pPr marL="685800" lvl="1" algn="just" eaLnBrk="1" fontAlgn="auto" hangingPunct="1">
              <a:spcAft>
                <a:spcPts val="0"/>
              </a:spcAft>
              <a:buFont typeface="Wingdings" panose="05000000000000000000" pitchFamily="2" charset="2"/>
              <a:buChar char="§"/>
              <a:defRPr/>
            </a:pPr>
            <a:r>
              <a:rPr lang="en-GB" sz="1800" dirty="0"/>
              <a:t>Specifies an </a:t>
            </a:r>
            <a:r>
              <a:rPr lang="en-GB" sz="1800" b="1" dirty="0"/>
              <a:t>image</a:t>
            </a:r>
            <a:r>
              <a:rPr lang="en-GB" sz="1800" dirty="0"/>
              <a:t> to be tiled as background.  </a:t>
            </a:r>
          </a:p>
          <a:p>
            <a:pPr algn="just" eaLnBrk="1" fontAlgn="auto" hangingPunct="1">
              <a:spcAft>
                <a:spcPts val="0"/>
              </a:spcAft>
              <a:buFont typeface="Wingdings" panose="05000000000000000000" pitchFamily="2" charset="2"/>
              <a:buChar char="§"/>
              <a:defRPr/>
            </a:pPr>
            <a:r>
              <a:rPr lang="en-GB" sz="2400" dirty="0" err="1"/>
              <a:t>bgcolor</a:t>
            </a:r>
            <a:r>
              <a:rPr lang="en-GB" sz="2400" dirty="0"/>
              <a:t>= </a:t>
            </a:r>
            <a:r>
              <a:rPr lang="en-GB" sz="2400" dirty="0" err="1"/>
              <a:t>color</a:t>
            </a:r>
            <a:r>
              <a:rPr lang="en-GB" sz="2600" dirty="0"/>
              <a:t>      </a:t>
            </a:r>
            <a:r>
              <a:rPr lang="en-GB" sz="2000" dirty="0"/>
              <a:t> </a:t>
            </a:r>
            <a:r>
              <a:rPr lang="en-GB" sz="2000" b="1" i="1" dirty="0" err="1"/>
              <a:t>Eg</a:t>
            </a:r>
            <a:r>
              <a:rPr lang="en-GB" sz="2000" b="1" i="1" dirty="0"/>
              <a:t>. </a:t>
            </a:r>
            <a:r>
              <a:rPr lang="en-US" sz="2000" b="1" i="1" dirty="0">
                <a:cs typeface="Courier New" pitchFamily="49" charset="0"/>
              </a:rPr>
              <a:t>&lt;body </a:t>
            </a:r>
            <a:r>
              <a:rPr lang="en-US" sz="2000" b="1" i="1" dirty="0" err="1">
                <a:cs typeface="Courier New" pitchFamily="49" charset="0"/>
              </a:rPr>
              <a:t>bgcolor</a:t>
            </a:r>
            <a:r>
              <a:rPr lang="en-US" sz="2000" b="1" i="1" dirty="0">
                <a:cs typeface="Courier New" pitchFamily="49" charset="0"/>
              </a:rPr>
              <a:t>=“Blue”&gt;</a:t>
            </a:r>
            <a:endParaRPr lang="en-GB" sz="2000" b="1" i="1" dirty="0"/>
          </a:p>
          <a:p>
            <a:pPr lvl="1" indent="-342900" algn="just" eaLnBrk="1" fontAlgn="auto" hangingPunct="1">
              <a:spcAft>
                <a:spcPts val="0"/>
              </a:spcAft>
              <a:buFont typeface="Wingdings" panose="05000000000000000000" pitchFamily="2" charset="2"/>
              <a:buChar char="§"/>
              <a:defRPr/>
            </a:pPr>
            <a:r>
              <a:rPr lang="en-GB" sz="2200" dirty="0"/>
              <a:t>Specifies the background </a:t>
            </a:r>
            <a:r>
              <a:rPr lang="en-GB" sz="2200" b="1" dirty="0"/>
              <a:t>color</a:t>
            </a:r>
          </a:p>
          <a:p>
            <a:pPr algn="just" eaLnBrk="1" fontAlgn="auto" hangingPunct="1">
              <a:spcAft>
                <a:spcPts val="0"/>
              </a:spcAft>
              <a:buFont typeface="Wingdings" panose="05000000000000000000" pitchFamily="2" charset="2"/>
              <a:buChar char="§"/>
              <a:defRPr/>
            </a:pPr>
            <a:r>
              <a:rPr lang="en-GB" sz="2400" dirty="0" err="1"/>
              <a:t>bgproperties</a:t>
            </a:r>
            <a:r>
              <a:rPr lang="en-GB" sz="2400" dirty="0"/>
              <a:t>=fixed  </a:t>
            </a:r>
          </a:p>
          <a:p>
            <a:pPr lvl="1" indent="-342900" algn="just" eaLnBrk="1" fontAlgn="auto" hangingPunct="1">
              <a:spcAft>
                <a:spcPts val="0"/>
              </a:spcAft>
              <a:buFont typeface="Wingdings" panose="05000000000000000000" pitchFamily="2" charset="2"/>
              <a:buChar char="§"/>
              <a:defRPr/>
            </a:pPr>
            <a:r>
              <a:rPr lang="en-GB" sz="2200" dirty="0"/>
              <a:t>Fixes the background image so that it doesn't scroll.</a:t>
            </a:r>
          </a:p>
          <a:p>
            <a:pPr algn="just" eaLnBrk="1" fontAlgn="auto" hangingPunct="1">
              <a:spcAft>
                <a:spcPts val="0"/>
              </a:spcAft>
              <a:buFont typeface="Wingdings" panose="05000000000000000000" pitchFamily="2" charset="2"/>
              <a:buChar char="§"/>
              <a:defRPr/>
            </a:pPr>
            <a:r>
              <a:rPr lang="en-GB" sz="2400" dirty="0" err="1" smtClean="0"/>
              <a:t>rightmargin</a:t>
            </a:r>
            <a:r>
              <a:rPr lang="en-GB" sz="2400" dirty="0" smtClean="0"/>
              <a:t>/</a:t>
            </a:r>
            <a:r>
              <a:rPr lang="en-GB" sz="2400" dirty="0" err="1" smtClean="0"/>
              <a:t>leftmargin</a:t>
            </a:r>
            <a:r>
              <a:rPr lang="en-GB" sz="2400" dirty="0" smtClean="0"/>
              <a:t>= </a:t>
            </a:r>
            <a:r>
              <a:rPr lang="en-GB" sz="2400" dirty="0"/>
              <a:t>n</a:t>
            </a:r>
            <a:r>
              <a:rPr lang="en-GB" sz="2600" dirty="0"/>
              <a:t>  	</a:t>
            </a:r>
            <a:endParaRPr lang="en-GB" sz="2400" dirty="0"/>
          </a:p>
          <a:p>
            <a:pPr lvl="1" indent="-342900" algn="just" eaLnBrk="1" fontAlgn="auto" hangingPunct="1">
              <a:spcAft>
                <a:spcPts val="0"/>
              </a:spcAft>
              <a:buFont typeface="Wingdings" panose="05000000000000000000" pitchFamily="2" charset="2"/>
              <a:buChar char="§"/>
              <a:defRPr/>
            </a:pPr>
            <a:r>
              <a:rPr lang="en-GB" sz="2200" dirty="0"/>
              <a:t>Specifies the left/right margin for the entire page</a:t>
            </a:r>
          </a:p>
          <a:p>
            <a:pPr algn="just" eaLnBrk="1" fontAlgn="auto" hangingPunct="1">
              <a:spcAft>
                <a:spcPts val="0"/>
              </a:spcAft>
              <a:buFont typeface="Wingdings" panose="05000000000000000000" pitchFamily="2" charset="2"/>
              <a:buChar char="§"/>
              <a:defRPr/>
            </a:pPr>
            <a:r>
              <a:rPr lang="en-GB" sz="2400" dirty="0" smtClean="0"/>
              <a:t>text= </a:t>
            </a:r>
            <a:r>
              <a:rPr lang="en-GB" sz="2400" dirty="0" err="1"/>
              <a:t>color</a:t>
            </a:r>
            <a:endParaRPr lang="en-GB" sz="2400" dirty="0"/>
          </a:p>
          <a:p>
            <a:pPr lvl="1" indent="-342900" algn="just" eaLnBrk="1" fontAlgn="auto" hangingPunct="1">
              <a:spcAft>
                <a:spcPts val="0"/>
              </a:spcAft>
              <a:buFont typeface="Wingdings" panose="05000000000000000000" pitchFamily="2" charset="2"/>
              <a:buChar char="§"/>
              <a:defRPr/>
            </a:pPr>
            <a:r>
              <a:rPr lang="en-GB" sz="2200" dirty="0"/>
              <a:t>Specifies the color of text  in the page</a:t>
            </a:r>
          </a:p>
          <a:p>
            <a:pPr algn="just" eaLnBrk="1" fontAlgn="auto" hangingPunct="1">
              <a:spcAft>
                <a:spcPts val="0"/>
              </a:spcAft>
              <a:buFont typeface="Wingdings" panose="05000000000000000000" pitchFamily="2" charset="2"/>
              <a:buChar char="§"/>
              <a:defRPr/>
            </a:pPr>
            <a:r>
              <a:rPr lang="en-GB" sz="2400" dirty="0" err="1" smtClean="0"/>
              <a:t>topmargin</a:t>
            </a:r>
            <a:r>
              <a:rPr lang="en-GB" sz="2400" dirty="0" smtClean="0"/>
              <a:t>/</a:t>
            </a:r>
            <a:r>
              <a:rPr lang="en-GB" sz="2400" dirty="0" err="1" smtClean="0"/>
              <a:t>bottommargin</a:t>
            </a:r>
            <a:r>
              <a:rPr lang="en-GB" sz="2400" dirty="0" smtClean="0"/>
              <a:t>=n</a:t>
            </a:r>
            <a:r>
              <a:rPr lang="en-GB" sz="2400" dirty="0"/>
              <a:t>	</a:t>
            </a:r>
          </a:p>
          <a:p>
            <a:pPr lvl="1" indent="-342900" algn="just" eaLnBrk="1" fontAlgn="auto" hangingPunct="1">
              <a:spcAft>
                <a:spcPts val="0"/>
              </a:spcAft>
              <a:buFont typeface="Wingdings" panose="05000000000000000000" pitchFamily="2" charset="2"/>
              <a:buChar char="§"/>
              <a:defRPr/>
            </a:pPr>
            <a:r>
              <a:rPr lang="en-GB" sz="2200" dirty="0"/>
              <a:t>Specifies the </a:t>
            </a:r>
            <a:r>
              <a:rPr lang="en-GB" sz="2200" dirty="0">
                <a:solidFill>
                  <a:schemeClr val="tx1">
                    <a:lumMod val="75000"/>
                    <a:lumOff val="25000"/>
                  </a:schemeClr>
                </a:solidFill>
              </a:rPr>
              <a:t>top /bottom margin for the entire page</a:t>
            </a:r>
            <a:endParaRPr lang="en-US" dirty="0">
              <a:solidFill>
                <a:schemeClr val="tx1">
                  <a:lumMod val="75000"/>
                  <a:lumOff val="25000"/>
                </a:schemeClr>
              </a:solidFill>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TEXT elements in HTML5</a:t>
            </a:r>
          </a:p>
        </p:txBody>
      </p:sp>
      <p:sp>
        <p:nvSpPr>
          <p:cNvPr id="3" name="Content Placeholder 2"/>
          <p:cNvSpPr>
            <a:spLocks noGrp="1"/>
          </p:cNvSpPr>
          <p:nvPr>
            <p:ph idx="1"/>
          </p:nvPr>
        </p:nvSpPr>
        <p:spPr>
          <a:xfrm>
            <a:off x="457200" y="1371600"/>
            <a:ext cx="8229600" cy="4525963"/>
          </a:xfrm>
        </p:spPr>
        <p:txBody>
          <a:bodyPr rtlCol="0">
            <a:normAutofit lnSpcReduction="10000"/>
          </a:bodyPr>
          <a:lstStyle/>
          <a:p>
            <a:pPr eaLnBrk="1" fontAlgn="auto" hangingPunct="1">
              <a:spcAft>
                <a:spcPts val="0"/>
              </a:spcAft>
              <a:buFont typeface="Wingdings 3" charset="2"/>
              <a:buChar char=""/>
              <a:defRPr/>
            </a:pPr>
            <a:r>
              <a:rPr lang="en-US" dirty="0">
                <a:solidFill>
                  <a:schemeClr val="tx1">
                    <a:lumMod val="75000"/>
                    <a:lumOff val="25000"/>
                  </a:schemeClr>
                </a:solidFill>
              </a:rPr>
              <a:t>Text elements in HTML5 are:</a:t>
            </a:r>
          </a:p>
          <a:p>
            <a:pPr lvl="1" eaLnBrk="1" fontAlgn="auto" hangingPunct="1">
              <a:spcAft>
                <a:spcPts val="0"/>
              </a:spcAft>
              <a:buFont typeface="Wingdings 3" charset="2"/>
              <a:buChar char=""/>
              <a:defRPr/>
            </a:pPr>
            <a:r>
              <a:rPr lang="en-US" dirty="0">
                <a:solidFill>
                  <a:schemeClr val="tx1">
                    <a:lumMod val="75000"/>
                    <a:lumOff val="25000"/>
                  </a:schemeClr>
                </a:solidFill>
              </a:rPr>
              <a:t>a, </a:t>
            </a:r>
            <a:r>
              <a:rPr lang="en-US" dirty="0" err="1">
                <a:solidFill>
                  <a:schemeClr val="tx1">
                    <a:lumMod val="75000"/>
                    <a:lumOff val="25000"/>
                  </a:schemeClr>
                </a:solidFill>
              </a:rPr>
              <a:t>abbr</a:t>
            </a:r>
            <a:r>
              <a:rPr lang="en-US" dirty="0">
                <a:solidFill>
                  <a:schemeClr val="tx1">
                    <a:lumMod val="75000"/>
                    <a:lumOff val="25000"/>
                  </a:schemeClr>
                </a:solidFill>
              </a:rPr>
              <a:t>, address, center, code, del, ins</a:t>
            </a:r>
          </a:p>
          <a:p>
            <a:pPr lvl="1" eaLnBrk="1" fontAlgn="auto" hangingPunct="1">
              <a:spcAft>
                <a:spcPts val="0"/>
              </a:spcAft>
              <a:buFont typeface="Wingdings 3" charset="2"/>
              <a:buChar char=""/>
              <a:defRPr/>
            </a:pPr>
            <a:r>
              <a:rPr lang="en-US" dirty="0" err="1">
                <a:solidFill>
                  <a:schemeClr val="tx1">
                    <a:lumMod val="75000"/>
                    <a:lumOff val="25000"/>
                  </a:schemeClr>
                </a:solidFill>
              </a:rPr>
              <a:t>em</a:t>
            </a:r>
            <a:r>
              <a:rPr lang="en-US" dirty="0">
                <a:solidFill>
                  <a:schemeClr val="tx1">
                    <a:lumMod val="75000"/>
                    <a:lumOff val="25000"/>
                  </a:schemeClr>
                </a:solidFill>
              </a:rPr>
              <a:t>, strong, p, pre, span, sub, sup, q etc…..</a:t>
            </a:r>
          </a:p>
          <a:p>
            <a:pPr marL="347663" lvl="1" indent="-347663" eaLnBrk="1" fontAlgn="auto" hangingPunct="1">
              <a:spcAft>
                <a:spcPts val="0"/>
              </a:spcAft>
              <a:buFont typeface="Arial" pitchFamily="34" charset="0"/>
              <a:buChar char="•"/>
              <a:defRPr/>
            </a:pPr>
            <a:r>
              <a:rPr lang="en-US" dirty="0">
                <a:solidFill>
                  <a:schemeClr val="tx1">
                    <a:lumMod val="75000"/>
                    <a:lumOff val="25000"/>
                  </a:schemeClr>
                </a:solidFill>
              </a:rPr>
              <a:t>Heading Elements</a:t>
            </a:r>
          </a:p>
          <a:p>
            <a:pPr marL="347663" lvl="1" indent="-347663" eaLnBrk="1" fontAlgn="auto" hangingPunct="1">
              <a:spcAft>
                <a:spcPts val="0"/>
              </a:spcAft>
              <a:buFont typeface="Arial" pitchFamily="34" charset="0"/>
              <a:buChar char="•"/>
              <a:defRPr/>
            </a:pPr>
            <a:r>
              <a:rPr lang="en-US" dirty="0">
                <a:solidFill>
                  <a:schemeClr val="tx1">
                    <a:lumMod val="75000"/>
                    <a:lumOff val="25000"/>
                  </a:schemeClr>
                </a:solidFill>
              </a:rPr>
              <a:t>The </a:t>
            </a:r>
            <a:r>
              <a:rPr lang="en-US" b="1" dirty="0" err="1">
                <a:solidFill>
                  <a:schemeClr val="tx1">
                    <a:lumMod val="75000"/>
                    <a:lumOff val="25000"/>
                  </a:schemeClr>
                </a:solidFill>
              </a:rPr>
              <a:t>hgroup</a:t>
            </a:r>
            <a:r>
              <a:rPr lang="en-US" dirty="0">
                <a:solidFill>
                  <a:schemeClr val="tx1">
                    <a:lumMod val="75000"/>
                    <a:lumOff val="25000"/>
                  </a:schemeClr>
                </a:solidFill>
              </a:rPr>
              <a:t> element represents a group of headings.</a:t>
            </a:r>
          </a:p>
          <a:p>
            <a:pPr marL="747713" lvl="2" indent="-347663" eaLnBrk="1" fontAlgn="auto" hangingPunct="1">
              <a:spcAft>
                <a:spcPts val="0"/>
              </a:spcAft>
              <a:buFont typeface="Times New Roman" pitchFamily="18" charset="0"/>
              <a:buChar char="−"/>
              <a:defRPr/>
            </a:pPr>
            <a:r>
              <a:rPr lang="en-US" dirty="0">
                <a:solidFill>
                  <a:schemeClr val="tx1">
                    <a:lumMod val="75000"/>
                    <a:lumOff val="25000"/>
                  </a:schemeClr>
                </a:solidFill>
              </a:rPr>
              <a:t>H1,h2, h3, …..,h6</a:t>
            </a:r>
          </a:p>
          <a:p>
            <a:pPr marL="747713" lvl="2" indent="-347663" eaLnBrk="1" fontAlgn="auto" hangingPunct="1">
              <a:spcAft>
                <a:spcPts val="0"/>
              </a:spcAft>
              <a:buFont typeface="Times New Roman" pitchFamily="18" charset="0"/>
              <a:buChar char="−"/>
              <a:defRPr/>
            </a:pPr>
            <a:r>
              <a:rPr lang="en-US" dirty="0">
                <a:solidFill>
                  <a:schemeClr val="tx1">
                    <a:lumMod val="75000"/>
                    <a:lumOff val="25000"/>
                  </a:schemeClr>
                </a:solidFill>
              </a:rPr>
              <a:t>H1: Heading Level 1</a:t>
            </a:r>
          </a:p>
          <a:p>
            <a:pPr marL="747713" lvl="2" indent="-347663" eaLnBrk="1" fontAlgn="auto" hangingPunct="1">
              <a:spcAft>
                <a:spcPts val="0"/>
              </a:spcAft>
              <a:buFont typeface="Times New Roman" pitchFamily="18" charset="0"/>
              <a:buChar char="−"/>
              <a:defRPr/>
            </a:pPr>
            <a:r>
              <a:rPr lang="en-US" dirty="0">
                <a:solidFill>
                  <a:schemeClr val="tx1">
                    <a:lumMod val="75000"/>
                    <a:lumOff val="25000"/>
                  </a:schemeClr>
                </a:solidFill>
              </a:rPr>
              <a:t>H2: Heading Level 2</a:t>
            </a:r>
          </a:p>
          <a:p>
            <a:pPr marL="747713" lvl="2" indent="-347663" eaLnBrk="1" fontAlgn="auto" hangingPunct="1">
              <a:spcAft>
                <a:spcPts val="0"/>
              </a:spcAft>
              <a:buFont typeface="Times New Roman" pitchFamily="18" charset="0"/>
              <a:buChar char="−"/>
              <a:defRPr/>
            </a:pPr>
            <a:r>
              <a:rPr lang="en-US" dirty="0">
                <a:solidFill>
                  <a:schemeClr val="tx1">
                    <a:lumMod val="75000"/>
                    <a:lumOff val="25000"/>
                  </a:schemeClr>
                </a:solidFill>
              </a:rPr>
              <a:t>H3: Heading Level 3</a:t>
            </a:r>
          </a:p>
          <a:p>
            <a:pPr marL="747713" lvl="2" indent="-347663" eaLnBrk="1" fontAlgn="auto" hangingPunct="1">
              <a:spcAft>
                <a:spcPts val="0"/>
              </a:spcAft>
              <a:buFont typeface="Times New Roman" pitchFamily="18" charset="0"/>
              <a:buChar char="−"/>
              <a:defRPr/>
            </a:pPr>
            <a:r>
              <a:rPr lang="en-US" dirty="0">
                <a:solidFill>
                  <a:schemeClr val="tx1">
                    <a:lumMod val="75000"/>
                    <a:lumOff val="25000"/>
                  </a:schemeClr>
                </a:solidFill>
              </a:rPr>
              <a:t>H4…H6</a:t>
            </a:r>
          </a:p>
          <a:p>
            <a:pPr marL="747713" lvl="2" indent="-347663" eaLnBrk="1" fontAlgn="auto" hangingPunct="1">
              <a:spcAft>
                <a:spcPts val="0"/>
              </a:spcAft>
              <a:buFontTx/>
              <a:buNone/>
              <a:defRPr/>
            </a:pPr>
            <a:endParaRPr lang="en-US" dirty="0">
              <a:solidFill>
                <a:schemeClr val="tx1">
                  <a:lumMod val="75000"/>
                  <a:lumOff val="25000"/>
                </a:schemeClr>
              </a:solidFill>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bwMode="auto">
          <a:xfrm>
            <a:off x="457200" y="15367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z="2000" b="1" smtClean="0">
                <a:latin typeface="Courier New" panose="02070309020205020404" pitchFamily="49" charset="0"/>
                <a:cs typeface="Courier New" panose="02070309020205020404" pitchFamily="49" charset="0"/>
              </a:rPr>
              <a:t>	</a:t>
            </a:r>
            <a:r>
              <a:rPr lang="en-US" altLang="en-US" sz="2000" b="1" u="sng" smtClean="0"/>
              <a:t>For example:</a:t>
            </a:r>
          </a:p>
          <a:p>
            <a:pPr eaLnBrk="1" hangingPunct="1">
              <a:buFontTx/>
              <a:buNone/>
            </a:pPr>
            <a:r>
              <a:rPr lang="en-US" altLang="en-US" sz="2000" b="1" smtClean="0">
                <a:latin typeface="Courier New" panose="02070309020205020404" pitchFamily="49" charset="0"/>
                <a:cs typeface="Courier New" panose="02070309020205020404" pitchFamily="49" charset="0"/>
              </a:rPr>
              <a:t>  &lt;FONT FACE="monospace"&gt;This font is   </a:t>
            </a:r>
          </a:p>
          <a:p>
            <a:pPr eaLnBrk="1" hangingPunct="1">
              <a:buFontTx/>
              <a:buNone/>
            </a:pPr>
            <a:r>
              <a:rPr lang="en-US" altLang="en-US" sz="2000" b="1" smtClean="0">
                <a:latin typeface="Courier New" panose="02070309020205020404" pitchFamily="49" charset="0"/>
                <a:cs typeface="Courier New" panose="02070309020205020404" pitchFamily="49" charset="0"/>
              </a:rPr>
              <a:t>  monospace.&lt;/FONT&gt;&lt;BR&gt;</a:t>
            </a:r>
          </a:p>
          <a:p>
            <a:pPr eaLnBrk="1" hangingPunct="1">
              <a:buFontTx/>
              <a:buNone/>
            </a:pPr>
            <a:r>
              <a:rPr lang="en-US" altLang="en-US" sz="2000" b="1" smtClean="0">
                <a:latin typeface="Courier New" panose="02070309020205020404" pitchFamily="49" charset="0"/>
                <a:cs typeface="Courier New" panose="02070309020205020404" pitchFamily="49" charset="0"/>
              </a:rPr>
              <a:t>  &lt;FONT SIZE="+1"&gt;This is the default font, its size is 4&lt;/FONT&gt;&lt;BR&gt; </a:t>
            </a:r>
          </a:p>
          <a:p>
            <a:pPr eaLnBrk="1" hangingPunct="1">
              <a:buFontTx/>
              <a:buNone/>
            </a:pPr>
            <a:r>
              <a:rPr lang="en-US" altLang="en-US" sz="2000" b="1" smtClean="0">
                <a:latin typeface="Courier New" panose="02070309020205020404" pitchFamily="49" charset="0"/>
                <a:cs typeface="Courier New" panose="02070309020205020404" pitchFamily="49" charset="0"/>
              </a:rPr>
              <a:t>  &lt;FONT SIZE="4" FACE="monospace"&gt;This is monospace size 4!&lt;/FONT&gt;&lt;BR&gt;</a:t>
            </a:r>
          </a:p>
          <a:p>
            <a:pPr eaLnBrk="1" hangingPunct="1">
              <a:buFontTx/>
              <a:buNone/>
            </a:pPr>
            <a:r>
              <a:rPr lang="en-US" altLang="en-US" sz="2000" b="1" smtClean="0">
                <a:latin typeface="Courier New" panose="02070309020205020404" pitchFamily="49" charset="0"/>
                <a:cs typeface="Courier New" panose="02070309020205020404" pitchFamily="49" charset="0"/>
              </a:rPr>
              <a:t>   </a:t>
            </a:r>
          </a:p>
        </p:txBody>
      </p:sp>
      <p:pic>
        <p:nvPicPr>
          <p:cNvPr id="25603" name="Picture 6" descr="Untitled-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202113"/>
            <a:ext cx="4795838"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txBox="1">
            <a:spLocks noChangeArrowheads="1"/>
          </p:cNvSpPr>
          <p:nvPr/>
        </p:nvSpPr>
        <p:spPr bwMode="auto">
          <a:xfrm>
            <a:off x="512763" y="735013"/>
            <a:ext cx="8229600" cy="585787"/>
          </a:xfrm>
          <a:prstGeom prst="rect">
            <a:avLst/>
          </a:prstGeom>
          <a:noFill/>
          <a:ln>
            <a:miter lim="800000"/>
            <a:headEnd/>
            <a:tailEnd/>
          </a:ln>
        </p:spPr>
        <p:txBody>
          <a:bodyPr/>
          <a:lstStyle/>
          <a:p>
            <a:pPr algn="ctr" eaLnBrk="1" fontAlgn="auto" hangingPunct="1">
              <a:spcBef>
                <a:spcPts val="0"/>
              </a:spcBef>
              <a:spcAft>
                <a:spcPts val="0"/>
              </a:spcAft>
              <a:defRPr/>
            </a:pPr>
            <a:r>
              <a:rPr lang="en-US" sz="4000" b="1" kern="0" dirty="0">
                <a:solidFill>
                  <a:schemeClr val="tx2"/>
                </a:solidFill>
                <a:latin typeface="+mj-lt"/>
                <a:ea typeface="+mj-ea"/>
                <a:cs typeface="+mj-cs"/>
              </a:rPr>
              <a:t>Text Formatting- Examples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Paragraph Elements</a:t>
            </a:r>
          </a:p>
        </p:txBody>
      </p:sp>
      <p:sp>
        <p:nvSpPr>
          <p:cNvPr id="26627" name="Content Placeholder 2"/>
          <p:cNvSpPr>
            <a:spLocks noGrp="1" noChangeArrowheads="1"/>
          </p:cNvSpPr>
          <p:nvPr>
            <p:ph idx="1"/>
          </p:nvPr>
        </p:nvSpPr>
        <p:spPr bwMode="auto">
          <a:xfrm>
            <a:off x="457200" y="1524000"/>
            <a:ext cx="82296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&lt;p&gt;: paragraph </a:t>
            </a:r>
            <a:r>
              <a:rPr lang="en-US" altLang="en-US" dirty="0" smtClean="0"/>
              <a:t>element changes </a:t>
            </a:r>
            <a:r>
              <a:rPr lang="en-US" altLang="en-US" dirty="0" smtClean="0"/>
              <a:t>paragraph automatically</a:t>
            </a:r>
          </a:p>
          <a:p>
            <a:pPr eaLnBrk="1" hangingPunct="1"/>
            <a:r>
              <a:rPr lang="en-US" altLang="en-US" dirty="0" smtClean="0"/>
              <a:t>blank &lt;p&gt; element is neglected</a:t>
            </a:r>
          </a:p>
          <a:p>
            <a:pPr eaLnBrk="1" hangingPunct="1"/>
            <a:r>
              <a:rPr lang="en-US" altLang="en-US" dirty="0" smtClean="0"/>
              <a:t>&lt;span&gt; is a small part of a paragraph</a:t>
            </a:r>
          </a:p>
          <a:p>
            <a:pPr eaLnBrk="1" hangingPunct="1"/>
            <a:r>
              <a:rPr lang="en-US" altLang="en-US" dirty="0" smtClean="0"/>
              <a:t>&lt;</a:t>
            </a:r>
            <a:r>
              <a:rPr lang="en-US" altLang="en-US" dirty="0" err="1" smtClean="0"/>
              <a:t>abbr</a:t>
            </a:r>
            <a:r>
              <a:rPr lang="en-US" altLang="en-US" dirty="0" smtClean="0"/>
              <a:t>&gt;: used to denote abbreviated text</a:t>
            </a:r>
          </a:p>
          <a:p>
            <a:pPr eaLnBrk="1" hangingPunct="1"/>
            <a:r>
              <a:rPr lang="en-US" altLang="en-US" dirty="0" smtClean="0"/>
              <a:t>&lt;ins&gt; and &lt;del&gt; : used to demote correction in web page</a:t>
            </a:r>
          </a:p>
          <a:p>
            <a:pPr eaLnBrk="1" hangingPunct="1"/>
            <a:r>
              <a:rPr lang="en-US" altLang="en-US" dirty="0" smtClean="0"/>
              <a:t>&lt;</a:t>
            </a:r>
            <a:r>
              <a:rPr lang="en-US" altLang="en-US" dirty="0" err="1" smtClean="0"/>
              <a:t>em</a:t>
            </a:r>
            <a:r>
              <a:rPr lang="en-US" altLang="en-US" dirty="0" smtClean="0"/>
              <a:t>&gt; and &lt;strong&gt; is for making text italic and bold.</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Paragraph Elements(Contd..)</a:t>
            </a:r>
          </a:p>
        </p:txBody>
      </p:sp>
      <p:sp>
        <p:nvSpPr>
          <p:cNvPr id="27651"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&lt;pre&gt; is for writing pre-formatted text</a:t>
            </a:r>
          </a:p>
          <a:p>
            <a:pPr eaLnBrk="1" hangingPunct="1"/>
            <a:r>
              <a:rPr lang="en-US" altLang="en-US" smtClean="0"/>
              <a:t>&lt;sub&gt; &amp; &lt;sup&gt; for subscript and superscript text.</a:t>
            </a:r>
          </a:p>
          <a:p>
            <a:pPr eaLnBrk="1" hangingPunct="1"/>
            <a:r>
              <a:rPr lang="en-US" altLang="en-US" smtClean="0"/>
              <a:t>&lt;center&gt; is used for center aligning elements inside it.</a:t>
            </a:r>
          </a:p>
          <a:p>
            <a:pPr algn="just" eaLnBrk="1" hangingPunct="1"/>
            <a:r>
              <a:rPr lang="en-US" altLang="en-US" smtClean="0"/>
              <a:t>&lt;q&gt; is used to  mark  up  quotations  is  entirely  optional;</a:t>
            </a:r>
          </a:p>
          <a:p>
            <a:pPr eaLnBrk="1" hangingPunct="1"/>
            <a:endParaRPr lang="en-US" altLang="en-US" smtClean="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63538" y="1562100"/>
            <a:ext cx="8551862" cy="3086100"/>
          </a:xfrm>
          <a:prstGeom prst="rect">
            <a:avLst/>
          </a:prstGeom>
          <a:noFill/>
          <a:ln w="9525">
            <a:noFill/>
            <a:miter lim="800000"/>
            <a:headEnd/>
            <a:tailEnd/>
          </a:ln>
        </p:spPr>
        <p:txBody>
          <a:bodyPr/>
          <a:lstStyle/>
          <a:p>
            <a:pPr eaLnBrk="1" fontAlgn="auto" hangingPunct="1">
              <a:spcBef>
                <a:spcPts val="0"/>
              </a:spcBef>
              <a:spcAft>
                <a:spcPts val="0"/>
              </a:spcAft>
              <a:defRPr/>
            </a:pPr>
            <a:r>
              <a:rPr lang="en-US" sz="2800" b="1" dirty="0">
                <a:latin typeface="+mn-lt"/>
              </a:rPr>
              <a:t>Paragraphs</a:t>
            </a:r>
          </a:p>
          <a:p>
            <a:pPr lvl="1" eaLnBrk="1" fontAlgn="auto" hangingPunct="1">
              <a:spcBef>
                <a:spcPts val="0"/>
              </a:spcBef>
              <a:spcAft>
                <a:spcPts val="0"/>
              </a:spcAft>
              <a:defRPr/>
            </a:pPr>
            <a:r>
              <a:rPr lang="en-US" sz="2400" dirty="0">
                <a:latin typeface="+mn-lt"/>
              </a:rPr>
              <a:t>&lt;P&gt;  &lt;/P&gt;   -    used to create new paragraphs.</a:t>
            </a:r>
          </a:p>
          <a:p>
            <a:pPr lvl="1" eaLnBrk="1" fontAlgn="auto" hangingPunct="1">
              <a:spcBef>
                <a:spcPts val="0"/>
              </a:spcBef>
              <a:spcAft>
                <a:spcPts val="0"/>
              </a:spcAft>
              <a:defRPr/>
            </a:pPr>
            <a:endParaRPr lang="en-US" sz="2400" dirty="0">
              <a:latin typeface="+mn-lt"/>
            </a:endParaRPr>
          </a:p>
          <a:p>
            <a:pPr marL="342900" indent="-342900" eaLnBrk="1" fontAlgn="auto" hangingPunct="1">
              <a:lnSpc>
                <a:spcPct val="90000"/>
              </a:lnSpc>
              <a:spcBef>
                <a:spcPct val="20000"/>
              </a:spcBef>
              <a:spcAft>
                <a:spcPts val="0"/>
              </a:spcAft>
              <a:buClr>
                <a:schemeClr val="accent1"/>
              </a:buClr>
              <a:buSzPct val="80000"/>
              <a:buFont typeface="Wingdings" pitchFamily="2" charset="2"/>
              <a:buNone/>
              <a:defRPr/>
            </a:pPr>
            <a:r>
              <a:rPr lang="en-US" sz="2400" dirty="0">
                <a:latin typeface="+mn-lt"/>
                <a:cs typeface="Times New Roman" pitchFamily="18" charset="0"/>
              </a:rPr>
              <a:t> 	Main attributes:</a:t>
            </a:r>
          </a:p>
          <a:p>
            <a:pPr marL="742950" lvl="1" indent="-285750" eaLnBrk="1" fontAlgn="auto" hangingPunct="1">
              <a:lnSpc>
                <a:spcPct val="90000"/>
              </a:lnSpc>
              <a:spcBef>
                <a:spcPct val="20000"/>
              </a:spcBef>
              <a:spcAft>
                <a:spcPts val="0"/>
              </a:spcAft>
              <a:buSzPct val="85000"/>
              <a:buFontTx/>
              <a:buBlip>
                <a:blip r:embed="rId3"/>
              </a:buBlip>
              <a:defRPr/>
            </a:pPr>
            <a:r>
              <a:rPr lang="en-US" sz="2400" b="1" i="1" dirty="0">
                <a:latin typeface="+mn-lt"/>
                <a:cs typeface="Courier New" pitchFamily="49" charset="0"/>
              </a:rPr>
              <a:t>ID</a:t>
            </a:r>
            <a:r>
              <a:rPr lang="en-US" sz="2400" dirty="0">
                <a:latin typeface="+mn-lt"/>
                <a:cs typeface="Times New Roman" pitchFamily="18" charset="0"/>
              </a:rPr>
              <a:t> -  Labels the element with a unique identifier.</a:t>
            </a:r>
          </a:p>
          <a:p>
            <a:pPr marL="742950" lvl="1" indent="-285750" eaLnBrk="1" fontAlgn="auto" hangingPunct="1">
              <a:lnSpc>
                <a:spcPct val="90000"/>
              </a:lnSpc>
              <a:spcBef>
                <a:spcPct val="20000"/>
              </a:spcBef>
              <a:spcAft>
                <a:spcPts val="0"/>
              </a:spcAft>
              <a:buSzPct val="85000"/>
              <a:buFontTx/>
              <a:buBlip>
                <a:blip r:embed="rId3"/>
              </a:buBlip>
              <a:defRPr/>
            </a:pPr>
            <a:r>
              <a:rPr lang="en-US" sz="2400" b="1" i="1" dirty="0">
                <a:latin typeface="+mn-lt"/>
                <a:cs typeface="Courier New" pitchFamily="49" charset="0"/>
              </a:rPr>
              <a:t>ALIGN</a:t>
            </a:r>
            <a:r>
              <a:rPr lang="en-US" sz="2400" dirty="0">
                <a:latin typeface="+mn-lt"/>
                <a:cs typeface="Times New Roman" pitchFamily="18" charset="0"/>
              </a:rPr>
              <a:t> - Aligns the paragraph content to the left, right or center or justified. The default is left alignment.</a:t>
            </a:r>
          </a:p>
          <a:p>
            <a:pPr marL="742950" lvl="1" indent="-285750" eaLnBrk="1" fontAlgn="auto" hangingPunct="1">
              <a:lnSpc>
                <a:spcPct val="90000"/>
              </a:lnSpc>
              <a:spcBef>
                <a:spcPct val="20000"/>
              </a:spcBef>
              <a:spcAft>
                <a:spcPts val="0"/>
              </a:spcAft>
              <a:buSzPct val="85000"/>
              <a:defRPr/>
            </a:pPr>
            <a:endParaRPr lang="en-US" sz="2400" dirty="0">
              <a:latin typeface="+mn-lt"/>
              <a:cs typeface="Times New Roman" pitchFamily="18" charset="0"/>
            </a:endParaRPr>
          </a:p>
          <a:p>
            <a:pPr marL="342900" indent="-342900" eaLnBrk="1" fontAlgn="auto" hangingPunct="1">
              <a:lnSpc>
                <a:spcPct val="90000"/>
              </a:lnSpc>
              <a:spcBef>
                <a:spcPct val="20000"/>
              </a:spcBef>
              <a:spcAft>
                <a:spcPts val="0"/>
              </a:spcAft>
              <a:buClr>
                <a:schemeClr val="accent1"/>
              </a:buClr>
              <a:buSzPct val="80000"/>
              <a:buFont typeface="Wingdings" pitchFamily="2" charset="2"/>
              <a:buNone/>
              <a:defRPr/>
            </a:pPr>
            <a:r>
              <a:rPr lang="en-US" sz="2400" dirty="0">
                <a:latin typeface="+mn-lt"/>
                <a:cs typeface="Times New Roman" pitchFamily="18" charset="0"/>
              </a:rPr>
              <a:t>       </a:t>
            </a:r>
          </a:p>
        </p:txBody>
      </p:sp>
      <p:sp>
        <p:nvSpPr>
          <p:cNvPr id="19459" name="Rectangle 4"/>
          <p:cNvSpPr>
            <a:spLocks noGrp="1" noChangeArrowheads="1"/>
          </p:cNvSpPr>
          <p:nvPr>
            <p:ph type="title" idx="4294967295"/>
          </p:nvPr>
        </p:nvSpPr>
        <p:spPr>
          <a:xfrm>
            <a:off x="0" y="731838"/>
            <a:ext cx="8229600" cy="587375"/>
          </a:xfrm>
          <a:prstGeom prst="rect">
            <a:avLst/>
          </a:prstGeom>
        </p:spPr>
        <p:txBody>
          <a:bodyPr>
            <a:normAutofit fontScale="90000"/>
          </a:bodyPr>
          <a:lstStyle/>
          <a:p>
            <a:pPr eaLnBrk="1" fontAlgn="auto" hangingPunct="1">
              <a:spcAft>
                <a:spcPts val="0"/>
              </a:spcAft>
              <a:defRPr/>
            </a:pPr>
            <a:r>
              <a:rPr lang="en-US" altLang="en-US" b="1"/>
              <a:t>p element</a:t>
            </a:r>
          </a:p>
        </p:txBody>
      </p:sp>
      <p:sp>
        <p:nvSpPr>
          <p:cNvPr id="28676" name="Rectangle 3"/>
          <p:cNvSpPr>
            <a:spLocks noChangeArrowheads="1"/>
          </p:cNvSpPr>
          <p:nvPr/>
        </p:nvSpPr>
        <p:spPr bwMode="auto">
          <a:xfrm>
            <a:off x="381000" y="4678363"/>
            <a:ext cx="87630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Trebuchet MS" panose="020B0603020202020204" pitchFamily="34" charset="0"/>
              </a:rPr>
              <a:t>Line Breaks  </a:t>
            </a:r>
          </a:p>
          <a:p>
            <a:pPr lvl="1" eaLnBrk="1" hangingPunct="1"/>
            <a:r>
              <a:rPr lang="en-US" altLang="en-US" sz="2400">
                <a:latin typeface="Trebuchet MS" panose="020B0603020202020204" pitchFamily="34" charset="0"/>
              </a:rPr>
              <a:t>&lt;BR&gt;        -   to insert returns or blank lines in the document.</a:t>
            </a:r>
          </a:p>
          <a:p>
            <a:pPr lvl="1" eaLnBrk="1" hangingPunct="1"/>
            <a:r>
              <a:rPr lang="en-US" altLang="en-US" sz="2400">
                <a:latin typeface="Trebuchet MS" panose="020B0603020202020204" pitchFamily="34" charset="0"/>
              </a:rPr>
              <a:t>e.g. </a:t>
            </a:r>
            <a:r>
              <a:rPr lang="en-US" altLang="en-US" sz="2400">
                <a:solidFill>
                  <a:schemeClr val="accent2"/>
                </a:solidFill>
                <a:latin typeface="Trebuchet MS" panose="020B0603020202020204" pitchFamily="34" charset="0"/>
              </a:rPr>
              <a:t>&lt;P&gt;This &lt;BR&gt; is a para&lt;BR&gt;graph with line breaks&lt;/P&gt;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57200" y="1447800"/>
            <a:ext cx="8488363" cy="1600200"/>
          </a:xfrm>
          <a:prstGeom prst="rect">
            <a:avLst/>
          </a:prstGeom>
          <a:noFill/>
          <a:ln w="9525">
            <a:noFill/>
            <a:miter lim="800000"/>
            <a:headEnd/>
            <a:tailEnd/>
          </a:ln>
        </p:spPr>
        <p:txBody>
          <a:bodyPr/>
          <a:lstStyle/>
          <a:p>
            <a:pPr eaLnBrk="1" fontAlgn="auto" hangingPunct="1">
              <a:spcBef>
                <a:spcPts val="0"/>
              </a:spcBef>
              <a:spcAft>
                <a:spcPts val="0"/>
              </a:spcAft>
              <a:buFont typeface="Arial" pitchFamily="34" charset="0"/>
              <a:buChar char="•"/>
              <a:defRPr/>
            </a:pPr>
            <a:r>
              <a:rPr lang="en-US" sz="2400" dirty="0">
                <a:latin typeface="+mn-lt"/>
              </a:rPr>
              <a:t>&lt;PRE&gt; Tag </a:t>
            </a:r>
          </a:p>
          <a:p>
            <a:pPr eaLnBrk="1" fontAlgn="auto" hangingPunct="1">
              <a:spcBef>
                <a:spcPts val="0"/>
              </a:spcBef>
              <a:spcAft>
                <a:spcPts val="0"/>
              </a:spcAft>
              <a:buFont typeface="Arial" pitchFamily="34" charset="0"/>
              <a:buChar char="•"/>
              <a:defRPr/>
            </a:pPr>
            <a:r>
              <a:rPr lang="en-US" sz="2400" dirty="0">
                <a:latin typeface="+mn-lt"/>
              </a:rPr>
              <a:t> Different than other text formatting tags.</a:t>
            </a:r>
          </a:p>
          <a:p>
            <a:pPr eaLnBrk="1" fontAlgn="auto" hangingPunct="1">
              <a:spcBef>
                <a:spcPts val="0"/>
              </a:spcBef>
              <a:spcAft>
                <a:spcPts val="0"/>
              </a:spcAft>
              <a:buFont typeface="Arial" pitchFamily="34" charset="0"/>
              <a:buChar char="•"/>
              <a:defRPr/>
            </a:pPr>
            <a:r>
              <a:rPr lang="en-US" sz="2400" dirty="0">
                <a:latin typeface="+mn-lt"/>
              </a:rPr>
              <a:t>  </a:t>
            </a:r>
            <a:r>
              <a:rPr lang="en-US" sz="2400" b="1" i="1" dirty="0">
                <a:latin typeface="+mn-lt"/>
              </a:rPr>
              <a:t>Does not ignore spaces</a:t>
            </a:r>
            <a:r>
              <a:rPr lang="en-US" sz="2400" dirty="0">
                <a:latin typeface="+mn-lt"/>
              </a:rPr>
              <a:t>.</a:t>
            </a:r>
          </a:p>
          <a:p>
            <a:pPr eaLnBrk="1" fontAlgn="auto" hangingPunct="1">
              <a:spcBef>
                <a:spcPts val="0"/>
              </a:spcBef>
              <a:spcAft>
                <a:spcPts val="0"/>
              </a:spcAft>
              <a:buFont typeface="Arial" pitchFamily="34" charset="0"/>
              <a:buChar char="•"/>
              <a:defRPr/>
            </a:pPr>
            <a:r>
              <a:rPr lang="en-US" sz="2400" dirty="0">
                <a:latin typeface="+mn-lt"/>
              </a:rPr>
              <a:t>  </a:t>
            </a:r>
            <a:r>
              <a:rPr lang="en-US" sz="2400" dirty="0">
                <a:solidFill>
                  <a:srgbClr val="FF0000"/>
                </a:solidFill>
                <a:latin typeface="+mn-lt"/>
              </a:rPr>
              <a:t>Can display data in tabular format  using  </a:t>
            </a:r>
            <a:r>
              <a:rPr lang="en-US" sz="2400" b="1" dirty="0">
                <a:solidFill>
                  <a:srgbClr val="FF0000"/>
                </a:solidFill>
                <a:latin typeface="+mn-lt"/>
              </a:rPr>
              <a:t>&lt;PRE&gt; &lt;/PRE&gt; </a:t>
            </a:r>
            <a:r>
              <a:rPr lang="en-US" sz="2400" dirty="0">
                <a:latin typeface="+mn-lt"/>
              </a:rPr>
              <a:t>tag.</a:t>
            </a:r>
          </a:p>
          <a:p>
            <a:pPr eaLnBrk="1" fontAlgn="auto" hangingPunct="1">
              <a:spcBef>
                <a:spcPts val="0"/>
              </a:spcBef>
              <a:spcAft>
                <a:spcPts val="0"/>
              </a:spcAft>
              <a:buFont typeface="Arial" pitchFamily="34" charset="0"/>
              <a:buChar char="•"/>
              <a:defRPr/>
            </a:pPr>
            <a:r>
              <a:rPr lang="en-US" sz="2400" dirty="0">
                <a:latin typeface="+mn-lt"/>
              </a:rPr>
              <a:t>  Too much cumbersome if frequent changes are required. </a:t>
            </a:r>
          </a:p>
          <a:p>
            <a:pPr marL="342900" indent="-342900" eaLnBrk="1" fontAlgn="auto" hangingPunct="1">
              <a:spcBef>
                <a:spcPct val="20000"/>
              </a:spcBef>
              <a:spcAft>
                <a:spcPts val="0"/>
              </a:spcAft>
              <a:buClr>
                <a:schemeClr val="accent1"/>
              </a:buClr>
              <a:buSzPct val="80000"/>
              <a:buFont typeface="Wingdings" pitchFamily="2" charset="2"/>
              <a:buNone/>
              <a:defRPr/>
            </a:pPr>
            <a:r>
              <a:rPr lang="en-US" sz="2400" dirty="0">
                <a:latin typeface="+mn-lt"/>
                <a:cs typeface="Times New Roman" pitchFamily="18" charset="0"/>
              </a:rPr>
              <a:t>      </a:t>
            </a:r>
          </a:p>
        </p:txBody>
      </p:sp>
      <p:sp>
        <p:nvSpPr>
          <p:cNvPr id="30723" name="Rectangle 3"/>
          <p:cNvSpPr>
            <a:spLocks noChangeArrowheads="1"/>
          </p:cNvSpPr>
          <p:nvPr/>
        </p:nvSpPr>
        <p:spPr bwMode="auto">
          <a:xfrm>
            <a:off x="1828800" y="6357938"/>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Times New Roman" panose="02020603050405020304" pitchFamily="18" charset="0"/>
            </a:endParaRPr>
          </a:p>
        </p:txBody>
      </p:sp>
      <p:sp>
        <p:nvSpPr>
          <p:cNvPr id="6" name="Rectangle 2"/>
          <p:cNvSpPr txBox="1">
            <a:spLocks noChangeArrowheads="1"/>
          </p:cNvSpPr>
          <p:nvPr/>
        </p:nvSpPr>
        <p:spPr bwMode="auto">
          <a:xfrm>
            <a:off x="207963" y="744538"/>
            <a:ext cx="8936037" cy="550862"/>
          </a:xfrm>
          <a:prstGeom prst="rect">
            <a:avLst/>
          </a:prstGeom>
          <a:noFill/>
          <a:ln>
            <a:miter lim="800000"/>
            <a:headEnd/>
            <a:tailEnd/>
          </a:ln>
        </p:spPr>
        <p:txBody>
          <a:bodyPr/>
          <a:lstStyle/>
          <a:p>
            <a:pPr algn="ctr" eaLnBrk="1" fontAlgn="auto" hangingPunct="1">
              <a:spcBef>
                <a:spcPts val="0"/>
              </a:spcBef>
              <a:spcAft>
                <a:spcPts val="0"/>
              </a:spcAft>
              <a:defRPr/>
            </a:pPr>
            <a:r>
              <a:rPr lang="en-US" sz="4000" b="1" kern="0" dirty="0">
                <a:solidFill>
                  <a:schemeClr val="tx2"/>
                </a:solidFill>
                <a:latin typeface="+mj-lt"/>
                <a:ea typeface="+mj-ea"/>
                <a:cs typeface="+mj-cs"/>
              </a:rPr>
              <a:t>pre element</a:t>
            </a:r>
          </a:p>
        </p:txBody>
      </p:sp>
      <p:sp>
        <p:nvSpPr>
          <p:cNvPr id="7" name="Rectangle 6"/>
          <p:cNvSpPr/>
          <p:nvPr/>
        </p:nvSpPr>
        <p:spPr>
          <a:xfrm>
            <a:off x="457200" y="3289280"/>
            <a:ext cx="8077200" cy="3416320"/>
          </a:xfrm>
          <a:prstGeom prst="rect">
            <a:avLst/>
          </a:prstGeom>
        </p:spPr>
        <p:txBody>
          <a:bodyPr>
            <a:spAutoFit/>
          </a:bodyPr>
          <a:lstStyle/>
          <a:p>
            <a:pPr marL="685800" lvl="1" indent="-228600" eaLnBrk="1" fontAlgn="auto" hangingPunct="1">
              <a:spcBef>
                <a:spcPts val="0"/>
              </a:spcBef>
              <a:spcAft>
                <a:spcPts val="0"/>
              </a:spcAft>
              <a:defRPr/>
            </a:pPr>
            <a:r>
              <a:rPr lang="en-US" dirty="0">
                <a:latin typeface="+mn-lt"/>
              </a:rPr>
              <a:t>Example:    &lt;HTML&gt;</a:t>
            </a:r>
          </a:p>
          <a:p>
            <a:pPr marL="2514600" lvl="5" indent="-228600" defTabSz="457200">
              <a:defRPr/>
            </a:pPr>
            <a:r>
              <a:rPr lang="en-US" dirty="0">
                <a:latin typeface="+mn-lt"/>
              </a:rPr>
              <a:t>&lt;BODY&gt;</a:t>
            </a:r>
          </a:p>
          <a:p>
            <a:pPr marL="2514600" lvl="5" indent="-228600" defTabSz="457200">
              <a:defRPr/>
            </a:pPr>
            <a:r>
              <a:rPr lang="en-US" dirty="0">
                <a:latin typeface="+mn-lt"/>
              </a:rPr>
              <a:t>&lt;PRE&gt; </a:t>
            </a:r>
            <a:br>
              <a:rPr lang="en-US" dirty="0">
                <a:latin typeface="+mn-lt"/>
              </a:rPr>
            </a:br>
            <a:r>
              <a:rPr lang="en-US" dirty="0">
                <a:latin typeface="+mn-lt"/>
              </a:rPr>
              <a:t>Let's make a </a:t>
            </a:r>
            <a:r>
              <a:rPr lang="en-US" dirty="0" err="1">
                <a:latin typeface="+mn-lt"/>
              </a:rPr>
              <a:t>marksheet</a:t>
            </a:r>
            <a:r>
              <a:rPr lang="en-US" dirty="0">
                <a:latin typeface="+mn-lt"/>
              </a:rPr>
              <a:t> </a:t>
            </a:r>
            <a:br>
              <a:rPr lang="en-US" dirty="0">
                <a:latin typeface="+mn-lt"/>
              </a:rPr>
            </a:br>
            <a:r>
              <a:rPr lang="en-US" dirty="0">
                <a:latin typeface="+mn-lt"/>
              </a:rPr>
              <a:t>Sr.   Student ID   CHSSC   PF    RDBMS</a:t>
            </a:r>
            <a:br>
              <a:rPr lang="en-US" dirty="0">
                <a:latin typeface="+mn-lt"/>
              </a:rPr>
            </a:br>
            <a:r>
              <a:rPr lang="en-US" dirty="0">
                <a:latin typeface="+mn-lt"/>
              </a:rPr>
              <a:t>1        1234       	A       B      C</a:t>
            </a:r>
            <a:br>
              <a:rPr lang="en-US" dirty="0">
                <a:latin typeface="+mn-lt"/>
              </a:rPr>
            </a:br>
            <a:r>
              <a:rPr lang="en-US" dirty="0">
                <a:latin typeface="+mn-lt"/>
              </a:rPr>
              <a:t>2        5645      	B       C      A</a:t>
            </a:r>
            <a:br>
              <a:rPr lang="en-US" dirty="0">
                <a:latin typeface="+mn-lt"/>
              </a:rPr>
            </a:br>
            <a:r>
              <a:rPr lang="en-US" dirty="0">
                <a:latin typeface="+mn-lt"/>
              </a:rPr>
              <a:t>3        6837       	C       B      </a:t>
            </a:r>
            <a:r>
              <a:rPr lang="en-US" dirty="0" err="1">
                <a:latin typeface="+mn-lt"/>
              </a:rPr>
              <a:t>B</a:t>
            </a:r>
            <a:r>
              <a:rPr lang="en-US" dirty="0">
                <a:latin typeface="+mn-lt"/>
              </a:rPr>
              <a:t/>
            </a:r>
            <a:br>
              <a:rPr lang="en-US" dirty="0">
                <a:latin typeface="+mn-lt"/>
              </a:rPr>
            </a:br>
            <a:r>
              <a:rPr lang="en-US" dirty="0">
                <a:latin typeface="+mn-lt"/>
              </a:rPr>
              <a:t>4        9874       	D       C      </a:t>
            </a:r>
            <a:r>
              <a:rPr lang="en-US" dirty="0" err="1">
                <a:latin typeface="+mn-lt"/>
              </a:rPr>
              <a:t>C</a:t>
            </a:r>
            <a:endParaRPr lang="en-US" dirty="0">
              <a:latin typeface="+mn-lt"/>
            </a:endParaRPr>
          </a:p>
          <a:p>
            <a:pPr marL="2514600" lvl="5" indent="-228600" defTabSz="457200">
              <a:defRPr/>
            </a:pPr>
            <a:r>
              <a:rPr lang="en-US" dirty="0">
                <a:latin typeface="+mn-lt"/>
              </a:rPr>
              <a:t>&lt;/PRE&gt;</a:t>
            </a:r>
          </a:p>
          <a:p>
            <a:pPr marL="2514600" lvl="5" indent="-228600" defTabSz="457200">
              <a:defRPr/>
            </a:pPr>
            <a:r>
              <a:rPr lang="en-US" dirty="0">
                <a:latin typeface="+mn-lt"/>
              </a:rPr>
              <a:t>&lt;/BODY&gt;</a:t>
            </a:r>
          </a:p>
          <a:p>
            <a:pPr marL="2057400" lvl="4" indent="-228600" eaLnBrk="1" fontAlgn="auto" hangingPunct="1">
              <a:spcBef>
                <a:spcPts val="0"/>
              </a:spcBef>
              <a:spcAft>
                <a:spcPts val="0"/>
              </a:spcAft>
              <a:defRPr/>
            </a:pPr>
            <a:r>
              <a:rPr lang="en-US" dirty="0">
                <a:latin typeface="+mn-lt"/>
              </a:rPr>
              <a:t>&lt;/HTML&gt;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685800"/>
            <a:ext cx="8229600" cy="625475"/>
          </a:xfrm>
          <a:ln>
            <a:miter lim="800000"/>
            <a:headEnd/>
            <a:tailEnd/>
          </a:ln>
        </p:spPr>
        <p:txBody>
          <a:bodyPr rtlCol="0">
            <a:normAutofit fontScale="90000"/>
          </a:bodyPr>
          <a:lstStyle/>
          <a:p>
            <a:pPr eaLnBrk="1" fontAlgn="auto" hangingPunct="1">
              <a:spcAft>
                <a:spcPts val="0"/>
              </a:spcAft>
              <a:defRPr/>
            </a:pPr>
            <a:r>
              <a:rPr lang="en-US" sz="4000" b="1" dirty="0">
                <a:latin typeface="+mn-lt"/>
              </a:rPr>
              <a:t>Contents</a:t>
            </a:r>
          </a:p>
        </p:txBody>
      </p:sp>
      <p:sp>
        <p:nvSpPr>
          <p:cNvPr id="6147" name="Rectangle 3"/>
          <p:cNvSpPr>
            <a:spLocks noGrp="1" noChangeArrowheads="1"/>
          </p:cNvSpPr>
          <p:nvPr>
            <p:ph idx="1"/>
          </p:nvPr>
        </p:nvSpPr>
        <p:spPr bwMode="auto">
          <a:xfrm>
            <a:off x="503238" y="1600200"/>
            <a:ext cx="7573962"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smtClean="0"/>
              <a:t>Necessary Elements in HTML5</a:t>
            </a:r>
          </a:p>
          <a:p>
            <a:pPr eaLnBrk="1" hangingPunct="1"/>
            <a:r>
              <a:rPr lang="en-US" altLang="en-US" sz="2800" smtClean="0"/>
              <a:t>What is required attributes</a:t>
            </a:r>
          </a:p>
          <a:p>
            <a:pPr eaLnBrk="1" hangingPunct="1"/>
            <a:r>
              <a:rPr lang="en-US" altLang="en-US" sz="2800" smtClean="0"/>
              <a:t>Text Elements</a:t>
            </a:r>
          </a:p>
          <a:p>
            <a:pPr eaLnBrk="1" hangingPunct="1"/>
            <a:r>
              <a:rPr lang="en-US" altLang="en-US" sz="2800" smtClean="0"/>
              <a:t>Heading Elements</a:t>
            </a:r>
          </a:p>
          <a:p>
            <a:pPr eaLnBrk="1" hangingPunct="1"/>
            <a:r>
              <a:rPr lang="en-US" altLang="en-US" sz="2800" smtClean="0"/>
              <a:t>Paragraph Elements</a:t>
            </a:r>
          </a:p>
          <a:p>
            <a:pPr eaLnBrk="1" hangingPunct="1"/>
            <a:r>
              <a:rPr lang="en-US" altLang="en-US" sz="2800" smtClean="0"/>
              <a:t>Formatting Elements</a:t>
            </a:r>
          </a:p>
          <a:p>
            <a:pPr eaLnBrk="1" hangingPunct="1"/>
            <a:r>
              <a:rPr lang="en-US" altLang="en-US" sz="2800" smtClean="0"/>
              <a:t>Links in HTML</a:t>
            </a:r>
          </a:p>
          <a:p>
            <a:pPr eaLnBrk="1" hangingPunct="1"/>
            <a:r>
              <a:rPr lang="en-US" altLang="en-US" sz="2800" smtClean="0"/>
              <a:t>Creating a Website</a:t>
            </a:r>
            <a:endParaRPr lang="en-US" altLang="en-US" sz="220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1600200"/>
            <a:ext cx="8826500" cy="4953000"/>
          </a:xfrm>
          <a:prstGeom prst="rect">
            <a:avLst/>
          </a:prstGeom>
          <a:noFill/>
          <a:ln w="9525">
            <a:noFill/>
            <a:miter lim="800000"/>
            <a:headEnd/>
            <a:tailEnd/>
          </a:ln>
        </p:spPr>
        <p:txBody>
          <a:bodyPr/>
          <a:lstStyle/>
          <a:p>
            <a:pPr eaLnBrk="1" fontAlgn="auto" hangingPunct="1">
              <a:spcBef>
                <a:spcPts val="0"/>
              </a:spcBef>
              <a:spcAft>
                <a:spcPts val="1200"/>
              </a:spcAft>
              <a:defRPr/>
            </a:pPr>
            <a:r>
              <a:rPr lang="en-US" sz="2800" b="1" dirty="0">
                <a:latin typeface="+mn-lt"/>
              </a:rPr>
              <a:t>&lt;span&gt; Tag</a:t>
            </a:r>
          </a:p>
          <a:p>
            <a:pPr eaLnBrk="1" fontAlgn="auto" hangingPunct="1">
              <a:spcBef>
                <a:spcPts val="0"/>
              </a:spcBef>
              <a:spcAft>
                <a:spcPts val="1200"/>
              </a:spcAft>
              <a:defRPr/>
            </a:pPr>
            <a:r>
              <a:rPr lang="en-US" sz="2400" dirty="0">
                <a:latin typeface="+mn-lt"/>
              </a:rPr>
              <a:t>The &lt;span&gt; tag defines a division or a section in an HTML document.</a:t>
            </a:r>
          </a:p>
          <a:p>
            <a:pPr marL="342900" indent="-342900" eaLnBrk="1" fontAlgn="auto" hangingPunct="1">
              <a:lnSpc>
                <a:spcPct val="90000"/>
              </a:lnSpc>
              <a:spcBef>
                <a:spcPct val="20000"/>
              </a:spcBef>
              <a:spcAft>
                <a:spcPts val="0"/>
              </a:spcAft>
              <a:buClr>
                <a:schemeClr val="accent1"/>
              </a:buClr>
              <a:buSzPct val="80000"/>
              <a:buFont typeface="Wingdings" pitchFamily="2" charset="2"/>
              <a:buNone/>
              <a:defRPr/>
            </a:pPr>
            <a:r>
              <a:rPr lang="en-US" sz="2400" dirty="0">
                <a:latin typeface="+mn-lt"/>
              </a:rPr>
              <a:t>The HTML code for a paragraph demonstrating use of the STYLE </a:t>
            </a:r>
          </a:p>
          <a:p>
            <a:pPr marL="342900" indent="-342900" eaLnBrk="1" fontAlgn="auto" hangingPunct="1">
              <a:lnSpc>
                <a:spcPct val="90000"/>
              </a:lnSpc>
              <a:spcBef>
                <a:spcPct val="20000"/>
              </a:spcBef>
              <a:spcAft>
                <a:spcPts val="0"/>
              </a:spcAft>
              <a:buClr>
                <a:schemeClr val="accent1"/>
              </a:buClr>
              <a:buSzPct val="80000"/>
              <a:buFont typeface="Wingdings" pitchFamily="2" charset="2"/>
              <a:buNone/>
              <a:defRPr/>
            </a:pPr>
            <a:r>
              <a:rPr lang="en-US" sz="2400" dirty="0">
                <a:latin typeface="+mn-lt"/>
              </a:rPr>
              <a:t>attribute along with the SPAN element. </a:t>
            </a:r>
          </a:p>
          <a:p>
            <a:pPr marL="342900" indent="-342900" eaLnBrk="1" fontAlgn="auto" hangingPunct="1">
              <a:lnSpc>
                <a:spcPct val="90000"/>
              </a:lnSpc>
              <a:spcBef>
                <a:spcPct val="20000"/>
              </a:spcBef>
              <a:spcAft>
                <a:spcPts val="0"/>
              </a:spcAft>
              <a:buClr>
                <a:schemeClr val="accent1"/>
              </a:buClr>
              <a:buSzPct val="80000"/>
              <a:buFont typeface="Wingdings" pitchFamily="2" charset="2"/>
              <a:buNone/>
              <a:defRPr/>
            </a:pPr>
            <a:endParaRPr lang="en-US" sz="2400" dirty="0">
              <a:latin typeface="+mn-lt"/>
              <a:cs typeface="Times New Roman" pitchFamily="18" charset="0"/>
            </a:endParaRPr>
          </a:p>
          <a:p>
            <a:pPr marL="342900" indent="-342900" eaLnBrk="1" fontAlgn="auto" hangingPunct="1">
              <a:lnSpc>
                <a:spcPct val="90000"/>
              </a:lnSpc>
              <a:spcBef>
                <a:spcPct val="20000"/>
              </a:spcBef>
              <a:spcAft>
                <a:spcPts val="0"/>
              </a:spcAft>
              <a:buClr>
                <a:schemeClr val="accent1"/>
              </a:buClr>
              <a:buSzPct val="80000"/>
              <a:buFont typeface="Wingdings" pitchFamily="2" charset="2"/>
              <a:buNone/>
              <a:defRPr/>
            </a:pPr>
            <a:r>
              <a:rPr lang="en-US" sz="2400" dirty="0">
                <a:latin typeface="+mn-lt"/>
                <a:cs typeface="Times New Roman" pitchFamily="18" charset="0"/>
              </a:rPr>
              <a:t>Main attributes:</a:t>
            </a:r>
          </a:p>
          <a:p>
            <a:pPr marL="742950" lvl="1" indent="-285750" eaLnBrk="1" fontAlgn="auto" hangingPunct="1">
              <a:lnSpc>
                <a:spcPct val="90000"/>
              </a:lnSpc>
              <a:spcBef>
                <a:spcPct val="20000"/>
              </a:spcBef>
              <a:spcAft>
                <a:spcPts val="0"/>
              </a:spcAft>
              <a:buSzPct val="85000"/>
              <a:buFontTx/>
              <a:buBlip>
                <a:blip r:embed="rId3"/>
              </a:buBlip>
              <a:defRPr/>
            </a:pPr>
            <a:r>
              <a:rPr lang="en-US" sz="2400" b="1" i="1" dirty="0">
                <a:latin typeface="+mn-lt"/>
                <a:cs typeface="Courier New" pitchFamily="49" charset="0"/>
              </a:rPr>
              <a:t>ID</a:t>
            </a:r>
            <a:r>
              <a:rPr lang="en-US" sz="2400" dirty="0">
                <a:latin typeface="+mn-lt"/>
                <a:cs typeface="Times New Roman" pitchFamily="18" charset="0"/>
              </a:rPr>
              <a:t> -  </a:t>
            </a:r>
            <a:r>
              <a:rPr lang="en-US" sz="2400" dirty="0">
                <a:latin typeface="+mn-lt"/>
              </a:rPr>
              <a:t>Specifies a unique id for an element</a:t>
            </a:r>
            <a:r>
              <a:rPr lang="en-US" sz="2400" dirty="0">
                <a:latin typeface="+mn-lt"/>
                <a:cs typeface="Times New Roman" pitchFamily="18" charset="0"/>
              </a:rPr>
              <a:t>.</a:t>
            </a:r>
          </a:p>
          <a:p>
            <a:pPr marL="742950" lvl="1" indent="-285750" eaLnBrk="1" fontAlgn="auto" hangingPunct="1">
              <a:lnSpc>
                <a:spcPct val="90000"/>
              </a:lnSpc>
              <a:spcBef>
                <a:spcPct val="20000"/>
              </a:spcBef>
              <a:spcAft>
                <a:spcPts val="0"/>
              </a:spcAft>
              <a:buSzPct val="85000"/>
              <a:buFontTx/>
              <a:buBlip>
                <a:blip r:embed="rId3"/>
              </a:buBlip>
              <a:defRPr/>
            </a:pPr>
            <a:r>
              <a:rPr lang="en-US" sz="2400" b="1" i="1" dirty="0">
                <a:latin typeface="+mn-lt"/>
                <a:cs typeface="Times New Roman" pitchFamily="18" charset="0"/>
              </a:rPr>
              <a:t>Class</a:t>
            </a:r>
            <a:r>
              <a:rPr lang="en-US" sz="2400" dirty="0">
                <a:latin typeface="+mn-lt"/>
                <a:cs typeface="Times New Roman" pitchFamily="18" charset="0"/>
              </a:rPr>
              <a:t> - </a:t>
            </a:r>
            <a:r>
              <a:rPr lang="en-US" sz="2400" dirty="0">
                <a:latin typeface="+mn-lt"/>
              </a:rPr>
              <a:t>Specifies a classname for an element</a:t>
            </a:r>
          </a:p>
          <a:p>
            <a:pPr marL="742950" lvl="1" indent="-285750" eaLnBrk="1" fontAlgn="auto" hangingPunct="1">
              <a:lnSpc>
                <a:spcPct val="90000"/>
              </a:lnSpc>
              <a:spcBef>
                <a:spcPct val="20000"/>
              </a:spcBef>
              <a:spcAft>
                <a:spcPts val="0"/>
              </a:spcAft>
              <a:buSzPct val="85000"/>
              <a:buFontTx/>
              <a:buBlip>
                <a:blip r:embed="rId3"/>
              </a:buBlip>
              <a:defRPr/>
            </a:pPr>
            <a:r>
              <a:rPr lang="en-US" sz="2400" b="1" i="1" dirty="0">
                <a:latin typeface="+mn-lt"/>
                <a:cs typeface="Courier New" pitchFamily="49" charset="0"/>
              </a:rPr>
              <a:t>Style (inline style)</a:t>
            </a:r>
            <a:r>
              <a:rPr lang="en-US" sz="2400" dirty="0">
                <a:latin typeface="+mn-lt"/>
                <a:cs typeface="Times New Roman" pitchFamily="18" charset="0"/>
              </a:rPr>
              <a:t>- </a:t>
            </a:r>
            <a:r>
              <a:rPr lang="en-US" sz="2400" dirty="0">
                <a:latin typeface="+mn-lt"/>
              </a:rPr>
              <a:t>Specifies an inline style for an element</a:t>
            </a:r>
            <a:endParaRPr lang="en-US" sz="2400" dirty="0">
              <a:latin typeface="+mn-lt"/>
              <a:cs typeface="Times New Roman" pitchFamily="18" charset="0"/>
            </a:endParaRPr>
          </a:p>
          <a:p>
            <a:pPr marL="742950" lvl="1" indent="-285750" eaLnBrk="1" fontAlgn="auto" hangingPunct="1">
              <a:lnSpc>
                <a:spcPct val="90000"/>
              </a:lnSpc>
              <a:spcBef>
                <a:spcPct val="20000"/>
              </a:spcBef>
              <a:spcAft>
                <a:spcPts val="0"/>
              </a:spcAft>
              <a:buSzPct val="85000"/>
              <a:buFontTx/>
              <a:buBlip>
                <a:blip r:embed="rId3"/>
              </a:buBlip>
              <a:defRPr/>
            </a:pPr>
            <a:endParaRPr lang="en-US" sz="2400" dirty="0">
              <a:latin typeface="+mn-lt"/>
            </a:endParaRPr>
          </a:p>
          <a:p>
            <a:pPr marL="742950" lvl="1" indent="-285750" eaLnBrk="1" fontAlgn="auto" hangingPunct="1">
              <a:lnSpc>
                <a:spcPct val="90000"/>
              </a:lnSpc>
              <a:spcBef>
                <a:spcPct val="20000"/>
              </a:spcBef>
              <a:spcAft>
                <a:spcPts val="0"/>
              </a:spcAft>
              <a:buSzPct val="85000"/>
              <a:buFontTx/>
              <a:buBlip>
                <a:blip r:embed="rId3"/>
              </a:buBlip>
              <a:defRPr/>
            </a:pPr>
            <a:endParaRPr lang="en-US" sz="2400" dirty="0">
              <a:latin typeface="+mn-lt"/>
              <a:cs typeface="Times New Roman" pitchFamily="18" charset="0"/>
            </a:endParaRPr>
          </a:p>
          <a:p>
            <a:pPr eaLnBrk="1" fontAlgn="auto" hangingPunct="1">
              <a:spcBef>
                <a:spcPts val="0"/>
              </a:spcBef>
              <a:spcAft>
                <a:spcPts val="0"/>
              </a:spcAft>
              <a:defRPr/>
            </a:pPr>
            <a:endParaRPr lang="en-US" sz="2400" dirty="0">
              <a:latin typeface="+mn-lt"/>
            </a:endParaRPr>
          </a:p>
          <a:p>
            <a:pPr marL="342900" indent="-342900" eaLnBrk="1" fontAlgn="auto" hangingPunct="1">
              <a:lnSpc>
                <a:spcPct val="90000"/>
              </a:lnSpc>
              <a:spcBef>
                <a:spcPct val="20000"/>
              </a:spcBef>
              <a:spcAft>
                <a:spcPts val="0"/>
              </a:spcAft>
              <a:buClr>
                <a:schemeClr val="accent1"/>
              </a:buClr>
              <a:buSzPct val="80000"/>
              <a:buFont typeface="Wingdings" pitchFamily="2" charset="2"/>
              <a:buNone/>
              <a:defRPr/>
            </a:pPr>
            <a:r>
              <a:rPr lang="en-US" sz="2400" dirty="0">
                <a:latin typeface="+mn-lt"/>
                <a:cs typeface="Times New Roman" pitchFamily="18" charset="0"/>
              </a:rPr>
              <a:t>       </a:t>
            </a:r>
          </a:p>
        </p:txBody>
      </p:sp>
      <p:sp>
        <p:nvSpPr>
          <p:cNvPr id="21507" name="Rectangle 4"/>
          <p:cNvSpPr>
            <a:spLocks noGrp="1" noChangeArrowheads="1"/>
          </p:cNvSpPr>
          <p:nvPr>
            <p:ph type="title" idx="4294967295"/>
          </p:nvPr>
        </p:nvSpPr>
        <p:spPr>
          <a:xfrm>
            <a:off x="0" y="762000"/>
            <a:ext cx="8229600" cy="587375"/>
          </a:xfrm>
          <a:prstGeom prst="rect">
            <a:avLst/>
          </a:prstGeom>
        </p:spPr>
        <p:txBody>
          <a:bodyPr>
            <a:normAutofit fontScale="90000"/>
          </a:bodyPr>
          <a:lstStyle/>
          <a:p>
            <a:pPr eaLnBrk="1" fontAlgn="auto" hangingPunct="1">
              <a:spcAft>
                <a:spcPts val="0"/>
              </a:spcAft>
              <a:defRPr/>
            </a:pPr>
            <a:r>
              <a:rPr lang="en-US" altLang="en-US" sz="4000" b="1"/>
              <a:t>span element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Formatting Elements in HTML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2810044"/>
              </p:ext>
            </p:extLst>
          </p:nvPr>
        </p:nvGraphicFramePr>
        <p:xfrm>
          <a:off x="457200" y="1711325"/>
          <a:ext cx="8229600" cy="4079878"/>
        </p:xfrm>
        <a:graphic>
          <a:graphicData uri="http://schemas.openxmlformats.org/drawingml/2006/table">
            <a:tbl>
              <a:tblPr firstRow="1" bandRow="1">
                <a:tableStyleId>{00A15C55-8517-42AA-B614-E9B94910E393}</a:tableStyleId>
              </a:tblPr>
              <a:tblGrid>
                <a:gridCol w="23622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98">
                <a:tc>
                  <a:txBody>
                    <a:bodyPr/>
                    <a:lstStyle/>
                    <a:p>
                      <a:r>
                        <a:rPr lang="en-US" sz="1800" dirty="0"/>
                        <a:t>Tag</a:t>
                      </a:r>
                    </a:p>
                  </a:txBody>
                  <a:tcPr marT="45727" marB="45727">
                    <a:solidFill>
                      <a:schemeClr val="bg2"/>
                    </a:solidFill>
                  </a:tcPr>
                </a:tc>
                <a:tc>
                  <a:txBody>
                    <a:bodyPr/>
                    <a:lstStyle/>
                    <a:p>
                      <a:r>
                        <a:rPr lang="en-US" sz="1800" dirty="0"/>
                        <a:t>Description</a:t>
                      </a:r>
                    </a:p>
                  </a:txBody>
                  <a:tcPr marT="45727" marB="45727">
                    <a:solidFill>
                      <a:schemeClr val="bg2"/>
                    </a:solidFill>
                  </a:tcPr>
                </a:tc>
                <a:extLst>
                  <a:ext uri="{0D108BD9-81ED-4DB2-BD59-A6C34878D82A}">
                    <a16:rowId xmlns:a16="http://schemas.microsoft.com/office/drawing/2014/main" val="10000"/>
                  </a:ext>
                </a:extLst>
              </a:tr>
              <a:tr h="370898">
                <a:tc>
                  <a:txBody>
                    <a:bodyPr/>
                    <a:lstStyle/>
                    <a:p>
                      <a:r>
                        <a:rPr lang="en-US" sz="1800" dirty="0"/>
                        <a:t>&lt;b&gt;</a:t>
                      </a:r>
                    </a:p>
                  </a:txBody>
                  <a:tcPr marT="45727" marB="45727"/>
                </a:tc>
                <a:tc>
                  <a:txBody>
                    <a:bodyPr/>
                    <a:lstStyle/>
                    <a:p>
                      <a:r>
                        <a:rPr lang="en-US" sz="1800" dirty="0"/>
                        <a:t>Defines </a:t>
                      </a:r>
                      <a:r>
                        <a:rPr lang="en-US" sz="1800" b="1" dirty="0"/>
                        <a:t>bold</a:t>
                      </a:r>
                      <a:r>
                        <a:rPr lang="en-US" sz="1800" dirty="0"/>
                        <a:t> text</a:t>
                      </a:r>
                    </a:p>
                  </a:txBody>
                  <a:tcPr marT="45727" marB="45727"/>
                </a:tc>
                <a:extLst>
                  <a:ext uri="{0D108BD9-81ED-4DB2-BD59-A6C34878D82A}">
                    <a16:rowId xmlns:a16="http://schemas.microsoft.com/office/drawing/2014/main" val="10001"/>
                  </a:ext>
                </a:extLst>
              </a:tr>
              <a:tr h="370898">
                <a:tc>
                  <a:txBody>
                    <a:bodyPr/>
                    <a:lstStyle/>
                    <a:p>
                      <a:r>
                        <a:rPr lang="en-US" sz="1800" dirty="0"/>
                        <a:t>&lt;</a:t>
                      </a:r>
                      <a:r>
                        <a:rPr lang="en-US" sz="1800" dirty="0" err="1"/>
                        <a:t>em</a:t>
                      </a:r>
                      <a:r>
                        <a:rPr lang="en-US" sz="1800" dirty="0"/>
                        <a:t>&gt;</a:t>
                      </a:r>
                    </a:p>
                  </a:txBody>
                  <a:tcPr marT="45727" marB="45727"/>
                </a:tc>
                <a:tc>
                  <a:txBody>
                    <a:bodyPr/>
                    <a:lstStyle/>
                    <a:p>
                      <a:r>
                        <a:rPr lang="en-US" sz="1800" dirty="0"/>
                        <a:t>Defines </a:t>
                      </a:r>
                      <a:r>
                        <a:rPr lang="en-US" sz="1800" b="1" dirty="0"/>
                        <a:t>emphasized</a:t>
                      </a:r>
                      <a:r>
                        <a:rPr lang="en-US" sz="1800" dirty="0"/>
                        <a:t> text</a:t>
                      </a:r>
                    </a:p>
                  </a:txBody>
                  <a:tcPr marT="45727" marB="45727"/>
                </a:tc>
                <a:extLst>
                  <a:ext uri="{0D108BD9-81ED-4DB2-BD59-A6C34878D82A}">
                    <a16:rowId xmlns:a16="http://schemas.microsoft.com/office/drawing/2014/main" val="10002"/>
                  </a:ext>
                </a:extLst>
              </a:tr>
              <a:tr h="370898">
                <a:tc>
                  <a:txBody>
                    <a:bodyPr/>
                    <a:lstStyle/>
                    <a:p>
                      <a:r>
                        <a:rPr lang="en-US" sz="1800" dirty="0"/>
                        <a:t>&lt;</a:t>
                      </a:r>
                      <a:r>
                        <a:rPr lang="en-US" sz="1800" dirty="0" err="1"/>
                        <a:t>i</a:t>
                      </a:r>
                      <a:r>
                        <a:rPr lang="en-US" sz="1800" dirty="0"/>
                        <a:t>&gt;</a:t>
                      </a:r>
                    </a:p>
                  </a:txBody>
                  <a:tcPr marT="45727" marB="45727"/>
                </a:tc>
                <a:tc>
                  <a:txBody>
                    <a:bodyPr/>
                    <a:lstStyle/>
                    <a:p>
                      <a:r>
                        <a:rPr lang="en-US" sz="1800" dirty="0"/>
                        <a:t>Defines a </a:t>
                      </a:r>
                      <a:r>
                        <a:rPr lang="en-US" sz="1800" b="1" dirty="0"/>
                        <a:t>part</a:t>
                      </a:r>
                      <a:r>
                        <a:rPr lang="en-US" sz="1800" dirty="0"/>
                        <a:t> of text in an alternate</a:t>
                      </a:r>
                      <a:r>
                        <a:rPr lang="en-US" sz="1800" baseline="0" dirty="0"/>
                        <a:t> voice or mood</a:t>
                      </a:r>
                      <a:endParaRPr lang="en-US" sz="1800" dirty="0"/>
                    </a:p>
                  </a:txBody>
                  <a:tcPr marT="45727" marB="45727"/>
                </a:tc>
                <a:extLst>
                  <a:ext uri="{0D108BD9-81ED-4DB2-BD59-A6C34878D82A}">
                    <a16:rowId xmlns:a16="http://schemas.microsoft.com/office/drawing/2014/main" val="10003"/>
                  </a:ext>
                </a:extLst>
              </a:tr>
              <a:tr h="370898">
                <a:tc>
                  <a:txBody>
                    <a:bodyPr/>
                    <a:lstStyle/>
                    <a:p>
                      <a:r>
                        <a:rPr lang="en-US" sz="1800" dirty="0"/>
                        <a:t>&lt;small&gt;</a:t>
                      </a:r>
                    </a:p>
                  </a:txBody>
                  <a:tcPr marT="45727" marB="45727"/>
                </a:tc>
                <a:tc>
                  <a:txBody>
                    <a:bodyPr/>
                    <a:lstStyle/>
                    <a:p>
                      <a:r>
                        <a:rPr lang="en-US" sz="1800" dirty="0"/>
                        <a:t>Defines </a:t>
                      </a:r>
                      <a:r>
                        <a:rPr lang="en-US" sz="1800" b="1" dirty="0"/>
                        <a:t>important</a:t>
                      </a:r>
                      <a:r>
                        <a:rPr lang="en-US" sz="1800" baseline="0" dirty="0"/>
                        <a:t> text</a:t>
                      </a:r>
                      <a:endParaRPr lang="en-US" sz="1800" dirty="0"/>
                    </a:p>
                  </a:txBody>
                  <a:tcPr marT="45727" marB="45727"/>
                </a:tc>
                <a:extLst>
                  <a:ext uri="{0D108BD9-81ED-4DB2-BD59-A6C34878D82A}">
                    <a16:rowId xmlns:a16="http://schemas.microsoft.com/office/drawing/2014/main" val="10004"/>
                  </a:ext>
                </a:extLst>
              </a:tr>
              <a:tr h="370898">
                <a:tc>
                  <a:txBody>
                    <a:bodyPr/>
                    <a:lstStyle/>
                    <a:p>
                      <a:r>
                        <a:rPr lang="en-US" sz="1800" dirty="0"/>
                        <a:t>&lt;strong&gt;</a:t>
                      </a:r>
                    </a:p>
                  </a:txBody>
                  <a:tcPr marT="45727" marB="45727"/>
                </a:tc>
                <a:tc>
                  <a:txBody>
                    <a:bodyPr/>
                    <a:lstStyle/>
                    <a:p>
                      <a:r>
                        <a:rPr lang="en-US" sz="1800" dirty="0"/>
                        <a:t>Defines </a:t>
                      </a:r>
                      <a:r>
                        <a:rPr lang="en-US" sz="1800" b="1" dirty="0"/>
                        <a:t>important</a:t>
                      </a:r>
                      <a:r>
                        <a:rPr lang="en-US" sz="1800" baseline="0" dirty="0"/>
                        <a:t> text</a:t>
                      </a:r>
                    </a:p>
                  </a:txBody>
                  <a:tcPr marT="45727" marB="45727"/>
                </a:tc>
                <a:extLst>
                  <a:ext uri="{0D108BD9-81ED-4DB2-BD59-A6C34878D82A}">
                    <a16:rowId xmlns:a16="http://schemas.microsoft.com/office/drawing/2014/main" val="10005"/>
                  </a:ext>
                </a:extLst>
              </a:tr>
              <a:tr h="370898">
                <a:tc>
                  <a:txBody>
                    <a:bodyPr/>
                    <a:lstStyle/>
                    <a:p>
                      <a:r>
                        <a:rPr lang="en-US" sz="1800" dirty="0"/>
                        <a:t>&lt;sub&gt;</a:t>
                      </a:r>
                    </a:p>
                  </a:txBody>
                  <a:tcPr marT="45727" marB="45727"/>
                </a:tc>
                <a:tc>
                  <a:txBody>
                    <a:bodyPr/>
                    <a:lstStyle/>
                    <a:p>
                      <a:r>
                        <a:rPr lang="en-US" sz="1800" dirty="0"/>
                        <a:t>Defines</a:t>
                      </a:r>
                      <a:r>
                        <a:rPr lang="en-US" sz="1800" baseline="0" dirty="0"/>
                        <a:t> </a:t>
                      </a:r>
                      <a:r>
                        <a:rPr lang="en-US" sz="1800" b="1" baseline="0" dirty="0"/>
                        <a:t>subscripted</a:t>
                      </a:r>
                      <a:r>
                        <a:rPr lang="en-US" sz="1800" baseline="0" dirty="0"/>
                        <a:t> text</a:t>
                      </a:r>
                      <a:endParaRPr lang="en-US" sz="1800" dirty="0"/>
                    </a:p>
                  </a:txBody>
                  <a:tcPr marT="45727" marB="45727"/>
                </a:tc>
                <a:extLst>
                  <a:ext uri="{0D108BD9-81ED-4DB2-BD59-A6C34878D82A}">
                    <a16:rowId xmlns:a16="http://schemas.microsoft.com/office/drawing/2014/main" val="10006"/>
                  </a:ext>
                </a:extLst>
              </a:tr>
              <a:tr h="370898">
                <a:tc>
                  <a:txBody>
                    <a:bodyPr/>
                    <a:lstStyle/>
                    <a:p>
                      <a:r>
                        <a:rPr lang="en-US" sz="1800" dirty="0"/>
                        <a:t>&lt;sup&gt;</a:t>
                      </a:r>
                    </a:p>
                  </a:txBody>
                  <a:tcPr marT="45727" marB="45727"/>
                </a:tc>
                <a:tc>
                  <a:txBody>
                    <a:bodyPr/>
                    <a:lstStyle/>
                    <a:p>
                      <a:r>
                        <a:rPr lang="en-US" sz="1800" dirty="0"/>
                        <a:t>Defines </a:t>
                      </a:r>
                      <a:r>
                        <a:rPr lang="en-US" sz="1800" b="1" dirty="0"/>
                        <a:t>superscripted</a:t>
                      </a:r>
                      <a:r>
                        <a:rPr lang="en-US" sz="1800" dirty="0"/>
                        <a:t> text</a:t>
                      </a:r>
                    </a:p>
                  </a:txBody>
                  <a:tcPr marT="45727" marB="45727"/>
                </a:tc>
                <a:extLst>
                  <a:ext uri="{0D108BD9-81ED-4DB2-BD59-A6C34878D82A}">
                    <a16:rowId xmlns:a16="http://schemas.microsoft.com/office/drawing/2014/main" val="10007"/>
                  </a:ext>
                </a:extLst>
              </a:tr>
              <a:tr h="370898">
                <a:tc>
                  <a:txBody>
                    <a:bodyPr/>
                    <a:lstStyle/>
                    <a:p>
                      <a:r>
                        <a:rPr lang="en-US" sz="1800" dirty="0"/>
                        <a:t>&lt;ins&gt;</a:t>
                      </a:r>
                    </a:p>
                  </a:txBody>
                  <a:tcPr marT="45727" marB="45727"/>
                </a:tc>
                <a:tc>
                  <a:txBody>
                    <a:bodyPr/>
                    <a:lstStyle/>
                    <a:p>
                      <a:r>
                        <a:rPr lang="en-US" sz="1800" dirty="0"/>
                        <a:t>Defines </a:t>
                      </a:r>
                      <a:r>
                        <a:rPr lang="en-US" sz="1800" b="1" dirty="0"/>
                        <a:t>inserted</a:t>
                      </a:r>
                      <a:r>
                        <a:rPr lang="en-US" sz="1800" dirty="0"/>
                        <a:t> text</a:t>
                      </a:r>
                    </a:p>
                  </a:txBody>
                  <a:tcPr marT="45727" marB="45727"/>
                </a:tc>
                <a:extLst>
                  <a:ext uri="{0D108BD9-81ED-4DB2-BD59-A6C34878D82A}">
                    <a16:rowId xmlns:a16="http://schemas.microsoft.com/office/drawing/2014/main" val="10008"/>
                  </a:ext>
                </a:extLst>
              </a:tr>
              <a:tr h="370898">
                <a:tc>
                  <a:txBody>
                    <a:bodyPr/>
                    <a:lstStyle/>
                    <a:p>
                      <a:r>
                        <a:rPr lang="en-US" sz="1800" dirty="0"/>
                        <a:t>&lt;del&gt;</a:t>
                      </a:r>
                    </a:p>
                  </a:txBody>
                  <a:tcPr marT="45727" marB="45727"/>
                </a:tc>
                <a:tc>
                  <a:txBody>
                    <a:bodyPr/>
                    <a:lstStyle/>
                    <a:p>
                      <a:r>
                        <a:rPr lang="en-US" sz="1800" dirty="0"/>
                        <a:t>Defines </a:t>
                      </a:r>
                      <a:r>
                        <a:rPr lang="en-US" sz="1800" b="1" dirty="0"/>
                        <a:t>deleted</a:t>
                      </a:r>
                      <a:r>
                        <a:rPr lang="en-US" sz="1800" dirty="0"/>
                        <a:t> text</a:t>
                      </a:r>
                    </a:p>
                  </a:txBody>
                  <a:tcPr marT="45727" marB="45727"/>
                </a:tc>
                <a:extLst>
                  <a:ext uri="{0D108BD9-81ED-4DB2-BD59-A6C34878D82A}">
                    <a16:rowId xmlns:a16="http://schemas.microsoft.com/office/drawing/2014/main" val="10009"/>
                  </a:ext>
                </a:extLst>
              </a:tr>
              <a:tr h="370898">
                <a:tc>
                  <a:txBody>
                    <a:bodyPr/>
                    <a:lstStyle/>
                    <a:p>
                      <a:r>
                        <a:rPr lang="en-US" sz="1800" dirty="0"/>
                        <a:t>&lt;mark&gt;</a:t>
                      </a:r>
                    </a:p>
                  </a:txBody>
                  <a:tcPr marT="45727" marB="45727"/>
                </a:tc>
                <a:tc>
                  <a:txBody>
                    <a:bodyPr/>
                    <a:lstStyle/>
                    <a:p>
                      <a:r>
                        <a:rPr lang="en-US" sz="1800" dirty="0"/>
                        <a:t>Defines </a:t>
                      </a:r>
                      <a:r>
                        <a:rPr lang="en-US" sz="1800" b="1" dirty="0"/>
                        <a:t>marked/highlighted</a:t>
                      </a:r>
                      <a:r>
                        <a:rPr lang="en-US" sz="1800" baseline="0" dirty="0"/>
                        <a:t> text</a:t>
                      </a:r>
                      <a:endParaRPr lang="en-US" sz="1800" dirty="0"/>
                    </a:p>
                  </a:txBody>
                  <a:tcPr marT="45727" marB="45727"/>
                </a:tc>
                <a:extLst>
                  <a:ext uri="{0D108BD9-81ED-4DB2-BD59-A6C34878D82A}">
                    <a16:rowId xmlns:a16="http://schemas.microsoft.com/office/drawing/2014/main" val="10010"/>
                  </a:ext>
                </a:extLst>
              </a:tr>
            </a:tbl>
          </a:graphicData>
        </a:graphic>
      </p:graphicFrame>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04800" y="1447800"/>
            <a:ext cx="86248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en-US" altLang="en-US" sz="2000" dirty="0">
                <a:latin typeface="Trebuchet MS" panose="020B0603020202020204" pitchFamily="34" charset="0"/>
                <a:cs typeface="Times New Roman" panose="02020603050405020304" pitchFamily="18" charset="0"/>
              </a:rPr>
              <a:t> </a:t>
            </a:r>
            <a:r>
              <a:rPr lang="en-US" altLang="en-US" sz="2200" dirty="0">
                <a:latin typeface="Trebuchet MS" panose="020B0603020202020204" pitchFamily="34" charset="0"/>
              </a:rPr>
              <a:t>Header Tags</a:t>
            </a:r>
          </a:p>
          <a:p>
            <a:pPr lvl="1" eaLnBrk="1" hangingPunct="1">
              <a:spcBef>
                <a:spcPct val="20000"/>
              </a:spcBef>
              <a:buFontTx/>
              <a:buChar char="–"/>
            </a:pPr>
            <a:r>
              <a:rPr lang="en-US" altLang="en-US" sz="2200" dirty="0">
                <a:latin typeface="Trebuchet MS" panose="020B0603020202020204" pitchFamily="34" charset="0"/>
              </a:rPr>
              <a:t>HTML has six level of headings, numbered 1 through 6, with 1 being the largest. </a:t>
            </a:r>
          </a:p>
          <a:p>
            <a:pPr lvl="1" eaLnBrk="1" hangingPunct="1">
              <a:spcBef>
                <a:spcPct val="20000"/>
              </a:spcBef>
              <a:buFontTx/>
              <a:buChar char="–"/>
            </a:pPr>
            <a:r>
              <a:rPr lang="en-US" altLang="en-US" sz="2200" dirty="0">
                <a:latin typeface="Trebuchet MS" panose="020B0603020202020204" pitchFamily="34" charset="0"/>
              </a:rPr>
              <a:t>Displayed in larger and bolder fonts.</a:t>
            </a:r>
          </a:p>
          <a:p>
            <a:pPr lvl="1" eaLnBrk="1" hangingPunct="1">
              <a:spcBef>
                <a:spcPct val="20000"/>
              </a:spcBef>
              <a:buFontTx/>
              <a:buChar char="–"/>
            </a:pPr>
            <a:r>
              <a:rPr lang="en-US" altLang="en-US" sz="2000" dirty="0">
                <a:latin typeface="Trebuchet MS" panose="020B0603020202020204" pitchFamily="34" charset="0"/>
              </a:rPr>
              <a:t>HTML automatically adds an extra blank line before and after a heading</a:t>
            </a:r>
          </a:p>
          <a:p>
            <a:pPr eaLnBrk="1" hangingPunct="1">
              <a:spcBef>
                <a:spcPct val="20000"/>
              </a:spcBef>
              <a:buFontTx/>
              <a:buChar char="•"/>
            </a:pPr>
            <a:r>
              <a:rPr lang="en-US" altLang="en-US" sz="2200" dirty="0">
                <a:solidFill>
                  <a:srgbClr val="FF0000"/>
                </a:solidFill>
                <a:latin typeface="Trebuchet MS" panose="020B0603020202020204" pitchFamily="34" charset="0"/>
              </a:rPr>
              <a:t>The font size of the heading will go on decreasing from </a:t>
            </a:r>
            <a:r>
              <a:rPr lang="en-US" altLang="en-US" sz="2200" b="1" dirty="0">
                <a:solidFill>
                  <a:srgbClr val="FF0000"/>
                </a:solidFill>
                <a:latin typeface="Trebuchet MS" panose="020B0603020202020204" pitchFamily="34" charset="0"/>
              </a:rPr>
              <a:t>H1</a:t>
            </a:r>
            <a:r>
              <a:rPr lang="en-US" altLang="en-US" sz="2200" dirty="0">
                <a:solidFill>
                  <a:srgbClr val="FF0000"/>
                </a:solidFill>
                <a:latin typeface="Trebuchet MS" panose="020B0603020202020204" pitchFamily="34" charset="0"/>
              </a:rPr>
              <a:t> to </a:t>
            </a:r>
            <a:r>
              <a:rPr lang="en-US" altLang="en-US" sz="2200" b="1" dirty="0">
                <a:solidFill>
                  <a:srgbClr val="FF0000"/>
                </a:solidFill>
                <a:latin typeface="Trebuchet MS" panose="020B0603020202020204" pitchFamily="34" charset="0"/>
              </a:rPr>
              <a:t>H6</a:t>
            </a:r>
            <a:r>
              <a:rPr lang="en-US" altLang="en-US" sz="2200" dirty="0">
                <a:solidFill>
                  <a:srgbClr val="FF0000"/>
                </a:solidFill>
                <a:latin typeface="Trebuchet MS" panose="020B0603020202020204" pitchFamily="34" charset="0"/>
              </a:rPr>
              <a:t>.</a:t>
            </a:r>
          </a:p>
          <a:p>
            <a:pPr eaLnBrk="1" hangingPunct="1">
              <a:spcBef>
                <a:spcPct val="20000"/>
              </a:spcBef>
              <a:buClr>
                <a:schemeClr val="accent1"/>
              </a:buClr>
              <a:buSzPct val="80000"/>
              <a:buFont typeface="Wingdings" panose="05000000000000000000" pitchFamily="2" charset="2"/>
              <a:buNone/>
            </a:pPr>
            <a:r>
              <a:rPr lang="en-US" altLang="en-US" sz="2000" u="sng" dirty="0">
                <a:latin typeface="Trebuchet MS" panose="020B0603020202020204" pitchFamily="34" charset="0"/>
                <a:cs typeface="Times New Roman" panose="02020603050405020304" pitchFamily="18" charset="0"/>
              </a:rPr>
              <a:t>For example:</a:t>
            </a:r>
            <a:r>
              <a:rPr lang="en-US" altLang="en-US" sz="2000" dirty="0">
                <a:latin typeface="Trebuchet MS" panose="020B0603020202020204" pitchFamily="34" charset="0"/>
                <a:cs typeface="Courier New" panose="02070309020205020404" pitchFamily="49" charset="0"/>
              </a:rPr>
              <a:t> &lt;BODY&gt;</a:t>
            </a:r>
          </a:p>
          <a:p>
            <a:pPr eaLnBrk="1" hangingPunct="1">
              <a:spcBef>
                <a:spcPct val="20000"/>
              </a:spcBef>
              <a:buClr>
                <a:schemeClr val="accent1"/>
              </a:buClr>
              <a:buSzPct val="80000"/>
              <a:buFont typeface="Wingdings" panose="05000000000000000000" pitchFamily="2" charset="2"/>
              <a:buNone/>
            </a:pPr>
            <a:r>
              <a:rPr lang="en-US" altLang="en-US" sz="2000" dirty="0">
                <a:latin typeface="Trebuchet MS" panose="020B0603020202020204" pitchFamily="34" charset="0"/>
                <a:cs typeface="Times New Roman" panose="02020603050405020304" pitchFamily="18" charset="0"/>
              </a:rPr>
              <a:t>                           </a:t>
            </a:r>
            <a:r>
              <a:rPr lang="en-US" altLang="en-US" sz="2000" dirty="0">
                <a:latin typeface="Trebuchet MS" panose="020B0603020202020204" pitchFamily="34" charset="0"/>
                <a:cs typeface="Courier New" panose="02070309020205020404" pitchFamily="49" charset="0"/>
              </a:rPr>
              <a:t>This is normal size text.</a:t>
            </a:r>
          </a:p>
          <a:p>
            <a:pPr eaLnBrk="1" hangingPunct="1">
              <a:spcBef>
                <a:spcPct val="20000"/>
              </a:spcBef>
              <a:buClr>
                <a:schemeClr val="accent1"/>
              </a:buClr>
              <a:buSzPct val="80000"/>
              <a:buFont typeface="Wingdings" panose="05000000000000000000" pitchFamily="2" charset="2"/>
              <a:buNone/>
            </a:pPr>
            <a:r>
              <a:rPr lang="en-US" altLang="en-US" sz="2000" dirty="0">
                <a:latin typeface="Trebuchet MS" panose="020B0603020202020204" pitchFamily="34" charset="0"/>
                <a:cs typeface="Courier New" panose="02070309020205020404" pitchFamily="49" charset="0"/>
              </a:rPr>
              <a:t>				&lt;</a:t>
            </a:r>
            <a:r>
              <a:rPr lang="en-US" altLang="en-US" sz="2000" dirty="0" err="1">
                <a:latin typeface="Trebuchet MS" panose="020B0603020202020204" pitchFamily="34" charset="0"/>
                <a:cs typeface="Courier New" panose="02070309020205020404" pitchFamily="49" charset="0"/>
              </a:rPr>
              <a:t>hgroup</a:t>
            </a:r>
            <a:r>
              <a:rPr lang="en-US" altLang="en-US" sz="2000" dirty="0">
                <a:latin typeface="Trebuchet MS" panose="020B0603020202020204" pitchFamily="34" charset="0"/>
                <a:cs typeface="Courier New" panose="02070309020205020404" pitchFamily="49" charset="0"/>
              </a:rPr>
              <a:t>&gt;</a:t>
            </a:r>
          </a:p>
          <a:p>
            <a:pPr eaLnBrk="1" hangingPunct="1">
              <a:spcBef>
                <a:spcPct val="20000"/>
              </a:spcBef>
              <a:buClr>
                <a:schemeClr val="accent1"/>
              </a:buClr>
              <a:buSzPct val="80000"/>
              <a:buFont typeface="Wingdings" panose="05000000000000000000" pitchFamily="2" charset="2"/>
              <a:buNone/>
            </a:pPr>
            <a:r>
              <a:rPr lang="en-US" altLang="en-US" sz="2000" dirty="0">
                <a:latin typeface="Trebuchet MS" panose="020B0603020202020204" pitchFamily="34" charset="0"/>
                <a:cs typeface="Times New Roman" panose="02020603050405020304" pitchFamily="18" charset="0"/>
              </a:rPr>
              <a:t>           			</a:t>
            </a:r>
            <a:r>
              <a:rPr lang="en-US" altLang="en-US" sz="2000" dirty="0">
                <a:latin typeface="Trebuchet MS" panose="020B0603020202020204" pitchFamily="34" charset="0"/>
                <a:cs typeface="Courier New" panose="02070309020205020404" pitchFamily="49" charset="0"/>
              </a:rPr>
              <a:t>&lt;H1&gt;This is the largest headline. &lt;/H1&gt;</a:t>
            </a:r>
          </a:p>
          <a:p>
            <a:pPr eaLnBrk="1" hangingPunct="1">
              <a:spcBef>
                <a:spcPct val="20000"/>
              </a:spcBef>
              <a:buClr>
                <a:schemeClr val="accent1"/>
              </a:buClr>
              <a:buSzPct val="80000"/>
              <a:buFont typeface="Wingdings" panose="05000000000000000000" pitchFamily="2" charset="2"/>
              <a:buNone/>
            </a:pPr>
            <a:r>
              <a:rPr lang="en-US" altLang="en-US" sz="2000" dirty="0">
                <a:latin typeface="Trebuchet MS" panose="020B0603020202020204" pitchFamily="34" charset="0"/>
                <a:cs typeface="Times New Roman" panose="02020603050405020304" pitchFamily="18" charset="0"/>
              </a:rPr>
              <a:t>           			&lt;</a:t>
            </a:r>
            <a:r>
              <a:rPr lang="en-US" altLang="en-US" sz="2000" dirty="0">
                <a:latin typeface="Trebuchet MS" panose="020B0603020202020204" pitchFamily="34" charset="0"/>
                <a:cs typeface="Courier New" panose="02070309020205020404" pitchFamily="49" charset="0"/>
              </a:rPr>
              <a:t>H3&gt;This is the size of headline H3&lt;/H3&gt;</a:t>
            </a:r>
          </a:p>
          <a:p>
            <a:pPr eaLnBrk="1" hangingPunct="1">
              <a:spcBef>
                <a:spcPct val="20000"/>
              </a:spcBef>
              <a:buClr>
                <a:schemeClr val="accent1"/>
              </a:buClr>
              <a:buSzPct val="80000"/>
              <a:buFont typeface="Wingdings" panose="05000000000000000000" pitchFamily="2" charset="2"/>
              <a:buNone/>
            </a:pPr>
            <a:r>
              <a:rPr lang="en-US" altLang="en-US" sz="2000" dirty="0">
                <a:latin typeface="Trebuchet MS" panose="020B0603020202020204" pitchFamily="34" charset="0"/>
                <a:cs typeface="Courier New" panose="02070309020205020404" pitchFamily="49" charset="0"/>
              </a:rPr>
              <a:t>      			&lt;H5&gt;While this is H5&lt;/H5&gt;</a:t>
            </a:r>
          </a:p>
          <a:p>
            <a:pPr eaLnBrk="1" hangingPunct="1">
              <a:spcBef>
                <a:spcPct val="20000"/>
              </a:spcBef>
              <a:buClr>
                <a:schemeClr val="accent1"/>
              </a:buClr>
              <a:buSzPct val="80000"/>
              <a:buFont typeface="Wingdings" panose="05000000000000000000" pitchFamily="2" charset="2"/>
              <a:buNone/>
            </a:pPr>
            <a:r>
              <a:rPr lang="en-US" altLang="en-US" sz="2000" dirty="0">
                <a:latin typeface="Trebuchet MS" panose="020B0603020202020204" pitchFamily="34" charset="0"/>
                <a:cs typeface="Courier New" panose="02070309020205020404" pitchFamily="49" charset="0"/>
              </a:rPr>
              <a:t>				&lt;/</a:t>
            </a:r>
            <a:r>
              <a:rPr lang="en-US" altLang="en-US" sz="2000" dirty="0" err="1">
                <a:latin typeface="Trebuchet MS" panose="020B0603020202020204" pitchFamily="34" charset="0"/>
                <a:cs typeface="Courier New" panose="02070309020205020404" pitchFamily="49" charset="0"/>
              </a:rPr>
              <a:t>hgroup</a:t>
            </a:r>
            <a:r>
              <a:rPr lang="en-US" altLang="en-US" sz="2000" dirty="0">
                <a:latin typeface="Trebuchet MS" panose="020B0603020202020204" pitchFamily="34" charset="0"/>
                <a:cs typeface="Courier New" panose="02070309020205020404" pitchFamily="49" charset="0"/>
              </a:rPr>
              <a:t>&gt;</a:t>
            </a:r>
          </a:p>
          <a:p>
            <a:pPr eaLnBrk="1" hangingPunct="1">
              <a:spcBef>
                <a:spcPct val="20000"/>
              </a:spcBef>
              <a:buClr>
                <a:schemeClr val="accent1"/>
              </a:buClr>
              <a:buSzPct val="80000"/>
              <a:buFont typeface="Wingdings" panose="05000000000000000000" pitchFamily="2" charset="2"/>
              <a:buNone/>
            </a:pPr>
            <a:r>
              <a:rPr lang="en-US" altLang="en-US" sz="2000" dirty="0">
                <a:latin typeface="Trebuchet MS" panose="020B0603020202020204" pitchFamily="34" charset="0"/>
                <a:cs typeface="Courier New" panose="02070309020205020404" pitchFamily="49" charset="0"/>
              </a:rPr>
              <a:t>     			    &lt;/BODY&gt;	    	</a:t>
            </a:r>
            <a:endParaRPr lang="en-US" altLang="en-US" sz="2000" dirty="0">
              <a:latin typeface="Trebuchet MS" panose="020B0603020202020204" pitchFamily="34" charset="0"/>
              <a:cs typeface="Times New Roman" panose="02020603050405020304" pitchFamily="18" charset="0"/>
            </a:endParaRPr>
          </a:p>
        </p:txBody>
      </p:sp>
      <p:sp>
        <p:nvSpPr>
          <p:cNvPr id="23555" name="Rectangle 4"/>
          <p:cNvSpPr>
            <a:spLocks noGrp="1" noChangeArrowheads="1"/>
          </p:cNvSpPr>
          <p:nvPr>
            <p:ph type="title" idx="4294967295"/>
          </p:nvPr>
        </p:nvSpPr>
        <p:spPr>
          <a:xfrm>
            <a:off x="0" y="720725"/>
            <a:ext cx="8229600" cy="598488"/>
          </a:xfrm>
          <a:prstGeom prst="rect">
            <a:avLst/>
          </a:prstGeom>
        </p:spPr>
        <p:txBody>
          <a:bodyPr>
            <a:normAutofit fontScale="90000"/>
          </a:bodyPr>
          <a:lstStyle/>
          <a:p>
            <a:pPr eaLnBrk="1" fontAlgn="auto" hangingPunct="1">
              <a:spcAft>
                <a:spcPts val="0"/>
              </a:spcAft>
              <a:defRPr/>
            </a:pPr>
            <a:r>
              <a:rPr lang="en-US" altLang="en-US" sz="4000" b="1"/>
              <a:t>Formatting- Headlines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bwMode="auto">
          <a:xfrm>
            <a:off x="3810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Void elements in HTML </a:t>
            </a:r>
          </a:p>
        </p:txBody>
      </p:sp>
      <p:sp>
        <p:nvSpPr>
          <p:cNvPr id="24579" name="Content Placeholder 2"/>
          <p:cNvSpPr>
            <a:spLocks noGrp="1"/>
          </p:cNvSpPr>
          <p:nvPr>
            <p:ph idx="1"/>
          </p:nvPr>
        </p:nvSpPr>
        <p:spPr>
          <a:xfrm>
            <a:off x="457200" y="1447800"/>
            <a:ext cx="8229600" cy="5257800"/>
          </a:xfrm>
        </p:spPr>
        <p:txBody>
          <a:bodyPr rtlCol="0">
            <a:normAutofit/>
          </a:bodyPr>
          <a:lstStyle/>
          <a:p>
            <a:pPr algn="just" eaLnBrk="1" fontAlgn="auto" hangingPunct="1">
              <a:spcAft>
                <a:spcPts val="0"/>
              </a:spcAft>
              <a:buFont typeface="Wingdings 3" charset="2"/>
              <a:buChar char=""/>
              <a:defRPr/>
            </a:pPr>
            <a:r>
              <a:rPr lang="en-US" altLang="en-US" sz="2400" dirty="0">
                <a:solidFill>
                  <a:schemeClr val="tx1">
                    <a:lumMod val="75000"/>
                    <a:lumOff val="25000"/>
                  </a:schemeClr>
                </a:solidFill>
              </a:rPr>
              <a:t>A  void  element is  an  element  whose  content  model  never  allows  it  to  have  contents  under  any circumstances.  </a:t>
            </a:r>
          </a:p>
          <a:p>
            <a:pPr algn="just" eaLnBrk="1" fontAlgn="auto" hangingPunct="1">
              <a:spcAft>
                <a:spcPts val="0"/>
              </a:spcAft>
              <a:buFont typeface="Wingdings 3" charset="2"/>
              <a:buChar char=""/>
              <a:defRPr/>
            </a:pPr>
            <a:r>
              <a:rPr lang="en-US" altLang="en-US" sz="2400" dirty="0">
                <a:solidFill>
                  <a:schemeClr val="tx1">
                    <a:lumMod val="75000"/>
                    <a:lumOff val="25000"/>
                  </a:schemeClr>
                </a:solidFill>
              </a:rPr>
              <a:t>Void  elements  can  have  attributes.  </a:t>
            </a:r>
          </a:p>
          <a:p>
            <a:pPr algn="just" eaLnBrk="1" fontAlgn="auto" hangingPunct="1">
              <a:spcAft>
                <a:spcPts val="0"/>
              </a:spcAft>
              <a:buFont typeface="Wingdings 3" charset="2"/>
              <a:buChar char=""/>
              <a:defRPr/>
            </a:pPr>
            <a:r>
              <a:rPr lang="en-US" altLang="en-US" sz="2400" dirty="0">
                <a:solidFill>
                  <a:schemeClr val="tx1">
                    <a:lumMod val="75000"/>
                    <a:lumOff val="25000"/>
                  </a:schemeClr>
                </a:solidFill>
              </a:rPr>
              <a:t>Void  elements  only have  a  start tag;  end tags must not be specified for void elements. </a:t>
            </a:r>
          </a:p>
          <a:p>
            <a:pPr algn="just" eaLnBrk="1" fontAlgn="auto" hangingPunct="1">
              <a:spcAft>
                <a:spcPts val="0"/>
              </a:spcAft>
              <a:buFont typeface="Arial" panose="020B0604020202020204" pitchFamily="34" charset="0"/>
              <a:buChar char="•"/>
              <a:defRPr/>
            </a:pPr>
            <a:r>
              <a:rPr lang="en-US" altLang="en-US" sz="2100" b="1" dirty="0">
                <a:solidFill>
                  <a:schemeClr val="tx1">
                    <a:lumMod val="75000"/>
                    <a:lumOff val="25000"/>
                  </a:schemeClr>
                </a:solidFill>
              </a:rPr>
              <a:t>area </a:t>
            </a:r>
          </a:p>
          <a:p>
            <a:pPr algn="just" eaLnBrk="1" fontAlgn="auto" hangingPunct="1">
              <a:spcAft>
                <a:spcPts val="0"/>
              </a:spcAft>
              <a:buFont typeface="Arial" panose="020B0604020202020204" pitchFamily="34" charset="0"/>
              <a:buChar char="•"/>
              <a:defRPr/>
            </a:pPr>
            <a:r>
              <a:rPr lang="en-US" altLang="en-US" sz="2100" b="1" dirty="0">
                <a:solidFill>
                  <a:schemeClr val="tx1">
                    <a:lumMod val="75000"/>
                    <a:lumOff val="25000"/>
                  </a:schemeClr>
                </a:solidFill>
              </a:rPr>
              <a:t>base </a:t>
            </a:r>
          </a:p>
          <a:p>
            <a:pPr algn="just" eaLnBrk="1" fontAlgn="auto" hangingPunct="1">
              <a:spcAft>
                <a:spcPts val="0"/>
              </a:spcAft>
              <a:buFont typeface="Arial" panose="020B0604020202020204" pitchFamily="34" charset="0"/>
              <a:buChar char="•"/>
              <a:defRPr/>
            </a:pPr>
            <a:r>
              <a:rPr lang="en-US" altLang="en-US" sz="2100" b="1" dirty="0" err="1">
                <a:solidFill>
                  <a:schemeClr val="tx1">
                    <a:lumMod val="75000"/>
                    <a:lumOff val="25000"/>
                  </a:schemeClr>
                </a:solidFill>
              </a:rPr>
              <a:t>br</a:t>
            </a:r>
            <a:endParaRPr lang="en-US" altLang="en-US" sz="2100" b="1" dirty="0">
              <a:solidFill>
                <a:schemeClr val="tx1">
                  <a:lumMod val="75000"/>
                  <a:lumOff val="25000"/>
                </a:schemeClr>
              </a:solidFill>
            </a:endParaRPr>
          </a:p>
          <a:p>
            <a:pPr algn="just" eaLnBrk="1" fontAlgn="auto" hangingPunct="1">
              <a:spcAft>
                <a:spcPts val="0"/>
              </a:spcAft>
              <a:buFont typeface="Arial" panose="020B0604020202020204" pitchFamily="34" charset="0"/>
              <a:buChar char="•"/>
              <a:defRPr/>
            </a:pPr>
            <a:r>
              <a:rPr lang="en-US" altLang="en-US" sz="2100" b="1" dirty="0">
                <a:solidFill>
                  <a:schemeClr val="tx1">
                    <a:lumMod val="75000"/>
                    <a:lumOff val="25000"/>
                  </a:schemeClr>
                </a:solidFill>
              </a:rPr>
              <a:t>col </a:t>
            </a:r>
          </a:p>
          <a:p>
            <a:pPr algn="just" eaLnBrk="1" fontAlgn="auto" hangingPunct="1">
              <a:spcAft>
                <a:spcPts val="0"/>
              </a:spcAft>
              <a:buFont typeface="Arial" panose="020B0604020202020204" pitchFamily="34" charset="0"/>
              <a:buChar char="•"/>
              <a:defRPr/>
            </a:pPr>
            <a:r>
              <a:rPr lang="en-US" altLang="en-US" sz="2100" b="1" dirty="0">
                <a:solidFill>
                  <a:schemeClr val="tx1">
                    <a:lumMod val="75000"/>
                    <a:lumOff val="25000"/>
                  </a:schemeClr>
                </a:solidFill>
              </a:rPr>
              <a:t>command </a:t>
            </a:r>
          </a:p>
          <a:p>
            <a:pPr algn="just" eaLnBrk="1" fontAlgn="auto" hangingPunct="1">
              <a:spcAft>
                <a:spcPts val="0"/>
              </a:spcAft>
              <a:buFont typeface="Arial" panose="020B0604020202020204" pitchFamily="34" charset="0"/>
              <a:buChar char="•"/>
              <a:defRPr/>
            </a:pPr>
            <a:r>
              <a:rPr lang="en-US" altLang="en-US" sz="2100" b="1" dirty="0">
                <a:solidFill>
                  <a:schemeClr val="tx1">
                    <a:lumMod val="75000"/>
                    <a:lumOff val="25000"/>
                  </a:schemeClr>
                </a:solidFill>
              </a:rPr>
              <a:t>embed </a:t>
            </a:r>
          </a:p>
          <a:p>
            <a:pPr algn="just" eaLnBrk="1" fontAlgn="auto" hangingPunct="1">
              <a:spcAft>
                <a:spcPts val="0"/>
              </a:spcAft>
              <a:buFont typeface="Arial" panose="020B0604020202020204" pitchFamily="34" charset="0"/>
              <a:buChar char="•"/>
              <a:defRPr/>
            </a:pPr>
            <a:r>
              <a:rPr lang="en-US" altLang="en-US" sz="2100" b="1" dirty="0" err="1">
                <a:solidFill>
                  <a:schemeClr val="tx1">
                    <a:lumMod val="75000"/>
                    <a:lumOff val="25000"/>
                  </a:schemeClr>
                </a:solidFill>
              </a:rPr>
              <a:t>hr</a:t>
            </a:r>
            <a:endParaRPr lang="en-US" altLang="en-US" sz="2100" b="1" dirty="0">
              <a:solidFill>
                <a:schemeClr val="tx1">
                  <a:lumMod val="75000"/>
                  <a:lumOff val="25000"/>
                </a:schemeClr>
              </a:solidFill>
            </a:endParaRPr>
          </a:p>
          <a:p>
            <a:pPr algn="just" eaLnBrk="1" fontAlgn="auto" hangingPunct="1">
              <a:spcAft>
                <a:spcPts val="0"/>
              </a:spcAft>
              <a:buFont typeface="Arial" panose="020B0604020202020204" pitchFamily="34" charset="0"/>
              <a:buChar char="•"/>
              <a:defRPr/>
            </a:pPr>
            <a:r>
              <a:rPr lang="en-US" altLang="en-US" sz="2100" b="1" dirty="0" err="1">
                <a:solidFill>
                  <a:schemeClr val="tx1">
                    <a:lumMod val="75000"/>
                    <a:lumOff val="25000"/>
                  </a:schemeClr>
                </a:solidFill>
              </a:rPr>
              <a:t>img</a:t>
            </a:r>
            <a:r>
              <a:rPr lang="en-US" altLang="en-US" sz="2100" b="1" dirty="0">
                <a:solidFill>
                  <a:schemeClr val="tx1">
                    <a:lumMod val="75000"/>
                    <a:lumOff val="25000"/>
                  </a:schemeClr>
                </a:solidFill>
              </a:rPr>
              <a:t> </a:t>
            </a:r>
          </a:p>
        </p:txBody>
      </p:sp>
      <p:sp>
        <p:nvSpPr>
          <p:cNvPr id="38916" name="TextBox 3"/>
          <p:cNvSpPr txBox="1">
            <a:spLocks noChangeArrowheads="1"/>
          </p:cNvSpPr>
          <p:nvPr/>
        </p:nvSpPr>
        <p:spPr bwMode="auto">
          <a:xfrm>
            <a:off x="4267200" y="3505200"/>
            <a:ext cx="1600200"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3476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300"/>
              </a:spcBef>
              <a:buFont typeface="Arial" panose="020B0604020202020204" pitchFamily="34" charset="0"/>
              <a:buChar char="•"/>
            </a:pPr>
            <a:r>
              <a:rPr lang="en-US" altLang="en-US" sz="2000">
                <a:latin typeface="Trebuchet MS" panose="020B0603020202020204" pitchFamily="34" charset="0"/>
              </a:rPr>
              <a:t>input </a:t>
            </a:r>
          </a:p>
          <a:p>
            <a:pPr algn="just" eaLnBrk="1" hangingPunct="1">
              <a:spcBef>
                <a:spcPts val="300"/>
              </a:spcBef>
              <a:buFont typeface="Arial" panose="020B0604020202020204" pitchFamily="34" charset="0"/>
              <a:buChar char="•"/>
            </a:pPr>
            <a:r>
              <a:rPr lang="en-US" altLang="en-US" sz="2000">
                <a:latin typeface="Trebuchet MS" panose="020B0603020202020204" pitchFamily="34" charset="0"/>
              </a:rPr>
              <a:t>keygen </a:t>
            </a:r>
          </a:p>
          <a:p>
            <a:pPr algn="just" eaLnBrk="1" hangingPunct="1">
              <a:spcBef>
                <a:spcPts val="300"/>
              </a:spcBef>
              <a:buFont typeface="Arial" panose="020B0604020202020204" pitchFamily="34" charset="0"/>
              <a:buChar char="•"/>
            </a:pPr>
            <a:r>
              <a:rPr lang="en-US" altLang="en-US" sz="2000">
                <a:latin typeface="Trebuchet MS" panose="020B0603020202020204" pitchFamily="34" charset="0"/>
              </a:rPr>
              <a:t> link </a:t>
            </a:r>
          </a:p>
          <a:p>
            <a:pPr algn="just" eaLnBrk="1" hangingPunct="1">
              <a:spcBef>
                <a:spcPts val="300"/>
              </a:spcBef>
              <a:buFont typeface="Arial" panose="020B0604020202020204" pitchFamily="34" charset="0"/>
              <a:buChar char="•"/>
            </a:pPr>
            <a:r>
              <a:rPr lang="en-US" altLang="en-US" sz="2000">
                <a:latin typeface="Trebuchet MS" panose="020B0603020202020204" pitchFamily="34" charset="0"/>
              </a:rPr>
              <a:t>meta </a:t>
            </a:r>
          </a:p>
          <a:p>
            <a:pPr algn="just" eaLnBrk="1" hangingPunct="1">
              <a:spcBef>
                <a:spcPts val="300"/>
              </a:spcBef>
              <a:buFont typeface="Arial" panose="020B0604020202020204" pitchFamily="34" charset="0"/>
              <a:buChar char="•"/>
            </a:pPr>
            <a:r>
              <a:rPr lang="en-US" altLang="en-US" sz="2000">
                <a:latin typeface="Trebuchet MS" panose="020B0603020202020204" pitchFamily="34" charset="0"/>
              </a:rPr>
              <a:t>param </a:t>
            </a:r>
          </a:p>
          <a:p>
            <a:pPr algn="just" eaLnBrk="1" hangingPunct="1">
              <a:spcBef>
                <a:spcPts val="300"/>
              </a:spcBef>
              <a:buFont typeface="Arial" panose="020B0604020202020204" pitchFamily="34" charset="0"/>
              <a:buChar char="•"/>
            </a:pPr>
            <a:r>
              <a:rPr lang="en-US" altLang="en-US" sz="2000">
                <a:latin typeface="Trebuchet MS" panose="020B0603020202020204" pitchFamily="34" charset="0"/>
              </a:rPr>
              <a:t>source </a:t>
            </a:r>
          </a:p>
          <a:p>
            <a:pPr algn="just" eaLnBrk="1" hangingPunct="1">
              <a:spcBef>
                <a:spcPts val="300"/>
              </a:spcBef>
              <a:buFont typeface="Arial" panose="020B0604020202020204" pitchFamily="34" charset="0"/>
              <a:buChar char="•"/>
            </a:pPr>
            <a:r>
              <a:rPr lang="en-US" altLang="en-US" sz="2000">
                <a:latin typeface="Trebuchet MS" panose="020B0603020202020204" pitchFamily="34" charset="0"/>
              </a:rPr>
              <a:t>track </a:t>
            </a:r>
          </a:p>
          <a:p>
            <a:pPr algn="just" eaLnBrk="1" hangingPunct="1">
              <a:spcBef>
                <a:spcPts val="300"/>
              </a:spcBef>
              <a:buFont typeface="Arial" panose="020B0604020202020204" pitchFamily="34" charset="0"/>
              <a:buChar char="•"/>
            </a:pPr>
            <a:r>
              <a:rPr lang="en-US" altLang="en-US" sz="2000">
                <a:latin typeface="Trebuchet MS" panose="020B0603020202020204" pitchFamily="34" charset="0"/>
              </a:rPr>
              <a:t>wbr </a:t>
            </a:r>
          </a:p>
          <a:p>
            <a:pPr eaLnBrk="1" hangingPunct="1"/>
            <a:endParaRPr lang="en-US" altLang="en-US"/>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Links in HTML</a:t>
            </a:r>
          </a:p>
        </p:txBody>
      </p:sp>
      <p:sp>
        <p:nvSpPr>
          <p:cNvPr id="40963" name="Content Placeholder 2"/>
          <p:cNvSpPr>
            <a:spLocks noGrp="1" noChangeArrowheads="1"/>
          </p:cNvSpPr>
          <p:nvPr>
            <p:ph idx="1"/>
          </p:nvPr>
        </p:nvSpPr>
        <p:spPr bwMode="auto">
          <a:xfrm>
            <a:off x="457200" y="16462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&lt;a&gt; = anchor element</a:t>
            </a:r>
          </a:p>
          <a:p>
            <a:pPr eaLnBrk="1" hangingPunct="1"/>
            <a:r>
              <a:rPr lang="en-US" altLang="en-US" smtClean="0"/>
              <a:t>Important Attributes = href, titile, target</a:t>
            </a:r>
          </a:p>
          <a:p>
            <a:pPr eaLnBrk="1" hangingPunct="1"/>
            <a:r>
              <a:rPr lang="en-US" altLang="en-US" smtClean="0"/>
              <a:t>Significance: Linking multiple web pages or</a:t>
            </a:r>
          </a:p>
          <a:p>
            <a:pPr eaLnBrk="1" hangingPunct="1">
              <a:buFontTx/>
              <a:buNone/>
            </a:pPr>
            <a:r>
              <a:rPr lang="en-US" altLang="en-US" smtClean="0"/>
              <a:t>   websites: Also SEO significance</a:t>
            </a:r>
          </a:p>
          <a:p>
            <a:pPr eaLnBrk="1" hangingPunct="1"/>
            <a:r>
              <a:rPr lang="en-US" altLang="en-US" smtClean="0"/>
              <a:t>Internal and External Links</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b="1" smtClean="0"/>
              <a:t>Internal Links</a:t>
            </a:r>
          </a:p>
          <a:p>
            <a:pPr eaLnBrk="1" hangingPunct="1"/>
            <a:r>
              <a:rPr lang="en-US" altLang="en-US" sz="2400" smtClean="0"/>
              <a:t>E.g.,&lt;a href="#image"&gt;Go to Image&lt;/a&gt;</a:t>
            </a:r>
          </a:p>
          <a:p>
            <a:pPr eaLnBrk="1" hangingPunct="1"/>
            <a:r>
              <a:rPr lang="en-US" altLang="en-US" sz="2400" smtClean="0">
                <a:solidFill>
                  <a:schemeClr val="accent2"/>
                </a:solidFill>
              </a:rPr>
              <a:t>&lt;a href="aboutus.html"&gt;About Us&lt;/a&gt;</a:t>
            </a:r>
          </a:p>
          <a:p>
            <a:pPr eaLnBrk="1" hangingPunct="1"/>
            <a:r>
              <a:rPr lang="en-US" altLang="en-US" sz="2400" smtClean="0"/>
              <a:t>&lt;a name="image"&gt;</a:t>
            </a:r>
          </a:p>
          <a:p>
            <a:pPr eaLnBrk="1" hangingPunct="1"/>
            <a:r>
              <a:rPr lang="en-US" altLang="en-US" sz="2400" smtClean="0"/>
              <a:t>&lt;center&gt;&lt;img src="images/icon.png"&gt;&lt;/center&gt; &lt;/a&gt;</a:t>
            </a:r>
          </a:p>
          <a:p>
            <a:pPr eaLnBrk="1" hangingPunct="1"/>
            <a:r>
              <a:rPr lang="en-US" altLang="en-US" sz="2400" b="1" smtClean="0"/>
              <a:t>External Links</a:t>
            </a:r>
          </a:p>
          <a:p>
            <a:pPr eaLnBrk="1" hangingPunct="1"/>
            <a:r>
              <a:rPr lang="en-US" altLang="en-US" sz="2400" smtClean="0">
                <a:solidFill>
                  <a:schemeClr val="accent2"/>
                </a:solidFill>
              </a:rPr>
              <a:t>&lt;a href="index.html"&gt;Go to Home&lt;/a&gt;</a:t>
            </a:r>
          </a:p>
          <a:p>
            <a:pPr eaLnBrk="1" hangingPunct="1"/>
            <a:r>
              <a:rPr lang="en-US" altLang="en-US" sz="2400" smtClean="0">
                <a:solidFill>
                  <a:srgbClr val="FF0000"/>
                </a:solidFill>
              </a:rPr>
              <a:t>&lt;a href="https://www.google.co.in" target="_blank" title="You will open Google"&gt;Go to Google&lt;/a&gt;</a:t>
            </a:r>
          </a:p>
          <a:p>
            <a:pPr eaLnBrk="1" hangingPunct="1"/>
            <a:endParaRPr lang="en-US" altLang="en-US" smtClean="0"/>
          </a:p>
        </p:txBody>
      </p:sp>
      <p:sp>
        <p:nvSpPr>
          <p:cNvPr id="4" name="Title 1"/>
          <p:cNvSpPr txBox="1">
            <a:spLocks/>
          </p:cNvSpPr>
          <p:nvPr/>
        </p:nvSpPr>
        <p:spPr bwMode="auto">
          <a:xfrm>
            <a:off x="609600" y="762000"/>
            <a:ext cx="8229600" cy="1143000"/>
          </a:xfrm>
          <a:prstGeom prst="rect">
            <a:avLst/>
          </a:prstGeom>
          <a:noFill/>
          <a:ln>
            <a:miter lim="800000"/>
            <a:headEnd/>
            <a:tailEnd/>
          </a:ln>
        </p:spPr>
        <p:txBody>
          <a:bodyPr/>
          <a:lstStyle/>
          <a:p>
            <a:pPr algn="ctr" fontAlgn="auto">
              <a:spcBef>
                <a:spcPts val="0"/>
              </a:spcBef>
              <a:spcAft>
                <a:spcPts val="0"/>
              </a:spcAft>
              <a:defRPr/>
            </a:pPr>
            <a:r>
              <a:rPr lang="en-US" sz="4400" b="1" kern="0" dirty="0">
                <a:solidFill>
                  <a:schemeClr val="tx2"/>
                </a:solidFill>
                <a:latin typeface="+mj-lt"/>
                <a:ea typeface="+mj-ea"/>
                <a:cs typeface="+mj-cs"/>
              </a:rPr>
              <a:t>Links in HTML</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1371600"/>
            <a:ext cx="89455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buSzPct val="85000"/>
            </a:pPr>
            <a:r>
              <a:rPr lang="en-US" altLang="en-US" sz="2300">
                <a:latin typeface="Trebuchet MS" panose="020B0603020202020204" pitchFamily="34" charset="0"/>
                <a:cs typeface="Times New Roman" panose="02020603050405020304" pitchFamily="18" charset="0"/>
              </a:rPr>
              <a:t>	The body tag allows for the specification of colors to mark links within a page.</a:t>
            </a:r>
            <a:endParaRPr lang="en-US" altLang="en-US" sz="2300" b="1" i="1">
              <a:latin typeface="Trebuchet MS" panose="020B0603020202020204" pitchFamily="34" charset="0"/>
              <a:cs typeface="Times New Roman" panose="02020603050405020304" pitchFamily="18" charset="0"/>
            </a:endParaRPr>
          </a:p>
          <a:p>
            <a:pPr lvl="1" eaLnBrk="1" hangingPunct="1">
              <a:spcBef>
                <a:spcPct val="20000"/>
              </a:spcBef>
              <a:buSzPct val="85000"/>
              <a:buFontTx/>
              <a:buBlip>
                <a:blip r:embed="rId3"/>
              </a:buBlip>
            </a:pPr>
            <a:r>
              <a:rPr lang="en-US" altLang="en-US" sz="2000" b="1" i="1">
                <a:latin typeface="Trebuchet MS" panose="020B0603020202020204" pitchFamily="34" charset="0"/>
                <a:cs typeface="Times New Roman" panose="02020603050405020304" pitchFamily="18" charset="0"/>
              </a:rPr>
              <a:t>LINK</a:t>
            </a:r>
            <a:r>
              <a:rPr lang="en-US" altLang="en-US" sz="2000">
                <a:latin typeface="Trebuchet MS" panose="020B0603020202020204" pitchFamily="34" charset="0"/>
                <a:cs typeface="Times New Roman" panose="02020603050405020304" pitchFamily="18" charset="0"/>
              </a:rPr>
              <a:t>   – </a:t>
            </a:r>
            <a:r>
              <a:rPr lang="en-US" altLang="en-US" sz="2000">
                <a:latin typeface="Trebuchet MS" panose="020B0603020202020204" pitchFamily="34" charset="0"/>
              </a:rPr>
              <a:t>specifies the default color of unvisited links in a document.</a:t>
            </a:r>
            <a:endParaRPr lang="en-US" altLang="en-US" sz="2000">
              <a:latin typeface="Trebuchet MS" panose="020B0603020202020204" pitchFamily="34" charset="0"/>
              <a:cs typeface="Times New Roman" panose="02020603050405020304" pitchFamily="18" charset="0"/>
            </a:endParaRPr>
          </a:p>
          <a:p>
            <a:pPr lvl="1" eaLnBrk="1" hangingPunct="1">
              <a:spcBef>
                <a:spcPct val="20000"/>
              </a:spcBef>
              <a:buSzPct val="85000"/>
              <a:buFontTx/>
              <a:buBlip>
                <a:blip r:embed="rId3"/>
              </a:buBlip>
            </a:pPr>
            <a:r>
              <a:rPr lang="en-US" altLang="en-US" sz="2000" b="1" i="1">
                <a:latin typeface="Trebuchet MS" panose="020B0603020202020204" pitchFamily="34" charset="0"/>
                <a:cs typeface="Times New Roman" panose="02020603050405020304" pitchFamily="18" charset="0"/>
              </a:rPr>
              <a:t>VLINK</a:t>
            </a:r>
            <a:r>
              <a:rPr lang="en-US" altLang="en-US" sz="2000">
                <a:latin typeface="Trebuchet MS" panose="020B0603020202020204" pitchFamily="34" charset="0"/>
                <a:cs typeface="Times New Roman" panose="02020603050405020304" pitchFamily="18" charset="0"/>
              </a:rPr>
              <a:t> – </a:t>
            </a:r>
            <a:r>
              <a:rPr lang="en-US" altLang="en-US" sz="2000">
                <a:latin typeface="Trebuchet MS" panose="020B0603020202020204" pitchFamily="34" charset="0"/>
              </a:rPr>
              <a:t>Specifies the color of the visited links in a document.</a:t>
            </a:r>
            <a:endParaRPr lang="en-US" altLang="en-US" sz="2000">
              <a:latin typeface="Trebuchet MS" panose="020B0603020202020204" pitchFamily="34" charset="0"/>
              <a:cs typeface="Times New Roman" panose="02020603050405020304" pitchFamily="18" charset="0"/>
            </a:endParaRPr>
          </a:p>
          <a:p>
            <a:pPr lvl="1" eaLnBrk="1" hangingPunct="1">
              <a:spcBef>
                <a:spcPct val="20000"/>
              </a:spcBef>
              <a:buSzPct val="85000"/>
              <a:buFontTx/>
              <a:buBlip>
                <a:blip r:embed="rId3"/>
              </a:buBlip>
            </a:pPr>
            <a:r>
              <a:rPr lang="en-US" altLang="en-US" sz="2000" b="1" i="1">
                <a:latin typeface="Trebuchet MS" panose="020B0603020202020204" pitchFamily="34" charset="0"/>
                <a:cs typeface="Times New Roman" panose="02020603050405020304" pitchFamily="18" charset="0"/>
              </a:rPr>
              <a:t>ALINK</a:t>
            </a:r>
            <a:r>
              <a:rPr lang="en-US" altLang="en-US" sz="2000">
                <a:latin typeface="Trebuchet MS" panose="020B0603020202020204" pitchFamily="34" charset="0"/>
                <a:cs typeface="Times New Roman" panose="02020603050405020304" pitchFamily="18" charset="0"/>
              </a:rPr>
              <a:t> – </a:t>
            </a:r>
            <a:r>
              <a:rPr lang="en-US" altLang="en-US" sz="2000">
                <a:latin typeface="Trebuchet MS" panose="020B0603020202020204" pitchFamily="34" charset="0"/>
              </a:rPr>
              <a:t>specifies the color of an active link in a document (a link is activated when it is clicked).</a:t>
            </a:r>
          </a:p>
          <a:p>
            <a:pPr lvl="1" eaLnBrk="1" hangingPunct="1">
              <a:spcBef>
                <a:spcPct val="20000"/>
              </a:spcBef>
              <a:buSzPct val="85000"/>
            </a:pPr>
            <a:r>
              <a:rPr lang="en-US" altLang="en-US" sz="2000">
                <a:latin typeface="Trebuchet MS" panose="020B0603020202020204" pitchFamily="34" charset="0"/>
                <a:cs typeface="Times New Roman" panose="02020603050405020304" pitchFamily="18" charset="0"/>
              </a:rPr>
              <a:t>     </a:t>
            </a:r>
            <a:r>
              <a:rPr lang="en-US" altLang="en-US" sz="2000" u="sng">
                <a:latin typeface="Trebuchet MS" panose="020B0603020202020204" pitchFamily="34" charset="0"/>
                <a:cs typeface="Times New Roman" panose="02020603050405020304" pitchFamily="18" charset="0"/>
              </a:rPr>
              <a:t>For example:</a:t>
            </a:r>
            <a:r>
              <a:rPr lang="en-US" altLang="en-US" b="1">
                <a:latin typeface="Trebuchet MS" panose="020B0603020202020204" pitchFamily="34" charset="0"/>
                <a:cs typeface="Courier New" panose="02070309020205020404" pitchFamily="49" charset="0"/>
              </a:rPr>
              <a:t> &lt;BODY LINK="BLUE" ALINK="CYAN“ VLINK="YELLOW"&gt;</a:t>
            </a:r>
          </a:p>
          <a:p>
            <a:pPr eaLnBrk="1" hangingPunct="1">
              <a:spcBef>
                <a:spcPct val="20000"/>
              </a:spcBef>
              <a:buClr>
                <a:schemeClr val="accent1"/>
              </a:buClr>
              <a:buSzPct val="80000"/>
              <a:buFont typeface="Wingdings" panose="05000000000000000000" pitchFamily="2" charset="2"/>
              <a:buNone/>
            </a:pPr>
            <a:r>
              <a:rPr lang="en-US" altLang="en-US" sz="2000">
                <a:latin typeface="Trebuchet MS" panose="020B0603020202020204" pitchFamily="34" charset="0"/>
                <a:cs typeface="Times New Roman" panose="02020603050405020304" pitchFamily="18" charset="0"/>
              </a:rPr>
              <a:t>     In this example, links will be colored blue. When they are clicked they will change to cyan, from that point on (once they have been clicked), they will be colored yellow.</a:t>
            </a:r>
          </a:p>
          <a:p>
            <a:pPr eaLnBrk="1" hangingPunct="1">
              <a:spcBef>
                <a:spcPct val="20000"/>
              </a:spcBef>
              <a:buClr>
                <a:schemeClr val="accent1"/>
              </a:buClr>
              <a:buSzPct val="80000"/>
              <a:buFont typeface="Wingdings" panose="05000000000000000000" pitchFamily="2" charset="2"/>
              <a:buNone/>
            </a:pPr>
            <a:endParaRPr lang="en-US" altLang="en-US" sz="2000">
              <a:latin typeface="Trebuchet MS" panose="020B0603020202020204" pitchFamily="34" charset="0"/>
              <a:cs typeface="Times New Roman" panose="02020603050405020304" pitchFamily="18" charset="0"/>
            </a:endParaRPr>
          </a:p>
          <a:p>
            <a:pPr eaLnBrk="1" hangingPunct="1">
              <a:spcBef>
                <a:spcPct val="20000"/>
              </a:spcBef>
              <a:buClr>
                <a:schemeClr val="accent1"/>
              </a:buClr>
              <a:buSzPct val="80000"/>
              <a:buFont typeface="Wingdings" panose="05000000000000000000" pitchFamily="2" charset="2"/>
              <a:buNone/>
            </a:pPr>
            <a:r>
              <a:rPr lang="en-US" altLang="en-US" sz="2000">
                <a:latin typeface="Trebuchet MS" panose="020B0603020202020204" pitchFamily="34" charset="0"/>
                <a:cs typeface="Times New Roman" panose="02020603050405020304" pitchFamily="18" charset="0"/>
              </a:rPr>
              <a:t> </a:t>
            </a:r>
          </a:p>
        </p:txBody>
      </p:sp>
      <p:sp>
        <p:nvSpPr>
          <p:cNvPr id="4" name="Title 1"/>
          <p:cNvSpPr txBox="1">
            <a:spLocks/>
          </p:cNvSpPr>
          <p:nvPr/>
        </p:nvSpPr>
        <p:spPr>
          <a:xfrm>
            <a:off x="457200" y="731838"/>
            <a:ext cx="8229600" cy="563562"/>
          </a:xfrm>
          <a:prstGeom prst="rect">
            <a:avLst/>
          </a:prstGeom>
        </p:spPr>
        <p:txBody>
          <a:bodyPr/>
          <a:lstStyle/>
          <a:p>
            <a:pPr algn="ctr" fontAlgn="auto">
              <a:spcBef>
                <a:spcPts val="0"/>
              </a:spcBef>
              <a:spcAft>
                <a:spcPts val="0"/>
              </a:spcAft>
              <a:defRPr/>
            </a:pPr>
            <a:r>
              <a:rPr lang="en-US" sz="4000" b="1" kern="0" dirty="0">
                <a:solidFill>
                  <a:schemeClr val="tx2"/>
                </a:solidFill>
                <a:latin typeface="+mn-lt"/>
              </a:rPr>
              <a:t>Links in HTML</a:t>
            </a:r>
          </a:p>
        </p:txBody>
      </p:sp>
      <p:graphicFrame>
        <p:nvGraphicFramePr>
          <p:cNvPr id="5" name="Table 4"/>
          <p:cNvGraphicFramePr>
            <a:graphicFrameLocks noGrp="1"/>
          </p:cNvGraphicFramePr>
          <p:nvPr/>
        </p:nvGraphicFramePr>
        <p:xfrm>
          <a:off x="304800" y="4953000"/>
          <a:ext cx="8534400" cy="1752599"/>
        </p:xfrm>
        <a:graphic>
          <a:graphicData uri="http://schemas.openxmlformats.org/drawingml/2006/table">
            <a:tbl>
              <a:tblPr firstRow="1" bandRow="1">
                <a:tableStyleId>{5C22544A-7EE6-4342-B048-85BDC9FD1C3A}</a:tableStyleId>
              </a:tblPr>
              <a:tblGrid>
                <a:gridCol w="2240280">
                  <a:extLst>
                    <a:ext uri="{9D8B030D-6E8A-4147-A177-3AD203B41FA5}">
                      <a16:colId xmlns:a16="http://schemas.microsoft.com/office/drawing/2014/main" val="20000"/>
                    </a:ext>
                  </a:extLst>
                </a:gridCol>
                <a:gridCol w="6294120">
                  <a:extLst>
                    <a:ext uri="{9D8B030D-6E8A-4147-A177-3AD203B41FA5}">
                      <a16:colId xmlns:a16="http://schemas.microsoft.com/office/drawing/2014/main" val="20001"/>
                    </a:ext>
                  </a:extLst>
                </a:gridCol>
              </a:tblGrid>
              <a:tr h="370790">
                <a:tc>
                  <a:txBody>
                    <a:bodyPr/>
                    <a:lstStyle/>
                    <a:p>
                      <a:r>
                        <a:rPr lang="en-US" sz="1800" dirty="0"/>
                        <a:t>Value</a:t>
                      </a:r>
                    </a:p>
                  </a:txBody>
                  <a:tcPr marT="45713" marB="45713"/>
                </a:tc>
                <a:tc>
                  <a:txBody>
                    <a:bodyPr/>
                    <a:lstStyle/>
                    <a:p>
                      <a:r>
                        <a:rPr lang="en-US" sz="1800" dirty="0"/>
                        <a:t>Description</a:t>
                      </a:r>
                    </a:p>
                  </a:txBody>
                  <a:tcPr marT="45713" marB="45713"/>
                </a:tc>
                <a:extLst>
                  <a:ext uri="{0D108BD9-81ED-4DB2-BD59-A6C34878D82A}">
                    <a16:rowId xmlns:a16="http://schemas.microsoft.com/office/drawing/2014/main" val="10000"/>
                  </a:ext>
                </a:extLst>
              </a:tr>
              <a:tr h="370790">
                <a:tc>
                  <a:txBody>
                    <a:bodyPr/>
                    <a:lstStyle/>
                    <a:p>
                      <a:r>
                        <a:rPr lang="en-US" sz="1800" i="1" dirty="0" err="1"/>
                        <a:t>color_name</a:t>
                      </a:r>
                      <a:endParaRPr lang="en-US" sz="1800" dirty="0"/>
                    </a:p>
                  </a:txBody>
                  <a:tcPr marT="45713" marB="45713"/>
                </a:tc>
                <a:tc>
                  <a:txBody>
                    <a:bodyPr/>
                    <a:lstStyle/>
                    <a:p>
                      <a:r>
                        <a:rPr lang="en-US" sz="1800" dirty="0"/>
                        <a:t>Specifies the link color with a color name (like "red") </a:t>
                      </a:r>
                    </a:p>
                  </a:txBody>
                  <a:tcPr marT="45713" marB="45713"/>
                </a:tc>
                <a:extLst>
                  <a:ext uri="{0D108BD9-81ED-4DB2-BD59-A6C34878D82A}">
                    <a16:rowId xmlns:a16="http://schemas.microsoft.com/office/drawing/2014/main" val="10001"/>
                  </a:ext>
                </a:extLst>
              </a:tr>
              <a:tr h="370790">
                <a:tc>
                  <a:txBody>
                    <a:bodyPr/>
                    <a:lstStyle/>
                    <a:p>
                      <a:r>
                        <a:rPr lang="en-US" sz="1800" i="1" dirty="0" err="1"/>
                        <a:t>hex_number</a:t>
                      </a:r>
                      <a:r>
                        <a:rPr lang="en-US" sz="1800" dirty="0"/>
                        <a:t> </a:t>
                      </a:r>
                    </a:p>
                  </a:txBody>
                  <a:tcPr marT="45713" marB="45713"/>
                </a:tc>
                <a:tc>
                  <a:txBody>
                    <a:bodyPr/>
                    <a:lstStyle/>
                    <a:p>
                      <a:r>
                        <a:rPr lang="en-US" sz="1800" dirty="0" err="1"/>
                        <a:t>redSpecifies</a:t>
                      </a:r>
                      <a:r>
                        <a:rPr lang="en-US" sz="1800" dirty="0"/>
                        <a:t> the link color with a hex code (like "#ff0000")</a:t>
                      </a:r>
                    </a:p>
                  </a:txBody>
                  <a:tcPr marT="45713" marB="45713"/>
                </a:tc>
                <a:extLst>
                  <a:ext uri="{0D108BD9-81ED-4DB2-BD59-A6C34878D82A}">
                    <a16:rowId xmlns:a16="http://schemas.microsoft.com/office/drawing/2014/main" val="10002"/>
                  </a:ext>
                </a:extLst>
              </a:tr>
              <a:tr h="640229">
                <a:tc>
                  <a:txBody>
                    <a:bodyPr/>
                    <a:lstStyle/>
                    <a:p>
                      <a:r>
                        <a:rPr lang="en-US" sz="1800" i="1" dirty="0" err="1"/>
                        <a:t>rgb_number</a:t>
                      </a:r>
                      <a:endParaRPr lang="en-US" sz="1800" dirty="0"/>
                    </a:p>
                  </a:txBody>
                  <a:tcPr marT="45713" marB="45713"/>
                </a:tc>
                <a:tc>
                  <a:txBody>
                    <a:bodyPr/>
                    <a:lstStyle/>
                    <a:p>
                      <a:r>
                        <a:rPr lang="en-US" sz="1800" dirty="0"/>
                        <a:t>Specifies the link color with an </a:t>
                      </a:r>
                      <a:r>
                        <a:rPr lang="en-US" sz="1800" dirty="0" err="1"/>
                        <a:t>rgb</a:t>
                      </a:r>
                      <a:r>
                        <a:rPr lang="en-US" sz="1800" dirty="0"/>
                        <a:t> code (like "</a:t>
                      </a:r>
                      <a:r>
                        <a:rPr lang="en-US" sz="1800" dirty="0" err="1"/>
                        <a:t>rgb</a:t>
                      </a:r>
                      <a:r>
                        <a:rPr lang="en-US" sz="1800" dirty="0"/>
                        <a:t>(255,0,0)")</a:t>
                      </a:r>
                    </a:p>
                  </a:txBody>
                  <a:tcPr marT="45713" marB="45713"/>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Creating a Website</a:t>
            </a:r>
          </a:p>
        </p:txBody>
      </p:sp>
      <p:sp>
        <p:nvSpPr>
          <p:cNvPr id="46083"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Multiple HTML pages are linked together to create a website.</a:t>
            </a:r>
          </a:p>
          <a:p>
            <a:pPr eaLnBrk="1" hangingPunct="1"/>
            <a:r>
              <a:rPr lang="en-US" altLang="en-US" smtClean="0"/>
              <a:t>&lt;a&gt; element is used to link pages.</a:t>
            </a:r>
          </a:p>
          <a:p>
            <a:pPr eaLnBrk="1" hangingPunct="1"/>
            <a:r>
              <a:rPr lang="en-US" altLang="en-US" b="1" smtClean="0"/>
              <a:t>Demo</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62000"/>
            <a:ext cx="8229600" cy="1143000"/>
          </a:xfrm>
        </p:spPr>
        <p:txBody>
          <a:bodyPr rtlCol="0">
            <a:normAutofit fontScale="90000"/>
          </a:bodyPr>
          <a:lstStyle/>
          <a:p>
            <a:pPr eaLnBrk="1" fontAlgn="auto" hangingPunct="1">
              <a:spcAft>
                <a:spcPts val="0"/>
              </a:spcAft>
              <a:defRPr/>
            </a:pPr>
            <a:r>
              <a:rPr lang="en-US" altLang="en-US" b="1" dirty="0"/>
              <a:t>Attributes with &lt;a&gt; element in HTML5</a:t>
            </a:r>
          </a:p>
        </p:txBody>
      </p:sp>
      <p:sp>
        <p:nvSpPr>
          <p:cNvPr id="3" name="Content Placeholder 2"/>
          <p:cNvSpPr>
            <a:spLocks noGrp="1"/>
          </p:cNvSpPr>
          <p:nvPr>
            <p:ph idx="1"/>
          </p:nvPr>
        </p:nvSpPr>
        <p:spPr>
          <a:xfrm>
            <a:off x="457200" y="2103438"/>
            <a:ext cx="8229600" cy="4525962"/>
          </a:xfrm>
        </p:spPr>
        <p:txBody>
          <a:bodyPr rtlCol="0">
            <a:normAutofit lnSpcReduction="10000"/>
          </a:bodyPr>
          <a:lstStyle/>
          <a:p>
            <a:pPr eaLnBrk="1" fontAlgn="auto" hangingPunct="1">
              <a:spcAft>
                <a:spcPts val="0"/>
              </a:spcAft>
              <a:buFont typeface="Wingdings 3" charset="2"/>
              <a:buChar char=""/>
              <a:defRPr/>
            </a:pPr>
            <a:r>
              <a:rPr lang="en-US" sz="2400" dirty="0" err="1">
                <a:solidFill>
                  <a:schemeClr val="tx1">
                    <a:lumMod val="75000"/>
                    <a:lumOff val="25000"/>
                  </a:schemeClr>
                </a:solidFill>
              </a:rPr>
              <a:t>href</a:t>
            </a:r>
            <a:r>
              <a:rPr lang="en-US" sz="2400" dirty="0">
                <a:solidFill>
                  <a:schemeClr val="tx1">
                    <a:lumMod val="75000"/>
                    <a:lumOff val="25000"/>
                  </a:schemeClr>
                </a:solidFill>
              </a:rPr>
              <a:t> = URL potentially surrounded by spaces </a:t>
            </a:r>
          </a:p>
          <a:p>
            <a:pPr marL="0" indent="0" algn="just" eaLnBrk="1" fontAlgn="auto" hangingPunct="1">
              <a:spcAft>
                <a:spcPts val="0"/>
              </a:spcAft>
              <a:buFontTx/>
              <a:buNone/>
              <a:defRPr/>
            </a:pPr>
            <a:r>
              <a:rPr lang="en-US" sz="2400" dirty="0">
                <a:solidFill>
                  <a:schemeClr val="tx1">
                    <a:lumMod val="75000"/>
                    <a:lumOff val="25000"/>
                  </a:schemeClr>
                </a:solidFill>
              </a:rPr>
              <a:t>A URL that provides the destination of the hyperlink. If the </a:t>
            </a:r>
            <a:r>
              <a:rPr lang="en-US" sz="2400" dirty="0" err="1">
                <a:solidFill>
                  <a:schemeClr val="tx1">
                    <a:lumMod val="75000"/>
                    <a:lumOff val="25000"/>
                  </a:schemeClr>
                </a:solidFill>
              </a:rPr>
              <a:t>href</a:t>
            </a:r>
            <a:r>
              <a:rPr lang="en-US" sz="2400" dirty="0">
                <a:solidFill>
                  <a:schemeClr val="tx1">
                    <a:lumMod val="75000"/>
                    <a:lumOff val="25000"/>
                  </a:schemeClr>
                </a:solidFill>
              </a:rPr>
              <a:t> attribute is not specified, the element represents a placeholder hyperlink. </a:t>
            </a:r>
          </a:p>
          <a:p>
            <a:pPr marL="0" indent="0" algn="just" eaLnBrk="1" fontAlgn="auto" hangingPunct="1">
              <a:spcAft>
                <a:spcPts val="0"/>
              </a:spcAft>
              <a:buFont typeface="Wingdings 3" charset="2"/>
              <a:buChar char=""/>
              <a:defRPr/>
            </a:pPr>
            <a:r>
              <a:rPr lang="en-US" sz="2400" dirty="0">
                <a:solidFill>
                  <a:schemeClr val="tx1">
                    <a:lumMod val="75000"/>
                    <a:lumOff val="25000"/>
                  </a:schemeClr>
                </a:solidFill>
              </a:rPr>
              <a:t>    target = browsing-context name or keyword </a:t>
            </a:r>
          </a:p>
          <a:p>
            <a:pPr marL="465138" indent="-465138" algn="just" eaLnBrk="1" fontAlgn="auto" hangingPunct="1">
              <a:spcAft>
                <a:spcPts val="0"/>
              </a:spcAft>
              <a:buFontTx/>
              <a:buNone/>
              <a:defRPr/>
            </a:pPr>
            <a:r>
              <a:rPr lang="en-US" sz="2400" dirty="0">
                <a:solidFill>
                  <a:schemeClr val="tx1">
                    <a:lumMod val="75000"/>
                    <a:lumOff val="25000"/>
                  </a:schemeClr>
                </a:solidFill>
              </a:rPr>
              <a:t>Any string that is either of the following: </a:t>
            </a:r>
          </a:p>
          <a:p>
            <a:pPr marL="1204913" indent="-465138" algn="just" eaLnBrk="1" fontAlgn="auto" hangingPunct="1">
              <a:spcAft>
                <a:spcPts val="0"/>
              </a:spcAft>
              <a:buFont typeface="Wingdings 3" charset="2"/>
              <a:buChar char=""/>
              <a:defRPr/>
            </a:pPr>
            <a:r>
              <a:rPr lang="en-US" sz="2400" dirty="0">
                <a:solidFill>
                  <a:schemeClr val="tx1">
                    <a:lumMod val="75000"/>
                    <a:lumOff val="25000"/>
                  </a:schemeClr>
                </a:solidFill>
              </a:rPr>
              <a:t> a browsing-context name </a:t>
            </a:r>
          </a:p>
          <a:p>
            <a:pPr marL="1204913" indent="-465138" algn="just" eaLnBrk="1" fontAlgn="auto" hangingPunct="1">
              <a:spcAft>
                <a:spcPts val="0"/>
              </a:spcAft>
              <a:buFont typeface="Wingdings 3" charset="2"/>
              <a:buChar char=""/>
              <a:defRPr/>
            </a:pPr>
            <a:r>
              <a:rPr lang="en-US" sz="2400" dirty="0">
                <a:solidFill>
                  <a:srgbClr val="FF0000"/>
                </a:solidFill>
              </a:rPr>
              <a:t>any case-insensitive match for one of the following literal strings: "_blank", "_self", </a:t>
            </a:r>
          </a:p>
          <a:p>
            <a:pPr marL="1204913" indent="-465138" algn="just" eaLnBrk="1" fontAlgn="auto" hangingPunct="1">
              <a:spcAft>
                <a:spcPts val="0"/>
              </a:spcAft>
              <a:buFont typeface="Wingdings 3" charset="2"/>
              <a:buChar char=""/>
              <a:defRPr/>
            </a:pPr>
            <a:r>
              <a:rPr lang="en-US" sz="2400" dirty="0">
                <a:solidFill>
                  <a:srgbClr val="FF0000"/>
                </a:solidFill>
              </a:rPr>
              <a:t>"_parent", or "_top". </a:t>
            </a:r>
          </a:p>
          <a:p>
            <a:pPr marL="1204913" indent="-465138" algn="just" eaLnBrk="1" fontAlgn="auto" hangingPunct="1">
              <a:spcAft>
                <a:spcPts val="0"/>
              </a:spcAft>
              <a:buFont typeface="Wingdings 3" charset="2"/>
              <a:buChar char=""/>
              <a:defRPr/>
            </a:pPr>
            <a:r>
              <a:rPr lang="en-US" sz="2400" dirty="0">
                <a:solidFill>
                  <a:srgbClr val="FF0000"/>
                </a:solidFill>
              </a:rPr>
              <a:t>Default target is "_self". </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Creating a Website</a:t>
            </a:r>
          </a:p>
        </p:txBody>
      </p:sp>
      <p:sp>
        <p:nvSpPr>
          <p:cNvPr id="49155"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en-US" altLang="en-US" smtClean="0"/>
          </a:p>
        </p:txBody>
      </p:sp>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b="4938"/>
          <a:stretch>
            <a:fillRect/>
          </a:stretch>
        </p:blipFill>
        <p:spPr bwMode="auto">
          <a:xfrm>
            <a:off x="533400" y="1600199"/>
            <a:ext cx="820810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Necessary Elements in HTML5</a:t>
            </a:r>
          </a:p>
        </p:txBody>
      </p:sp>
      <p:sp>
        <p:nvSpPr>
          <p:cNvPr id="8195" name="Content Placeholder 2"/>
          <p:cNvSpPr>
            <a:spLocks noGrp="1" noChangeArrowheads="1"/>
          </p:cNvSpPr>
          <p:nvPr>
            <p:ph idx="1"/>
          </p:nvPr>
        </p:nvSpPr>
        <p:spPr bwMode="auto">
          <a:xfrm>
            <a:off x="914400" y="1600200"/>
            <a:ext cx="67818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en-US" altLang="en-US" smtClean="0"/>
              <a:t>HTML</a:t>
            </a:r>
          </a:p>
          <a:p>
            <a:pPr eaLnBrk="1" hangingPunct="1">
              <a:lnSpc>
                <a:spcPct val="150000"/>
              </a:lnSpc>
            </a:pPr>
            <a:r>
              <a:rPr lang="en-US" altLang="en-US" smtClean="0"/>
              <a:t>Head</a:t>
            </a:r>
          </a:p>
          <a:p>
            <a:pPr eaLnBrk="1" hangingPunct="1">
              <a:lnSpc>
                <a:spcPct val="150000"/>
              </a:lnSpc>
            </a:pPr>
            <a:r>
              <a:rPr lang="en-US" altLang="en-US" smtClean="0"/>
              <a:t>Meta</a:t>
            </a:r>
          </a:p>
          <a:p>
            <a:pPr eaLnBrk="1" hangingPunct="1">
              <a:lnSpc>
                <a:spcPct val="150000"/>
              </a:lnSpc>
            </a:pPr>
            <a:r>
              <a:rPr lang="en-US" altLang="en-US" smtClean="0"/>
              <a:t>Title</a:t>
            </a:r>
          </a:p>
          <a:p>
            <a:pPr eaLnBrk="1" hangingPunct="1">
              <a:lnSpc>
                <a:spcPct val="150000"/>
              </a:lnSpc>
            </a:pPr>
            <a:r>
              <a:rPr lang="en-US" altLang="en-US" smtClean="0"/>
              <a:t>Body</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914400" y="2895600"/>
            <a:ext cx="7491413" cy="1143000"/>
          </a:xfrm>
          <a:ln>
            <a:miter lim="800000"/>
            <a:headEnd/>
            <a:tailEnd/>
          </a:ln>
        </p:spPr>
        <p:txBody>
          <a:bodyPr rtlCol="0">
            <a:normAutofit/>
          </a:bodyPr>
          <a:lstStyle/>
          <a:p>
            <a:pPr eaLnBrk="1" fontAlgn="auto" hangingPunct="1">
              <a:spcAft>
                <a:spcPts val="0"/>
              </a:spcAft>
              <a:defRPr/>
            </a:pPr>
            <a:r>
              <a:rPr lang="en-US" sz="5400" b="1" dirty="0">
                <a:solidFill>
                  <a:schemeClr val="accent6"/>
                </a:solidFill>
              </a:rPr>
              <a:t>Thank you!</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04800" y="808038"/>
            <a:ext cx="8229600" cy="639762"/>
          </a:xfrm>
        </p:spPr>
        <p:txBody>
          <a:bodyPr rtlCol="0">
            <a:normAutofit fontScale="90000"/>
          </a:bodyPr>
          <a:lstStyle/>
          <a:p>
            <a:pPr eaLnBrk="1" fontAlgn="auto" hangingPunct="1">
              <a:spcAft>
                <a:spcPts val="0"/>
              </a:spcAft>
              <a:defRPr/>
            </a:pPr>
            <a:r>
              <a:rPr lang="en-US" altLang="en-US" sz="4000" b="1"/>
              <a:t>HTML</a:t>
            </a:r>
          </a:p>
        </p:txBody>
      </p:sp>
      <p:sp>
        <p:nvSpPr>
          <p:cNvPr id="9219" name="Content Placeholder 2"/>
          <p:cNvSpPr>
            <a:spLocks noGrp="1" noChangeArrowheads="1"/>
          </p:cNvSpPr>
          <p:nvPr>
            <p:ph idx="1"/>
          </p:nvPr>
        </p:nvSpPr>
        <p:spPr bwMode="auto">
          <a:xfrm>
            <a:off x="539750" y="162718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HTML</a:t>
            </a:r>
          </a:p>
          <a:p>
            <a:pPr lvl="1" eaLnBrk="1" hangingPunct="1">
              <a:buFont typeface="Wingdings" panose="05000000000000000000" pitchFamily="2" charset="2"/>
              <a:buChar char="Ø"/>
            </a:pPr>
            <a:r>
              <a:rPr lang="en-US" altLang="en-US" sz="2400" dirty="0" smtClean="0"/>
              <a:t>Browser/Platform Independent </a:t>
            </a:r>
          </a:p>
          <a:p>
            <a:pPr lvl="1" eaLnBrk="1" hangingPunct="1">
              <a:buFont typeface="Wingdings" panose="05000000000000000000" pitchFamily="2" charset="2"/>
              <a:buChar char="Ø"/>
            </a:pPr>
            <a:r>
              <a:rPr lang="en-US" altLang="en-US" sz="2400" dirty="0" smtClean="0"/>
              <a:t>Not Case Sensitive</a:t>
            </a:r>
          </a:p>
          <a:p>
            <a:pPr marL="914400" lvl="2" indent="0" eaLnBrk="1" hangingPunct="1">
              <a:buNone/>
            </a:pPr>
            <a:r>
              <a:rPr lang="en-US" altLang="en-US" sz="1800" i="1" dirty="0" smtClean="0"/>
              <a:t>&lt;FONT&gt;, &lt;Font&gt; and &lt;font&gt; are all equivalent.</a:t>
            </a:r>
          </a:p>
          <a:p>
            <a:pPr lvl="1" eaLnBrk="1" hangingPunct="1">
              <a:buFont typeface="Wingdings" panose="05000000000000000000" pitchFamily="2" charset="2"/>
              <a:buChar char="Ø"/>
            </a:pPr>
            <a:r>
              <a:rPr lang="en-US" altLang="en-US" sz="2400" dirty="0" smtClean="0"/>
              <a:t>Different from other Programming Languages</a:t>
            </a:r>
          </a:p>
          <a:p>
            <a:pPr marL="914400" lvl="2" indent="0" eaLnBrk="1" hangingPunct="1">
              <a:buNone/>
            </a:pPr>
            <a:r>
              <a:rPr lang="en-US" altLang="en-US" sz="2000" i="1" dirty="0" smtClean="0"/>
              <a:t>So, it has no variable, function.</a:t>
            </a:r>
          </a:p>
          <a:p>
            <a:pPr eaLnBrk="1" hangingPunct="1"/>
            <a:r>
              <a:rPr lang="en-SG" altLang="en-US" dirty="0" smtClean="0"/>
              <a:t>Comments in HTML</a:t>
            </a:r>
          </a:p>
          <a:p>
            <a:pPr eaLnBrk="1" hangingPunct="1">
              <a:buFontTx/>
              <a:buNone/>
            </a:pPr>
            <a:r>
              <a:rPr lang="en-SG" altLang="en-US" dirty="0" smtClean="0"/>
              <a:t>	 &lt;!-- This is a comment --&gt; </a:t>
            </a:r>
          </a:p>
          <a:p>
            <a:pPr eaLnBrk="1" hangingPunct="1">
              <a:buFontTx/>
              <a:buNone/>
            </a:pPr>
            <a:endParaRPr lang="en-SG" altLang="en-US" dirty="0" smtClean="0"/>
          </a:p>
          <a:p>
            <a:pPr eaLnBrk="1" hangingPunct="1">
              <a:buFontTx/>
              <a:buNone/>
            </a:pPr>
            <a:endParaRPr lang="en-US" altLang="en-US" dirty="0" smtClean="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808038"/>
            <a:ext cx="82296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000" b="1" smtClean="0"/>
              <a:t>HEAD</a:t>
            </a:r>
          </a:p>
        </p:txBody>
      </p:sp>
      <p:sp>
        <p:nvSpPr>
          <p:cNvPr id="6147" name="Rectangle 5"/>
          <p:cNvSpPr>
            <a:spLocks noGrp="1" noChangeArrowheads="1"/>
          </p:cNvSpPr>
          <p:nvPr>
            <p:ph idx="1"/>
          </p:nvPr>
        </p:nvSpPr>
        <p:spPr>
          <a:xfrm>
            <a:off x="304800" y="1473200"/>
            <a:ext cx="8534400" cy="5080000"/>
          </a:xfrm>
        </p:spPr>
        <p:txBody>
          <a:bodyPr rtlCol="0">
            <a:normAutofit/>
          </a:bodyPr>
          <a:lstStyle/>
          <a:p>
            <a:pPr eaLnBrk="1" fontAlgn="auto" hangingPunct="1">
              <a:lnSpc>
                <a:spcPct val="135000"/>
              </a:lnSpc>
              <a:spcAft>
                <a:spcPts val="0"/>
              </a:spcAft>
              <a:buFont typeface="Wingdings 3" charset="2"/>
              <a:buChar char=""/>
              <a:defRPr/>
            </a:pPr>
            <a:r>
              <a:rPr lang="en-US" altLang="en-US" sz="2000" dirty="0">
                <a:solidFill>
                  <a:schemeClr val="tx1">
                    <a:lumMod val="75000"/>
                    <a:lumOff val="25000"/>
                  </a:schemeClr>
                </a:solidFill>
              </a:rPr>
              <a:t>Enclosed in </a:t>
            </a:r>
            <a:r>
              <a:rPr lang="en-US" altLang="en-US" sz="2000" dirty="0">
                <a:solidFill>
                  <a:srgbClr val="0000FF"/>
                </a:solidFill>
              </a:rPr>
              <a:t>&lt;HEAD&gt; &lt;/HEAD&gt;</a:t>
            </a:r>
            <a:r>
              <a:rPr lang="en-US" altLang="en-US" sz="2000" dirty="0">
                <a:solidFill>
                  <a:schemeClr val="tx1">
                    <a:lumMod val="75000"/>
                    <a:lumOff val="25000"/>
                  </a:schemeClr>
                </a:solidFill>
              </a:rPr>
              <a:t> tag</a:t>
            </a:r>
          </a:p>
          <a:p>
            <a:pPr eaLnBrk="1" fontAlgn="auto" hangingPunct="1">
              <a:lnSpc>
                <a:spcPct val="135000"/>
              </a:lnSpc>
              <a:spcAft>
                <a:spcPts val="0"/>
              </a:spcAft>
              <a:buFont typeface="Wingdings 3" charset="2"/>
              <a:buChar char=""/>
              <a:defRPr/>
            </a:pPr>
            <a:r>
              <a:rPr lang="en-US" altLang="en-US" sz="2000" dirty="0">
                <a:solidFill>
                  <a:schemeClr val="tx1">
                    <a:lumMod val="75000"/>
                    <a:lumOff val="25000"/>
                  </a:schemeClr>
                </a:solidFill>
              </a:rPr>
              <a:t>The following tags can be added to the head section: </a:t>
            </a:r>
          </a:p>
          <a:p>
            <a:pPr eaLnBrk="1" fontAlgn="auto" hangingPunct="1">
              <a:lnSpc>
                <a:spcPct val="135000"/>
              </a:lnSpc>
              <a:spcAft>
                <a:spcPts val="0"/>
              </a:spcAft>
              <a:buFontTx/>
              <a:buNone/>
              <a:defRPr/>
            </a:pPr>
            <a:r>
              <a:rPr lang="en-US" altLang="en-US" sz="2000" dirty="0">
                <a:solidFill>
                  <a:schemeClr val="tx1">
                    <a:lumMod val="75000"/>
                    <a:lumOff val="25000"/>
                  </a:schemeClr>
                </a:solidFill>
              </a:rPr>
              <a:t>	</a:t>
            </a:r>
            <a:r>
              <a:rPr lang="en-US" altLang="en-US" sz="2000" b="1" dirty="0">
                <a:solidFill>
                  <a:schemeClr val="tx1">
                    <a:lumMod val="75000"/>
                    <a:lumOff val="25000"/>
                  </a:schemeClr>
                </a:solidFill>
              </a:rPr>
              <a:t>&lt;base&gt;, &lt;link&gt;, &lt;meta&gt;, &lt;script&gt;, &lt;style&gt;,  and &lt;title&gt;.</a:t>
            </a:r>
          </a:p>
          <a:p>
            <a:pPr eaLnBrk="1" fontAlgn="auto" hangingPunct="1">
              <a:lnSpc>
                <a:spcPct val="115000"/>
              </a:lnSpc>
              <a:spcAft>
                <a:spcPts val="0"/>
              </a:spcAft>
              <a:buFont typeface="Wingdings 3" charset="2"/>
              <a:buChar char=""/>
              <a:defRPr/>
            </a:pPr>
            <a:r>
              <a:rPr lang="en-US" altLang="en-US" sz="2000" dirty="0">
                <a:solidFill>
                  <a:schemeClr val="tx1">
                    <a:lumMod val="75000"/>
                    <a:lumOff val="25000"/>
                  </a:schemeClr>
                </a:solidFill>
              </a:rPr>
              <a:t>Tags that can go in the document head</a:t>
            </a:r>
          </a:p>
          <a:p>
            <a:pPr lvl="1" eaLnBrk="1" fontAlgn="auto" hangingPunct="1">
              <a:spcAft>
                <a:spcPts val="0"/>
              </a:spcAft>
              <a:buFont typeface="Wingdings 3" charset="2"/>
              <a:buChar char=""/>
              <a:defRPr/>
            </a:pPr>
            <a:r>
              <a:rPr lang="en-US" altLang="en-US" sz="2000" b="1" dirty="0">
                <a:solidFill>
                  <a:schemeClr val="tx1">
                    <a:lumMod val="75000"/>
                    <a:lumOff val="25000"/>
                  </a:schemeClr>
                </a:solidFill>
              </a:rPr>
              <a:t>&lt;title&gt;Indicates the title </a:t>
            </a:r>
            <a:r>
              <a:rPr lang="en-US" altLang="en-US" sz="2000" dirty="0">
                <a:solidFill>
                  <a:schemeClr val="tx1">
                    <a:lumMod val="75000"/>
                    <a:lumOff val="25000"/>
                  </a:schemeClr>
                </a:solidFill>
              </a:rPr>
              <a:t>of the document that is used as the window caption. It is only valid in the head section.</a:t>
            </a:r>
          </a:p>
          <a:p>
            <a:pPr lvl="1" eaLnBrk="1" fontAlgn="auto" hangingPunct="1">
              <a:lnSpc>
                <a:spcPct val="115000"/>
              </a:lnSpc>
              <a:spcAft>
                <a:spcPts val="0"/>
              </a:spcAft>
              <a:buFontTx/>
              <a:buNone/>
              <a:defRPr/>
            </a:pPr>
            <a:r>
              <a:rPr lang="en-US" altLang="en-US" sz="2000" b="1" dirty="0">
                <a:solidFill>
                  <a:schemeClr val="tx1">
                    <a:lumMod val="75000"/>
                    <a:lumOff val="25000"/>
                  </a:schemeClr>
                </a:solidFill>
                <a:latin typeface="Courier New" panose="02070309020205020404" pitchFamily="49" charset="0"/>
                <a:cs typeface="Courier New" panose="02070309020205020404" pitchFamily="49" charset="0"/>
              </a:rPr>
              <a:t>		 &lt;title&gt; Title Sample! &lt;/title&gt; </a:t>
            </a:r>
            <a:endParaRPr lang="en-US" altLang="en-US" sz="2000" dirty="0">
              <a:solidFill>
                <a:schemeClr val="tx1">
                  <a:lumMod val="75000"/>
                  <a:lumOff val="25000"/>
                </a:schemeClr>
              </a:solidFill>
            </a:endParaRPr>
          </a:p>
          <a:p>
            <a:pPr lvl="1" eaLnBrk="1" fontAlgn="auto" hangingPunct="1">
              <a:spcAft>
                <a:spcPts val="0"/>
              </a:spcAft>
              <a:buFont typeface="Wingdings 3" charset="2"/>
              <a:buChar char=""/>
              <a:defRPr/>
            </a:pPr>
            <a:r>
              <a:rPr lang="en-US" altLang="en-US" sz="2000" dirty="0">
                <a:solidFill>
                  <a:schemeClr val="tx1">
                    <a:lumMod val="75000"/>
                    <a:lumOff val="25000"/>
                  </a:schemeClr>
                </a:solidFill>
              </a:rPr>
              <a:t>&lt;base&gt; specifies the </a:t>
            </a:r>
            <a:r>
              <a:rPr lang="en-US" altLang="en-US" sz="2000" b="1" dirty="0">
                <a:solidFill>
                  <a:schemeClr val="tx1">
                    <a:lumMod val="75000"/>
                    <a:lumOff val="25000"/>
                  </a:schemeClr>
                </a:solidFill>
              </a:rPr>
              <a:t>absolute URL address </a:t>
            </a:r>
          </a:p>
          <a:p>
            <a:pPr lvl="1" eaLnBrk="1" fontAlgn="auto" hangingPunct="1">
              <a:spcAft>
                <a:spcPts val="0"/>
              </a:spcAft>
              <a:buFont typeface="Wingdings 3" charset="2"/>
              <a:buChar char=""/>
              <a:defRPr/>
            </a:pPr>
            <a:r>
              <a:rPr lang="en-US" altLang="en-US" sz="2000" dirty="0">
                <a:solidFill>
                  <a:schemeClr val="tx1">
                    <a:lumMod val="75000"/>
                    <a:lumOff val="25000"/>
                  </a:schemeClr>
                </a:solidFill>
              </a:rPr>
              <a:t>&lt;link&gt; specifies the </a:t>
            </a:r>
            <a:r>
              <a:rPr lang="en-US" altLang="en-US" sz="2000" b="1" dirty="0">
                <a:solidFill>
                  <a:schemeClr val="tx1">
                    <a:lumMod val="75000"/>
                    <a:lumOff val="25000"/>
                  </a:schemeClr>
                </a:solidFill>
              </a:rPr>
              <a:t>relationship</a:t>
            </a:r>
            <a:r>
              <a:rPr lang="en-US" altLang="en-US" sz="2000" dirty="0">
                <a:solidFill>
                  <a:schemeClr val="tx1">
                    <a:lumMod val="75000"/>
                    <a:lumOff val="25000"/>
                  </a:schemeClr>
                </a:solidFill>
              </a:rPr>
              <a:t> between the current document and other documents.</a:t>
            </a:r>
          </a:p>
          <a:p>
            <a:pPr lvl="1" eaLnBrk="1" fontAlgn="auto" hangingPunct="1">
              <a:spcAft>
                <a:spcPts val="0"/>
              </a:spcAft>
              <a:buFont typeface="Wingdings 3" charset="2"/>
              <a:buChar char=""/>
              <a:defRPr/>
            </a:pPr>
            <a:r>
              <a:rPr lang="en-US" altLang="en-US" sz="2000" dirty="0">
                <a:solidFill>
                  <a:schemeClr val="tx1">
                    <a:lumMod val="75000"/>
                    <a:lumOff val="25000"/>
                  </a:schemeClr>
                </a:solidFill>
              </a:rPr>
              <a:t>&lt;meta&gt; element can be used to specify name</a:t>
            </a:r>
            <a:r>
              <a:rPr lang="en-US" altLang="en-US" sz="2400" b="1" dirty="0"/>
              <a:t>/</a:t>
            </a:r>
            <a:r>
              <a:rPr lang="en-US" altLang="en-US" sz="2000" dirty="0">
                <a:solidFill>
                  <a:schemeClr val="tx1">
                    <a:lumMod val="75000"/>
                    <a:lumOff val="25000"/>
                  </a:schemeClr>
                </a:solidFill>
              </a:rPr>
              <a:t>value pairs describing various properties of the document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bwMode="auto">
          <a:xfrm>
            <a:off x="0" y="685800"/>
            <a:ext cx="9144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Understand Google Search Engine</a:t>
            </a:r>
          </a:p>
        </p:txBody>
      </p:sp>
      <p:sp>
        <p:nvSpPr>
          <p:cNvPr id="13315" name="Content Placeholder 2"/>
          <p:cNvSpPr>
            <a:spLocks noGrp="1" noChangeArrowheads="1"/>
          </p:cNvSpPr>
          <p:nvPr>
            <p:ph idx="1"/>
          </p:nvPr>
        </p:nvSpPr>
        <p:spPr bwMode="auto">
          <a:xfrm>
            <a:off x="457200" y="16002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en-US" altLang="en-US"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b="4935"/>
          <a:stretch>
            <a:fillRect/>
          </a:stretch>
        </p:blipFill>
        <p:spPr bwMode="auto">
          <a:xfrm>
            <a:off x="533400" y="15240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317" name="Straight Arrow Connector 6"/>
          <p:cNvCxnSpPr>
            <a:cxnSpLocks noChangeShapeType="1"/>
          </p:cNvCxnSpPr>
          <p:nvPr/>
        </p:nvCxnSpPr>
        <p:spPr bwMode="auto">
          <a:xfrm>
            <a:off x="4284663" y="3868738"/>
            <a:ext cx="28194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318" name="Rectangle 8"/>
          <p:cNvSpPr>
            <a:spLocks noChangeArrowheads="1"/>
          </p:cNvSpPr>
          <p:nvPr/>
        </p:nvSpPr>
        <p:spPr bwMode="auto">
          <a:xfrm>
            <a:off x="7083425" y="36861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latin typeface="Trebuchet MS" panose="020B0603020202020204" pitchFamily="34" charset="0"/>
              </a:rPr>
              <a:t>Advertisement</a:t>
            </a:r>
          </a:p>
        </p:txBody>
      </p:sp>
      <p:cxnSp>
        <p:nvCxnSpPr>
          <p:cNvPr id="13319" name="Straight Arrow Connector 9"/>
          <p:cNvCxnSpPr>
            <a:cxnSpLocks noChangeShapeType="1"/>
          </p:cNvCxnSpPr>
          <p:nvPr/>
        </p:nvCxnSpPr>
        <p:spPr bwMode="auto">
          <a:xfrm>
            <a:off x="3581400" y="4938713"/>
            <a:ext cx="28194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320" name="Rectangle 10"/>
          <p:cNvSpPr>
            <a:spLocks noChangeArrowheads="1"/>
          </p:cNvSpPr>
          <p:nvPr/>
        </p:nvSpPr>
        <p:spPr bwMode="auto">
          <a:xfrm>
            <a:off x="6465888" y="4749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latin typeface="Trebuchet MS" panose="020B0603020202020204" pitchFamily="34" charset="0"/>
              </a:rPr>
              <a:t>Description</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bwMode="auto">
          <a:xfrm>
            <a:off x="0" y="685800"/>
            <a:ext cx="9144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Understand Google Search Engine</a:t>
            </a:r>
          </a:p>
        </p:txBody>
      </p:sp>
      <p:sp>
        <p:nvSpPr>
          <p:cNvPr id="14339"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buFontTx/>
              <a:buNone/>
            </a:pPr>
            <a:endParaRPr lang="en-US" altLang="en-US" dirty="0" smtClean="0"/>
          </a:p>
          <a:p>
            <a:pPr eaLnBrk="1" hangingPunct="1">
              <a:buFontTx/>
              <a:buNone/>
            </a:pPr>
            <a:endParaRPr lang="en-US" altLang="en-US" dirty="0" smtClean="0"/>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67945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1" name="Straight Arrow Connector 6"/>
          <p:cNvCxnSpPr>
            <a:cxnSpLocks noChangeShapeType="1"/>
          </p:cNvCxnSpPr>
          <p:nvPr/>
        </p:nvCxnSpPr>
        <p:spPr bwMode="auto">
          <a:xfrm>
            <a:off x="5486400" y="2689225"/>
            <a:ext cx="19812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342" name="Rectangle 8"/>
          <p:cNvSpPr>
            <a:spLocks noChangeArrowheads="1"/>
          </p:cNvSpPr>
          <p:nvPr/>
        </p:nvSpPr>
        <p:spPr bwMode="auto">
          <a:xfrm>
            <a:off x="7467600" y="2286000"/>
            <a:ext cx="213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dirty="0"/>
              <a:t>title</a:t>
            </a:r>
            <a:r>
              <a:rPr lang="en-US" altLang="en-US" sz="2000" dirty="0"/>
              <a:t> tag of the page</a:t>
            </a:r>
            <a:endParaRPr lang="en-US" altLang="en-US" sz="2000" dirty="0">
              <a:latin typeface="Trebuchet MS" panose="020B0603020202020204" pitchFamily="34" charset="0"/>
            </a:endParaRPr>
          </a:p>
        </p:txBody>
      </p:sp>
      <p:cxnSp>
        <p:nvCxnSpPr>
          <p:cNvPr id="14343" name="Straight Arrow Connector 9"/>
          <p:cNvCxnSpPr>
            <a:cxnSpLocks noChangeShapeType="1"/>
          </p:cNvCxnSpPr>
          <p:nvPr/>
        </p:nvCxnSpPr>
        <p:spPr bwMode="auto">
          <a:xfrm>
            <a:off x="3810000" y="3048000"/>
            <a:ext cx="36576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344" name="Rectangle 12"/>
          <p:cNvSpPr>
            <a:spLocks noChangeArrowheads="1"/>
          </p:cNvSpPr>
          <p:nvPr/>
        </p:nvSpPr>
        <p:spPr bwMode="auto">
          <a:xfrm>
            <a:off x="7453313" y="2870200"/>
            <a:ext cx="213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err="1"/>
              <a:t>url</a:t>
            </a:r>
            <a:r>
              <a:rPr lang="en-US" altLang="en-US" sz="2000" dirty="0"/>
              <a:t> or </a:t>
            </a:r>
            <a:r>
              <a:rPr lang="en-US" altLang="en-US" sz="2000" b="1" dirty="0"/>
              <a:t>domain name</a:t>
            </a:r>
            <a:r>
              <a:rPr lang="en-US" altLang="en-US" sz="2000" dirty="0"/>
              <a:t> of the page</a:t>
            </a:r>
          </a:p>
        </p:txBody>
      </p:sp>
      <p:cxnSp>
        <p:nvCxnSpPr>
          <p:cNvPr id="14345" name="Straight Connector 14"/>
          <p:cNvCxnSpPr>
            <a:cxnSpLocks noChangeShapeType="1"/>
          </p:cNvCxnSpPr>
          <p:nvPr/>
        </p:nvCxnSpPr>
        <p:spPr bwMode="auto">
          <a:xfrm>
            <a:off x="2667000" y="3810000"/>
            <a:ext cx="0" cy="72628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346" name="Straight Arrow Connector 16"/>
          <p:cNvCxnSpPr>
            <a:cxnSpLocks noChangeShapeType="1"/>
          </p:cNvCxnSpPr>
          <p:nvPr/>
        </p:nvCxnSpPr>
        <p:spPr bwMode="auto">
          <a:xfrm flipV="1">
            <a:off x="2667000" y="4523581"/>
            <a:ext cx="3600018" cy="12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347" name="Rectangle 20"/>
          <p:cNvSpPr>
            <a:spLocks noChangeArrowheads="1"/>
          </p:cNvSpPr>
          <p:nvPr/>
        </p:nvSpPr>
        <p:spPr bwMode="auto">
          <a:xfrm>
            <a:off x="6267018" y="4292600"/>
            <a:ext cx="3124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t>Description</a:t>
            </a:r>
            <a:r>
              <a:rPr lang="en-US" altLang="en-US" sz="2000" dirty="0"/>
              <a:t> of the page in Meta Element of Meta Element</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Title of Web Page</a:t>
            </a:r>
          </a:p>
        </p:txBody>
      </p:sp>
      <p:sp>
        <p:nvSpPr>
          <p:cNvPr id="16387" name="Content Placeholder 2"/>
          <p:cNvSpPr>
            <a:spLocks noGrp="1" noChangeArrowheads="1"/>
          </p:cNvSpPr>
          <p:nvPr>
            <p:ph idx="1"/>
          </p:nvPr>
        </p:nvSpPr>
        <p:spPr bwMode="auto">
          <a:xfrm>
            <a:off x="457200" y="18748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dirty="0" smtClean="0">
                <a:solidFill>
                  <a:schemeClr val="accent2"/>
                </a:solidFill>
              </a:rPr>
              <a:t>Title</a:t>
            </a:r>
            <a:r>
              <a:rPr lang="en-US" altLang="en-US" dirty="0" smtClean="0"/>
              <a:t> of web page:</a:t>
            </a:r>
          </a:p>
          <a:p>
            <a:pPr eaLnBrk="1" hangingPunct="1"/>
            <a:r>
              <a:rPr lang="en-US" altLang="en-US" dirty="0" smtClean="0"/>
              <a:t>Primary Keyword | Secondary Keyword - Name of Web site</a:t>
            </a:r>
          </a:p>
          <a:p>
            <a:pPr eaLnBrk="1" hangingPunct="1"/>
            <a:r>
              <a:rPr lang="en-US" altLang="en-US" dirty="0" smtClean="0"/>
              <a:t>Word Length: </a:t>
            </a:r>
            <a:r>
              <a:rPr lang="en-US" altLang="en-US" b="1" dirty="0" smtClean="0"/>
              <a:t>11</a:t>
            </a:r>
            <a:r>
              <a:rPr lang="en-US" altLang="en-US" dirty="0" smtClean="0"/>
              <a:t> words</a:t>
            </a:r>
          </a:p>
          <a:p>
            <a:pPr eaLnBrk="1" hangingPunct="1"/>
            <a:r>
              <a:rPr lang="en-US" altLang="en-US" dirty="0" smtClean="0"/>
              <a:t>Characters:</a:t>
            </a:r>
            <a:r>
              <a:rPr lang="en-US" altLang="en-US" b="1" dirty="0" smtClean="0"/>
              <a:t>70</a:t>
            </a:r>
          </a:p>
          <a:p>
            <a:pPr eaLnBrk="1" hangingPunct="1"/>
            <a:r>
              <a:rPr lang="en-US" altLang="en-US" dirty="0" smtClean="0"/>
              <a:t>Description </a:t>
            </a:r>
            <a:r>
              <a:rPr lang="en-US" altLang="en-US" b="1" dirty="0" smtClean="0"/>
              <a:t>at least 2 lines </a:t>
            </a:r>
            <a:r>
              <a:rPr lang="en-US" altLang="en-US" dirty="0" smtClean="0"/>
              <a:t>(each web site)</a:t>
            </a:r>
          </a:p>
          <a:p>
            <a:pPr eaLnBrk="1" hangingPunct="1"/>
            <a:r>
              <a:rPr lang="en-US" altLang="en-US" dirty="0" smtClean="0"/>
              <a:t>characters </a:t>
            </a:r>
            <a:r>
              <a:rPr lang="en-US" altLang="en-US" b="1" dirty="0" smtClean="0"/>
              <a:t>100</a:t>
            </a:r>
            <a:r>
              <a:rPr lang="en-US" altLang="en-US" dirty="0" smtClean="0"/>
              <a:t> or </a:t>
            </a:r>
            <a:r>
              <a:rPr lang="en-US" altLang="en-US" b="1" dirty="0" smtClean="0"/>
              <a:t>120</a:t>
            </a:r>
            <a:r>
              <a:rPr lang="en-US" altLang="en-US" dirty="0" smtClean="0"/>
              <a:t> </a:t>
            </a:r>
            <a:r>
              <a:rPr lang="en-US" altLang="en-US" b="1" dirty="0" smtClean="0"/>
              <a:t>words</a:t>
            </a:r>
            <a:r>
              <a:rPr lang="en-US" altLang="en-US" dirty="0" smtClean="0"/>
              <a:t> in Description</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&lt;base&gt; element in HTML</a:t>
            </a:r>
          </a:p>
        </p:txBody>
      </p:sp>
      <p:sp>
        <p:nvSpPr>
          <p:cNvPr id="10243" name="Content Placeholder 2"/>
          <p:cNvSpPr>
            <a:spLocks noGrp="1"/>
          </p:cNvSpPr>
          <p:nvPr>
            <p:ph idx="1"/>
          </p:nvPr>
        </p:nvSpPr>
        <p:spPr>
          <a:xfrm>
            <a:off x="609600" y="1646238"/>
            <a:ext cx="8229600" cy="4525962"/>
          </a:xfrm>
        </p:spPr>
        <p:txBody>
          <a:bodyPr rtlCol="0">
            <a:normAutofit/>
          </a:bodyPr>
          <a:lstStyle/>
          <a:p>
            <a:pPr algn="just" eaLnBrk="1" fontAlgn="auto" hangingPunct="1">
              <a:spcAft>
                <a:spcPts val="0"/>
              </a:spcAft>
              <a:buFont typeface="Wingdings 3" charset="2"/>
              <a:buChar char=""/>
              <a:defRPr/>
            </a:pPr>
            <a:r>
              <a:rPr lang="en-US" altLang="en-US" sz="2400" dirty="0">
                <a:solidFill>
                  <a:schemeClr val="tx1">
                    <a:lumMod val="75000"/>
                    <a:lumOff val="25000"/>
                  </a:schemeClr>
                </a:solidFill>
              </a:rPr>
              <a:t>A base element must have either an </a:t>
            </a:r>
            <a:r>
              <a:rPr lang="en-US" altLang="en-US" sz="2400" b="1" dirty="0" err="1">
                <a:solidFill>
                  <a:schemeClr val="tx1">
                    <a:lumMod val="75000"/>
                    <a:lumOff val="25000"/>
                  </a:schemeClr>
                </a:solidFill>
              </a:rPr>
              <a:t>href</a:t>
            </a:r>
            <a:r>
              <a:rPr lang="en-US" altLang="en-US" sz="2400" dirty="0">
                <a:solidFill>
                  <a:schemeClr val="tx1">
                    <a:lumMod val="75000"/>
                    <a:lumOff val="25000"/>
                  </a:schemeClr>
                </a:solidFill>
              </a:rPr>
              <a:t> attribute, a target attribute, or both.</a:t>
            </a:r>
          </a:p>
          <a:p>
            <a:pPr algn="just" eaLnBrk="1" fontAlgn="auto" hangingPunct="1">
              <a:spcAft>
                <a:spcPts val="0"/>
              </a:spcAft>
              <a:buFont typeface="Wingdings 3" charset="2"/>
              <a:buChar char=""/>
              <a:defRPr/>
            </a:pPr>
            <a:r>
              <a:rPr lang="en-US" altLang="en-US" sz="2400" dirty="0">
                <a:solidFill>
                  <a:schemeClr val="tx1">
                    <a:lumMod val="75000"/>
                    <a:lumOff val="25000"/>
                  </a:schemeClr>
                </a:solidFill>
              </a:rPr>
              <a:t>The </a:t>
            </a:r>
            <a:r>
              <a:rPr lang="en-US" altLang="en-US" sz="2400" dirty="0" err="1">
                <a:solidFill>
                  <a:srgbClr val="FF0000"/>
                </a:solidFill>
              </a:rPr>
              <a:t>href</a:t>
            </a:r>
            <a:r>
              <a:rPr lang="en-US" altLang="en-US" sz="2400" dirty="0">
                <a:solidFill>
                  <a:schemeClr val="tx1">
                    <a:lumMod val="75000"/>
                    <a:lumOff val="25000"/>
                  </a:schemeClr>
                </a:solidFill>
              </a:rPr>
              <a:t> content attribute, if specified, must contain a valid URL potentially surrounded by spaces. </a:t>
            </a:r>
          </a:p>
          <a:p>
            <a:pPr algn="just" eaLnBrk="1" fontAlgn="auto" hangingPunct="1">
              <a:spcAft>
                <a:spcPts val="0"/>
              </a:spcAft>
              <a:buFontTx/>
              <a:buNone/>
              <a:defRPr/>
            </a:pPr>
            <a:r>
              <a:rPr lang="en-US" altLang="en-US" sz="2400" dirty="0">
                <a:solidFill>
                  <a:schemeClr val="tx1">
                    <a:lumMod val="75000"/>
                    <a:lumOff val="25000"/>
                  </a:schemeClr>
                </a:solidFill>
              </a:rPr>
              <a:t>	</a:t>
            </a:r>
            <a:r>
              <a:rPr lang="en-US" altLang="en-US" sz="2200" dirty="0">
                <a:solidFill>
                  <a:schemeClr val="tx1">
                    <a:lumMod val="75000"/>
                    <a:lumOff val="25000"/>
                  </a:schemeClr>
                </a:solidFill>
              </a:rPr>
              <a:t>&lt;head&gt; </a:t>
            </a:r>
          </a:p>
          <a:p>
            <a:pPr algn="just" eaLnBrk="1" fontAlgn="auto" hangingPunct="1">
              <a:spcAft>
                <a:spcPts val="0"/>
              </a:spcAft>
              <a:buFontTx/>
              <a:buNone/>
              <a:defRPr/>
            </a:pPr>
            <a:r>
              <a:rPr lang="en-US" altLang="en-US" sz="2200" dirty="0">
                <a:solidFill>
                  <a:schemeClr val="tx1">
                    <a:lumMod val="75000"/>
                    <a:lumOff val="25000"/>
                  </a:schemeClr>
                </a:solidFill>
              </a:rPr>
              <a:t>		&lt;title&gt;This is an example for the &amp;</a:t>
            </a:r>
            <a:r>
              <a:rPr lang="en-US" altLang="en-US" sz="2200" dirty="0" err="1">
                <a:solidFill>
                  <a:schemeClr val="tx1">
                    <a:lumMod val="75000"/>
                    <a:lumOff val="25000"/>
                  </a:schemeClr>
                </a:solidFill>
              </a:rPr>
              <a:t>lt;base&amp;gt</a:t>
            </a:r>
            <a:r>
              <a:rPr lang="en-US" altLang="en-US" sz="2200" dirty="0">
                <a:solidFill>
                  <a:schemeClr val="tx1">
                    <a:lumMod val="75000"/>
                    <a:lumOff val="25000"/>
                  </a:schemeClr>
                </a:solidFill>
              </a:rPr>
              <a:t>; element&lt;/title&gt; </a:t>
            </a:r>
          </a:p>
          <a:p>
            <a:pPr algn="just" eaLnBrk="1" fontAlgn="auto" hangingPunct="1">
              <a:spcAft>
                <a:spcPts val="0"/>
              </a:spcAft>
              <a:buFontTx/>
              <a:buNone/>
              <a:defRPr/>
            </a:pPr>
            <a:r>
              <a:rPr lang="en-US" altLang="en-US" sz="2200" dirty="0">
                <a:solidFill>
                  <a:schemeClr val="tx1">
                    <a:lumMod val="75000"/>
                    <a:lumOff val="25000"/>
                  </a:schemeClr>
                </a:solidFill>
              </a:rPr>
              <a:t>		</a:t>
            </a:r>
            <a:r>
              <a:rPr lang="en-US" altLang="en-US" sz="2200" dirty="0">
                <a:solidFill>
                  <a:srgbClr val="FF0000"/>
                </a:solidFill>
              </a:rPr>
              <a:t>&lt;base </a:t>
            </a:r>
            <a:r>
              <a:rPr lang="en-US" altLang="en-US" sz="2200" dirty="0" err="1">
                <a:solidFill>
                  <a:srgbClr val="FF0000"/>
                </a:solidFill>
              </a:rPr>
              <a:t>href</a:t>
            </a:r>
            <a:r>
              <a:rPr lang="en-US" altLang="en-US" sz="2200" dirty="0">
                <a:solidFill>
                  <a:srgbClr val="FF0000"/>
                </a:solidFill>
              </a:rPr>
              <a:t>="http://www.example.com/news/index.html"&gt; </a:t>
            </a:r>
          </a:p>
          <a:p>
            <a:pPr algn="just" eaLnBrk="1" fontAlgn="auto" hangingPunct="1">
              <a:spcAft>
                <a:spcPts val="0"/>
              </a:spcAft>
              <a:buFontTx/>
              <a:buNone/>
              <a:defRPr/>
            </a:pPr>
            <a:r>
              <a:rPr lang="en-US" altLang="en-US" sz="2200" dirty="0">
                <a:solidFill>
                  <a:schemeClr val="tx1">
                    <a:lumMod val="75000"/>
                    <a:lumOff val="25000"/>
                  </a:schemeClr>
                </a:solidFill>
              </a:rPr>
              <a:t>	&lt;/head&gt; </a:t>
            </a:r>
          </a:p>
          <a:p>
            <a:pPr algn="just" eaLnBrk="1" fontAlgn="auto" hangingPunct="1">
              <a:spcAft>
                <a:spcPts val="0"/>
              </a:spcAft>
              <a:buFontTx/>
              <a:buNone/>
              <a:defRPr/>
            </a:pPr>
            <a:r>
              <a:rPr lang="en-US" altLang="en-US" sz="2200" dirty="0">
                <a:solidFill>
                  <a:schemeClr val="tx1">
                    <a:lumMod val="75000"/>
                    <a:lumOff val="25000"/>
                  </a:schemeClr>
                </a:solidFill>
              </a:rPr>
              <a:t>	&lt;body&gt; </a:t>
            </a:r>
          </a:p>
          <a:p>
            <a:pPr algn="just" eaLnBrk="1" fontAlgn="auto" hangingPunct="1">
              <a:spcAft>
                <a:spcPts val="0"/>
              </a:spcAft>
              <a:buFontTx/>
              <a:buNone/>
              <a:defRPr/>
            </a:pPr>
            <a:r>
              <a:rPr lang="en-US" altLang="en-US" sz="2200" dirty="0">
                <a:solidFill>
                  <a:schemeClr val="tx1">
                    <a:lumMod val="75000"/>
                    <a:lumOff val="25000"/>
                  </a:schemeClr>
                </a:solidFill>
              </a:rPr>
              <a:t>		&lt;p&gt;Visit the &lt;a </a:t>
            </a:r>
            <a:r>
              <a:rPr lang="en-US" altLang="en-US" sz="2200" dirty="0" err="1">
                <a:solidFill>
                  <a:schemeClr val="tx1">
                    <a:lumMod val="75000"/>
                    <a:lumOff val="25000"/>
                  </a:schemeClr>
                </a:solidFill>
              </a:rPr>
              <a:t>href</a:t>
            </a:r>
            <a:r>
              <a:rPr lang="en-US" altLang="en-US" sz="2200" dirty="0">
                <a:solidFill>
                  <a:schemeClr val="tx1">
                    <a:lumMod val="75000"/>
                    <a:lumOff val="25000"/>
                  </a:schemeClr>
                </a:solidFill>
              </a:rPr>
              <a:t>="archives.html"&gt;archives&lt;/a&gt;&lt;/p&gt; </a:t>
            </a:r>
          </a:p>
          <a:p>
            <a:pPr algn="just" eaLnBrk="1" fontAlgn="auto" hangingPunct="1">
              <a:spcAft>
                <a:spcPts val="0"/>
              </a:spcAft>
              <a:buFontTx/>
              <a:buNone/>
              <a:defRPr/>
            </a:pPr>
            <a:r>
              <a:rPr lang="en-US" altLang="en-US" sz="2200" dirty="0">
                <a:solidFill>
                  <a:schemeClr val="tx1">
                    <a:lumMod val="75000"/>
                    <a:lumOff val="25000"/>
                  </a:schemeClr>
                </a:solidFill>
              </a:rPr>
              <a:t>	&lt;/body&gt;</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2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2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16979D82-5C2C-4A4C-9BB8-77848C32B353}" vid="{F4FD1AB0-0B30-4B59-9AEB-4CD820E559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3373</TotalTime>
  <Words>2180</Words>
  <Application>Microsoft Office PowerPoint</Application>
  <PresentationFormat>On-screen Show (4:3)</PresentationFormat>
  <Paragraphs>403</Paragraphs>
  <Slides>30</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AvantGarde Md BT</vt:lpstr>
      <vt:lpstr>Calibri</vt:lpstr>
      <vt:lpstr>Cordia New</vt:lpstr>
      <vt:lpstr>Courier New</vt:lpstr>
      <vt:lpstr>Segoe UI</vt:lpstr>
      <vt:lpstr>Times New Roman</vt:lpstr>
      <vt:lpstr>Trebuchet MS</vt:lpstr>
      <vt:lpstr>Verdana</vt:lpstr>
      <vt:lpstr>Wingdings</vt:lpstr>
      <vt:lpstr>Wingdings 3</vt:lpstr>
      <vt:lpstr>Theme1</vt:lpstr>
      <vt:lpstr> Session 2.2  HTML 5 Text Elements </vt:lpstr>
      <vt:lpstr>Contents</vt:lpstr>
      <vt:lpstr>Necessary Elements in HTML5</vt:lpstr>
      <vt:lpstr>HTML</vt:lpstr>
      <vt:lpstr>HEAD</vt:lpstr>
      <vt:lpstr>Understand Google Search Engine</vt:lpstr>
      <vt:lpstr>Understand Google Search Engine</vt:lpstr>
      <vt:lpstr>Title of Web Page</vt:lpstr>
      <vt:lpstr>&lt;base&gt; element in HTML</vt:lpstr>
      <vt:lpstr>Creating of Meta Element</vt:lpstr>
      <vt:lpstr>Required Attributes</vt:lpstr>
      <vt:lpstr>BODY</vt:lpstr>
      <vt:lpstr>BODY Attributes</vt:lpstr>
      <vt:lpstr>TEXT elements in HTML5</vt:lpstr>
      <vt:lpstr>PowerPoint Presentation</vt:lpstr>
      <vt:lpstr>Paragraph Elements</vt:lpstr>
      <vt:lpstr>Paragraph Elements(Contd..)</vt:lpstr>
      <vt:lpstr>p element</vt:lpstr>
      <vt:lpstr>PowerPoint Presentation</vt:lpstr>
      <vt:lpstr>span element</vt:lpstr>
      <vt:lpstr>Formatting Elements in HTML</vt:lpstr>
      <vt:lpstr>Formatting- Headlines</vt:lpstr>
      <vt:lpstr>Void elements in HTML </vt:lpstr>
      <vt:lpstr>Links in HTML</vt:lpstr>
      <vt:lpstr>PowerPoint Presentation</vt:lpstr>
      <vt:lpstr>PowerPoint Presentation</vt:lpstr>
      <vt:lpstr>Creating a Website</vt:lpstr>
      <vt:lpstr>Attributes with &lt;a&gt; element in HTML5</vt:lpstr>
      <vt:lpstr>Creating a Website</vt:lpstr>
      <vt:lpstr>Thank 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Admin</dc:creator>
  <cp:lastModifiedBy>hp</cp:lastModifiedBy>
  <cp:revision>417</cp:revision>
  <dcterms:created xsi:type="dcterms:W3CDTF">2008-11-18T07:26:16Z</dcterms:created>
  <dcterms:modified xsi:type="dcterms:W3CDTF">2023-06-26T18:18:00Z</dcterms:modified>
</cp:coreProperties>
</file>