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1"/>
  </p:notesMasterIdLst>
  <p:handoutMasterIdLst>
    <p:handoutMasterId r:id="rId52"/>
  </p:handoutMasterIdLst>
  <p:sldIdLst>
    <p:sldId id="256" r:id="rId2"/>
    <p:sldId id="312" r:id="rId3"/>
    <p:sldId id="447" r:id="rId4"/>
    <p:sldId id="415" r:id="rId5"/>
    <p:sldId id="416" r:id="rId6"/>
    <p:sldId id="417" r:id="rId7"/>
    <p:sldId id="491" r:id="rId8"/>
    <p:sldId id="472" r:id="rId9"/>
    <p:sldId id="492" r:id="rId10"/>
    <p:sldId id="473" r:id="rId11"/>
    <p:sldId id="474" r:id="rId12"/>
    <p:sldId id="475" r:id="rId13"/>
    <p:sldId id="477" r:id="rId14"/>
    <p:sldId id="479" r:id="rId15"/>
    <p:sldId id="480" r:id="rId16"/>
    <p:sldId id="481" r:id="rId17"/>
    <p:sldId id="482" r:id="rId18"/>
    <p:sldId id="483" r:id="rId19"/>
    <p:sldId id="484" r:id="rId20"/>
    <p:sldId id="419" r:id="rId21"/>
    <p:sldId id="434" r:id="rId22"/>
    <p:sldId id="431" r:id="rId23"/>
    <p:sldId id="433" r:id="rId24"/>
    <p:sldId id="420" r:id="rId25"/>
    <p:sldId id="461" r:id="rId26"/>
    <p:sldId id="462" r:id="rId27"/>
    <p:sldId id="421" r:id="rId28"/>
    <p:sldId id="422" r:id="rId29"/>
    <p:sldId id="457" r:id="rId30"/>
    <p:sldId id="423" r:id="rId31"/>
    <p:sldId id="458" r:id="rId32"/>
    <p:sldId id="424" r:id="rId33"/>
    <p:sldId id="459" r:id="rId34"/>
    <p:sldId id="463" r:id="rId35"/>
    <p:sldId id="468" r:id="rId36"/>
    <p:sldId id="464" r:id="rId37"/>
    <p:sldId id="465" r:id="rId38"/>
    <p:sldId id="469" r:id="rId39"/>
    <p:sldId id="490" r:id="rId40"/>
    <p:sldId id="493" r:id="rId41"/>
    <p:sldId id="466" r:id="rId42"/>
    <p:sldId id="467" r:id="rId43"/>
    <p:sldId id="429" r:id="rId44"/>
    <p:sldId id="486" r:id="rId45"/>
    <p:sldId id="487" r:id="rId46"/>
    <p:sldId id="488" r:id="rId47"/>
    <p:sldId id="489" r:id="rId48"/>
    <p:sldId id="485" r:id="rId49"/>
    <p:sldId id="414" r:id="rId50"/>
  </p:sldIdLst>
  <p:sldSz cx="9144000" cy="6858000" type="screen4x3"/>
  <p:notesSz cx="6794500" cy="99187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4" autoAdjust="0"/>
    <p:restoredTop sz="89710" autoAdjust="0"/>
  </p:normalViewPr>
  <p:slideViewPr>
    <p:cSldViewPr>
      <p:cViewPr varScale="1">
        <p:scale>
          <a:sx n="66" d="100"/>
          <a:sy n="66" d="100"/>
        </p:scale>
        <p:origin x="148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5300"/>
          </a:xfrm>
          <a:prstGeom prst="rect">
            <a:avLst/>
          </a:prstGeom>
        </p:spPr>
        <p:txBody>
          <a:bodyPr vert="horz" lIns="91440" tIns="45720" rIns="91440" bIns="45720" rtlCol="0"/>
          <a:lstStyle>
            <a:lvl1pPr algn="l" eaLnBrk="1" fontAlgn="auto" hangingPunct="1">
              <a:spcBef>
                <a:spcPts val="0"/>
              </a:spcBef>
              <a:spcAft>
                <a:spcPts val="0"/>
              </a:spcAft>
              <a:defRPr sz="1200">
                <a:latin typeface="Arial" pitchFamily="34" charset="0"/>
                <a:cs typeface="Arial" pitchFamily="34" charset="0"/>
              </a:defRPr>
            </a:lvl1pPr>
          </a:lstStyle>
          <a:p>
            <a:pPr>
              <a:defRPr/>
            </a:pPr>
            <a:endParaRPr lang="en-US"/>
          </a:p>
        </p:txBody>
      </p:sp>
      <p:sp>
        <p:nvSpPr>
          <p:cNvPr id="3" name="Date Placeholder 2"/>
          <p:cNvSpPr>
            <a:spLocks noGrp="1"/>
          </p:cNvSpPr>
          <p:nvPr>
            <p:ph type="dt" sz="quarter" idx="1"/>
          </p:nvPr>
        </p:nvSpPr>
        <p:spPr>
          <a:xfrm>
            <a:off x="3848100" y="0"/>
            <a:ext cx="2944813" cy="495300"/>
          </a:xfrm>
          <a:prstGeom prst="rect">
            <a:avLst/>
          </a:prstGeom>
        </p:spPr>
        <p:txBody>
          <a:bodyPr vert="horz" lIns="91440" tIns="45720" rIns="91440" bIns="45720" rtlCol="0"/>
          <a:lstStyle>
            <a:lvl1pPr algn="r" eaLnBrk="1" fontAlgn="auto" hangingPunct="1">
              <a:spcBef>
                <a:spcPts val="0"/>
              </a:spcBef>
              <a:spcAft>
                <a:spcPts val="0"/>
              </a:spcAft>
              <a:defRPr sz="1200">
                <a:latin typeface="Arial" pitchFamily="34" charset="0"/>
                <a:cs typeface="Arial" pitchFamily="34" charset="0"/>
              </a:defRPr>
            </a:lvl1pPr>
          </a:lstStyle>
          <a:p>
            <a:pPr>
              <a:defRPr/>
            </a:pPr>
            <a:fld id="{E269AF37-EC92-4AA0-BAAA-05B09B673FE0}" type="datetimeFigureOut">
              <a:rPr lang="en-US"/>
              <a:pPr>
                <a:defRPr/>
              </a:pPr>
              <a:t>6/28/2023</a:t>
            </a:fld>
            <a:endParaRPr lang="en-US"/>
          </a:p>
        </p:txBody>
      </p:sp>
      <p:sp>
        <p:nvSpPr>
          <p:cNvPr id="4" name="Footer Placeholder 3"/>
          <p:cNvSpPr>
            <a:spLocks noGrp="1"/>
          </p:cNvSpPr>
          <p:nvPr>
            <p:ph type="ftr" sz="quarter" idx="2"/>
          </p:nvPr>
        </p:nvSpPr>
        <p:spPr>
          <a:xfrm>
            <a:off x="0" y="9421813"/>
            <a:ext cx="2944813" cy="4953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Arial" pitchFamily="34" charset="0"/>
                <a:cs typeface="Arial" pitchFamily="34" charset="0"/>
              </a:defRPr>
            </a:lvl1pPr>
          </a:lstStyle>
          <a:p>
            <a:pPr>
              <a:defRPr/>
            </a:pPr>
            <a:endParaRPr lang="en-US"/>
          </a:p>
        </p:txBody>
      </p:sp>
      <p:sp>
        <p:nvSpPr>
          <p:cNvPr id="5" name="Slide Number Placeholder 4"/>
          <p:cNvSpPr>
            <a:spLocks noGrp="1"/>
          </p:cNvSpPr>
          <p:nvPr>
            <p:ph type="sldNum" sz="quarter" idx="3"/>
          </p:nvPr>
        </p:nvSpPr>
        <p:spPr>
          <a:xfrm>
            <a:off x="3848100" y="9421813"/>
            <a:ext cx="2944813" cy="4953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3E4E7D41-5120-48BE-A1B1-AAE51251885D}"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53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48100" y="0"/>
            <a:ext cx="2944813" cy="4953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E1283C1E-BD32-446E-85DF-82642B9324E5}" type="datetimeFigureOut">
              <a:rPr lang="en-US"/>
              <a:pPr>
                <a:defRPr/>
              </a:pPr>
              <a:t>6/28/2023</a:t>
            </a:fld>
            <a:endParaRPr lang="en-US"/>
          </a:p>
        </p:txBody>
      </p:sp>
      <p:sp>
        <p:nvSpPr>
          <p:cNvPr id="4" name="Slide Image Placeholder 3"/>
          <p:cNvSpPr>
            <a:spLocks noGrp="1" noRot="1" noChangeAspect="1"/>
          </p:cNvSpPr>
          <p:nvPr>
            <p:ph type="sldImg" idx="2"/>
          </p:nvPr>
        </p:nvSpPr>
        <p:spPr>
          <a:xfrm>
            <a:off x="917575" y="744538"/>
            <a:ext cx="4959350" cy="3719512"/>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9450" y="4711700"/>
            <a:ext cx="5435600" cy="44624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1813"/>
            <a:ext cx="2944813" cy="4953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8100" y="9421813"/>
            <a:ext cx="2944813" cy="4953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307870DF-0F8B-4A84-8477-47F2ACC887E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bwMode="auto">
          <a:xfrm>
            <a:off x="1081088" y="866775"/>
            <a:ext cx="4632325" cy="34750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Rectangle 3"/>
          <p:cNvSpPr>
            <a:spLocks noGrp="1" noChangeArrowheads="1"/>
          </p:cNvSpPr>
          <p:nvPr>
            <p:ph type="body" idx="1"/>
          </p:nvPr>
        </p:nvSpPr>
        <p:spPr bwMode="auto">
          <a:xfrm>
            <a:off x="903288" y="4713288"/>
            <a:ext cx="4987925" cy="4176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GB"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n-US" sz="2000" dirty="0"/>
              <a:t>In HTML, the &lt;hr&gt; tag has no end tag.</a:t>
            </a:r>
          </a:p>
          <a:p>
            <a:pPr>
              <a:defRPr/>
            </a:pPr>
            <a:r>
              <a:rPr lang="en-US" sz="2000" dirty="0"/>
              <a:t>In XHTML, the &lt;hr&gt; tag must be properly closed, like this: &lt;hr /&gt;. </a:t>
            </a:r>
          </a:p>
          <a:p>
            <a:pPr eaLnBrk="1" hangingPunct="1">
              <a:lnSpc>
                <a:spcPct val="90000"/>
              </a:lnSpc>
              <a:defRPr/>
            </a:pPr>
            <a:endParaRPr lang="en-US" sz="2000" b="1" dirty="0">
              <a:solidFill>
                <a:schemeClr val="tx2"/>
              </a:solidFill>
              <a:latin typeface="Courier New" pitchFamily="49" charset="0"/>
              <a:cs typeface="Courier New" pitchFamily="49" charset="0"/>
            </a:endParaRPr>
          </a:p>
          <a:p>
            <a:pPr eaLnBrk="1" hangingPunct="1">
              <a:lnSpc>
                <a:spcPct val="90000"/>
              </a:lnSpc>
              <a:defRPr/>
            </a:pPr>
            <a:r>
              <a:rPr lang="en-US" sz="2000" b="1" dirty="0">
                <a:solidFill>
                  <a:schemeClr val="tx2"/>
                </a:solidFill>
                <a:latin typeface="Courier New" pitchFamily="49" charset="0"/>
                <a:cs typeface="Courier New" pitchFamily="49" charset="0"/>
              </a:rPr>
              <a:t>&lt;HR&gt;</a:t>
            </a:r>
            <a:r>
              <a:rPr lang="en-US" sz="2000" dirty="0"/>
              <a:t> - Results in a horizontal line (rule, being drawn across the  screen). </a:t>
            </a:r>
          </a:p>
          <a:p>
            <a:pPr eaLnBrk="1" hangingPunct="1">
              <a:lnSpc>
                <a:spcPct val="90000"/>
              </a:lnSpc>
              <a:defRPr/>
            </a:pPr>
            <a:endParaRPr lang="en-US" sz="2000" dirty="0"/>
          </a:p>
          <a:p>
            <a:pPr eaLnBrk="1" hangingPunct="1">
              <a:lnSpc>
                <a:spcPct val="90000"/>
              </a:lnSpc>
              <a:defRPr/>
            </a:pPr>
            <a:r>
              <a:rPr lang="en-US" sz="2000" dirty="0"/>
              <a:t>Main attributes:</a:t>
            </a:r>
          </a:p>
          <a:p>
            <a:pPr lvl="1" eaLnBrk="1" hangingPunct="1">
              <a:lnSpc>
                <a:spcPct val="90000"/>
              </a:lnSpc>
              <a:defRPr/>
            </a:pPr>
            <a:r>
              <a:rPr lang="en-US" sz="2000" b="1" i="1" dirty="0">
                <a:latin typeface="Courier New" pitchFamily="49" charset="0"/>
                <a:cs typeface="Courier New" pitchFamily="49" charset="0"/>
              </a:rPr>
              <a:t>SIZE</a:t>
            </a:r>
            <a:r>
              <a:rPr lang="en-US" sz="2000" dirty="0"/>
              <a:t> - Indicates the line’s thickness. </a:t>
            </a:r>
          </a:p>
          <a:p>
            <a:pPr lvl="1" eaLnBrk="1" hangingPunct="1">
              <a:lnSpc>
                <a:spcPct val="90000"/>
              </a:lnSpc>
              <a:defRPr/>
            </a:pPr>
            <a:r>
              <a:rPr lang="en-US" sz="2000" dirty="0"/>
              <a:t>	May be measured in pixels or percent.</a:t>
            </a:r>
          </a:p>
          <a:p>
            <a:pPr lvl="1" eaLnBrk="1" hangingPunct="1">
              <a:lnSpc>
                <a:spcPct val="90000"/>
              </a:lnSpc>
              <a:defRPr/>
            </a:pPr>
            <a:r>
              <a:rPr lang="en-US" sz="2000" b="1" i="1" dirty="0">
                <a:latin typeface="Courier New" pitchFamily="49" charset="0"/>
                <a:cs typeface="Courier New" pitchFamily="49" charset="0"/>
              </a:rPr>
              <a:t>WIDTH</a:t>
            </a:r>
            <a:r>
              <a:rPr lang="en-US" sz="2000" dirty="0"/>
              <a:t> - Indicates line’s length. May be measured in pixels or percent.</a:t>
            </a:r>
          </a:p>
          <a:p>
            <a:pPr lvl="1" eaLnBrk="1" hangingPunct="1">
              <a:lnSpc>
                <a:spcPct val="90000"/>
              </a:lnSpc>
              <a:defRPr/>
            </a:pPr>
            <a:r>
              <a:rPr lang="en-US" sz="2000" b="1" i="1" dirty="0">
                <a:latin typeface="Courier New" pitchFamily="49" charset="0"/>
                <a:cs typeface="Courier New" pitchFamily="49" charset="0"/>
              </a:rPr>
              <a:t>ALIGN</a:t>
            </a:r>
            <a:r>
              <a:rPr lang="en-US" sz="2000" dirty="0"/>
              <a:t> - Indicates the way a line will be aligned within a document. May be: left, right or center.</a:t>
            </a:r>
          </a:p>
          <a:p>
            <a:pPr lvl="1" eaLnBrk="1" hangingPunct="1">
              <a:lnSpc>
                <a:spcPct val="90000"/>
              </a:lnSpc>
              <a:defRPr/>
            </a:pPr>
            <a:r>
              <a:rPr lang="en-US" sz="2000" b="1" i="1" dirty="0">
                <a:latin typeface="Courier New" pitchFamily="49" charset="0"/>
                <a:cs typeface="Courier New" pitchFamily="49" charset="0"/>
              </a:rPr>
              <a:t>NOSHADE</a:t>
            </a:r>
            <a:r>
              <a:rPr lang="en-US" sz="2000" dirty="0"/>
              <a:t> - Turns line into 2D rule instead of 3D rule.</a:t>
            </a:r>
          </a:p>
          <a:p>
            <a:pPr lvl="1" eaLnBrk="1" hangingPunct="1">
              <a:lnSpc>
                <a:spcPct val="90000"/>
              </a:lnSpc>
              <a:defRPr/>
            </a:pPr>
            <a:endParaRPr lang="en-US" sz="2000" dirty="0"/>
          </a:p>
          <a:p>
            <a:pPr lvl="1" eaLnBrk="1" hangingPunct="1">
              <a:lnSpc>
                <a:spcPct val="90000"/>
              </a:lnSpc>
              <a:defRPr/>
            </a:pPr>
            <a:r>
              <a:rPr lang="en-US" sz="2000" u="sng" dirty="0"/>
              <a:t>For example:</a:t>
            </a:r>
          </a:p>
          <a:p>
            <a:pPr eaLnBrk="1" hangingPunct="1">
              <a:lnSpc>
                <a:spcPct val="90000"/>
              </a:lnSpc>
              <a:defRPr/>
            </a:pPr>
            <a:r>
              <a:rPr lang="en-US" sz="2000" b="1" dirty="0">
                <a:latin typeface="Courier New" pitchFamily="49" charset="0"/>
                <a:cs typeface="Courier New" pitchFamily="49" charset="0"/>
              </a:rPr>
              <a:t>	&lt;HR SIZE="3" WIDTH="250" ALIGN="LEFT" NOSHADE&gt;</a:t>
            </a:r>
            <a:r>
              <a:rPr lang="en-US" sz="2000" dirty="0"/>
              <a:t> </a:t>
            </a:r>
          </a:p>
          <a:p>
            <a:pPr eaLnBrk="1" hangingPunct="1">
              <a:defRPr/>
            </a:pPr>
            <a:endParaRPr lang="en-US" dirty="0"/>
          </a:p>
        </p:txBody>
      </p:sp>
      <p:sp>
        <p:nvSpPr>
          <p:cNvPr id="3379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6A02C35-D0EA-43A6-B7EF-AFCC6C2D42C0}" type="slidenum">
              <a:rPr lang="en-US" altLang="en-US"/>
              <a:pPr>
                <a:spcBef>
                  <a:spcPct val="0"/>
                </a:spcBef>
              </a:pPr>
              <a:t>23</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427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063D66E-48DE-4E56-8AB2-DC83858D9876}" type="slidenum">
              <a:rPr lang="en-US" altLang="en-US"/>
              <a:pPr>
                <a:spcBef>
                  <a:spcPct val="0"/>
                </a:spcBef>
              </a:pPr>
              <a:t>43</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p:cNvSpPr>
            <a:spLocks noGrp="1" noChangeArrowheads="1"/>
          </p:cNvSpPr>
          <p:nvPr>
            <p:ph type="body" idx="1"/>
          </p:nvPr>
        </p:nvSpPr>
        <p:spPr bwMode="auto">
          <a:xfrm>
            <a:off x="906463" y="4711700"/>
            <a:ext cx="4981575" cy="4462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th-TH"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2626116-F1E6-4AF9-8900-FC5F5E46C0A3}" type="slidenum">
              <a:rPr lang="en-US" altLang="en-US">
                <a:latin typeface="Arial" panose="020B0604020202020204" pitchFamily="34" charset="0"/>
              </a:rPr>
              <a:pPr>
                <a:spcBef>
                  <a:spcPct val="0"/>
                </a:spcBef>
              </a:pPr>
              <a:t>3</a:t>
            </a:fld>
            <a:endParaRPr lang="en-US" altLang="en-US">
              <a:latin typeface="Arial" panose="020B0604020202020204" pitchFamily="34" charset="0"/>
            </a:endParaRPr>
          </a:p>
        </p:txBody>
      </p:sp>
      <p:sp>
        <p:nvSpPr>
          <p:cNvPr id="92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0" name="Rectangle 3"/>
          <p:cNvSpPr>
            <a:spLocks noGrp="1" noChangeArrowheads="1"/>
          </p:cNvSpPr>
          <p:nvPr>
            <p:ph type="body" idx="1"/>
          </p:nvPr>
        </p:nvSpPr>
        <p:spPr bwMode="auto">
          <a:xfrm>
            <a:off x="981075" y="4711700"/>
            <a:ext cx="4983163" cy="4462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latin typeface="Arial" panose="020B0604020202020204" pitchFamily="34" charset="0"/>
                <a:cs typeface="Arial" panose="020B0604020202020204" pitchFamily="34" charset="0"/>
              </a:rPr>
              <a:t>A form is an area that can contain form elements.</a:t>
            </a:r>
          </a:p>
          <a:p>
            <a:pPr eaLnBrk="1" hangingPunct="1"/>
            <a:r>
              <a:rPr lang="en-US" altLang="en-US" smtClean="0">
                <a:latin typeface="Arial" panose="020B0604020202020204" pitchFamily="34" charset="0"/>
                <a:cs typeface="Arial" panose="020B0604020202020204" pitchFamily="34" charset="0"/>
              </a:rPr>
              <a:t>Form elements allow the user to enter information (like text fields, textarea fields, drop-down menus, radio buttons, checkboxes, etc.) in a form.</a:t>
            </a:r>
          </a:p>
          <a:p>
            <a:pPr eaLnBrk="1" hangingPunct="1"/>
            <a:r>
              <a:rPr lang="en-US" altLang="en-US" smtClean="0">
                <a:latin typeface="Arial" panose="020B0604020202020204" pitchFamily="34" charset="0"/>
                <a:cs typeface="Arial" panose="020B0604020202020204" pitchFamily="34" charset="0"/>
              </a:rPr>
              <a:t>Forms become a powerful tool when connected to a server application. When the clicks on the submit button the web browser transmits all the information in the fields to the Common Gateway Interface or CGI script. </a:t>
            </a:r>
          </a:p>
          <a:p>
            <a:pPr eaLnBrk="1" hangingPunct="1"/>
            <a:endParaRPr lang="en-US" altLang="en-US" smtClean="0">
              <a:latin typeface="Arial" panose="020B0604020202020204" pitchFamily="34" charset="0"/>
              <a:cs typeface="Arial" panose="020B0604020202020204" pitchFamily="34" charset="0"/>
            </a:endParaRPr>
          </a:p>
          <a:p>
            <a:pPr eaLnBrk="1" hangingPunct="1"/>
            <a:endParaRPr lang="en-US" altLang="en-US" smtClean="0">
              <a:latin typeface="Arial" panose="020B0604020202020204" pitchFamily="34" charset="0"/>
              <a:cs typeface="Arial" panose="020B0604020202020204" pitchFamily="34" charset="0"/>
            </a:endParaRPr>
          </a:p>
          <a:p>
            <a:pPr eaLnBrk="1" hangingPunct="1"/>
            <a:r>
              <a:rPr lang="en-US" altLang="en-US" smtClean="0"/>
              <a:t>The </a:t>
            </a:r>
            <a:r>
              <a:rPr lang="en-US" altLang="en-US" b="1" smtClean="0">
                <a:latin typeface="Courier New" panose="02070309020205020404" pitchFamily="49" charset="0"/>
              </a:rPr>
              <a:t>&lt;FORM&gt;</a:t>
            </a:r>
            <a:r>
              <a:rPr lang="en-US" altLang="en-US" smtClean="0"/>
              <a:t> tag must have a corresponding </a:t>
            </a:r>
            <a:r>
              <a:rPr lang="en-US" altLang="en-US" b="1" smtClean="0">
                <a:latin typeface="Courier New" panose="02070309020205020404" pitchFamily="49" charset="0"/>
              </a:rPr>
              <a:t>&lt;/FORM&gt;</a:t>
            </a:r>
            <a:r>
              <a:rPr lang="en-US" altLang="en-US" smtClean="0"/>
              <a:t> ending tag.</a:t>
            </a:r>
          </a:p>
          <a:p>
            <a:pPr eaLnBrk="1" hangingPunct="1"/>
            <a:r>
              <a:rPr lang="en-US" altLang="en-US" smtClean="0"/>
              <a:t>The form is constructed from the input elements defined within its tags. All values from these input elements are sent at the time the form is submitted.</a:t>
            </a:r>
          </a:p>
          <a:p>
            <a:pPr eaLnBrk="1" hangingPunct="1"/>
            <a:r>
              <a:rPr lang="en-US" altLang="en-US" smtClean="0"/>
              <a:t>FORM’s main attributes are as follows:</a:t>
            </a:r>
          </a:p>
          <a:p>
            <a:pPr eaLnBrk="1" hangingPunct="1"/>
            <a:endParaRPr lang="en-US" altLang="en-US" smtClean="0">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434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723E77B-74A6-4942-AE0C-7932C9E27225}" type="slidenum">
              <a:rPr lang="en-US" altLang="en-US"/>
              <a:pPr>
                <a:spcBef>
                  <a:spcPct val="0"/>
                </a:spcBef>
              </a:pPr>
              <a:t>7</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560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E56EB5B-2140-4355-ADF2-E46EB0231D0C}" type="slidenum">
              <a:rPr lang="en-US" altLang="en-US"/>
              <a:pPr>
                <a:spcBef>
                  <a:spcPct val="0"/>
                </a:spcBef>
              </a:pPr>
              <a:t>17</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7870DF-0F8B-4A84-8477-47F2ACC887E0}" type="slidenum">
              <a:rPr lang="en-US" altLang="en-US" smtClean="0"/>
              <a:pPr/>
              <a:t>18</a:t>
            </a:fld>
            <a:endParaRPr lang="en-US" altLang="en-US"/>
          </a:p>
        </p:txBody>
      </p:sp>
    </p:spTree>
    <p:extLst>
      <p:ext uri="{BB962C8B-B14F-4D97-AF65-F5344CB8AC3E}">
        <p14:creationId xmlns:p14="http://schemas.microsoft.com/office/powerpoint/2010/main" val="482401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White</a:t>
            </a:r>
            <a:r>
              <a:rPr lang="en-US" b="1" baseline="0" dirty="0" smtClean="0"/>
              <a:t> space =</a:t>
            </a:r>
            <a:r>
              <a:rPr lang="en-US" b="1" dirty="0" smtClean="0"/>
              <a:t>&amp;</a:t>
            </a:r>
            <a:r>
              <a:rPr lang="en-US" b="1" dirty="0" err="1" smtClean="0"/>
              <a:t>nbsp</a:t>
            </a:r>
            <a:r>
              <a:rPr lang="en-US" b="1" dirty="0" smtClean="0"/>
              <a:t>; or &amp;#160</a:t>
            </a:r>
            <a:endParaRPr lang="en-US" dirty="0"/>
          </a:p>
        </p:txBody>
      </p:sp>
      <p:sp>
        <p:nvSpPr>
          <p:cNvPr id="4" name="Slide Number Placeholder 3"/>
          <p:cNvSpPr>
            <a:spLocks noGrp="1"/>
          </p:cNvSpPr>
          <p:nvPr>
            <p:ph type="sldNum" sz="quarter" idx="10"/>
          </p:nvPr>
        </p:nvSpPr>
        <p:spPr/>
        <p:txBody>
          <a:bodyPr/>
          <a:lstStyle/>
          <a:p>
            <a:fld id="{307870DF-0F8B-4A84-8477-47F2ACC887E0}" type="slidenum">
              <a:rPr lang="en-US" altLang="en-US" smtClean="0"/>
              <a:pPr/>
              <a:t>19</a:t>
            </a:fld>
            <a:endParaRPr lang="en-US" altLang="en-US"/>
          </a:p>
        </p:txBody>
      </p:sp>
    </p:spTree>
    <p:extLst>
      <p:ext uri="{BB962C8B-B14F-4D97-AF65-F5344CB8AC3E}">
        <p14:creationId xmlns:p14="http://schemas.microsoft.com/office/powerpoint/2010/main" val="48936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&lt;footer&gt; element typically contains:</a:t>
            </a:r>
          </a:p>
          <a:p>
            <a:r>
              <a:rPr lang="en-US" dirty="0" smtClean="0"/>
              <a:t>authorship information</a:t>
            </a:r>
          </a:p>
          <a:p>
            <a:r>
              <a:rPr lang="en-US" dirty="0" smtClean="0"/>
              <a:t>copyright information</a:t>
            </a:r>
          </a:p>
          <a:p>
            <a:r>
              <a:rPr lang="en-US" dirty="0" smtClean="0"/>
              <a:t>contact information</a:t>
            </a:r>
          </a:p>
          <a:p>
            <a:r>
              <a:rPr lang="en-US" dirty="0" smtClean="0"/>
              <a:t>sitemap</a:t>
            </a:r>
          </a:p>
          <a:p>
            <a:r>
              <a:rPr lang="en-US" dirty="0" smtClean="0"/>
              <a:t>back to top links</a:t>
            </a:r>
          </a:p>
          <a:p>
            <a:r>
              <a:rPr lang="en-US" dirty="0" smtClean="0"/>
              <a:t>related documents</a:t>
            </a:r>
          </a:p>
          <a:p>
            <a:endParaRPr lang="en-US" dirty="0"/>
          </a:p>
        </p:txBody>
      </p:sp>
      <p:sp>
        <p:nvSpPr>
          <p:cNvPr id="4" name="Slide Number Placeholder 3"/>
          <p:cNvSpPr>
            <a:spLocks noGrp="1"/>
          </p:cNvSpPr>
          <p:nvPr>
            <p:ph type="sldNum" sz="quarter" idx="10"/>
          </p:nvPr>
        </p:nvSpPr>
        <p:spPr/>
        <p:txBody>
          <a:bodyPr/>
          <a:lstStyle/>
          <a:p>
            <a:fld id="{307870DF-0F8B-4A84-8477-47F2ACC887E0}" type="slidenum">
              <a:rPr lang="en-US" altLang="en-US" smtClean="0"/>
              <a:pPr/>
              <a:t>20</a:t>
            </a:fld>
            <a:endParaRPr lang="en-US" altLang="en-US"/>
          </a:p>
        </p:txBody>
      </p:sp>
    </p:spTree>
    <p:extLst>
      <p:ext uri="{BB962C8B-B14F-4D97-AF65-F5344CB8AC3E}">
        <p14:creationId xmlns:p14="http://schemas.microsoft.com/office/powerpoint/2010/main" val="2418395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10000"/>
          </a:bodyPr>
          <a:lstStyle/>
          <a:p>
            <a:pPr>
              <a:defRPr/>
            </a:pPr>
            <a:r>
              <a:rPr lang="en-US" dirty="0"/>
              <a:t>The &lt;div&gt; tag defines a division or a section in an HTML document.</a:t>
            </a:r>
          </a:p>
          <a:p>
            <a:pPr>
              <a:defRPr/>
            </a:pPr>
            <a:r>
              <a:rPr lang="en-US" dirty="0"/>
              <a:t>The &lt;div&gt; tag is often used to group block-elements to format them with styles.</a:t>
            </a:r>
          </a:p>
          <a:p>
            <a:pPr marL="342900" indent="-342900" eaLnBrk="1" hangingPunct="1">
              <a:lnSpc>
                <a:spcPct val="90000"/>
              </a:lnSpc>
              <a:spcBef>
                <a:spcPct val="20000"/>
              </a:spcBef>
              <a:buClr>
                <a:schemeClr val="accent1"/>
              </a:buClr>
              <a:buSzPct val="80000"/>
              <a:buFont typeface="Wingdings" pitchFamily="2" charset="2"/>
              <a:buChar char="n"/>
              <a:defRPr/>
            </a:pPr>
            <a:endParaRPr lang="en-US" dirty="0">
              <a:cs typeface="Times New Roman" pitchFamily="18" charset="0"/>
            </a:endParaRPr>
          </a:p>
          <a:p>
            <a:pPr marL="342900" indent="-342900" eaLnBrk="1" hangingPunct="1">
              <a:lnSpc>
                <a:spcPct val="90000"/>
              </a:lnSpc>
              <a:spcBef>
                <a:spcPct val="20000"/>
              </a:spcBef>
              <a:buClr>
                <a:schemeClr val="accent1"/>
              </a:buClr>
              <a:buSzPct val="80000"/>
              <a:buFont typeface="Wingdings" pitchFamily="2" charset="2"/>
              <a:buChar char="n"/>
              <a:defRPr/>
            </a:pPr>
            <a:r>
              <a:rPr lang="en-US" dirty="0">
                <a:cs typeface="Times New Roman" pitchFamily="18" charset="0"/>
              </a:rPr>
              <a:t>Line breaks in HTML code are interpreted by browsers as spaces.</a:t>
            </a:r>
          </a:p>
          <a:p>
            <a:pPr marL="342900" indent="-342900" eaLnBrk="1" hangingPunct="1">
              <a:lnSpc>
                <a:spcPct val="90000"/>
              </a:lnSpc>
              <a:spcBef>
                <a:spcPct val="20000"/>
              </a:spcBef>
              <a:buClr>
                <a:schemeClr val="accent1"/>
              </a:buClr>
              <a:buSzPct val="80000"/>
              <a:buFont typeface="Wingdings" pitchFamily="2" charset="2"/>
              <a:buNone/>
              <a:defRPr/>
            </a:pPr>
            <a:r>
              <a:rPr lang="en-US" dirty="0">
                <a:cs typeface="Times New Roman" pitchFamily="18" charset="0"/>
              </a:rPr>
              <a:t>     Tags such as </a:t>
            </a:r>
            <a:r>
              <a:rPr lang="en-US" b="1" dirty="0">
                <a:latin typeface="Courier New" pitchFamily="49" charset="0"/>
                <a:cs typeface="Courier New" pitchFamily="49" charset="0"/>
              </a:rPr>
              <a:t>&lt;P&gt;</a:t>
            </a:r>
            <a:r>
              <a:rPr lang="en-US" dirty="0">
                <a:cs typeface="Times New Roman" pitchFamily="18" charset="0"/>
              </a:rPr>
              <a:t> </a:t>
            </a:r>
            <a:r>
              <a:rPr lang="en-US" b="1" dirty="0">
                <a:latin typeface="Courier New" pitchFamily="49" charset="0"/>
                <a:cs typeface="Courier New" pitchFamily="49" charset="0"/>
              </a:rPr>
              <a:t>&lt;DIV&gt;</a:t>
            </a:r>
            <a:r>
              <a:rPr lang="en-US" dirty="0">
                <a:cs typeface="Times New Roman" pitchFamily="18" charset="0"/>
              </a:rPr>
              <a:t> and </a:t>
            </a:r>
            <a:r>
              <a:rPr lang="en-US" b="1" dirty="0">
                <a:latin typeface="Courier New" pitchFamily="49" charset="0"/>
                <a:cs typeface="Courier New" pitchFamily="49" charset="0"/>
              </a:rPr>
              <a:t>&lt;BR&gt;</a:t>
            </a:r>
            <a:r>
              <a:rPr lang="en-US" dirty="0">
                <a:cs typeface="Times New Roman" pitchFamily="18" charset="0"/>
              </a:rPr>
              <a:t>  enable us to force new lines.</a:t>
            </a:r>
          </a:p>
          <a:p>
            <a:pPr marL="228600" indent="-228600" eaLnBrk="1" hangingPunct="1">
              <a:defRPr/>
            </a:pPr>
            <a:r>
              <a:rPr lang="en-US" b="1" dirty="0"/>
              <a:t>Paragraphs</a:t>
            </a:r>
          </a:p>
          <a:p>
            <a:pPr marL="228600" indent="-228600" algn="just" eaLnBrk="1" hangingPunct="1">
              <a:defRPr/>
            </a:pPr>
            <a:r>
              <a:rPr lang="en-US" dirty="0"/>
              <a:t>	Unlike documents in most word processors, HTML document ignore multiple spaces, tabs and carriage returns. Word wrapping can happen any time in your source file and multiple spaces are collated into a single space.   To preserve some text formatting we use the &lt;p&gt; tag which created paragraphs. Normally the browser places a blank line before the paragraph</a:t>
            </a:r>
          </a:p>
          <a:p>
            <a:pPr marL="228600" indent="-228600" algn="just" eaLnBrk="1" hangingPunct="1">
              <a:defRPr/>
            </a:pPr>
            <a:r>
              <a:rPr lang="en-US" dirty="0"/>
              <a:t>	 &lt;BR&gt; is an empty tag used when you want to end a line, but don't want to start a new paragraph. The &lt;BR&gt; tag forces a line break wherever you place it.</a:t>
            </a:r>
          </a:p>
          <a:p>
            <a:pPr marL="228600" indent="-228600" eaLnBrk="1" hangingPunct="1">
              <a:defRPr/>
            </a:pPr>
            <a:r>
              <a:rPr lang="en-US" dirty="0"/>
              <a:t>e.g. : </a:t>
            </a:r>
            <a:r>
              <a:rPr lang="en-US" i="1" dirty="0"/>
              <a:t>&lt;P&gt;This &lt;BR&gt; is a </a:t>
            </a:r>
            <a:r>
              <a:rPr lang="en-US" i="1" dirty="0" err="1"/>
              <a:t>para</a:t>
            </a:r>
            <a:r>
              <a:rPr lang="en-US" i="1" dirty="0"/>
              <a:t>&lt;BR&gt;graph with line breaks&lt;/P&gt;</a:t>
            </a:r>
            <a:endParaRPr lang="en-US" dirty="0"/>
          </a:p>
          <a:p>
            <a:pPr marL="228600" indent="-228600" algn="just" eaLnBrk="1" hangingPunct="1">
              <a:defRPr/>
            </a:pPr>
            <a:r>
              <a:rPr lang="en-US" dirty="0"/>
              <a:t> 	&lt;P&gt; tag has a ALIGN attribute which aligns the paragraph to LEFT, RIGHT, CENTER or JUSTIFY (justified) </a:t>
            </a:r>
          </a:p>
          <a:p>
            <a:pPr marL="228600" indent="-228600" eaLnBrk="1" hangingPunct="1">
              <a:defRPr/>
            </a:pPr>
            <a:r>
              <a:rPr lang="en-US" b="1" dirty="0"/>
              <a:t>Horizontal rules</a:t>
            </a:r>
            <a:endParaRPr lang="en-US" dirty="0"/>
          </a:p>
          <a:p>
            <a:pPr marL="228600" indent="-228600" algn="just" eaLnBrk="1" hangingPunct="1">
              <a:defRPr/>
            </a:pPr>
            <a:r>
              <a:rPr lang="en-US" dirty="0"/>
              <a:t>	The &lt;HR&gt; tag draws a  horizontal line across the page. It is useful to separate different sections of a single page. </a:t>
            </a:r>
          </a:p>
          <a:p>
            <a:pPr marL="228600" indent="-228600" algn="just" eaLnBrk="1" hangingPunct="1">
              <a:defRPr/>
            </a:pPr>
            <a:r>
              <a:rPr lang="en-US" dirty="0"/>
              <a:t>Some attributes are </a:t>
            </a:r>
          </a:p>
          <a:p>
            <a:pPr marL="685800" lvl="1" indent="-228600" algn="just" eaLnBrk="1" hangingPunct="1">
              <a:buFontTx/>
              <a:buChar char="•"/>
              <a:defRPr/>
            </a:pPr>
            <a:r>
              <a:rPr lang="en-US" dirty="0"/>
              <a:t>SIZE      -  Set’s the line thickness</a:t>
            </a:r>
          </a:p>
          <a:p>
            <a:pPr marL="685800" lvl="1" indent="-228600" algn="just" eaLnBrk="1" hangingPunct="1">
              <a:buFontTx/>
              <a:buChar char="•"/>
              <a:defRPr/>
            </a:pPr>
            <a:r>
              <a:rPr lang="en-US" dirty="0"/>
              <a:t>WIDTH  -  Set’s the width of the of the line </a:t>
            </a:r>
          </a:p>
          <a:p>
            <a:pPr marL="685800" lvl="1" indent="-228600" algn="just" eaLnBrk="1" hangingPunct="1">
              <a:buFontTx/>
              <a:buChar char="•"/>
              <a:defRPr/>
            </a:pPr>
            <a:r>
              <a:rPr lang="en-US" dirty="0"/>
              <a:t>ALIGN    -  sets the alignment to LEFT,RIGHT or CENTER.</a:t>
            </a:r>
          </a:p>
          <a:p>
            <a:pPr marL="685800" lvl="1" indent="-228600" algn="just" eaLnBrk="1" hangingPunct="1">
              <a:buFontTx/>
              <a:buChar char="•"/>
              <a:defRPr/>
            </a:pPr>
            <a:r>
              <a:rPr lang="en-US" dirty="0"/>
              <a:t>NOSHADE – renders the bar without surrounding shadow.  </a:t>
            </a:r>
          </a:p>
          <a:p>
            <a:pPr eaLnBrk="1" hangingPunct="1">
              <a:defRPr/>
            </a:pPr>
            <a:endParaRPr lang="en-US" dirty="0"/>
          </a:p>
        </p:txBody>
      </p:sp>
      <p:sp>
        <p:nvSpPr>
          <p:cNvPr id="3174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1CCBC6-CF13-4CFE-B603-C21EE991A30F}" type="slidenum">
              <a:rPr lang="en-US" altLang="en-US"/>
              <a:pPr>
                <a:spcBef>
                  <a:spcPct val="0"/>
                </a:spcBef>
              </a:pPr>
              <a:t>22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06737966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61269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130611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160625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1470470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998813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093385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423302968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75554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0300934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8598984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6" descr="template_final copy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588"/>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3"/>
          <p:cNvSpPr>
            <a:spLocks noChangeArrowheads="1"/>
          </p:cNvSpPr>
          <p:nvPr/>
        </p:nvSpPr>
        <p:spPr bwMode="auto">
          <a:xfrm>
            <a:off x="8135938" y="6180138"/>
            <a:ext cx="498475" cy="557212"/>
          </a:xfrm>
          <a:prstGeom prst="rect">
            <a:avLst/>
          </a:prstGeom>
          <a:noFill/>
          <a:ln>
            <a:noFill/>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buFont typeface="Wingdings" panose="05000000000000000000" pitchFamily="2" charset="2"/>
              <a:buNone/>
            </a:pPr>
            <a:fld id="{882E6119-D6D6-4746-9C35-D1839B3FA474}" type="slidenum">
              <a:rPr lang="en-US" altLang="en-US" sz="1400">
                <a:latin typeface="AvantGarde Md BT"/>
              </a:rPr>
              <a:pPr eaLnBrk="1" hangingPunct="1">
                <a:lnSpc>
                  <a:spcPct val="150000"/>
                </a:lnSpc>
                <a:buFont typeface="Wingdings" panose="05000000000000000000" pitchFamily="2" charset="2"/>
                <a:buNone/>
              </a:pPr>
              <a:t>‹#›</a:t>
            </a:fld>
            <a:endParaRPr lang="en-US" altLang="en-US" sz="1400">
              <a:latin typeface="AvantGarde Md BT"/>
            </a:endParaRPr>
          </a:p>
        </p:txBody>
      </p:sp>
      <p:pic>
        <p:nvPicPr>
          <p:cNvPr id="1028" name="Picture 5" descr="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58200" y="0"/>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logo"/>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458200" y="0"/>
            <a:ext cx="685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81000" y="1447800"/>
            <a:ext cx="7924800" cy="2295525"/>
          </a:xfrm>
          <a:ln>
            <a:miter lim="800000"/>
            <a:headEnd/>
            <a:tailEnd/>
          </a:ln>
        </p:spPr>
        <p:txBody>
          <a:bodyPr lIns="92075" tIns="46038" rIns="92075" bIns="46038" rtlCol="0" anchor="ctr"/>
          <a:lstStyle/>
          <a:p>
            <a:pPr eaLnBrk="1" fontAlgn="auto" hangingPunct="1">
              <a:spcAft>
                <a:spcPts val="0"/>
              </a:spcAft>
              <a:defRPr/>
            </a:pPr>
            <a:r>
              <a:rPr lang="en-GB" b="1" dirty="0">
                <a:solidFill>
                  <a:schemeClr val="accent6"/>
                </a:solidFill>
              </a:rPr>
              <a:t/>
            </a:r>
            <a:br>
              <a:rPr lang="en-GB" b="1" dirty="0">
                <a:solidFill>
                  <a:schemeClr val="accent6"/>
                </a:solidFill>
              </a:rPr>
            </a:br>
            <a:r>
              <a:rPr lang="en-GB" b="1" dirty="0">
                <a:solidFill>
                  <a:schemeClr val="accent6"/>
                </a:solidFill>
              </a:rPr>
              <a:t/>
            </a:r>
            <a:br>
              <a:rPr lang="en-GB" b="1" dirty="0">
                <a:solidFill>
                  <a:schemeClr val="accent6"/>
                </a:solidFill>
              </a:rPr>
            </a:br>
            <a:r>
              <a:rPr lang="en-GB" b="1" dirty="0">
                <a:solidFill>
                  <a:schemeClr val="accent6"/>
                </a:solidFill>
              </a:rPr>
              <a:t>Session 2.3</a:t>
            </a:r>
            <a:br>
              <a:rPr lang="en-GB" b="1" dirty="0">
                <a:solidFill>
                  <a:schemeClr val="accent6"/>
                </a:solidFill>
              </a:rPr>
            </a:br>
            <a:r>
              <a:rPr lang="en-GB" b="1" dirty="0">
                <a:solidFill>
                  <a:schemeClr val="accent6"/>
                </a:solidFill>
              </a:rPr>
              <a:t> </a:t>
            </a:r>
            <a:r>
              <a:rPr lang="en-US" b="1" dirty="0">
                <a:solidFill>
                  <a:schemeClr val="accent2"/>
                </a:solidFill>
                <a:cs typeface="Times New Roman" pitchFamily="18" charset="0"/>
              </a:rPr>
              <a:t>Forms, Box Elements &amp; Media in HTML 5</a:t>
            </a:r>
            <a:endParaRPr lang="en-GB" b="1" dirty="0">
              <a:solidFill>
                <a:schemeClr val="accent6"/>
              </a:solidFill>
            </a:endParaRPr>
          </a:p>
        </p:txBody>
      </p:sp>
      <p:sp>
        <p:nvSpPr>
          <p:cNvPr id="4099" name="Rectangle 2"/>
          <p:cNvSpPr>
            <a:spLocks noChangeArrowheads="1"/>
          </p:cNvSpPr>
          <p:nvPr/>
        </p:nvSpPr>
        <p:spPr bwMode="auto">
          <a:xfrm>
            <a:off x="609600" y="2971800"/>
            <a:ext cx="80549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4400" b="1">
              <a:solidFill>
                <a:schemeClr val="tx2"/>
              </a:solidFill>
              <a:latin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bwMode="auto">
          <a:xfrm>
            <a:off x="457200" y="762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&lt;input&gt; tag attributes</a:t>
            </a:r>
          </a:p>
        </p:txBody>
      </p:sp>
      <p:sp>
        <p:nvSpPr>
          <p:cNvPr id="17411" name="Content Placeholder 2"/>
          <p:cNvSpPr>
            <a:spLocks noGrp="1" noChangeArrowheads="1"/>
          </p:cNvSpPr>
          <p:nvPr>
            <p:ph idx="1"/>
          </p:nvPr>
        </p:nvSpPr>
        <p:spPr bwMode="auto">
          <a:xfrm>
            <a:off x="533400" y="1676400"/>
            <a:ext cx="8382000" cy="464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buFontTx/>
              <a:buNone/>
            </a:pPr>
            <a:r>
              <a:rPr lang="en-US" altLang="en-US" sz="2200" b="1" dirty="0" smtClean="0">
                <a:solidFill>
                  <a:srgbClr val="FF0000"/>
                </a:solidFill>
              </a:rPr>
              <a:t>name</a:t>
            </a:r>
            <a:r>
              <a:rPr lang="en-US" altLang="en-US" sz="2200" b="1" dirty="0" smtClean="0"/>
              <a:t>:</a:t>
            </a:r>
          </a:p>
          <a:p>
            <a:pPr marL="0" indent="0" eaLnBrk="1" hangingPunct="1">
              <a:buFontTx/>
              <a:buNone/>
            </a:pPr>
            <a:r>
              <a:rPr lang="en-US" altLang="en-US" sz="2200" dirty="0" smtClean="0"/>
              <a:t>The name attribute specifies the name of a form.</a:t>
            </a:r>
          </a:p>
          <a:p>
            <a:pPr eaLnBrk="1" hangingPunct="1"/>
            <a:r>
              <a:rPr lang="en-US" altLang="en-US" sz="2200" dirty="0" smtClean="0"/>
              <a:t>The name attribute is used to reference elements in a JavaScript, or to reference form data after a form is submitted.</a:t>
            </a:r>
          </a:p>
          <a:p>
            <a:pPr marL="0" indent="0" eaLnBrk="1" hangingPunct="1">
              <a:buFontTx/>
              <a:buNone/>
            </a:pPr>
            <a:r>
              <a:rPr lang="en-US" altLang="en-US" sz="2200" dirty="0" smtClean="0"/>
              <a:t>Example; </a:t>
            </a:r>
            <a:r>
              <a:rPr lang="en-US" altLang="en-US" sz="2200" b="1" dirty="0" smtClean="0"/>
              <a:t>&lt;input </a:t>
            </a:r>
            <a:r>
              <a:rPr lang="en-US" altLang="en-US" sz="2200" b="1" dirty="0" smtClean="0">
                <a:solidFill>
                  <a:schemeClr val="accent6">
                    <a:lumMod val="50000"/>
                  </a:schemeClr>
                </a:solidFill>
              </a:rPr>
              <a:t>type</a:t>
            </a:r>
            <a:r>
              <a:rPr lang="en-US" altLang="en-US" sz="2200" b="1" dirty="0" smtClean="0"/>
              <a:t>=“checkbox” </a:t>
            </a:r>
            <a:r>
              <a:rPr lang="en-US" altLang="en-US" sz="2200" b="1" dirty="0" smtClean="0">
                <a:solidFill>
                  <a:schemeClr val="accent6">
                    <a:lumMod val="50000"/>
                  </a:schemeClr>
                </a:solidFill>
              </a:rPr>
              <a:t>name</a:t>
            </a:r>
            <a:r>
              <a:rPr lang="en-US" altLang="en-US" sz="2200" b="1" dirty="0" smtClean="0"/>
              <a:t>=“ch1”&gt; </a:t>
            </a:r>
          </a:p>
          <a:p>
            <a:pPr marL="0" indent="0" eaLnBrk="1" hangingPunct="1">
              <a:buFontTx/>
              <a:buNone/>
            </a:pPr>
            <a:r>
              <a:rPr lang="en-US" altLang="en-US" sz="2200" b="1" dirty="0" smtClean="0"/>
              <a:t>                &lt;input </a:t>
            </a:r>
            <a:r>
              <a:rPr lang="en-US" altLang="en-US" sz="2200" b="1" dirty="0" smtClean="0">
                <a:solidFill>
                  <a:schemeClr val="accent6">
                    <a:lumMod val="50000"/>
                  </a:schemeClr>
                </a:solidFill>
              </a:rPr>
              <a:t>type</a:t>
            </a:r>
            <a:r>
              <a:rPr lang="en-US" altLang="en-US" sz="2200" b="1" dirty="0" smtClean="0"/>
              <a:t>=“radio” </a:t>
            </a:r>
            <a:r>
              <a:rPr lang="en-US" altLang="en-US" sz="2200" b="1" dirty="0" smtClean="0">
                <a:solidFill>
                  <a:schemeClr val="accent6">
                    <a:lumMod val="50000"/>
                  </a:schemeClr>
                </a:solidFill>
              </a:rPr>
              <a:t>name</a:t>
            </a:r>
            <a:r>
              <a:rPr lang="en-US" altLang="en-US" sz="2200" b="1" dirty="0" smtClean="0"/>
              <a:t>=“rad1”&gt;</a:t>
            </a:r>
          </a:p>
          <a:p>
            <a:pPr eaLnBrk="1" hangingPunct="1"/>
            <a:r>
              <a:rPr lang="en-US" altLang="en-US" sz="2200" dirty="0" smtClean="0"/>
              <a:t>The </a:t>
            </a:r>
            <a:r>
              <a:rPr lang="en-US" altLang="en-US" sz="2200" b="1" dirty="0" smtClean="0"/>
              <a:t>value</a:t>
            </a:r>
            <a:r>
              <a:rPr lang="en-US" altLang="en-US" sz="2200" dirty="0" smtClean="0"/>
              <a:t> attribute </a:t>
            </a:r>
            <a:r>
              <a:rPr lang="en-US" altLang="en-US" sz="2200" b="1" dirty="0" smtClean="0"/>
              <a:t>cannot be used with </a:t>
            </a:r>
            <a:r>
              <a:rPr lang="en-US" altLang="en-US" sz="2200" dirty="0" smtClean="0"/>
              <a:t>&lt;input type="</a:t>
            </a:r>
            <a:r>
              <a:rPr lang="en-US" altLang="en-US" sz="2200" dirty="0" smtClean="0">
                <a:solidFill>
                  <a:schemeClr val="accent1">
                    <a:lumMod val="50000"/>
                  </a:schemeClr>
                </a:solidFill>
              </a:rPr>
              <a:t>file</a:t>
            </a:r>
            <a:r>
              <a:rPr lang="en-US" altLang="en-US" sz="2200" dirty="0" smtClean="0"/>
              <a:t>"&gt;</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p:nvPr>
        </p:nvSpPr>
        <p:spPr bwMode="auto">
          <a:xfrm>
            <a:off x="457200" y="762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&lt;input&gt; tag attributes</a:t>
            </a:r>
          </a:p>
        </p:txBody>
      </p:sp>
      <p:sp>
        <p:nvSpPr>
          <p:cNvPr id="3" name="Content Placeholder 2"/>
          <p:cNvSpPr>
            <a:spLocks noGrp="1"/>
          </p:cNvSpPr>
          <p:nvPr>
            <p:ph idx="1"/>
          </p:nvPr>
        </p:nvSpPr>
        <p:spPr>
          <a:xfrm>
            <a:off x="304800" y="1371600"/>
            <a:ext cx="8458200" cy="5486400"/>
          </a:xfrm>
        </p:spPr>
        <p:txBody>
          <a:bodyPr rtlCol="0">
            <a:normAutofit/>
          </a:bodyPr>
          <a:lstStyle/>
          <a:p>
            <a:pPr eaLnBrk="1" fontAlgn="auto" hangingPunct="1">
              <a:spcAft>
                <a:spcPts val="0"/>
              </a:spcAft>
              <a:buFontTx/>
              <a:buNone/>
              <a:defRPr/>
            </a:pPr>
            <a:r>
              <a:rPr lang="en-US" sz="2200" b="1" dirty="0">
                <a:solidFill>
                  <a:srgbClr val="FF0000"/>
                </a:solidFill>
              </a:rPr>
              <a:t>size</a:t>
            </a:r>
            <a:r>
              <a:rPr lang="en-US" sz="2200" b="1" dirty="0">
                <a:solidFill>
                  <a:schemeClr val="tx1">
                    <a:lumMod val="75000"/>
                    <a:lumOff val="25000"/>
                  </a:schemeClr>
                </a:solidFill>
              </a:rPr>
              <a:t>:</a:t>
            </a:r>
          </a:p>
          <a:p>
            <a:pPr algn="just" eaLnBrk="1" fontAlgn="auto" hangingPunct="1">
              <a:spcAft>
                <a:spcPts val="0"/>
              </a:spcAft>
              <a:defRPr/>
            </a:pPr>
            <a:r>
              <a:rPr lang="en-US" sz="2200" dirty="0">
                <a:solidFill>
                  <a:schemeClr val="tx1">
                    <a:lumMod val="75000"/>
                    <a:lumOff val="25000"/>
                  </a:schemeClr>
                </a:solidFill>
              </a:rPr>
              <a:t>This attribute tells the user agent the initial width of the control. </a:t>
            </a:r>
          </a:p>
          <a:p>
            <a:pPr algn="just" eaLnBrk="1" fontAlgn="auto" hangingPunct="1">
              <a:spcAft>
                <a:spcPts val="0"/>
              </a:spcAft>
              <a:defRPr/>
            </a:pPr>
            <a:r>
              <a:rPr lang="en-US" sz="2200" dirty="0">
                <a:solidFill>
                  <a:schemeClr val="tx1">
                    <a:lumMod val="75000"/>
                    <a:lumOff val="25000"/>
                  </a:schemeClr>
                </a:solidFill>
              </a:rPr>
              <a:t>The width is given in pixels except when </a:t>
            </a:r>
            <a:r>
              <a:rPr lang="en-US" sz="2200" b="1" dirty="0">
                <a:solidFill>
                  <a:schemeClr val="tx1">
                    <a:lumMod val="75000"/>
                    <a:lumOff val="25000"/>
                  </a:schemeClr>
                </a:solidFill>
              </a:rPr>
              <a:t>type</a:t>
            </a:r>
            <a:r>
              <a:rPr lang="en-US" sz="2200" dirty="0">
                <a:solidFill>
                  <a:schemeClr val="tx1">
                    <a:lumMod val="75000"/>
                    <a:lumOff val="25000"/>
                  </a:schemeClr>
                </a:solidFill>
              </a:rPr>
              <a:t> attribute has the value "</a:t>
            </a:r>
            <a:r>
              <a:rPr lang="en-US" sz="2200" b="1" dirty="0">
                <a:solidFill>
                  <a:schemeClr val="tx1">
                    <a:lumMod val="75000"/>
                    <a:lumOff val="25000"/>
                  </a:schemeClr>
                </a:solidFill>
              </a:rPr>
              <a:t>text</a:t>
            </a:r>
            <a:r>
              <a:rPr lang="en-US" sz="2200" dirty="0">
                <a:solidFill>
                  <a:schemeClr val="tx1">
                    <a:lumMod val="75000"/>
                    <a:lumOff val="25000"/>
                  </a:schemeClr>
                </a:solidFill>
              </a:rPr>
              <a:t>" or "</a:t>
            </a:r>
            <a:r>
              <a:rPr lang="en-US" sz="2200" b="1" dirty="0">
                <a:solidFill>
                  <a:schemeClr val="tx1">
                    <a:lumMod val="75000"/>
                    <a:lumOff val="25000"/>
                  </a:schemeClr>
                </a:solidFill>
              </a:rPr>
              <a:t>password</a:t>
            </a:r>
            <a:r>
              <a:rPr lang="en-US" sz="2200" dirty="0">
                <a:solidFill>
                  <a:schemeClr val="tx1">
                    <a:lumMod val="75000"/>
                    <a:lumOff val="25000"/>
                  </a:schemeClr>
                </a:solidFill>
              </a:rPr>
              <a:t>". In that case, its value refers to the (integer) </a:t>
            </a:r>
            <a:r>
              <a:rPr lang="en-US" sz="2200" b="1" dirty="0">
                <a:solidFill>
                  <a:schemeClr val="tx1">
                    <a:lumMod val="75000"/>
                    <a:lumOff val="25000"/>
                  </a:schemeClr>
                </a:solidFill>
              </a:rPr>
              <a:t>number of characters</a:t>
            </a:r>
            <a:r>
              <a:rPr lang="en-US" sz="2200" dirty="0">
                <a:solidFill>
                  <a:schemeClr val="tx1">
                    <a:lumMod val="75000"/>
                    <a:lumOff val="25000"/>
                  </a:schemeClr>
                </a:solidFill>
              </a:rPr>
              <a:t>.</a:t>
            </a:r>
          </a:p>
          <a:p>
            <a:pPr algn="just" eaLnBrk="1" fontAlgn="auto" hangingPunct="1">
              <a:spcAft>
                <a:spcPts val="0"/>
              </a:spcAft>
              <a:buFontTx/>
              <a:buNone/>
              <a:defRPr/>
            </a:pPr>
            <a:r>
              <a:rPr lang="en-US" sz="2200" b="1" dirty="0" err="1">
                <a:solidFill>
                  <a:srgbClr val="FF0000"/>
                </a:solidFill>
              </a:rPr>
              <a:t>maxlength</a:t>
            </a:r>
            <a:r>
              <a:rPr lang="en-US" sz="2200" b="1" dirty="0">
                <a:solidFill>
                  <a:schemeClr val="tx1">
                    <a:lumMod val="75000"/>
                    <a:lumOff val="25000"/>
                  </a:schemeClr>
                </a:solidFill>
              </a:rPr>
              <a:t>:</a:t>
            </a:r>
          </a:p>
          <a:p>
            <a:pPr algn="just" eaLnBrk="1" fontAlgn="auto" hangingPunct="1">
              <a:spcAft>
                <a:spcPts val="0"/>
              </a:spcAft>
              <a:defRPr/>
            </a:pPr>
            <a:r>
              <a:rPr lang="en-US" sz="2200" dirty="0">
                <a:solidFill>
                  <a:schemeClr val="tx1">
                    <a:lumMod val="75000"/>
                    <a:lumOff val="25000"/>
                  </a:schemeClr>
                </a:solidFill>
              </a:rPr>
              <a:t>When the </a:t>
            </a:r>
            <a:r>
              <a:rPr lang="en-US" sz="2200" b="1" dirty="0">
                <a:solidFill>
                  <a:schemeClr val="tx1">
                    <a:lumMod val="75000"/>
                    <a:lumOff val="25000"/>
                  </a:schemeClr>
                </a:solidFill>
              </a:rPr>
              <a:t>type</a:t>
            </a:r>
            <a:r>
              <a:rPr lang="en-US" sz="2200" dirty="0">
                <a:solidFill>
                  <a:schemeClr val="tx1">
                    <a:lumMod val="75000"/>
                    <a:lumOff val="25000"/>
                  </a:schemeClr>
                </a:solidFill>
              </a:rPr>
              <a:t> attribute has the value "</a:t>
            </a:r>
            <a:r>
              <a:rPr lang="en-US" sz="2200" b="1" dirty="0">
                <a:solidFill>
                  <a:schemeClr val="tx1">
                    <a:lumMod val="75000"/>
                    <a:lumOff val="25000"/>
                  </a:schemeClr>
                </a:solidFill>
              </a:rPr>
              <a:t>text</a:t>
            </a:r>
            <a:r>
              <a:rPr lang="en-US" sz="2200" dirty="0">
                <a:solidFill>
                  <a:schemeClr val="tx1">
                    <a:lumMod val="75000"/>
                    <a:lumOff val="25000"/>
                  </a:schemeClr>
                </a:solidFill>
              </a:rPr>
              <a:t>" or "</a:t>
            </a:r>
            <a:r>
              <a:rPr lang="en-US" sz="2200" b="1" dirty="0">
                <a:solidFill>
                  <a:schemeClr val="tx1">
                    <a:lumMod val="75000"/>
                    <a:lumOff val="25000"/>
                  </a:schemeClr>
                </a:solidFill>
              </a:rPr>
              <a:t>password</a:t>
            </a:r>
            <a:r>
              <a:rPr lang="en-US" sz="2200" dirty="0">
                <a:solidFill>
                  <a:schemeClr val="tx1">
                    <a:lumMod val="75000"/>
                    <a:lumOff val="25000"/>
                  </a:schemeClr>
                </a:solidFill>
              </a:rPr>
              <a:t>", this attribute specifies the </a:t>
            </a:r>
            <a:r>
              <a:rPr lang="en-US" sz="2200" b="1" dirty="0">
                <a:solidFill>
                  <a:schemeClr val="tx1">
                    <a:lumMod val="75000"/>
                    <a:lumOff val="25000"/>
                  </a:schemeClr>
                </a:solidFill>
              </a:rPr>
              <a:t>maximum number of characters </a:t>
            </a:r>
            <a:r>
              <a:rPr lang="en-US" sz="2200" dirty="0">
                <a:solidFill>
                  <a:schemeClr val="tx1">
                    <a:lumMod val="75000"/>
                    <a:lumOff val="25000"/>
                  </a:schemeClr>
                </a:solidFill>
              </a:rPr>
              <a:t>the user may enter. </a:t>
            </a:r>
          </a:p>
          <a:p>
            <a:pPr marL="0" indent="0" algn="just" eaLnBrk="1" fontAlgn="auto" hangingPunct="1">
              <a:spcAft>
                <a:spcPts val="0"/>
              </a:spcAft>
              <a:buFontTx/>
              <a:buNone/>
              <a:defRPr/>
            </a:pPr>
            <a:r>
              <a:rPr lang="en-US" sz="2200" b="1" dirty="0" err="1">
                <a:solidFill>
                  <a:srgbClr val="FF0000"/>
                </a:solidFill>
              </a:rPr>
              <a:t>src</a:t>
            </a:r>
            <a:r>
              <a:rPr lang="en-US" sz="2200" b="1" dirty="0">
                <a:solidFill>
                  <a:schemeClr val="tx1">
                    <a:lumMod val="75000"/>
                    <a:lumOff val="25000"/>
                  </a:schemeClr>
                </a:solidFill>
              </a:rPr>
              <a:t>:</a:t>
            </a:r>
            <a:r>
              <a:rPr lang="en-US" sz="2200" dirty="0">
                <a:solidFill>
                  <a:schemeClr val="tx1">
                    <a:lumMod val="75000"/>
                    <a:lumOff val="25000"/>
                  </a:schemeClr>
                </a:solidFill>
              </a:rPr>
              <a:t> </a:t>
            </a:r>
          </a:p>
          <a:p>
            <a:pPr algn="just" eaLnBrk="1" fontAlgn="auto" hangingPunct="1">
              <a:spcAft>
                <a:spcPts val="0"/>
              </a:spcAft>
              <a:defRPr/>
            </a:pPr>
            <a:r>
              <a:rPr lang="en-US" sz="2200" dirty="0">
                <a:solidFill>
                  <a:schemeClr val="tx1">
                    <a:lumMod val="75000"/>
                    <a:lumOff val="25000"/>
                  </a:schemeClr>
                </a:solidFill>
              </a:rPr>
              <a:t>When the </a:t>
            </a:r>
            <a:r>
              <a:rPr lang="en-US" sz="2200" b="1" dirty="0">
                <a:solidFill>
                  <a:schemeClr val="tx1">
                    <a:lumMod val="75000"/>
                    <a:lumOff val="25000"/>
                  </a:schemeClr>
                </a:solidFill>
              </a:rPr>
              <a:t>type</a:t>
            </a:r>
            <a:r>
              <a:rPr lang="en-US" sz="2200" dirty="0">
                <a:solidFill>
                  <a:schemeClr val="tx1">
                    <a:lumMod val="75000"/>
                    <a:lumOff val="25000"/>
                  </a:schemeClr>
                </a:solidFill>
              </a:rPr>
              <a:t> attribute has the value "</a:t>
            </a:r>
            <a:r>
              <a:rPr lang="en-US" sz="2200" b="1" dirty="0">
                <a:solidFill>
                  <a:schemeClr val="tx1">
                    <a:lumMod val="75000"/>
                    <a:lumOff val="25000"/>
                  </a:schemeClr>
                </a:solidFill>
              </a:rPr>
              <a:t>image</a:t>
            </a:r>
            <a:r>
              <a:rPr lang="en-US" sz="2200" dirty="0">
                <a:solidFill>
                  <a:schemeClr val="tx1">
                    <a:lumMod val="75000"/>
                    <a:lumOff val="25000"/>
                  </a:schemeClr>
                </a:solidFill>
              </a:rPr>
              <a:t>", this attribute specifies the </a:t>
            </a:r>
            <a:r>
              <a:rPr lang="en-US" sz="2200" b="1" dirty="0">
                <a:solidFill>
                  <a:schemeClr val="tx1">
                    <a:lumMod val="75000"/>
                    <a:lumOff val="25000"/>
                  </a:schemeClr>
                </a:solidFill>
              </a:rPr>
              <a:t>location of the image </a:t>
            </a:r>
            <a:r>
              <a:rPr lang="en-US" sz="2200" dirty="0">
                <a:solidFill>
                  <a:schemeClr val="tx1">
                    <a:lumMod val="75000"/>
                    <a:lumOff val="25000"/>
                  </a:schemeClr>
                </a:solidFill>
              </a:rPr>
              <a:t>to be used to decorate the graphical submit button.</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&lt;input&gt; tag attribute ‘type’</a:t>
            </a:r>
          </a:p>
        </p:txBody>
      </p:sp>
      <p:sp>
        <p:nvSpPr>
          <p:cNvPr id="13315" name="Content Placeholder 2"/>
          <p:cNvSpPr>
            <a:spLocks noGrp="1"/>
          </p:cNvSpPr>
          <p:nvPr>
            <p:ph idx="1"/>
          </p:nvPr>
        </p:nvSpPr>
        <p:spPr>
          <a:xfrm>
            <a:off x="304800" y="1524000"/>
            <a:ext cx="8763000" cy="4876800"/>
          </a:xfrm>
        </p:spPr>
        <p:txBody>
          <a:bodyPr rtlCol="0">
            <a:normAutofit/>
          </a:bodyPr>
          <a:lstStyle/>
          <a:p>
            <a:pPr eaLnBrk="1" fontAlgn="auto" hangingPunct="1">
              <a:spcAft>
                <a:spcPts val="0"/>
              </a:spcAft>
              <a:buFontTx/>
              <a:buNone/>
              <a:defRPr/>
            </a:pPr>
            <a:r>
              <a:rPr lang="en-US" altLang="en-US" sz="2400" b="1" dirty="0">
                <a:solidFill>
                  <a:srgbClr val="7030A0"/>
                </a:solidFill>
              </a:rPr>
              <a:t>Text Fields</a:t>
            </a:r>
          </a:p>
          <a:p>
            <a:pPr eaLnBrk="1" fontAlgn="auto" hangingPunct="1">
              <a:spcAft>
                <a:spcPts val="0"/>
              </a:spcAft>
              <a:buFontTx/>
              <a:buNone/>
              <a:defRPr/>
            </a:pPr>
            <a:r>
              <a:rPr lang="en-US" altLang="en-US" sz="2100" dirty="0">
                <a:solidFill>
                  <a:schemeClr val="tx1">
                    <a:lumMod val="75000"/>
                    <a:lumOff val="25000"/>
                  </a:schemeClr>
                </a:solidFill>
              </a:rPr>
              <a:t>&lt;input </a:t>
            </a:r>
            <a:r>
              <a:rPr lang="en-US" altLang="en-US" sz="2100" dirty="0">
                <a:solidFill>
                  <a:schemeClr val="accent2">
                    <a:lumMod val="75000"/>
                  </a:schemeClr>
                </a:solidFill>
              </a:rPr>
              <a:t>type</a:t>
            </a:r>
            <a:r>
              <a:rPr lang="en-US" altLang="en-US" sz="2100" dirty="0">
                <a:solidFill>
                  <a:schemeClr val="tx1">
                    <a:lumMod val="75000"/>
                    <a:lumOff val="25000"/>
                  </a:schemeClr>
                </a:solidFill>
              </a:rPr>
              <a:t>="</a:t>
            </a:r>
            <a:r>
              <a:rPr lang="en-US" altLang="en-US" sz="2100" b="1" dirty="0">
                <a:solidFill>
                  <a:schemeClr val="accent2">
                    <a:lumMod val="75000"/>
                  </a:schemeClr>
                </a:solidFill>
              </a:rPr>
              <a:t>text</a:t>
            </a:r>
            <a:r>
              <a:rPr lang="en-US" altLang="en-US" sz="2100" dirty="0">
                <a:solidFill>
                  <a:schemeClr val="tx1">
                    <a:lumMod val="75000"/>
                    <a:lumOff val="25000"/>
                  </a:schemeClr>
                </a:solidFill>
              </a:rPr>
              <a:t>"&gt; defines a one-line input field that a user can enter text into:</a:t>
            </a:r>
          </a:p>
          <a:p>
            <a:pPr eaLnBrk="1" fontAlgn="auto" hangingPunct="1">
              <a:spcAft>
                <a:spcPts val="0"/>
              </a:spcAft>
              <a:buFontTx/>
              <a:buNone/>
              <a:defRPr/>
            </a:pPr>
            <a:r>
              <a:rPr lang="en-US" altLang="en-US" sz="2100" b="1" dirty="0" err="1" smtClean="0">
                <a:solidFill>
                  <a:schemeClr val="tx1">
                    <a:lumMod val="75000"/>
                    <a:lumOff val="25000"/>
                  </a:schemeClr>
                </a:solidFill>
              </a:rPr>
              <a:t>Eg</a:t>
            </a:r>
            <a:r>
              <a:rPr lang="en-US" altLang="en-US" sz="2100" b="1" dirty="0" smtClean="0">
                <a:solidFill>
                  <a:schemeClr val="tx1">
                    <a:lumMod val="75000"/>
                    <a:lumOff val="25000"/>
                  </a:schemeClr>
                </a:solidFill>
              </a:rPr>
              <a:t>:&lt;form</a:t>
            </a:r>
            <a:r>
              <a:rPr lang="en-US" altLang="en-US" sz="2100" b="1" dirty="0">
                <a:solidFill>
                  <a:schemeClr val="tx1">
                    <a:lumMod val="75000"/>
                    <a:lumOff val="25000"/>
                  </a:schemeClr>
                </a:solidFill>
              </a:rPr>
              <a:t>&gt;</a:t>
            </a:r>
          </a:p>
          <a:p>
            <a:pPr eaLnBrk="1" fontAlgn="auto" hangingPunct="1">
              <a:spcAft>
                <a:spcPts val="0"/>
              </a:spcAft>
              <a:buFontTx/>
              <a:buNone/>
              <a:defRPr/>
            </a:pPr>
            <a:r>
              <a:rPr lang="en-US" altLang="en-US" sz="2100" dirty="0">
                <a:solidFill>
                  <a:schemeClr val="tx1">
                    <a:lumMod val="75000"/>
                    <a:lumOff val="25000"/>
                  </a:schemeClr>
                </a:solidFill>
              </a:rPr>
              <a:t>	First name: &lt;input type="text" name="</a:t>
            </a:r>
            <a:r>
              <a:rPr lang="en-US" altLang="en-US" sz="2100" dirty="0" err="1">
                <a:solidFill>
                  <a:schemeClr val="tx1">
                    <a:lumMod val="75000"/>
                    <a:lumOff val="25000"/>
                  </a:schemeClr>
                </a:solidFill>
              </a:rPr>
              <a:t>firstname</a:t>
            </a:r>
            <a:r>
              <a:rPr lang="en-US" altLang="en-US" sz="2100" dirty="0">
                <a:solidFill>
                  <a:schemeClr val="tx1">
                    <a:lumMod val="75000"/>
                    <a:lumOff val="25000"/>
                  </a:schemeClr>
                </a:solidFill>
              </a:rPr>
              <a:t>"&gt;&lt;</a:t>
            </a:r>
            <a:r>
              <a:rPr lang="en-US" altLang="en-US" sz="2100" dirty="0" err="1">
                <a:solidFill>
                  <a:schemeClr val="tx1">
                    <a:lumMod val="75000"/>
                    <a:lumOff val="25000"/>
                  </a:schemeClr>
                </a:solidFill>
              </a:rPr>
              <a:t>br</a:t>
            </a:r>
            <a:r>
              <a:rPr lang="en-US" altLang="en-US" sz="2100" dirty="0">
                <a:solidFill>
                  <a:schemeClr val="tx1">
                    <a:lumMod val="75000"/>
                    <a:lumOff val="25000"/>
                  </a:schemeClr>
                </a:solidFill>
              </a:rPr>
              <a:t>&gt;</a:t>
            </a:r>
          </a:p>
          <a:p>
            <a:pPr eaLnBrk="1" fontAlgn="auto" hangingPunct="1">
              <a:spcAft>
                <a:spcPts val="0"/>
              </a:spcAft>
              <a:buFontTx/>
              <a:buNone/>
              <a:defRPr/>
            </a:pPr>
            <a:r>
              <a:rPr lang="en-US" altLang="en-US" sz="2100" dirty="0">
                <a:solidFill>
                  <a:schemeClr val="tx1">
                    <a:lumMod val="75000"/>
                    <a:lumOff val="25000"/>
                  </a:schemeClr>
                </a:solidFill>
              </a:rPr>
              <a:t>	Last name: &lt;input type="text" name="</a:t>
            </a:r>
            <a:r>
              <a:rPr lang="en-US" altLang="en-US" sz="2100" dirty="0" err="1">
                <a:solidFill>
                  <a:schemeClr val="tx1">
                    <a:lumMod val="75000"/>
                    <a:lumOff val="25000"/>
                  </a:schemeClr>
                </a:solidFill>
              </a:rPr>
              <a:t>lastname</a:t>
            </a:r>
            <a:r>
              <a:rPr lang="en-US" altLang="en-US" sz="2100" dirty="0">
                <a:solidFill>
                  <a:schemeClr val="tx1">
                    <a:lumMod val="75000"/>
                    <a:lumOff val="25000"/>
                  </a:schemeClr>
                </a:solidFill>
              </a:rPr>
              <a:t>"&gt;</a:t>
            </a:r>
          </a:p>
          <a:p>
            <a:pPr eaLnBrk="1" fontAlgn="auto" hangingPunct="1">
              <a:spcAft>
                <a:spcPts val="0"/>
              </a:spcAft>
              <a:buFontTx/>
              <a:buNone/>
              <a:defRPr/>
            </a:pPr>
            <a:r>
              <a:rPr lang="en-US" altLang="en-US" sz="2100" b="1" dirty="0" smtClean="0">
                <a:solidFill>
                  <a:schemeClr val="tx1">
                    <a:lumMod val="75000"/>
                    <a:lumOff val="25000"/>
                  </a:schemeClr>
                </a:solidFill>
              </a:rPr>
              <a:t>	&lt;/</a:t>
            </a:r>
            <a:r>
              <a:rPr lang="en-US" altLang="en-US" sz="2100" b="1" dirty="0">
                <a:solidFill>
                  <a:schemeClr val="tx1">
                    <a:lumMod val="75000"/>
                    <a:lumOff val="25000"/>
                  </a:schemeClr>
                </a:solidFill>
              </a:rPr>
              <a:t>form&gt;</a:t>
            </a:r>
          </a:p>
          <a:p>
            <a:pPr eaLnBrk="1" fontAlgn="auto" hangingPunct="1">
              <a:spcAft>
                <a:spcPts val="0"/>
              </a:spcAft>
              <a:buFontTx/>
              <a:buNone/>
              <a:defRPr/>
            </a:pPr>
            <a:endParaRPr lang="en-US" altLang="en-US" sz="2100" b="1" dirty="0">
              <a:solidFill>
                <a:schemeClr val="tx1">
                  <a:lumMod val="75000"/>
                  <a:lumOff val="25000"/>
                </a:schemeClr>
              </a:solidFill>
            </a:endParaRPr>
          </a:p>
          <a:p>
            <a:pPr eaLnBrk="1" fontAlgn="auto" hangingPunct="1">
              <a:spcAft>
                <a:spcPts val="0"/>
              </a:spcAft>
              <a:buFontTx/>
              <a:buNone/>
              <a:defRPr/>
            </a:pPr>
            <a:r>
              <a:rPr lang="en-US" altLang="en-US" sz="2400" b="1" dirty="0">
                <a:solidFill>
                  <a:srgbClr val="7030A0"/>
                </a:solidFill>
              </a:rPr>
              <a:t>Password Field</a:t>
            </a:r>
          </a:p>
          <a:p>
            <a:pPr eaLnBrk="1" fontAlgn="auto" hangingPunct="1">
              <a:spcAft>
                <a:spcPts val="0"/>
              </a:spcAft>
              <a:buFontTx/>
              <a:buNone/>
              <a:defRPr/>
            </a:pPr>
            <a:r>
              <a:rPr lang="en-US" altLang="en-US" sz="2100" dirty="0">
                <a:solidFill>
                  <a:schemeClr val="tx1">
                    <a:lumMod val="75000"/>
                    <a:lumOff val="25000"/>
                  </a:schemeClr>
                </a:solidFill>
              </a:rPr>
              <a:t>	&lt;input </a:t>
            </a:r>
            <a:r>
              <a:rPr lang="en-US" altLang="en-US" sz="2100" dirty="0">
                <a:solidFill>
                  <a:schemeClr val="accent2">
                    <a:lumMod val="75000"/>
                  </a:schemeClr>
                </a:solidFill>
              </a:rPr>
              <a:t>type</a:t>
            </a:r>
            <a:r>
              <a:rPr lang="en-US" altLang="en-US" sz="2100" dirty="0">
                <a:solidFill>
                  <a:schemeClr val="tx1">
                    <a:lumMod val="75000"/>
                    <a:lumOff val="25000"/>
                  </a:schemeClr>
                </a:solidFill>
              </a:rPr>
              <a:t>="</a:t>
            </a:r>
            <a:r>
              <a:rPr lang="en-US" altLang="en-US" sz="2100" b="1" dirty="0">
                <a:solidFill>
                  <a:schemeClr val="accent2">
                    <a:lumMod val="75000"/>
                  </a:schemeClr>
                </a:solidFill>
              </a:rPr>
              <a:t>password</a:t>
            </a:r>
            <a:r>
              <a:rPr lang="en-US" altLang="en-US" sz="2100" dirty="0">
                <a:solidFill>
                  <a:schemeClr val="tx1">
                    <a:lumMod val="75000"/>
                    <a:lumOff val="25000"/>
                  </a:schemeClr>
                </a:solidFill>
              </a:rPr>
              <a:t>"&gt; defines a password field:</a:t>
            </a:r>
          </a:p>
          <a:p>
            <a:pPr eaLnBrk="1" fontAlgn="auto" hangingPunct="1">
              <a:spcAft>
                <a:spcPts val="0"/>
              </a:spcAft>
              <a:buFontTx/>
              <a:buNone/>
              <a:defRPr/>
            </a:pPr>
            <a:r>
              <a:rPr lang="en-US" altLang="en-US" sz="2100" b="1" dirty="0" err="1" smtClean="0">
                <a:solidFill>
                  <a:schemeClr val="tx1">
                    <a:lumMod val="75000"/>
                    <a:lumOff val="25000"/>
                  </a:schemeClr>
                </a:solidFill>
              </a:rPr>
              <a:t>Eg</a:t>
            </a:r>
            <a:r>
              <a:rPr lang="en-US" altLang="en-US" sz="2100" b="1" dirty="0">
                <a:solidFill>
                  <a:schemeClr val="tx1">
                    <a:lumMod val="75000"/>
                    <a:lumOff val="25000"/>
                  </a:schemeClr>
                </a:solidFill>
              </a:rPr>
              <a:t>;</a:t>
            </a:r>
            <a:r>
              <a:rPr lang="en-US" altLang="en-US" sz="2100" b="1" dirty="0" smtClean="0">
                <a:solidFill>
                  <a:schemeClr val="tx1">
                    <a:lumMod val="75000"/>
                    <a:lumOff val="25000"/>
                  </a:schemeClr>
                </a:solidFill>
              </a:rPr>
              <a:t>&lt;form</a:t>
            </a:r>
            <a:r>
              <a:rPr lang="en-US" altLang="en-US" sz="2100" b="1" dirty="0">
                <a:solidFill>
                  <a:schemeClr val="tx1">
                    <a:lumMod val="75000"/>
                    <a:lumOff val="25000"/>
                  </a:schemeClr>
                </a:solidFill>
              </a:rPr>
              <a:t>&gt;</a:t>
            </a:r>
          </a:p>
          <a:p>
            <a:pPr eaLnBrk="1" fontAlgn="auto" hangingPunct="1">
              <a:spcAft>
                <a:spcPts val="0"/>
              </a:spcAft>
              <a:buFontTx/>
              <a:buNone/>
              <a:defRPr/>
            </a:pPr>
            <a:r>
              <a:rPr lang="en-US" altLang="en-US" sz="2100" dirty="0">
                <a:solidFill>
                  <a:schemeClr val="tx1">
                    <a:lumMod val="75000"/>
                    <a:lumOff val="25000"/>
                  </a:schemeClr>
                </a:solidFill>
              </a:rPr>
              <a:t>		Password: &lt;input type="password" name="</a:t>
            </a:r>
            <a:r>
              <a:rPr lang="en-US" altLang="en-US" sz="2100" dirty="0" err="1">
                <a:solidFill>
                  <a:schemeClr val="tx1">
                    <a:lumMod val="75000"/>
                    <a:lumOff val="25000"/>
                  </a:schemeClr>
                </a:solidFill>
              </a:rPr>
              <a:t>pwd</a:t>
            </a:r>
            <a:r>
              <a:rPr lang="en-US" altLang="en-US" sz="2100" dirty="0">
                <a:solidFill>
                  <a:schemeClr val="tx1">
                    <a:lumMod val="75000"/>
                    <a:lumOff val="25000"/>
                  </a:schemeClr>
                </a:solidFill>
              </a:rPr>
              <a:t>"&gt;</a:t>
            </a:r>
          </a:p>
          <a:p>
            <a:pPr eaLnBrk="1" fontAlgn="auto" hangingPunct="1">
              <a:spcAft>
                <a:spcPts val="0"/>
              </a:spcAft>
              <a:buFontTx/>
              <a:buNone/>
              <a:defRPr/>
            </a:pPr>
            <a:r>
              <a:rPr lang="en-US" altLang="en-US" sz="2100" b="1" dirty="0">
                <a:solidFill>
                  <a:schemeClr val="tx1">
                    <a:lumMod val="75000"/>
                    <a:lumOff val="25000"/>
                  </a:schemeClr>
                </a:solidFill>
              </a:rPr>
              <a:t>	&lt;/form&gt;</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bwMode="auto">
          <a:xfrm>
            <a:off x="6096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&lt;input&gt; tag attribute ‘type’</a:t>
            </a:r>
          </a:p>
        </p:txBody>
      </p:sp>
      <p:sp>
        <p:nvSpPr>
          <p:cNvPr id="3" name="Content Placeholder 2"/>
          <p:cNvSpPr>
            <a:spLocks noGrp="1"/>
          </p:cNvSpPr>
          <p:nvPr>
            <p:ph idx="1"/>
          </p:nvPr>
        </p:nvSpPr>
        <p:spPr>
          <a:xfrm>
            <a:off x="457200" y="1371600"/>
            <a:ext cx="8763000" cy="5486400"/>
          </a:xfrm>
        </p:spPr>
        <p:txBody>
          <a:bodyPr rtlCol="0">
            <a:normAutofit/>
          </a:bodyPr>
          <a:lstStyle/>
          <a:p>
            <a:pPr eaLnBrk="1" fontAlgn="auto" hangingPunct="1">
              <a:spcAft>
                <a:spcPts val="0"/>
              </a:spcAft>
              <a:buFontTx/>
              <a:buNone/>
              <a:defRPr/>
            </a:pPr>
            <a:r>
              <a:rPr lang="en-US" sz="2400" b="1" dirty="0">
                <a:solidFill>
                  <a:srgbClr val="7030A0"/>
                </a:solidFill>
              </a:rPr>
              <a:t>Radio Buttons</a:t>
            </a:r>
          </a:p>
          <a:p>
            <a:pPr marL="0" indent="0" eaLnBrk="1" fontAlgn="auto" hangingPunct="1">
              <a:spcAft>
                <a:spcPts val="0"/>
              </a:spcAft>
              <a:buFontTx/>
              <a:buNone/>
              <a:defRPr/>
            </a:pPr>
            <a:r>
              <a:rPr lang="en-US" sz="2100" dirty="0">
                <a:solidFill>
                  <a:schemeClr val="tx1">
                    <a:lumMod val="75000"/>
                    <a:lumOff val="25000"/>
                  </a:schemeClr>
                </a:solidFill>
              </a:rPr>
              <a:t>&lt;input </a:t>
            </a:r>
            <a:r>
              <a:rPr lang="en-US" sz="2100" dirty="0">
                <a:solidFill>
                  <a:srgbClr val="FF0000"/>
                </a:solidFill>
              </a:rPr>
              <a:t>type="radio"</a:t>
            </a:r>
            <a:r>
              <a:rPr lang="en-US" sz="2100" dirty="0">
                <a:solidFill>
                  <a:schemeClr val="tx1">
                    <a:lumMod val="75000"/>
                    <a:lumOff val="25000"/>
                  </a:schemeClr>
                </a:solidFill>
              </a:rPr>
              <a:t>&gt; defines a radio button. Radio buttons let a user select ONLY ONE of a limited  number of choices:</a:t>
            </a:r>
          </a:p>
          <a:p>
            <a:pPr eaLnBrk="1" fontAlgn="auto" hangingPunct="1">
              <a:spcAft>
                <a:spcPts val="0"/>
              </a:spcAft>
              <a:buFontTx/>
              <a:buNone/>
              <a:defRPr/>
            </a:pPr>
            <a:r>
              <a:rPr lang="en-US" sz="2100" b="1" dirty="0" err="1" smtClean="0">
                <a:solidFill>
                  <a:schemeClr val="tx1">
                    <a:lumMod val="75000"/>
                    <a:lumOff val="25000"/>
                  </a:schemeClr>
                </a:solidFill>
              </a:rPr>
              <a:t>Eg</a:t>
            </a:r>
            <a:r>
              <a:rPr lang="en-US" sz="2100" b="1" dirty="0" smtClean="0">
                <a:solidFill>
                  <a:schemeClr val="tx1">
                    <a:lumMod val="75000"/>
                    <a:lumOff val="25000"/>
                  </a:schemeClr>
                </a:solidFill>
              </a:rPr>
              <a:t>;&lt;form</a:t>
            </a:r>
            <a:r>
              <a:rPr lang="en-US" sz="2100" b="1" dirty="0">
                <a:solidFill>
                  <a:schemeClr val="tx1">
                    <a:lumMod val="75000"/>
                    <a:lumOff val="25000"/>
                  </a:schemeClr>
                </a:solidFill>
              </a:rPr>
              <a:t>&gt;</a:t>
            </a:r>
          </a:p>
          <a:p>
            <a:pPr lvl="1" eaLnBrk="1" fontAlgn="auto" hangingPunct="1">
              <a:spcAft>
                <a:spcPts val="0"/>
              </a:spcAft>
              <a:buFontTx/>
              <a:buNone/>
              <a:defRPr/>
            </a:pPr>
            <a:r>
              <a:rPr lang="en-US" sz="2100" dirty="0">
                <a:solidFill>
                  <a:schemeClr val="tx1">
                    <a:lumMod val="75000"/>
                    <a:lumOff val="25000"/>
                  </a:schemeClr>
                </a:solidFill>
              </a:rPr>
              <a:t>&lt;input </a:t>
            </a:r>
            <a:r>
              <a:rPr lang="en-US" sz="2100" dirty="0">
                <a:solidFill>
                  <a:schemeClr val="accent2">
                    <a:lumMod val="75000"/>
                  </a:schemeClr>
                </a:solidFill>
              </a:rPr>
              <a:t>type</a:t>
            </a:r>
            <a:r>
              <a:rPr lang="en-US" sz="2100" dirty="0">
                <a:solidFill>
                  <a:schemeClr val="tx1">
                    <a:lumMod val="75000"/>
                    <a:lumOff val="25000"/>
                  </a:schemeClr>
                </a:solidFill>
              </a:rPr>
              <a:t>="</a:t>
            </a:r>
            <a:r>
              <a:rPr lang="en-US" sz="2100" dirty="0">
                <a:solidFill>
                  <a:schemeClr val="accent2">
                    <a:lumMod val="75000"/>
                  </a:schemeClr>
                </a:solidFill>
              </a:rPr>
              <a:t>radio</a:t>
            </a:r>
            <a:r>
              <a:rPr lang="en-US" sz="2100" dirty="0">
                <a:solidFill>
                  <a:schemeClr val="tx1">
                    <a:lumMod val="75000"/>
                    <a:lumOff val="25000"/>
                  </a:schemeClr>
                </a:solidFill>
              </a:rPr>
              <a:t>" name="sex" value="male"&gt;Male&lt;</a:t>
            </a:r>
            <a:r>
              <a:rPr lang="en-US" sz="2100" dirty="0" err="1">
                <a:solidFill>
                  <a:schemeClr val="tx1">
                    <a:lumMod val="75000"/>
                    <a:lumOff val="25000"/>
                  </a:schemeClr>
                </a:solidFill>
              </a:rPr>
              <a:t>br</a:t>
            </a:r>
            <a:r>
              <a:rPr lang="en-US" sz="2100" dirty="0">
                <a:solidFill>
                  <a:schemeClr val="tx1">
                    <a:lumMod val="75000"/>
                    <a:lumOff val="25000"/>
                  </a:schemeClr>
                </a:solidFill>
              </a:rPr>
              <a:t>&gt;</a:t>
            </a:r>
          </a:p>
          <a:p>
            <a:pPr lvl="1" eaLnBrk="1" fontAlgn="auto" hangingPunct="1">
              <a:spcAft>
                <a:spcPts val="0"/>
              </a:spcAft>
              <a:buFontTx/>
              <a:buNone/>
              <a:defRPr/>
            </a:pPr>
            <a:r>
              <a:rPr lang="en-US" sz="2100" dirty="0">
                <a:solidFill>
                  <a:schemeClr val="tx1">
                    <a:lumMod val="75000"/>
                    <a:lumOff val="25000"/>
                  </a:schemeClr>
                </a:solidFill>
              </a:rPr>
              <a:t>&lt;input </a:t>
            </a:r>
            <a:r>
              <a:rPr lang="en-US" sz="2100" dirty="0">
                <a:solidFill>
                  <a:schemeClr val="accent2">
                    <a:lumMod val="75000"/>
                  </a:schemeClr>
                </a:solidFill>
              </a:rPr>
              <a:t>type</a:t>
            </a:r>
            <a:r>
              <a:rPr lang="en-US" sz="2100" dirty="0">
                <a:solidFill>
                  <a:schemeClr val="tx1">
                    <a:lumMod val="75000"/>
                    <a:lumOff val="25000"/>
                  </a:schemeClr>
                </a:solidFill>
              </a:rPr>
              <a:t>="</a:t>
            </a:r>
            <a:r>
              <a:rPr lang="en-US" sz="2100" dirty="0">
                <a:solidFill>
                  <a:schemeClr val="accent2">
                    <a:lumMod val="75000"/>
                  </a:schemeClr>
                </a:solidFill>
              </a:rPr>
              <a:t>radio</a:t>
            </a:r>
            <a:r>
              <a:rPr lang="en-US" sz="2100" dirty="0">
                <a:solidFill>
                  <a:schemeClr val="tx1">
                    <a:lumMod val="75000"/>
                    <a:lumOff val="25000"/>
                  </a:schemeClr>
                </a:solidFill>
              </a:rPr>
              <a:t>" name="sex" value="female"&gt;Female</a:t>
            </a:r>
          </a:p>
          <a:p>
            <a:pPr lvl="1" eaLnBrk="1" fontAlgn="auto" hangingPunct="1">
              <a:spcAft>
                <a:spcPts val="0"/>
              </a:spcAft>
              <a:buFontTx/>
              <a:buNone/>
              <a:defRPr/>
            </a:pPr>
            <a:r>
              <a:rPr lang="en-US" sz="2100" b="1" dirty="0">
                <a:solidFill>
                  <a:schemeClr val="tx1">
                    <a:lumMod val="75000"/>
                    <a:lumOff val="25000"/>
                  </a:schemeClr>
                </a:solidFill>
              </a:rPr>
              <a:t>&lt;/form&gt; </a:t>
            </a:r>
          </a:p>
          <a:p>
            <a:pPr eaLnBrk="1" fontAlgn="auto" hangingPunct="1">
              <a:spcAft>
                <a:spcPts val="0"/>
              </a:spcAft>
              <a:buFontTx/>
              <a:buNone/>
              <a:defRPr/>
            </a:pPr>
            <a:r>
              <a:rPr lang="en-US" sz="2400" b="1" dirty="0">
                <a:solidFill>
                  <a:srgbClr val="7030A0"/>
                </a:solidFill>
              </a:rPr>
              <a:t>Checkboxes</a:t>
            </a:r>
          </a:p>
          <a:p>
            <a:pPr marL="0" indent="0" eaLnBrk="1" fontAlgn="auto" hangingPunct="1">
              <a:spcAft>
                <a:spcPts val="0"/>
              </a:spcAft>
              <a:buFontTx/>
              <a:buNone/>
              <a:defRPr/>
            </a:pPr>
            <a:r>
              <a:rPr lang="en-US" sz="2100" dirty="0">
                <a:solidFill>
                  <a:schemeClr val="tx1">
                    <a:lumMod val="75000"/>
                    <a:lumOff val="25000"/>
                  </a:schemeClr>
                </a:solidFill>
              </a:rPr>
              <a:t>&lt;input </a:t>
            </a:r>
            <a:r>
              <a:rPr lang="en-US" sz="2100" dirty="0">
                <a:solidFill>
                  <a:srgbClr val="FF0000"/>
                </a:solidFill>
              </a:rPr>
              <a:t>type="checkbox"</a:t>
            </a:r>
            <a:r>
              <a:rPr lang="en-US" sz="2100" dirty="0">
                <a:solidFill>
                  <a:schemeClr val="tx1">
                    <a:lumMod val="75000"/>
                    <a:lumOff val="25000"/>
                  </a:schemeClr>
                </a:solidFill>
              </a:rPr>
              <a:t>&gt; defines a checkbox. Checkboxes let a user select ZERO or MORE options of a limited number of choices.</a:t>
            </a:r>
          </a:p>
          <a:p>
            <a:pPr eaLnBrk="1" fontAlgn="auto" hangingPunct="1">
              <a:spcAft>
                <a:spcPts val="0"/>
              </a:spcAft>
              <a:buFontTx/>
              <a:buNone/>
              <a:defRPr/>
            </a:pPr>
            <a:r>
              <a:rPr lang="en-US" sz="2100" b="1" dirty="0" err="1" smtClean="0">
                <a:solidFill>
                  <a:schemeClr val="tx1">
                    <a:lumMod val="75000"/>
                    <a:lumOff val="25000"/>
                  </a:schemeClr>
                </a:solidFill>
              </a:rPr>
              <a:t>Eg</a:t>
            </a:r>
            <a:r>
              <a:rPr lang="en-US" sz="2100" b="1" dirty="0" smtClean="0">
                <a:solidFill>
                  <a:schemeClr val="tx1">
                    <a:lumMod val="75000"/>
                    <a:lumOff val="25000"/>
                  </a:schemeClr>
                </a:solidFill>
              </a:rPr>
              <a:t>;&lt;form</a:t>
            </a:r>
            <a:r>
              <a:rPr lang="en-US" sz="2100" b="1" dirty="0">
                <a:solidFill>
                  <a:schemeClr val="tx1">
                    <a:lumMod val="75000"/>
                    <a:lumOff val="25000"/>
                  </a:schemeClr>
                </a:solidFill>
              </a:rPr>
              <a:t>&gt;</a:t>
            </a:r>
          </a:p>
          <a:p>
            <a:pPr lvl="1" eaLnBrk="1" fontAlgn="auto" hangingPunct="1">
              <a:spcAft>
                <a:spcPts val="0"/>
              </a:spcAft>
              <a:buFontTx/>
              <a:buNone/>
              <a:defRPr/>
            </a:pPr>
            <a:r>
              <a:rPr lang="en-US" sz="2100" dirty="0">
                <a:solidFill>
                  <a:schemeClr val="tx1">
                    <a:lumMod val="75000"/>
                    <a:lumOff val="25000"/>
                  </a:schemeClr>
                </a:solidFill>
              </a:rPr>
              <a:t>&lt;input </a:t>
            </a:r>
            <a:r>
              <a:rPr lang="en-US" sz="2100" dirty="0">
                <a:solidFill>
                  <a:schemeClr val="accent2">
                    <a:lumMod val="75000"/>
                  </a:schemeClr>
                </a:solidFill>
              </a:rPr>
              <a:t>type</a:t>
            </a:r>
            <a:r>
              <a:rPr lang="en-US" sz="2100" dirty="0">
                <a:solidFill>
                  <a:schemeClr val="tx1">
                    <a:lumMod val="75000"/>
                    <a:lumOff val="25000"/>
                  </a:schemeClr>
                </a:solidFill>
              </a:rPr>
              <a:t>="</a:t>
            </a:r>
            <a:r>
              <a:rPr lang="en-US" sz="2100" dirty="0">
                <a:solidFill>
                  <a:schemeClr val="accent2">
                    <a:lumMod val="75000"/>
                  </a:schemeClr>
                </a:solidFill>
              </a:rPr>
              <a:t>checkbox</a:t>
            </a:r>
            <a:r>
              <a:rPr lang="en-US" sz="2100" dirty="0">
                <a:solidFill>
                  <a:schemeClr val="tx1">
                    <a:lumMod val="75000"/>
                    <a:lumOff val="25000"/>
                  </a:schemeClr>
                </a:solidFill>
              </a:rPr>
              <a:t>" name="vehicle" value="Bike"&gt;I have a bike&lt;</a:t>
            </a:r>
            <a:r>
              <a:rPr lang="en-US" sz="2100" dirty="0" err="1">
                <a:solidFill>
                  <a:schemeClr val="tx1">
                    <a:lumMod val="75000"/>
                    <a:lumOff val="25000"/>
                  </a:schemeClr>
                </a:solidFill>
              </a:rPr>
              <a:t>br</a:t>
            </a:r>
            <a:r>
              <a:rPr lang="en-US" sz="2100" dirty="0">
                <a:solidFill>
                  <a:schemeClr val="tx1">
                    <a:lumMod val="75000"/>
                    <a:lumOff val="25000"/>
                  </a:schemeClr>
                </a:solidFill>
              </a:rPr>
              <a:t>&gt;</a:t>
            </a:r>
          </a:p>
          <a:p>
            <a:pPr lvl="1" eaLnBrk="1" fontAlgn="auto" hangingPunct="1">
              <a:spcAft>
                <a:spcPts val="0"/>
              </a:spcAft>
              <a:buFontTx/>
              <a:buNone/>
              <a:defRPr/>
            </a:pPr>
            <a:r>
              <a:rPr lang="en-US" sz="2100" dirty="0">
                <a:solidFill>
                  <a:schemeClr val="tx1">
                    <a:lumMod val="75000"/>
                    <a:lumOff val="25000"/>
                  </a:schemeClr>
                </a:solidFill>
              </a:rPr>
              <a:t>&lt;input </a:t>
            </a:r>
            <a:r>
              <a:rPr lang="en-US" sz="2100" dirty="0">
                <a:solidFill>
                  <a:schemeClr val="accent2">
                    <a:lumMod val="75000"/>
                  </a:schemeClr>
                </a:solidFill>
              </a:rPr>
              <a:t>type</a:t>
            </a:r>
            <a:r>
              <a:rPr lang="en-US" sz="2100" dirty="0">
                <a:solidFill>
                  <a:schemeClr val="tx1">
                    <a:lumMod val="75000"/>
                    <a:lumOff val="25000"/>
                  </a:schemeClr>
                </a:solidFill>
              </a:rPr>
              <a:t>="</a:t>
            </a:r>
            <a:r>
              <a:rPr lang="en-US" sz="2100" dirty="0">
                <a:solidFill>
                  <a:schemeClr val="accent2">
                    <a:lumMod val="75000"/>
                  </a:schemeClr>
                </a:solidFill>
              </a:rPr>
              <a:t>checkbox</a:t>
            </a:r>
            <a:r>
              <a:rPr lang="en-US" sz="2100" dirty="0">
                <a:solidFill>
                  <a:schemeClr val="tx1">
                    <a:lumMod val="75000"/>
                    <a:lumOff val="25000"/>
                  </a:schemeClr>
                </a:solidFill>
              </a:rPr>
              <a:t>" name="vehicle" value="Car"&gt;I have a car </a:t>
            </a:r>
          </a:p>
          <a:p>
            <a:pPr lvl="1" eaLnBrk="1" fontAlgn="auto" hangingPunct="1">
              <a:spcAft>
                <a:spcPts val="0"/>
              </a:spcAft>
              <a:buFontTx/>
              <a:buNone/>
              <a:defRPr/>
            </a:pPr>
            <a:r>
              <a:rPr lang="en-US" sz="2100" b="1" dirty="0">
                <a:solidFill>
                  <a:schemeClr val="tx1">
                    <a:lumMod val="75000"/>
                    <a:lumOff val="25000"/>
                  </a:schemeClr>
                </a:solidFill>
              </a:rPr>
              <a:t>&lt;/form&gt;</a:t>
            </a: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&lt;input&gt; tag attribute ‘type’</a:t>
            </a:r>
          </a:p>
        </p:txBody>
      </p:sp>
      <p:sp>
        <p:nvSpPr>
          <p:cNvPr id="3" name="Content Placeholder 2"/>
          <p:cNvSpPr>
            <a:spLocks noGrp="1"/>
          </p:cNvSpPr>
          <p:nvPr>
            <p:ph idx="1"/>
          </p:nvPr>
        </p:nvSpPr>
        <p:spPr>
          <a:xfrm>
            <a:off x="381000" y="1676400"/>
            <a:ext cx="8458200" cy="4114800"/>
          </a:xfrm>
        </p:spPr>
        <p:txBody>
          <a:bodyPr rtlCol="0">
            <a:normAutofit/>
          </a:bodyPr>
          <a:lstStyle/>
          <a:p>
            <a:pPr eaLnBrk="1" fontAlgn="auto" hangingPunct="1">
              <a:spcAft>
                <a:spcPts val="0"/>
              </a:spcAft>
              <a:buFontTx/>
              <a:buNone/>
              <a:defRPr/>
            </a:pPr>
            <a:r>
              <a:rPr lang="en-US" sz="2400" b="1" dirty="0">
                <a:solidFill>
                  <a:srgbClr val="7030A0"/>
                </a:solidFill>
              </a:rPr>
              <a:t>Submit Button</a:t>
            </a:r>
          </a:p>
          <a:p>
            <a:pPr eaLnBrk="1" fontAlgn="auto" hangingPunct="1">
              <a:spcAft>
                <a:spcPts val="0"/>
              </a:spcAft>
              <a:buFontTx/>
              <a:buNone/>
              <a:defRPr/>
            </a:pPr>
            <a:r>
              <a:rPr lang="en-US" sz="2100" dirty="0">
                <a:solidFill>
                  <a:schemeClr val="tx1">
                    <a:lumMod val="75000"/>
                    <a:lumOff val="25000"/>
                  </a:schemeClr>
                </a:solidFill>
              </a:rPr>
              <a:t>&lt;input </a:t>
            </a:r>
            <a:r>
              <a:rPr lang="en-US" sz="2100" dirty="0">
                <a:solidFill>
                  <a:srgbClr val="FF0000"/>
                </a:solidFill>
              </a:rPr>
              <a:t>type="submit"</a:t>
            </a:r>
            <a:r>
              <a:rPr lang="en-US" sz="2100" dirty="0">
                <a:solidFill>
                  <a:schemeClr val="tx1">
                    <a:lumMod val="75000"/>
                    <a:lumOff val="25000"/>
                  </a:schemeClr>
                </a:solidFill>
              </a:rPr>
              <a:t>&gt; defines a submit button.</a:t>
            </a:r>
          </a:p>
          <a:p>
            <a:pPr eaLnBrk="1" fontAlgn="auto" hangingPunct="1">
              <a:spcAft>
                <a:spcPts val="0"/>
              </a:spcAft>
              <a:defRPr/>
            </a:pPr>
            <a:r>
              <a:rPr lang="en-US" sz="2100" dirty="0"/>
              <a:t>A submit button is used </a:t>
            </a:r>
            <a:r>
              <a:rPr lang="en-US" sz="2100" b="1" dirty="0"/>
              <a:t>to send form data to a server</a:t>
            </a:r>
            <a:r>
              <a:rPr lang="en-US" sz="2100" dirty="0"/>
              <a:t>. The data is sent to the page specified in the form's action attribute. The file defined in the action attribute usually does </a:t>
            </a:r>
            <a:r>
              <a:rPr lang="en-US" sz="2100" dirty="0">
                <a:solidFill>
                  <a:schemeClr val="tx1">
                    <a:lumMod val="75000"/>
                    <a:lumOff val="25000"/>
                  </a:schemeClr>
                </a:solidFill>
              </a:rPr>
              <a:t>something with the received input:</a:t>
            </a:r>
          </a:p>
          <a:p>
            <a:pPr marL="231775" indent="-231775" eaLnBrk="1" fontAlgn="auto" hangingPunct="1">
              <a:spcAft>
                <a:spcPts val="0"/>
              </a:spcAft>
              <a:buFontTx/>
              <a:buNone/>
              <a:defRPr/>
            </a:pPr>
            <a:r>
              <a:rPr lang="en-US" sz="2100" b="1" dirty="0" err="1" smtClean="0">
                <a:solidFill>
                  <a:schemeClr val="tx1">
                    <a:lumMod val="75000"/>
                    <a:lumOff val="25000"/>
                  </a:schemeClr>
                </a:solidFill>
              </a:rPr>
              <a:t>Eg</a:t>
            </a:r>
            <a:r>
              <a:rPr lang="en-US" sz="2100" b="1" dirty="0" smtClean="0">
                <a:solidFill>
                  <a:schemeClr val="tx1">
                    <a:lumMod val="75000"/>
                    <a:lumOff val="25000"/>
                  </a:schemeClr>
                </a:solidFill>
              </a:rPr>
              <a:t>;</a:t>
            </a:r>
            <a:endParaRPr lang="en-US" sz="2100" b="1" dirty="0">
              <a:solidFill>
                <a:schemeClr val="tx1">
                  <a:lumMod val="75000"/>
                  <a:lumOff val="25000"/>
                </a:schemeClr>
              </a:solidFill>
            </a:endParaRPr>
          </a:p>
          <a:p>
            <a:pPr eaLnBrk="1" fontAlgn="auto" hangingPunct="1">
              <a:spcAft>
                <a:spcPts val="0"/>
              </a:spcAft>
              <a:buFontTx/>
              <a:buNone/>
              <a:defRPr/>
            </a:pPr>
            <a:r>
              <a:rPr lang="en-US" sz="2100" b="1" dirty="0">
                <a:solidFill>
                  <a:schemeClr val="tx1">
                    <a:lumMod val="75000"/>
                    <a:lumOff val="25000"/>
                  </a:schemeClr>
                </a:solidFill>
              </a:rPr>
              <a:t>&lt;form name="input" action="html_form_action.html" method="get"&gt;</a:t>
            </a:r>
          </a:p>
          <a:p>
            <a:pPr lvl="1" eaLnBrk="1" fontAlgn="auto" hangingPunct="1">
              <a:spcAft>
                <a:spcPts val="0"/>
              </a:spcAft>
              <a:buFontTx/>
              <a:buNone/>
              <a:defRPr/>
            </a:pPr>
            <a:r>
              <a:rPr lang="en-US" sz="2000" dirty="0">
                <a:solidFill>
                  <a:schemeClr val="tx1">
                    <a:lumMod val="75000"/>
                    <a:lumOff val="25000"/>
                  </a:schemeClr>
                </a:solidFill>
              </a:rPr>
              <a:t>Username: &lt;input type="text" name="user"&gt;</a:t>
            </a:r>
          </a:p>
          <a:p>
            <a:pPr lvl="1" eaLnBrk="1" fontAlgn="auto" hangingPunct="1">
              <a:spcAft>
                <a:spcPts val="0"/>
              </a:spcAft>
              <a:buFontTx/>
              <a:buNone/>
              <a:defRPr/>
            </a:pPr>
            <a:r>
              <a:rPr lang="en-US" sz="2000" dirty="0" smtClean="0">
                <a:solidFill>
                  <a:schemeClr val="tx1">
                    <a:lumMod val="75000"/>
                    <a:lumOff val="25000"/>
                  </a:schemeClr>
                </a:solidFill>
              </a:rPr>
              <a:t>		           &lt;</a:t>
            </a:r>
            <a:r>
              <a:rPr lang="en-US" sz="2000" dirty="0">
                <a:solidFill>
                  <a:schemeClr val="tx1">
                    <a:lumMod val="75000"/>
                    <a:lumOff val="25000"/>
                  </a:schemeClr>
                </a:solidFill>
              </a:rPr>
              <a:t>input type="submit" value="</a:t>
            </a:r>
            <a:r>
              <a:rPr lang="en-US" sz="2000" dirty="0"/>
              <a:t>Submit</a:t>
            </a:r>
            <a:r>
              <a:rPr lang="en-US" sz="2000" dirty="0">
                <a:solidFill>
                  <a:schemeClr val="tx1">
                    <a:lumMod val="75000"/>
                    <a:lumOff val="25000"/>
                  </a:schemeClr>
                </a:solidFill>
              </a:rPr>
              <a:t>"&gt;</a:t>
            </a:r>
          </a:p>
          <a:p>
            <a:pPr eaLnBrk="1" fontAlgn="auto" hangingPunct="1">
              <a:spcAft>
                <a:spcPts val="0"/>
              </a:spcAft>
              <a:buFontTx/>
              <a:buNone/>
              <a:defRPr/>
            </a:pPr>
            <a:r>
              <a:rPr lang="en-US" sz="2100" b="1" dirty="0">
                <a:solidFill>
                  <a:schemeClr val="tx1">
                    <a:lumMod val="75000"/>
                    <a:lumOff val="25000"/>
                  </a:schemeClr>
                </a:solidFill>
              </a:rPr>
              <a:t>&lt;/form&gt;</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noChangeArrowheads="1"/>
          </p:cNvSpPr>
          <p:nvPr>
            <p:ph type="title"/>
          </p:nvPr>
        </p:nvSpPr>
        <p:spPr bwMode="auto">
          <a:xfrm>
            <a:off x="457200" y="762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4000" b="1" smtClean="0"/>
              <a:t>&lt;textarea&gt; tag attributes</a:t>
            </a:r>
          </a:p>
        </p:txBody>
      </p:sp>
      <p:sp>
        <p:nvSpPr>
          <p:cNvPr id="16387" name="Content Placeholder 2"/>
          <p:cNvSpPr>
            <a:spLocks noGrp="1"/>
          </p:cNvSpPr>
          <p:nvPr>
            <p:ph idx="1"/>
          </p:nvPr>
        </p:nvSpPr>
        <p:spPr>
          <a:xfrm>
            <a:off x="381000" y="1752600"/>
            <a:ext cx="8534400" cy="4572000"/>
          </a:xfrm>
        </p:spPr>
        <p:txBody>
          <a:bodyPr rtlCol="0">
            <a:normAutofit/>
          </a:bodyPr>
          <a:lstStyle/>
          <a:p>
            <a:pPr algn="just" eaLnBrk="1" fontAlgn="auto" hangingPunct="1">
              <a:spcAft>
                <a:spcPts val="0"/>
              </a:spcAft>
              <a:defRPr/>
            </a:pPr>
            <a:r>
              <a:rPr lang="en-US" altLang="en-US" sz="2400" dirty="0">
                <a:solidFill>
                  <a:schemeClr val="tx1">
                    <a:lumMod val="75000"/>
                    <a:lumOff val="25000"/>
                  </a:schemeClr>
                </a:solidFill>
              </a:rPr>
              <a:t>The &lt;</a:t>
            </a:r>
            <a:r>
              <a:rPr lang="en-US" altLang="en-US" sz="2400" b="1" dirty="0" err="1">
                <a:solidFill>
                  <a:schemeClr val="tx1">
                    <a:lumMod val="75000"/>
                    <a:lumOff val="25000"/>
                  </a:schemeClr>
                </a:solidFill>
              </a:rPr>
              <a:t>textarea</a:t>
            </a:r>
            <a:r>
              <a:rPr lang="en-US" altLang="en-US" sz="2400" dirty="0">
                <a:solidFill>
                  <a:schemeClr val="tx1">
                    <a:lumMod val="75000"/>
                    <a:lumOff val="25000"/>
                  </a:schemeClr>
                </a:solidFill>
              </a:rPr>
              <a:t>&gt; tag defines a </a:t>
            </a:r>
            <a:r>
              <a:rPr lang="en-US" altLang="en-US" sz="2400" b="1" dirty="0">
                <a:solidFill>
                  <a:schemeClr val="tx1">
                    <a:lumMod val="75000"/>
                    <a:lumOff val="25000"/>
                  </a:schemeClr>
                </a:solidFill>
              </a:rPr>
              <a:t>multi-line text</a:t>
            </a:r>
            <a:r>
              <a:rPr lang="en-US" altLang="en-US" sz="2400" dirty="0">
                <a:solidFill>
                  <a:schemeClr val="tx1">
                    <a:lumMod val="75000"/>
                    <a:lumOff val="25000"/>
                  </a:schemeClr>
                </a:solidFill>
              </a:rPr>
              <a:t> input control.</a:t>
            </a:r>
          </a:p>
          <a:p>
            <a:pPr algn="just" eaLnBrk="1" fontAlgn="auto" hangingPunct="1">
              <a:spcAft>
                <a:spcPts val="0"/>
              </a:spcAft>
              <a:defRPr/>
            </a:pPr>
            <a:r>
              <a:rPr lang="en-US" altLang="en-US" sz="2400" dirty="0">
                <a:solidFill>
                  <a:schemeClr val="tx1">
                    <a:lumMod val="75000"/>
                    <a:lumOff val="25000"/>
                  </a:schemeClr>
                </a:solidFill>
              </a:rPr>
              <a:t>A text area can hold an </a:t>
            </a:r>
            <a:r>
              <a:rPr lang="en-US" altLang="en-US" sz="2400" b="1" dirty="0">
                <a:solidFill>
                  <a:schemeClr val="tx1">
                    <a:lumMod val="75000"/>
                    <a:lumOff val="25000"/>
                  </a:schemeClr>
                </a:solidFill>
              </a:rPr>
              <a:t>unlimited</a:t>
            </a:r>
            <a:r>
              <a:rPr lang="en-US" altLang="en-US" sz="2400" dirty="0">
                <a:solidFill>
                  <a:schemeClr val="tx1">
                    <a:lumMod val="75000"/>
                    <a:lumOff val="25000"/>
                  </a:schemeClr>
                </a:solidFill>
              </a:rPr>
              <a:t> </a:t>
            </a:r>
            <a:r>
              <a:rPr lang="en-US" altLang="en-US" sz="2400" b="1" dirty="0">
                <a:solidFill>
                  <a:schemeClr val="tx1">
                    <a:lumMod val="75000"/>
                    <a:lumOff val="25000"/>
                  </a:schemeClr>
                </a:solidFill>
              </a:rPr>
              <a:t>number</a:t>
            </a:r>
            <a:r>
              <a:rPr lang="en-US" altLang="en-US" sz="2400" dirty="0">
                <a:solidFill>
                  <a:schemeClr val="tx1">
                    <a:lumMod val="75000"/>
                    <a:lumOff val="25000"/>
                  </a:schemeClr>
                </a:solidFill>
              </a:rPr>
              <a:t> of </a:t>
            </a:r>
            <a:r>
              <a:rPr lang="en-US" altLang="en-US" sz="2400" b="1" dirty="0">
                <a:solidFill>
                  <a:schemeClr val="tx1">
                    <a:lumMod val="75000"/>
                    <a:lumOff val="25000"/>
                  </a:schemeClr>
                </a:solidFill>
              </a:rPr>
              <a:t>characters</a:t>
            </a:r>
            <a:r>
              <a:rPr lang="en-US" altLang="en-US" sz="2400" dirty="0">
                <a:solidFill>
                  <a:schemeClr val="tx1">
                    <a:lumMod val="75000"/>
                    <a:lumOff val="25000"/>
                  </a:schemeClr>
                </a:solidFill>
              </a:rPr>
              <a:t>, and the text renders in a fixed-width font  (usually Courier).</a:t>
            </a:r>
          </a:p>
          <a:p>
            <a:pPr algn="just" eaLnBrk="1" fontAlgn="auto" hangingPunct="1">
              <a:spcAft>
                <a:spcPts val="0"/>
              </a:spcAft>
              <a:defRPr/>
            </a:pPr>
            <a:r>
              <a:rPr lang="en-US" altLang="en-US" sz="2400" dirty="0">
                <a:solidFill>
                  <a:schemeClr val="tx1">
                    <a:lumMod val="75000"/>
                    <a:lumOff val="25000"/>
                  </a:schemeClr>
                </a:solidFill>
              </a:rPr>
              <a:t>The size of a text area can be specified by the </a:t>
            </a:r>
            <a:r>
              <a:rPr lang="en-US" altLang="en-US" sz="2400" b="1" dirty="0">
                <a:solidFill>
                  <a:schemeClr val="tx1">
                    <a:lumMod val="75000"/>
                    <a:lumOff val="25000"/>
                  </a:schemeClr>
                </a:solidFill>
              </a:rPr>
              <a:t>cols</a:t>
            </a:r>
            <a:r>
              <a:rPr lang="en-US" altLang="en-US" sz="2400" dirty="0">
                <a:solidFill>
                  <a:schemeClr val="tx1">
                    <a:lumMod val="75000"/>
                    <a:lumOff val="25000"/>
                  </a:schemeClr>
                </a:solidFill>
              </a:rPr>
              <a:t> and </a:t>
            </a:r>
            <a:r>
              <a:rPr lang="en-US" altLang="en-US" sz="2400" b="1" dirty="0">
                <a:solidFill>
                  <a:schemeClr val="tx1">
                    <a:lumMod val="75000"/>
                    <a:lumOff val="25000"/>
                  </a:schemeClr>
                </a:solidFill>
              </a:rPr>
              <a:t>rows</a:t>
            </a:r>
            <a:r>
              <a:rPr lang="en-US" altLang="en-US" sz="2400" dirty="0">
                <a:solidFill>
                  <a:schemeClr val="tx1">
                    <a:lumMod val="75000"/>
                    <a:lumOff val="25000"/>
                  </a:schemeClr>
                </a:solidFill>
              </a:rPr>
              <a:t> attributes, or even better; through CSS' height and width properties.</a:t>
            </a:r>
          </a:p>
          <a:p>
            <a:pPr marL="231775" indent="-231775" algn="just" eaLnBrk="1" fontAlgn="auto" hangingPunct="1">
              <a:spcAft>
                <a:spcPts val="0"/>
              </a:spcAft>
              <a:buFontTx/>
              <a:buNone/>
              <a:defRPr/>
            </a:pPr>
            <a:r>
              <a:rPr lang="en-US" altLang="en-US" sz="2400" b="1" dirty="0">
                <a:solidFill>
                  <a:schemeClr val="tx1">
                    <a:lumMod val="75000"/>
                    <a:lumOff val="25000"/>
                  </a:schemeClr>
                </a:solidFill>
              </a:rPr>
              <a:t>Example,</a:t>
            </a:r>
          </a:p>
          <a:p>
            <a:pPr marL="231775" indent="-231775" algn="just" eaLnBrk="1" fontAlgn="auto" hangingPunct="1">
              <a:spcAft>
                <a:spcPts val="0"/>
              </a:spcAft>
              <a:buFontTx/>
              <a:buNone/>
              <a:defRPr/>
            </a:pPr>
            <a:r>
              <a:rPr lang="en-US" altLang="en-US" sz="2400" dirty="0">
                <a:solidFill>
                  <a:schemeClr val="tx1">
                    <a:lumMod val="75000"/>
                    <a:lumOff val="25000"/>
                  </a:schemeClr>
                </a:solidFill>
              </a:rPr>
              <a:t>		&lt;</a:t>
            </a:r>
            <a:r>
              <a:rPr lang="en-US" altLang="en-US" sz="2400" dirty="0" err="1">
                <a:solidFill>
                  <a:schemeClr val="tx1">
                    <a:lumMod val="75000"/>
                    <a:lumOff val="25000"/>
                  </a:schemeClr>
                </a:solidFill>
              </a:rPr>
              <a:t>textarea</a:t>
            </a:r>
            <a:r>
              <a:rPr lang="en-US" altLang="en-US" sz="2400" dirty="0">
                <a:solidFill>
                  <a:schemeClr val="tx1">
                    <a:lumMod val="75000"/>
                    <a:lumOff val="25000"/>
                  </a:schemeClr>
                </a:solidFill>
              </a:rPr>
              <a:t> rows="4" cols="50"&gt;</a:t>
            </a:r>
          </a:p>
          <a:p>
            <a:pPr marL="231775" indent="-231775" algn="just" eaLnBrk="1" fontAlgn="auto" hangingPunct="1">
              <a:spcAft>
                <a:spcPts val="0"/>
              </a:spcAft>
              <a:buFontTx/>
              <a:buNone/>
              <a:defRPr/>
            </a:pPr>
            <a:r>
              <a:rPr lang="en-US" altLang="en-US" sz="2400" dirty="0">
                <a:solidFill>
                  <a:schemeClr val="tx1">
                    <a:lumMod val="75000"/>
                    <a:lumOff val="25000"/>
                  </a:schemeClr>
                </a:solidFill>
              </a:rPr>
              <a:t>		</a:t>
            </a:r>
            <a:r>
              <a:rPr lang="en-US" altLang="en-US" sz="2400" dirty="0" smtClean="0">
                <a:solidFill>
                  <a:schemeClr val="tx1">
                    <a:lumMod val="75000"/>
                    <a:lumOff val="25000"/>
                  </a:schemeClr>
                </a:solidFill>
              </a:rPr>
              <a:t>	This </a:t>
            </a:r>
            <a:r>
              <a:rPr lang="en-US" altLang="en-US" sz="2400" dirty="0">
                <a:solidFill>
                  <a:schemeClr val="tx1">
                    <a:lumMod val="75000"/>
                    <a:lumOff val="25000"/>
                  </a:schemeClr>
                </a:solidFill>
              </a:rPr>
              <a:t>is an html text.</a:t>
            </a:r>
          </a:p>
          <a:p>
            <a:pPr marL="231775" indent="-231775" algn="just" eaLnBrk="1" fontAlgn="auto" hangingPunct="1">
              <a:spcAft>
                <a:spcPts val="0"/>
              </a:spcAft>
              <a:buFontTx/>
              <a:buNone/>
              <a:defRPr/>
            </a:pPr>
            <a:r>
              <a:rPr lang="en-US" altLang="en-US" sz="2400" dirty="0">
                <a:solidFill>
                  <a:schemeClr val="tx1">
                    <a:lumMod val="75000"/>
                    <a:lumOff val="25000"/>
                  </a:schemeClr>
                </a:solidFill>
              </a:rPr>
              <a:t>		&lt;/</a:t>
            </a:r>
            <a:r>
              <a:rPr lang="en-US" altLang="en-US" sz="2400" dirty="0" err="1">
                <a:solidFill>
                  <a:schemeClr val="tx1">
                    <a:lumMod val="75000"/>
                    <a:lumOff val="25000"/>
                  </a:schemeClr>
                </a:solidFill>
              </a:rPr>
              <a:t>textarea</a:t>
            </a:r>
            <a:r>
              <a:rPr lang="en-US" altLang="en-US" sz="2400" dirty="0">
                <a:solidFill>
                  <a:schemeClr val="tx1">
                    <a:lumMod val="75000"/>
                    <a:lumOff val="25000"/>
                  </a:schemeClr>
                </a:solidFill>
              </a:rPr>
              <a:t>&gt;</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noChangeArrowheads="1"/>
          </p:cNvSpPr>
          <p:nvPr>
            <p:ph type="title"/>
          </p:nvPr>
        </p:nvSpPr>
        <p:spPr bwMode="auto">
          <a:xfrm>
            <a:off x="457200" y="762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4000" b="1" smtClean="0"/>
              <a:t>&lt;select&gt; tag attribute in HTML</a:t>
            </a:r>
          </a:p>
        </p:txBody>
      </p:sp>
      <p:sp>
        <p:nvSpPr>
          <p:cNvPr id="23555" name="Content Placeholder 2"/>
          <p:cNvSpPr>
            <a:spLocks noGrp="1" noChangeArrowheads="1"/>
          </p:cNvSpPr>
          <p:nvPr>
            <p:ph idx="1"/>
          </p:nvPr>
        </p:nvSpPr>
        <p:spPr bwMode="auto">
          <a:xfrm>
            <a:off x="228600" y="1676400"/>
            <a:ext cx="8763000" cy="5486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31775" indent="-231775" algn="just" eaLnBrk="1" hangingPunct="1"/>
            <a:r>
              <a:rPr lang="en-US" altLang="en-US" sz="2300" dirty="0" smtClean="0"/>
              <a:t>The &lt;select&gt; element is used </a:t>
            </a:r>
            <a:r>
              <a:rPr lang="en-US" altLang="en-US" sz="2300" b="1" dirty="0" smtClean="0"/>
              <a:t>to</a:t>
            </a:r>
            <a:r>
              <a:rPr lang="en-US" altLang="en-US" sz="2300" dirty="0" smtClean="0"/>
              <a:t> </a:t>
            </a:r>
            <a:r>
              <a:rPr lang="en-US" altLang="en-US" sz="2300" b="1" dirty="0" smtClean="0"/>
              <a:t>create a drop-down list</a:t>
            </a:r>
            <a:r>
              <a:rPr lang="en-US" altLang="en-US" sz="2300" dirty="0" smtClean="0"/>
              <a:t>.</a:t>
            </a:r>
          </a:p>
          <a:p>
            <a:pPr marL="231775" indent="-231775" algn="just" eaLnBrk="1" hangingPunct="1"/>
            <a:r>
              <a:rPr lang="en-US" altLang="en-US" sz="2300" dirty="0" smtClean="0"/>
              <a:t>The &lt;option&gt; tags inside the &lt;select&gt; element define the </a:t>
            </a:r>
            <a:r>
              <a:rPr lang="en-US" altLang="en-US" sz="2300" b="1" dirty="0" smtClean="0"/>
              <a:t>available options</a:t>
            </a:r>
            <a:r>
              <a:rPr lang="en-US" altLang="en-US" sz="2300" dirty="0" smtClean="0"/>
              <a:t> in the list.</a:t>
            </a:r>
          </a:p>
          <a:p>
            <a:pPr marL="231775" indent="-231775" algn="just" eaLnBrk="1" hangingPunct="1"/>
            <a:r>
              <a:rPr lang="en-US" altLang="en-US" sz="2300" dirty="0" smtClean="0"/>
              <a:t>The &lt;select&gt; element is a form control and can be used in a form to collect user input.</a:t>
            </a:r>
          </a:p>
          <a:p>
            <a:pPr marL="231775" indent="-231775" algn="just" eaLnBrk="1" hangingPunct="1">
              <a:buFontTx/>
              <a:buNone/>
            </a:pPr>
            <a:r>
              <a:rPr lang="en-US" altLang="en-US" sz="2300" b="1" dirty="0" smtClean="0"/>
              <a:t>Example,</a:t>
            </a:r>
          </a:p>
          <a:p>
            <a:pPr marL="231775" indent="-231775" algn="just" eaLnBrk="1" hangingPunct="1">
              <a:buFontTx/>
              <a:buNone/>
            </a:pPr>
            <a:r>
              <a:rPr lang="en-US" altLang="en-US" sz="2300" dirty="0" smtClean="0"/>
              <a:t>		&lt;select&gt;</a:t>
            </a:r>
          </a:p>
          <a:p>
            <a:pPr marL="231775" indent="-231775" algn="just" eaLnBrk="1" hangingPunct="1">
              <a:buFontTx/>
              <a:buNone/>
            </a:pPr>
            <a:r>
              <a:rPr lang="en-US" altLang="en-US" sz="2300" dirty="0" smtClean="0"/>
              <a:t>		&lt;option value="</a:t>
            </a:r>
            <a:r>
              <a:rPr lang="en-US" altLang="en-US" sz="2300" dirty="0" err="1" smtClean="0"/>
              <a:t>volvo</a:t>
            </a:r>
            <a:r>
              <a:rPr lang="en-US" altLang="en-US" sz="2300" dirty="0" smtClean="0"/>
              <a:t>"&gt;Volvo&lt;/option&gt;</a:t>
            </a:r>
          </a:p>
          <a:p>
            <a:pPr marL="231775" indent="-231775" algn="just" eaLnBrk="1" hangingPunct="1">
              <a:buFontTx/>
              <a:buNone/>
            </a:pPr>
            <a:r>
              <a:rPr lang="en-US" altLang="en-US" sz="2300" dirty="0" smtClean="0"/>
              <a:t>		&lt;option value="</a:t>
            </a:r>
            <a:r>
              <a:rPr lang="en-US" altLang="en-US" sz="2300" dirty="0" err="1" smtClean="0"/>
              <a:t>saab</a:t>
            </a:r>
            <a:r>
              <a:rPr lang="en-US" altLang="en-US" sz="2300" dirty="0" smtClean="0"/>
              <a:t>"&gt;Saab&lt;/option&gt;</a:t>
            </a:r>
          </a:p>
          <a:p>
            <a:pPr marL="231775" indent="-231775" algn="just" eaLnBrk="1" hangingPunct="1">
              <a:buFontTx/>
              <a:buNone/>
            </a:pPr>
            <a:r>
              <a:rPr lang="en-US" altLang="en-US" sz="2300" dirty="0" smtClean="0"/>
              <a:t>		&lt;option value="</a:t>
            </a:r>
            <a:r>
              <a:rPr lang="en-US" altLang="en-US" sz="2300" dirty="0" err="1" smtClean="0"/>
              <a:t>opel</a:t>
            </a:r>
            <a:r>
              <a:rPr lang="en-US" altLang="en-US" sz="2300" dirty="0" smtClean="0"/>
              <a:t>"&gt;Opel&lt;/option&gt;</a:t>
            </a:r>
          </a:p>
          <a:p>
            <a:pPr marL="231775" indent="-231775" algn="just" eaLnBrk="1" hangingPunct="1">
              <a:buFontTx/>
              <a:buNone/>
            </a:pPr>
            <a:r>
              <a:rPr lang="en-US" altLang="en-US" sz="2300" dirty="0" smtClean="0"/>
              <a:t>		&lt;option value="</a:t>
            </a:r>
            <a:r>
              <a:rPr lang="en-US" altLang="en-US" sz="2300" dirty="0" err="1" smtClean="0"/>
              <a:t>audi</a:t>
            </a:r>
            <a:r>
              <a:rPr lang="en-US" altLang="en-US" sz="2300" dirty="0" smtClean="0"/>
              <a:t>"&gt;Audi&lt;/option&gt;</a:t>
            </a:r>
          </a:p>
          <a:p>
            <a:pPr marL="231775" indent="-231775" algn="just" eaLnBrk="1" hangingPunct="1">
              <a:buFontTx/>
              <a:buNone/>
            </a:pPr>
            <a:r>
              <a:rPr lang="en-US" altLang="en-US" sz="2300" dirty="0" smtClean="0"/>
              <a:t>		&lt;/select&gt;</a:t>
            </a: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bwMode="auto">
          <a:xfrm>
            <a:off x="457200" y="8382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b="1" smtClean="0"/>
              <a:t>Newly Added &lt;select&gt; tag attributes in HTML 5</a:t>
            </a:r>
          </a:p>
        </p:txBody>
      </p:sp>
      <p:sp>
        <p:nvSpPr>
          <p:cNvPr id="24579" name="Content Placeholder 2"/>
          <p:cNvSpPr>
            <a:spLocks noGrp="1" noChangeArrowheads="1"/>
          </p:cNvSpPr>
          <p:nvPr>
            <p:ph idx="1"/>
          </p:nvPr>
        </p:nvSpPr>
        <p:spPr bwMode="auto">
          <a:xfrm>
            <a:off x="381000" y="1676400"/>
            <a:ext cx="8763000" cy="5486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31775" indent="-231775" algn="just" eaLnBrk="1" hangingPunct="1"/>
            <a:r>
              <a:rPr lang="en-US" altLang="en-US" sz="2400" smtClean="0"/>
              <a:t>HTML5 has added some new attributes regarding &lt;select&gt; tag. </a:t>
            </a:r>
          </a:p>
          <a:p>
            <a:pPr marL="231775" indent="-231775" algn="just" eaLnBrk="1" hangingPunct="1">
              <a:buFontTx/>
              <a:buNone/>
            </a:pPr>
            <a:endParaRPr lang="en-US" altLang="en-US" sz="2400" smtClean="0"/>
          </a:p>
        </p:txBody>
      </p:sp>
      <p:graphicFrame>
        <p:nvGraphicFramePr>
          <p:cNvPr id="4" name="Table 3"/>
          <p:cNvGraphicFramePr>
            <a:graphicFrameLocks noGrp="1"/>
          </p:cNvGraphicFramePr>
          <p:nvPr/>
        </p:nvGraphicFramePr>
        <p:xfrm>
          <a:off x="381000" y="2320925"/>
          <a:ext cx="8458200" cy="4583114"/>
        </p:xfrm>
        <a:graphic>
          <a:graphicData uri="http://schemas.openxmlformats.org/drawingml/2006/table">
            <a:tbl>
              <a:tblPr firstRow="1" bandRow="1">
                <a:tableStyleId>{00A15C55-8517-42AA-B614-E9B94910E393}</a:tableStyleId>
              </a:tblPr>
              <a:tblGrid>
                <a:gridCol w="1644650">
                  <a:extLst>
                    <a:ext uri="{9D8B030D-6E8A-4147-A177-3AD203B41FA5}">
                      <a16:colId xmlns:a16="http://schemas.microsoft.com/office/drawing/2014/main" val="20000"/>
                    </a:ext>
                  </a:extLst>
                </a:gridCol>
                <a:gridCol w="1566333">
                  <a:extLst>
                    <a:ext uri="{9D8B030D-6E8A-4147-A177-3AD203B41FA5}">
                      <a16:colId xmlns:a16="http://schemas.microsoft.com/office/drawing/2014/main" val="20001"/>
                    </a:ext>
                  </a:extLst>
                </a:gridCol>
                <a:gridCol w="5247217">
                  <a:extLst>
                    <a:ext uri="{9D8B030D-6E8A-4147-A177-3AD203B41FA5}">
                      <a16:colId xmlns:a16="http://schemas.microsoft.com/office/drawing/2014/main" val="20002"/>
                    </a:ext>
                  </a:extLst>
                </a:gridCol>
              </a:tblGrid>
              <a:tr h="370939">
                <a:tc>
                  <a:txBody>
                    <a:bodyPr/>
                    <a:lstStyle/>
                    <a:p>
                      <a:r>
                        <a:rPr lang="en-US" sz="1800" dirty="0"/>
                        <a:t>Attribute </a:t>
                      </a:r>
                    </a:p>
                  </a:txBody>
                  <a:tcPr marT="45733" marB="45733"/>
                </a:tc>
                <a:tc>
                  <a:txBody>
                    <a:bodyPr/>
                    <a:lstStyle/>
                    <a:p>
                      <a:r>
                        <a:rPr lang="en-US" sz="1800" dirty="0"/>
                        <a:t>Value</a:t>
                      </a:r>
                    </a:p>
                  </a:txBody>
                  <a:tcPr marT="45733" marB="45733"/>
                </a:tc>
                <a:tc>
                  <a:txBody>
                    <a:bodyPr/>
                    <a:lstStyle/>
                    <a:p>
                      <a:r>
                        <a:rPr lang="en-US" sz="1800" dirty="0"/>
                        <a:t>Description</a:t>
                      </a:r>
                    </a:p>
                  </a:txBody>
                  <a:tcPr marT="45733" marB="45733"/>
                </a:tc>
                <a:extLst>
                  <a:ext uri="{0D108BD9-81ED-4DB2-BD59-A6C34878D82A}">
                    <a16:rowId xmlns:a16="http://schemas.microsoft.com/office/drawing/2014/main" val="10000"/>
                  </a:ext>
                </a:extLst>
              </a:tr>
              <a:tr h="640252">
                <a:tc>
                  <a:txBody>
                    <a:bodyPr/>
                    <a:lstStyle/>
                    <a:p>
                      <a:r>
                        <a:rPr lang="en-US" sz="1800" dirty="0"/>
                        <a:t>Autofocus</a:t>
                      </a:r>
                    </a:p>
                  </a:txBody>
                  <a:tcPr marT="45733" marB="45733"/>
                </a:tc>
                <a:tc>
                  <a:txBody>
                    <a:bodyPr/>
                    <a:lstStyle/>
                    <a:p>
                      <a:r>
                        <a:rPr lang="en-US" sz="1800" dirty="0"/>
                        <a:t>autofocus </a:t>
                      </a:r>
                    </a:p>
                  </a:txBody>
                  <a:tcPr marT="45733" marB="45733"/>
                </a:tc>
                <a:tc>
                  <a:txBody>
                    <a:bodyPr/>
                    <a:lstStyle/>
                    <a:p>
                      <a:pPr algn="just"/>
                      <a:r>
                        <a:rPr lang="en-US" sz="1800" dirty="0"/>
                        <a:t>Specifies that the drop-down list should automatically get focus when the page loads</a:t>
                      </a:r>
                    </a:p>
                  </a:txBody>
                  <a:tcPr marT="45733" marB="45733"/>
                </a:tc>
                <a:extLst>
                  <a:ext uri="{0D108BD9-81ED-4DB2-BD59-A6C34878D82A}">
                    <a16:rowId xmlns:a16="http://schemas.microsoft.com/office/drawing/2014/main" val="10001"/>
                  </a:ext>
                </a:extLst>
              </a:tr>
              <a:tr h="640160">
                <a:tc>
                  <a:txBody>
                    <a:bodyPr/>
                    <a:lstStyle/>
                    <a:p>
                      <a:r>
                        <a:rPr lang="en-US" sz="1800" dirty="0"/>
                        <a:t>disabled</a:t>
                      </a:r>
                    </a:p>
                  </a:txBody>
                  <a:tcPr marT="45733" marB="45733"/>
                </a:tc>
                <a:tc>
                  <a:txBody>
                    <a:bodyPr/>
                    <a:lstStyle/>
                    <a:p>
                      <a:r>
                        <a:rPr lang="en-US" sz="1800" dirty="0"/>
                        <a:t>disabled</a:t>
                      </a:r>
                    </a:p>
                  </a:txBody>
                  <a:tcPr marT="45733" marB="45733"/>
                </a:tc>
                <a:tc>
                  <a:txBody>
                    <a:bodyPr/>
                    <a:lstStyle/>
                    <a:p>
                      <a:r>
                        <a:rPr lang="en-US" sz="1800" dirty="0"/>
                        <a:t>Specifies that a drop-down list should be disabled</a:t>
                      </a:r>
                    </a:p>
                  </a:txBody>
                  <a:tcPr marT="45733" marB="45733"/>
                </a:tc>
                <a:extLst>
                  <a:ext uri="{0D108BD9-81ED-4DB2-BD59-A6C34878D82A}">
                    <a16:rowId xmlns:a16="http://schemas.microsoft.com/office/drawing/2014/main" val="10002"/>
                  </a:ext>
                </a:extLst>
              </a:tr>
              <a:tr h="640160">
                <a:tc>
                  <a:txBody>
                    <a:bodyPr/>
                    <a:lstStyle/>
                    <a:p>
                      <a:r>
                        <a:rPr lang="en-US" sz="1800" dirty="0"/>
                        <a:t>form</a:t>
                      </a:r>
                    </a:p>
                  </a:txBody>
                  <a:tcPr marT="45733" marB="45733"/>
                </a:tc>
                <a:tc>
                  <a:txBody>
                    <a:bodyPr/>
                    <a:lstStyle/>
                    <a:p>
                      <a:r>
                        <a:rPr lang="en-US" sz="1800" dirty="0" err="1"/>
                        <a:t>form_id</a:t>
                      </a:r>
                      <a:endParaRPr lang="en-US" sz="1800" dirty="0"/>
                    </a:p>
                  </a:txBody>
                  <a:tcPr marT="45733" marB="45733"/>
                </a:tc>
                <a:tc>
                  <a:txBody>
                    <a:bodyPr/>
                    <a:lstStyle/>
                    <a:p>
                      <a:r>
                        <a:rPr lang="en-US" sz="1800" dirty="0"/>
                        <a:t>Defines one or more forms the select field belongs to</a:t>
                      </a:r>
                    </a:p>
                  </a:txBody>
                  <a:tcPr marT="45733" marB="45733"/>
                </a:tc>
                <a:extLst>
                  <a:ext uri="{0D108BD9-81ED-4DB2-BD59-A6C34878D82A}">
                    <a16:rowId xmlns:a16="http://schemas.microsoft.com/office/drawing/2014/main" val="10003"/>
                  </a:ext>
                </a:extLst>
              </a:tr>
              <a:tr h="640160">
                <a:tc>
                  <a:txBody>
                    <a:bodyPr/>
                    <a:lstStyle/>
                    <a:p>
                      <a:r>
                        <a:rPr lang="en-US" sz="1800" dirty="0"/>
                        <a:t>multiple</a:t>
                      </a:r>
                    </a:p>
                  </a:txBody>
                  <a:tcPr marT="45733" marB="45733"/>
                </a:tc>
                <a:tc>
                  <a:txBody>
                    <a:bodyPr/>
                    <a:lstStyle/>
                    <a:p>
                      <a:r>
                        <a:rPr lang="en-US" sz="1800" dirty="0"/>
                        <a:t>multiple</a:t>
                      </a:r>
                    </a:p>
                  </a:txBody>
                  <a:tcPr marT="45733" marB="45733"/>
                </a:tc>
                <a:tc>
                  <a:txBody>
                    <a:bodyPr/>
                    <a:lstStyle/>
                    <a:p>
                      <a:r>
                        <a:rPr lang="en-US" sz="1800" dirty="0"/>
                        <a:t>Specifies that multiple options can be selected at once</a:t>
                      </a:r>
                    </a:p>
                  </a:txBody>
                  <a:tcPr marT="45733" marB="45733"/>
                </a:tc>
                <a:extLst>
                  <a:ext uri="{0D108BD9-81ED-4DB2-BD59-A6C34878D82A}">
                    <a16:rowId xmlns:a16="http://schemas.microsoft.com/office/drawing/2014/main" val="10004"/>
                  </a:ext>
                </a:extLst>
              </a:tr>
              <a:tr h="370939">
                <a:tc>
                  <a:txBody>
                    <a:bodyPr/>
                    <a:lstStyle/>
                    <a:p>
                      <a:r>
                        <a:rPr lang="en-US" sz="1800" dirty="0"/>
                        <a:t>name</a:t>
                      </a:r>
                    </a:p>
                  </a:txBody>
                  <a:tcPr marT="45733" marB="45733"/>
                </a:tc>
                <a:tc>
                  <a:txBody>
                    <a:bodyPr/>
                    <a:lstStyle/>
                    <a:p>
                      <a:r>
                        <a:rPr lang="en-US" sz="1800" dirty="0"/>
                        <a:t>name</a:t>
                      </a:r>
                    </a:p>
                  </a:txBody>
                  <a:tcPr marT="45733" marB="45733"/>
                </a:tc>
                <a:tc>
                  <a:txBody>
                    <a:bodyPr/>
                    <a:lstStyle/>
                    <a:p>
                      <a:r>
                        <a:rPr lang="en-US" sz="1800" dirty="0"/>
                        <a:t>Defines a name for the drop-down list</a:t>
                      </a:r>
                    </a:p>
                  </a:txBody>
                  <a:tcPr marT="45733" marB="45733"/>
                </a:tc>
                <a:extLst>
                  <a:ext uri="{0D108BD9-81ED-4DB2-BD59-A6C34878D82A}">
                    <a16:rowId xmlns:a16="http://schemas.microsoft.com/office/drawing/2014/main" val="10005"/>
                  </a:ext>
                </a:extLst>
              </a:tr>
              <a:tr h="640252">
                <a:tc>
                  <a:txBody>
                    <a:bodyPr/>
                    <a:lstStyle/>
                    <a:p>
                      <a:r>
                        <a:rPr lang="en-US" sz="1800" dirty="0"/>
                        <a:t>required</a:t>
                      </a:r>
                    </a:p>
                  </a:txBody>
                  <a:tcPr marT="45733" marB="45733"/>
                </a:tc>
                <a:tc>
                  <a:txBody>
                    <a:bodyPr/>
                    <a:lstStyle/>
                    <a:p>
                      <a:r>
                        <a:rPr lang="en-US" sz="1800" dirty="0"/>
                        <a:t>required</a:t>
                      </a:r>
                    </a:p>
                  </a:txBody>
                  <a:tcPr marT="45733" marB="45733"/>
                </a:tc>
                <a:tc>
                  <a:txBody>
                    <a:bodyPr/>
                    <a:lstStyle/>
                    <a:p>
                      <a:r>
                        <a:rPr lang="en-US" sz="1800" dirty="0"/>
                        <a:t>Specifies that the user is required to select a value before submitting the form</a:t>
                      </a:r>
                    </a:p>
                  </a:txBody>
                  <a:tcPr marT="45733" marB="45733"/>
                </a:tc>
                <a:extLst>
                  <a:ext uri="{0D108BD9-81ED-4DB2-BD59-A6C34878D82A}">
                    <a16:rowId xmlns:a16="http://schemas.microsoft.com/office/drawing/2014/main" val="10006"/>
                  </a:ext>
                </a:extLst>
              </a:tr>
              <a:tr h="640252">
                <a:tc>
                  <a:txBody>
                    <a:bodyPr/>
                    <a:lstStyle/>
                    <a:p>
                      <a:r>
                        <a:rPr lang="en-US" sz="1800" dirty="0"/>
                        <a:t>size</a:t>
                      </a:r>
                    </a:p>
                  </a:txBody>
                  <a:tcPr marT="45733" marB="45733"/>
                </a:tc>
                <a:tc>
                  <a:txBody>
                    <a:bodyPr/>
                    <a:lstStyle/>
                    <a:p>
                      <a:r>
                        <a:rPr lang="en-US" sz="1800" dirty="0"/>
                        <a:t>number </a:t>
                      </a:r>
                    </a:p>
                  </a:txBody>
                  <a:tcPr marT="45733" marB="45733"/>
                </a:tc>
                <a:tc>
                  <a:txBody>
                    <a:bodyPr/>
                    <a:lstStyle/>
                    <a:p>
                      <a:r>
                        <a:rPr lang="en-US" sz="1800" dirty="0"/>
                        <a:t>Defines the number of visible options in a drop-down list</a:t>
                      </a:r>
                    </a:p>
                  </a:txBody>
                  <a:tcPr marT="45733" marB="45733"/>
                </a:tc>
                <a:extLst>
                  <a:ext uri="{0D108BD9-81ED-4DB2-BD59-A6C34878D82A}">
                    <a16:rowId xmlns:a16="http://schemas.microsoft.com/office/drawing/2014/main" val="10007"/>
                  </a:ext>
                </a:extLst>
              </a:tr>
            </a:tbl>
          </a:graphicData>
        </a:graphic>
      </p:graphicFrame>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noChangeArrowheads="1"/>
          </p:cNvSpPr>
          <p:nvPr>
            <p:ph type="title"/>
          </p:nvPr>
        </p:nvSpPr>
        <p:spPr bwMode="auto">
          <a:xfrm>
            <a:off x="457200" y="762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sv-SE" altLang="en-US" sz="4000" b="1" smtClean="0"/>
              <a:t>&lt;nav&gt; tag introduced in HTML5</a:t>
            </a:r>
            <a:endParaRPr lang="en-US" altLang="en-US" sz="4000" b="1" smtClean="0"/>
          </a:p>
        </p:txBody>
      </p:sp>
      <p:sp>
        <p:nvSpPr>
          <p:cNvPr id="26627" name="Content Placeholder 2"/>
          <p:cNvSpPr>
            <a:spLocks noGrp="1" noChangeArrowheads="1"/>
          </p:cNvSpPr>
          <p:nvPr>
            <p:ph idx="1"/>
          </p:nvPr>
        </p:nvSpPr>
        <p:spPr bwMode="auto">
          <a:xfrm>
            <a:off x="152400" y="1752600"/>
            <a:ext cx="8763000" cy="5486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231775" indent="-231775" algn="just" eaLnBrk="1" hangingPunct="1"/>
            <a:r>
              <a:rPr lang="en-US" altLang="en-US" sz="2400" dirty="0" smtClean="0"/>
              <a:t>&lt;</a:t>
            </a:r>
            <a:r>
              <a:rPr lang="en-US" altLang="en-US" sz="2400" b="1" dirty="0" err="1" smtClean="0"/>
              <a:t>nav</a:t>
            </a:r>
            <a:r>
              <a:rPr lang="en-US" altLang="en-US" sz="2400" dirty="0" smtClean="0"/>
              <a:t>&gt; tag is </a:t>
            </a:r>
            <a:r>
              <a:rPr lang="en-US" altLang="en-US" sz="2400" b="1" dirty="0" smtClean="0"/>
              <a:t>newly</a:t>
            </a:r>
            <a:r>
              <a:rPr lang="en-US" altLang="en-US" sz="2400" dirty="0" smtClean="0"/>
              <a:t> introduced in </a:t>
            </a:r>
            <a:r>
              <a:rPr lang="en-US" altLang="en-US" sz="2400" b="1" dirty="0" smtClean="0"/>
              <a:t>HTML version 5</a:t>
            </a:r>
            <a:r>
              <a:rPr lang="en-US" altLang="en-US" sz="2400" dirty="0" smtClean="0"/>
              <a:t>.The &lt;</a:t>
            </a:r>
            <a:r>
              <a:rPr lang="en-US" altLang="en-US" sz="2400" dirty="0" err="1" smtClean="0"/>
              <a:t>nav</a:t>
            </a:r>
            <a:r>
              <a:rPr lang="en-US" altLang="en-US" sz="2400" dirty="0" smtClean="0"/>
              <a:t>&gt; tag defines a set of </a:t>
            </a:r>
            <a:r>
              <a:rPr lang="en-US" altLang="en-US" sz="2400" b="1" dirty="0" smtClean="0"/>
              <a:t>navigation links.</a:t>
            </a:r>
          </a:p>
          <a:p>
            <a:pPr marL="231775" indent="-231775" algn="just" eaLnBrk="1" hangingPunct="1"/>
            <a:r>
              <a:rPr lang="en-US" altLang="en-US" sz="2400" b="1" dirty="0" smtClean="0"/>
              <a:t>Not</a:t>
            </a:r>
            <a:r>
              <a:rPr lang="en-US" altLang="en-US" sz="2400" dirty="0" smtClean="0"/>
              <a:t>  all  links  of a document  must  be  in  a  &lt;</a:t>
            </a:r>
            <a:r>
              <a:rPr lang="en-US" altLang="en-US" sz="2400" dirty="0" err="1" smtClean="0"/>
              <a:t>nav</a:t>
            </a:r>
            <a:r>
              <a:rPr lang="en-US" altLang="en-US" sz="2400" dirty="0" smtClean="0"/>
              <a:t>&gt;  element.  The  &lt;</a:t>
            </a:r>
            <a:r>
              <a:rPr lang="en-US" altLang="en-US" sz="2400" dirty="0" err="1" smtClean="0"/>
              <a:t>nav</a:t>
            </a:r>
            <a:r>
              <a:rPr lang="en-US" altLang="en-US" sz="2400" dirty="0" smtClean="0"/>
              <a:t>&gt;  element  is  intended </a:t>
            </a:r>
            <a:r>
              <a:rPr lang="en-US" altLang="en-US" sz="2400" b="1" dirty="0" smtClean="0"/>
              <a:t>only  for major block </a:t>
            </a:r>
            <a:r>
              <a:rPr lang="en-US" altLang="en-US" sz="2400" dirty="0" smtClean="0"/>
              <a:t>of navigation links.</a:t>
            </a:r>
          </a:p>
          <a:p>
            <a:pPr marL="231775" indent="-231775" algn="just" eaLnBrk="1" hangingPunct="1"/>
            <a:r>
              <a:rPr lang="en-US" altLang="en-US" sz="2400" dirty="0" smtClean="0"/>
              <a:t>Browsers, such as screen readers for disabled users, can use this element to determine whether to omit the initial rendering of this content.</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noChangeArrowheads="1"/>
          </p:cNvSpPr>
          <p:nvPr>
            <p:ph type="title"/>
          </p:nvPr>
        </p:nvSpPr>
        <p:spPr bwMode="auto">
          <a:xfrm>
            <a:off x="457200" y="762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sv-SE" altLang="en-US" sz="4000" b="1" smtClean="0"/>
              <a:t>&lt;legend&gt; tag in HTML</a:t>
            </a:r>
            <a:endParaRPr lang="en-US" altLang="en-US" sz="4000" b="1" smtClean="0"/>
          </a:p>
        </p:txBody>
      </p:sp>
      <p:sp>
        <p:nvSpPr>
          <p:cNvPr id="20483" name="Content Placeholder 2"/>
          <p:cNvSpPr>
            <a:spLocks noGrp="1"/>
          </p:cNvSpPr>
          <p:nvPr>
            <p:ph idx="1"/>
          </p:nvPr>
        </p:nvSpPr>
        <p:spPr>
          <a:xfrm>
            <a:off x="304800" y="1524000"/>
            <a:ext cx="8458200" cy="5486400"/>
          </a:xfrm>
        </p:spPr>
        <p:txBody>
          <a:bodyPr rtlCol="0">
            <a:normAutofit/>
          </a:bodyPr>
          <a:lstStyle/>
          <a:p>
            <a:pPr marL="231775" indent="-231775" algn="just" eaLnBrk="1" fontAlgn="auto" hangingPunct="1">
              <a:spcAft>
                <a:spcPts val="0"/>
              </a:spcAft>
              <a:buFont typeface="Wingdings 3" charset="2"/>
              <a:buChar char=""/>
              <a:defRPr/>
            </a:pPr>
            <a:r>
              <a:rPr lang="en-US" altLang="en-US" sz="2300" dirty="0">
                <a:solidFill>
                  <a:schemeClr val="tx1">
                    <a:lumMod val="75000"/>
                    <a:lumOff val="25000"/>
                  </a:schemeClr>
                </a:solidFill>
              </a:rPr>
              <a:t>The  &lt;legend&gt;  element  represents  a  </a:t>
            </a:r>
            <a:r>
              <a:rPr lang="en-US" altLang="en-US" sz="2300" b="1" dirty="0">
                <a:solidFill>
                  <a:schemeClr val="tx1">
                    <a:lumMod val="75000"/>
                    <a:lumOff val="25000"/>
                  </a:schemeClr>
                </a:solidFill>
              </a:rPr>
              <a:t>caption</a:t>
            </a:r>
            <a:r>
              <a:rPr lang="en-US" altLang="en-US" sz="2300" dirty="0">
                <a:solidFill>
                  <a:schemeClr val="tx1">
                    <a:lumMod val="75000"/>
                    <a:lumOff val="25000"/>
                  </a:schemeClr>
                </a:solidFill>
              </a:rPr>
              <a:t>  for  the  rest  of  the  contents  of  the  legend  element's parent &lt;</a:t>
            </a:r>
            <a:r>
              <a:rPr lang="en-US" altLang="en-US" sz="2300" dirty="0" err="1">
                <a:solidFill>
                  <a:schemeClr val="tx1">
                    <a:lumMod val="75000"/>
                    <a:lumOff val="25000"/>
                  </a:schemeClr>
                </a:solidFill>
              </a:rPr>
              <a:t>fieldset</a:t>
            </a:r>
            <a:r>
              <a:rPr lang="en-US" altLang="en-US" sz="2300" dirty="0">
                <a:solidFill>
                  <a:schemeClr val="tx1">
                    <a:lumMod val="75000"/>
                    <a:lumOff val="25000"/>
                  </a:schemeClr>
                </a:solidFill>
              </a:rPr>
              <a:t>&gt; element.</a:t>
            </a:r>
          </a:p>
          <a:p>
            <a:pPr marL="231775" indent="-231775" algn="just" eaLnBrk="1" fontAlgn="auto" hangingPunct="1">
              <a:spcAft>
                <a:spcPts val="0"/>
              </a:spcAft>
              <a:buFontTx/>
              <a:buNone/>
              <a:defRPr/>
            </a:pPr>
            <a:r>
              <a:rPr lang="en-US" altLang="en-US" sz="2300" b="1" dirty="0">
                <a:solidFill>
                  <a:schemeClr val="tx1">
                    <a:lumMod val="75000"/>
                    <a:lumOff val="25000"/>
                  </a:schemeClr>
                </a:solidFill>
              </a:rPr>
              <a:t>Example</a:t>
            </a:r>
            <a:r>
              <a:rPr lang="en-US" altLang="en-US" sz="2300" dirty="0">
                <a:solidFill>
                  <a:schemeClr val="tx1">
                    <a:lumMod val="75000"/>
                    <a:lumOff val="25000"/>
                  </a:schemeClr>
                </a:solidFill>
              </a:rPr>
              <a:t>,</a:t>
            </a:r>
          </a:p>
          <a:p>
            <a:pPr marL="231775" indent="-231775" algn="just" eaLnBrk="1" fontAlgn="auto" hangingPunct="1">
              <a:spcAft>
                <a:spcPts val="0"/>
              </a:spcAft>
              <a:buFontTx/>
              <a:buNone/>
              <a:defRPr/>
            </a:pPr>
            <a:r>
              <a:rPr lang="en-US" altLang="en-US" sz="2300" dirty="0">
                <a:solidFill>
                  <a:schemeClr val="tx1">
                    <a:lumMod val="75000"/>
                    <a:lumOff val="25000"/>
                  </a:schemeClr>
                </a:solidFill>
              </a:rPr>
              <a:t>&lt;</a:t>
            </a:r>
            <a:r>
              <a:rPr lang="en-US" altLang="en-US" sz="2300" dirty="0" err="1">
                <a:solidFill>
                  <a:schemeClr val="tx1">
                    <a:lumMod val="75000"/>
                    <a:lumOff val="25000"/>
                  </a:schemeClr>
                </a:solidFill>
              </a:rPr>
              <a:t>fieldset</a:t>
            </a:r>
            <a:r>
              <a:rPr lang="en-US" altLang="en-US" sz="2300" dirty="0">
                <a:solidFill>
                  <a:schemeClr val="tx1">
                    <a:lumMod val="75000"/>
                    <a:lumOff val="25000"/>
                  </a:schemeClr>
                </a:solidFill>
              </a:rPr>
              <a:t> name="</a:t>
            </a:r>
            <a:r>
              <a:rPr lang="en-US" altLang="en-US" sz="2300" dirty="0" err="1">
                <a:solidFill>
                  <a:schemeClr val="tx1">
                    <a:lumMod val="75000"/>
                    <a:lumOff val="25000"/>
                  </a:schemeClr>
                </a:solidFill>
              </a:rPr>
              <a:t>userinfo</a:t>
            </a:r>
            <a:r>
              <a:rPr lang="en-US" altLang="en-US" sz="2300" dirty="0">
                <a:solidFill>
                  <a:schemeClr val="tx1">
                    <a:lumMod val="75000"/>
                    <a:lumOff val="25000"/>
                  </a:schemeClr>
                </a:solidFill>
              </a:rPr>
              <a:t>"&gt;</a:t>
            </a:r>
          </a:p>
          <a:p>
            <a:pPr marL="231775" indent="-231775" algn="just" eaLnBrk="1" fontAlgn="auto" hangingPunct="1">
              <a:spcAft>
                <a:spcPts val="0"/>
              </a:spcAft>
              <a:buFontTx/>
              <a:buNone/>
              <a:defRPr/>
            </a:pPr>
            <a:r>
              <a:rPr lang="en-US" altLang="en-US" sz="2300" dirty="0">
                <a:solidFill>
                  <a:schemeClr val="tx1">
                    <a:lumMod val="75000"/>
                    <a:lumOff val="25000"/>
                  </a:schemeClr>
                </a:solidFill>
              </a:rPr>
              <a:t>	    &lt;legend&gt;User information&lt;/legend&gt;</a:t>
            </a:r>
          </a:p>
          <a:p>
            <a:pPr marL="231775" indent="-231775" algn="just" eaLnBrk="1" fontAlgn="auto" hangingPunct="1">
              <a:spcAft>
                <a:spcPts val="0"/>
              </a:spcAft>
              <a:buFontTx/>
              <a:buNone/>
              <a:defRPr/>
            </a:pPr>
            <a:r>
              <a:rPr lang="en-US" altLang="en-US" sz="2300" dirty="0">
                <a:solidFill>
                  <a:schemeClr val="tx1">
                    <a:lumMod val="75000"/>
                    <a:lumOff val="25000"/>
                  </a:schemeClr>
                </a:solidFill>
              </a:rPr>
              <a:t>		&lt;label for="name"&gt;Name&lt;/label&gt;</a:t>
            </a:r>
          </a:p>
          <a:p>
            <a:pPr marL="231775" indent="-231775" algn="just" eaLnBrk="1" fontAlgn="auto" hangingPunct="1">
              <a:spcAft>
                <a:spcPts val="0"/>
              </a:spcAft>
              <a:buFontTx/>
              <a:buNone/>
              <a:defRPr/>
            </a:pPr>
            <a:r>
              <a:rPr lang="en-US" altLang="en-US" sz="2300" dirty="0">
                <a:solidFill>
                  <a:schemeClr val="tx1">
                    <a:lumMod val="75000"/>
                    <a:lumOff val="25000"/>
                  </a:schemeClr>
                </a:solidFill>
              </a:rPr>
              <a:t>		&lt;input type="text" name="name" id="name" size="40"&gt;</a:t>
            </a:r>
          </a:p>
          <a:p>
            <a:pPr marL="231775" indent="-231775" algn="just" eaLnBrk="1" fontAlgn="auto" hangingPunct="1">
              <a:spcAft>
                <a:spcPts val="0"/>
              </a:spcAft>
              <a:buFontTx/>
              <a:buNone/>
              <a:defRPr/>
            </a:pPr>
            <a:r>
              <a:rPr lang="en-US" altLang="en-US" sz="2300" dirty="0">
                <a:solidFill>
                  <a:schemeClr val="tx1">
                    <a:lumMod val="75000"/>
                    <a:lumOff val="25000"/>
                  </a:schemeClr>
                </a:solidFill>
              </a:rPr>
              <a:t>		&lt;label for="address"&gt;Address&lt;/label&gt;</a:t>
            </a:r>
          </a:p>
          <a:p>
            <a:pPr marL="231775" indent="-231775" algn="just" eaLnBrk="1" fontAlgn="auto" hangingPunct="1">
              <a:spcAft>
                <a:spcPts val="0"/>
              </a:spcAft>
              <a:buFontTx/>
              <a:buNone/>
              <a:defRPr/>
            </a:pPr>
            <a:r>
              <a:rPr lang="en-US" altLang="en-US" sz="2300" dirty="0">
                <a:solidFill>
                  <a:schemeClr val="tx1">
                    <a:lumMod val="75000"/>
                    <a:lumOff val="25000"/>
                  </a:schemeClr>
                </a:solidFill>
              </a:rPr>
              <a:t>		&lt;input type="text" name="address" id="address" size="40"&gt;</a:t>
            </a:r>
          </a:p>
          <a:p>
            <a:pPr marL="231775" indent="-231775" algn="just" eaLnBrk="1" fontAlgn="auto" hangingPunct="1">
              <a:spcAft>
                <a:spcPts val="0"/>
              </a:spcAft>
              <a:buFontTx/>
              <a:buNone/>
              <a:defRPr/>
            </a:pPr>
            <a:r>
              <a:rPr lang="en-US" altLang="en-US" sz="2300" dirty="0">
                <a:solidFill>
                  <a:schemeClr val="tx1">
                    <a:lumMod val="75000"/>
                    <a:lumOff val="25000"/>
                  </a:schemeClr>
                </a:solidFill>
              </a:rPr>
              <a:t>		&lt;label for="phone"&gt;Phone&lt;/label&gt;</a:t>
            </a:r>
          </a:p>
          <a:p>
            <a:pPr marL="231775" indent="-231775" algn="just" eaLnBrk="1" fontAlgn="auto" hangingPunct="1">
              <a:spcAft>
                <a:spcPts val="0"/>
              </a:spcAft>
              <a:buFontTx/>
              <a:buNone/>
              <a:defRPr/>
            </a:pPr>
            <a:r>
              <a:rPr lang="en-US" altLang="en-US" sz="2300" dirty="0">
                <a:solidFill>
                  <a:schemeClr val="tx1">
                    <a:lumMod val="75000"/>
                    <a:lumOff val="25000"/>
                  </a:schemeClr>
                </a:solidFill>
              </a:rPr>
              <a:t>		&lt;input type="text" name="phone" id="phone" size="40"&gt;</a:t>
            </a:r>
          </a:p>
          <a:p>
            <a:pPr marL="231775" indent="-231775" algn="just" eaLnBrk="1" fontAlgn="auto" hangingPunct="1">
              <a:spcAft>
                <a:spcPts val="0"/>
              </a:spcAft>
              <a:buFontTx/>
              <a:buNone/>
              <a:defRPr/>
            </a:pPr>
            <a:r>
              <a:rPr lang="en-US" altLang="en-US" sz="2300" dirty="0">
                <a:solidFill>
                  <a:schemeClr val="tx1">
                    <a:lumMod val="75000"/>
                    <a:lumOff val="25000"/>
                  </a:schemeClr>
                </a:solidFill>
              </a:rPr>
              <a:t>&lt;/</a:t>
            </a:r>
            <a:r>
              <a:rPr lang="en-US" altLang="en-US" sz="2300" dirty="0" err="1">
                <a:solidFill>
                  <a:schemeClr val="tx1">
                    <a:lumMod val="75000"/>
                    <a:lumOff val="25000"/>
                  </a:schemeClr>
                </a:solidFill>
              </a:rPr>
              <a:t>fieldset</a:t>
            </a:r>
            <a:r>
              <a:rPr lang="en-US" altLang="en-US" sz="2300" dirty="0">
                <a:solidFill>
                  <a:schemeClr val="tx1">
                    <a:lumMod val="75000"/>
                    <a:lumOff val="25000"/>
                  </a:schemeClr>
                </a:solidFill>
              </a:rPr>
              <a:t>&gt;</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98475" y="725488"/>
            <a:ext cx="8229600" cy="625475"/>
          </a:xfrm>
          <a:ln>
            <a:miter lim="800000"/>
            <a:headEnd/>
            <a:tailEnd/>
          </a:ln>
        </p:spPr>
        <p:txBody>
          <a:bodyPr rtlCol="0">
            <a:normAutofit fontScale="90000"/>
          </a:bodyPr>
          <a:lstStyle/>
          <a:p>
            <a:pPr eaLnBrk="1" fontAlgn="auto" hangingPunct="1">
              <a:spcAft>
                <a:spcPts val="0"/>
              </a:spcAft>
              <a:defRPr/>
            </a:pPr>
            <a:r>
              <a:rPr lang="en-US" sz="4000" b="1" dirty="0">
                <a:latin typeface="+mn-lt"/>
              </a:rPr>
              <a:t>Contents</a:t>
            </a:r>
          </a:p>
        </p:txBody>
      </p:sp>
      <p:sp>
        <p:nvSpPr>
          <p:cNvPr id="6147" name="Rectangle 3"/>
          <p:cNvSpPr>
            <a:spLocks noGrp="1" noChangeArrowheads="1"/>
          </p:cNvSpPr>
          <p:nvPr>
            <p:ph idx="1"/>
          </p:nvPr>
        </p:nvSpPr>
        <p:spPr bwMode="auto">
          <a:xfrm>
            <a:off x="665163" y="1752600"/>
            <a:ext cx="8326437"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smtClean="0"/>
              <a:t>Form Elements</a:t>
            </a:r>
          </a:p>
          <a:p>
            <a:pPr eaLnBrk="1" hangingPunct="1"/>
            <a:r>
              <a:rPr lang="en-US" altLang="en-US" sz="2800" smtClean="0"/>
              <a:t>Creating a Signup and Login Form</a:t>
            </a:r>
          </a:p>
          <a:p>
            <a:pPr eaLnBrk="1" hangingPunct="1"/>
            <a:r>
              <a:rPr lang="en-US" altLang="en-US" sz="2800" smtClean="0"/>
              <a:t>Box Elements</a:t>
            </a:r>
          </a:p>
          <a:p>
            <a:pPr eaLnBrk="1" hangingPunct="1"/>
            <a:r>
              <a:rPr lang="en-US" altLang="en-US" sz="2800" smtClean="0"/>
              <a:t>Style Element and Styling of a page</a:t>
            </a:r>
          </a:p>
          <a:p>
            <a:pPr eaLnBrk="1" hangingPunct="1"/>
            <a:r>
              <a:rPr lang="en-US" altLang="en-US" sz="2800" smtClean="0"/>
              <a:t>New Elements introduced in version 5</a:t>
            </a:r>
          </a:p>
          <a:p>
            <a:pPr eaLnBrk="1" hangingPunct="1"/>
            <a:r>
              <a:rPr lang="en-US" altLang="en-US" sz="2800" smtClean="0"/>
              <a:t>Media Elements in HTML 5</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noChangeArrowheads="1"/>
          </p:cNvSpPr>
          <p:nvPr>
            <p:ph type="title"/>
          </p:nvPr>
        </p:nvSpPr>
        <p:spPr bwMode="auto">
          <a:xfrm>
            <a:off x="457200" y="762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Creating a box layout</a:t>
            </a:r>
          </a:p>
        </p:txBody>
      </p:sp>
      <p:sp>
        <p:nvSpPr>
          <p:cNvPr id="28675" name="Content Placeholder 2"/>
          <p:cNvSpPr>
            <a:spLocks noGrp="1" noChangeArrowheads="1"/>
          </p:cNvSpPr>
          <p:nvPr>
            <p:ph idx="1"/>
          </p:nvPr>
        </p:nvSpPr>
        <p:spPr bwMode="auto">
          <a:xfrm>
            <a:off x="457200" y="17986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smtClean="0"/>
              <a:t>Using &lt;</a:t>
            </a:r>
            <a:r>
              <a:rPr lang="en-US" altLang="en-US" b="1" dirty="0" smtClean="0"/>
              <a:t>div</a:t>
            </a:r>
            <a:r>
              <a:rPr lang="en-US" altLang="en-US" dirty="0" smtClean="0"/>
              <a:t>&gt;, &lt;</a:t>
            </a:r>
            <a:r>
              <a:rPr lang="en-US" altLang="en-US" b="1" dirty="0" smtClean="0"/>
              <a:t>article</a:t>
            </a:r>
            <a:r>
              <a:rPr lang="en-US" altLang="en-US" dirty="0" smtClean="0"/>
              <a:t>&gt;, &lt;</a:t>
            </a:r>
            <a:r>
              <a:rPr lang="en-US" altLang="en-US" b="1" dirty="0" smtClean="0"/>
              <a:t>sections</a:t>
            </a:r>
            <a:r>
              <a:rPr lang="en-US" altLang="en-US" dirty="0" smtClean="0"/>
              <a:t>&gt;, &lt;</a:t>
            </a:r>
            <a:r>
              <a:rPr lang="en-US" altLang="en-US" b="1" dirty="0" smtClean="0"/>
              <a:t>header</a:t>
            </a:r>
            <a:r>
              <a:rPr lang="en-US" altLang="en-US" dirty="0" smtClean="0"/>
              <a:t>&gt; and &lt;</a:t>
            </a:r>
            <a:r>
              <a:rPr lang="en-US" altLang="en-US" b="1" dirty="0" smtClean="0"/>
              <a:t>footer</a:t>
            </a:r>
            <a:r>
              <a:rPr lang="en-US" altLang="en-US" dirty="0" smtClean="0"/>
              <a:t>&gt;</a:t>
            </a:r>
          </a:p>
          <a:p>
            <a:pPr eaLnBrk="1" hangingPunct="1"/>
            <a:r>
              <a:rPr lang="en-US" altLang="en-US" dirty="0" smtClean="0"/>
              <a:t>Styling and positioning of boxes</a:t>
            </a:r>
          </a:p>
          <a:p>
            <a:pPr eaLnBrk="1" hangingPunct="1"/>
            <a:r>
              <a:rPr lang="en-US" altLang="en-US" dirty="0" smtClean="0"/>
              <a:t>Demo</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685800"/>
            <a:ext cx="8229600" cy="1143000"/>
          </a:xfrm>
        </p:spPr>
        <p:txBody>
          <a:bodyPr rtlCol="0">
            <a:normAutofit fontScale="90000"/>
          </a:bodyPr>
          <a:lstStyle/>
          <a:p>
            <a:pPr eaLnBrk="1" fontAlgn="auto" hangingPunct="1">
              <a:spcAft>
                <a:spcPts val="0"/>
              </a:spcAft>
              <a:defRPr/>
            </a:pPr>
            <a:r>
              <a:rPr lang="en-US" altLang="en-US" b="1"/>
              <a:t>Box Elements in HTML 5</a:t>
            </a:r>
            <a:br>
              <a:rPr lang="en-US" altLang="en-US" b="1"/>
            </a:br>
            <a:r>
              <a:rPr lang="en-US" altLang="en-US" b="1"/>
              <a:t>(header, section, article)</a:t>
            </a:r>
          </a:p>
        </p:txBody>
      </p:sp>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b="5080"/>
          <a:stretch>
            <a:fillRect/>
          </a:stretch>
        </p:blipFill>
        <p:spPr bwMode="auto">
          <a:xfrm>
            <a:off x="838200" y="2133600"/>
            <a:ext cx="73914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04800" y="1524000"/>
            <a:ext cx="8826500" cy="4953000"/>
          </a:xfrm>
          <a:prstGeom prst="rect">
            <a:avLst/>
          </a:prstGeom>
          <a:noFill/>
          <a:ln w="9525">
            <a:noFill/>
            <a:miter lim="800000"/>
            <a:headEnd/>
            <a:tailEnd/>
          </a:ln>
        </p:spPr>
        <p:txBody>
          <a:bodyPr/>
          <a:lstStyle/>
          <a:p>
            <a:pPr eaLnBrk="1" fontAlgn="auto" hangingPunct="1">
              <a:spcBef>
                <a:spcPts val="0"/>
              </a:spcBef>
              <a:spcAft>
                <a:spcPts val="1200"/>
              </a:spcAft>
              <a:defRPr/>
            </a:pPr>
            <a:r>
              <a:rPr lang="en-US" sz="2800" b="1" dirty="0">
                <a:latin typeface="+mn-lt"/>
              </a:rPr>
              <a:t>&lt;div&gt; Tag</a:t>
            </a:r>
          </a:p>
          <a:p>
            <a:pPr eaLnBrk="1" fontAlgn="auto" hangingPunct="1">
              <a:spcBef>
                <a:spcPts val="0"/>
              </a:spcBef>
              <a:spcAft>
                <a:spcPts val="0"/>
              </a:spcAft>
              <a:defRPr/>
            </a:pPr>
            <a:r>
              <a:rPr lang="en-US" sz="2400" dirty="0">
                <a:latin typeface="+mn-lt"/>
              </a:rPr>
              <a:t>The &lt;div&gt; tag defines a </a:t>
            </a:r>
            <a:r>
              <a:rPr lang="en-US" sz="2400" b="1" dirty="0">
                <a:latin typeface="+mn-lt"/>
              </a:rPr>
              <a:t>division</a:t>
            </a:r>
            <a:r>
              <a:rPr lang="en-US" sz="2400" dirty="0">
                <a:latin typeface="+mn-lt"/>
              </a:rPr>
              <a:t> or a </a:t>
            </a:r>
            <a:r>
              <a:rPr lang="en-US" sz="2400" b="1" dirty="0">
                <a:latin typeface="+mn-lt"/>
              </a:rPr>
              <a:t>section</a:t>
            </a:r>
            <a:r>
              <a:rPr lang="en-US" sz="2400" dirty="0">
                <a:latin typeface="+mn-lt"/>
              </a:rPr>
              <a:t> in an HTML document.</a:t>
            </a:r>
          </a:p>
          <a:p>
            <a:pPr eaLnBrk="1" fontAlgn="auto" hangingPunct="1">
              <a:spcBef>
                <a:spcPts val="0"/>
              </a:spcBef>
              <a:spcAft>
                <a:spcPts val="0"/>
              </a:spcAft>
              <a:defRPr/>
            </a:pPr>
            <a:r>
              <a:rPr lang="en-US" sz="2400" dirty="0">
                <a:latin typeface="+mn-lt"/>
              </a:rPr>
              <a:t>The &lt;div&gt; tag is often used </a:t>
            </a:r>
            <a:r>
              <a:rPr lang="en-US" sz="2400" b="1" dirty="0">
                <a:latin typeface="+mn-lt"/>
              </a:rPr>
              <a:t>to group block-elements to format them with styles.</a:t>
            </a:r>
          </a:p>
          <a:p>
            <a:pPr marL="342900" indent="-342900" eaLnBrk="1" fontAlgn="auto" hangingPunct="1">
              <a:lnSpc>
                <a:spcPct val="90000"/>
              </a:lnSpc>
              <a:spcBef>
                <a:spcPct val="20000"/>
              </a:spcBef>
              <a:spcAft>
                <a:spcPts val="0"/>
              </a:spcAft>
              <a:buClr>
                <a:schemeClr val="accent1"/>
              </a:buClr>
              <a:buSzPct val="80000"/>
              <a:buFont typeface="Wingdings" pitchFamily="2" charset="2"/>
              <a:buNone/>
              <a:defRPr/>
            </a:pPr>
            <a:endParaRPr lang="en-US" sz="2400" dirty="0">
              <a:latin typeface="+mn-lt"/>
              <a:cs typeface="Times New Roman" pitchFamily="18" charset="0"/>
            </a:endParaRPr>
          </a:p>
          <a:p>
            <a:pPr marL="342900" indent="-342900" eaLnBrk="1" fontAlgn="auto" hangingPunct="1">
              <a:lnSpc>
                <a:spcPct val="90000"/>
              </a:lnSpc>
              <a:spcBef>
                <a:spcPct val="20000"/>
              </a:spcBef>
              <a:spcAft>
                <a:spcPts val="0"/>
              </a:spcAft>
              <a:buClr>
                <a:schemeClr val="accent1"/>
              </a:buClr>
              <a:buSzPct val="80000"/>
              <a:buFont typeface="Wingdings" pitchFamily="2" charset="2"/>
              <a:buNone/>
              <a:defRPr/>
            </a:pPr>
            <a:r>
              <a:rPr lang="en-US" sz="2400" dirty="0">
                <a:latin typeface="+mn-lt"/>
                <a:cs typeface="Times New Roman" pitchFamily="18" charset="0"/>
              </a:rPr>
              <a:t>Main attributes:</a:t>
            </a:r>
          </a:p>
          <a:p>
            <a:pPr marL="800100" lvl="1" indent="-342900" eaLnBrk="1" fontAlgn="auto" hangingPunct="1">
              <a:lnSpc>
                <a:spcPct val="90000"/>
              </a:lnSpc>
              <a:spcBef>
                <a:spcPct val="20000"/>
              </a:spcBef>
              <a:spcAft>
                <a:spcPts val="0"/>
              </a:spcAft>
              <a:buSzPct val="85000"/>
              <a:buFont typeface="Arial" panose="020B0604020202020204" pitchFamily="34" charset="0"/>
              <a:buChar char="•"/>
              <a:defRPr/>
            </a:pPr>
            <a:r>
              <a:rPr lang="en-US" sz="2400" b="1" dirty="0" smtClean="0">
                <a:latin typeface="+mn-lt"/>
                <a:cs typeface="Courier New" pitchFamily="49" charset="0"/>
              </a:rPr>
              <a:t>id</a:t>
            </a:r>
            <a:r>
              <a:rPr lang="en-US" sz="2400" dirty="0" smtClean="0">
                <a:latin typeface="+mn-lt"/>
                <a:cs typeface="Times New Roman" pitchFamily="18" charset="0"/>
              </a:rPr>
              <a:t> </a:t>
            </a:r>
            <a:r>
              <a:rPr lang="en-US" sz="2400" dirty="0">
                <a:latin typeface="+mn-lt"/>
                <a:cs typeface="Times New Roman" pitchFamily="18" charset="0"/>
              </a:rPr>
              <a:t>-  </a:t>
            </a:r>
            <a:r>
              <a:rPr lang="en-US" sz="2400" dirty="0">
                <a:latin typeface="+mn-lt"/>
              </a:rPr>
              <a:t>Specifies a unique id for an element</a:t>
            </a:r>
            <a:r>
              <a:rPr lang="en-US" sz="2400" dirty="0">
                <a:latin typeface="+mn-lt"/>
                <a:cs typeface="Times New Roman" pitchFamily="18" charset="0"/>
              </a:rPr>
              <a:t>.</a:t>
            </a:r>
          </a:p>
          <a:p>
            <a:pPr marL="800100" lvl="1" indent="-342900" eaLnBrk="1" fontAlgn="auto" hangingPunct="1">
              <a:lnSpc>
                <a:spcPct val="90000"/>
              </a:lnSpc>
              <a:spcBef>
                <a:spcPct val="20000"/>
              </a:spcBef>
              <a:spcAft>
                <a:spcPts val="0"/>
              </a:spcAft>
              <a:buSzPct val="85000"/>
              <a:buFont typeface="Arial" panose="020B0604020202020204" pitchFamily="34" charset="0"/>
              <a:buChar char="•"/>
              <a:defRPr/>
            </a:pPr>
            <a:r>
              <a:rPr lang="en-US" sz="2400" b="1" dirty="0" smtClean="0">
                <a:latin typeface="+mn-lt"/>
                <a:cs typeface="Courier New" pitchFamily="49" charset="0"/>
              </a:rPr>
              <a:t>align</a:t>
            </a:r>
            <a:r>
              <a:rPr lang="en-US" sz="2400" dirty="0" smtClean="0">
                <a:latin typeface="+mn-lt"/>
                <a:cs typeface="Times New Roman" pitchFamily="18" charset="0"/>
              </a:rPr>
              <a:t> </a:t>
            </a:r>
            <a:r>
              <a:rPr lang="en-US" sz="2400" dirty="0">
                <a:latin typeface="+mn-lt"/>
                <a:cs typeface="Times New Roman" pitchFamily="18" charset="0"/>
              </a:rPr>
              <a:t>- Aligns the paragraph content to the left, right or center. The default is left alignment.</a:t>
            </a:r>
          </a:p>
          <a:p>
            <a:pPr marL="800100" lvl="1" indent="-342900" eaLnBrk="1" fontAlgn="auto" hangingPunct="1">
              <a:lnSpc>
                <a:spcPct val="90000"/>
              </a:lnSpc>
              <a:spcBef>
                <a:spcPct val="20000"/>
              </a:spcBef>
              <a:spcAft>
                <a:spcPts val="0"/>
              </a:spcAft>
              <a:buSzPct val="85000"/>
              <a:buFont typeface="Arial" panose="020B0604020202020204" pitchFamily="34" charset="0"/>
              <a:buChar char="•"/>
              <a:defRPr/>
            </a:pPr>
            <a:r>
              <a:rPr lang="en-US" sz="2400" b="1" dirty="0" smtClean="0">
                <a:latin typeface="+mn-lt"/>
                <a:cs typeface="Times New Roman" pitchFamily="18" charset="0"/>
              </a:rPr>
              <a:t>class</a:t>
            </a:r>
            <a:r>
              <a:rPr lang="en-US" sz="2400" dirty="0" smtClean="0">
                <a:latin typeface="+mn-lt"/>
                <a:cs typeface="Times New Roman" pitchFamily="18" charset="0"/>
              </a:rPr>
              <a:t> </a:t>
            </a:r>
            <a:r>
              <a:rPr lang="en-US" sz="2400" dirty="0">
                <a:latin typeface="+mn-lt"/>
                <a:cs typeface="Times New Roman" pitchFamily="18" charset="0"/>
              </a:rPr>
              <a:t>- </a:t>
            </a:r>
            <a:r>
              <a:rPr lang="en-US" sz="2400" dirty="0">
                <a:latin typeface="+mn-lt"/>
              </a:rPr>
              <a:t>Specifies a classname for an element</a:t>
            </a:r>
          </a:p>
          <a:p>
            <a:pPr marL="800100" lvl="1" indent="-342900" eaLnBrk="1" fontAlgn="auto" hangingPunct="1">
              <a:lnSpc>
                <a:spcPct val="90000"/>
              </a:lnSpc>
              <a:spcBef>
                <a:spcPct val="20000"/>
              </a:spcBef>
              <a:spcAft>
                <a:spcPts val="0"/>
              </a:spcAft>
              <a:buSzPct val="85000"/>
              <a:buFont typeface="Arial" panose="020B0604020202020204" pitchFamily="34" charset="0"/>
              <a:buChar char="•"/>
              <a:defRPr/>
            </a:pPr>
            <a:r>
              <a:rPr lang="en-US" sz="2400" b="1" dirty="0" smtClean="0">
                <a:latin typeface="+mn-lt"/>
                <a:cs typeface="Times New Roman" pitchFamily="18" charset="0"/>
              </a:rPr>
              <a:t>style</a:t>
            </a:r>
            <a:r>
              <a:rPr lang="en-US" sz="2400" b="1" i="1" dirty="0" smtClean="0">
                <a:latin typeface="+mn-lt"/>
                <a:cs typeface="Times New Roman" pitchFamily="18" charset="0"/>
              </a:rPr>
              <a:t> </a:t>
            </a:r>
            <a:r>
              <a:rPr lang="en-US" sz="2400" b="1" i="1" dirty="0">
                <a:latin typeface="+mn-lt"/>
                <a:cs typeface="Times New Roman" pitchFamily="18" charset="0"/>
              </a:rPr>
              <a:t>(inline style) </a:t>
            </a:r>
            <a:r>
              <a:rPr lang="en-US" sz="2400" dirty="0">
                <a:latin typeface="+mn-lt"/>
                <a:cs typeface="Times New Roman" pitchFamily="18" charset="0"/>
              </a:rPr>
              <a:t>- </a:t>
            </a:r>
            <a:r>
              <a:rPr lang="en-US" sz="2400" dirty="0">
                <a:latin typeface="+mn-lt"/>
              </a:rPr>
              <a:t>Specifies an inline style for an element</a:t>
            </a:r>
            <a:endParaRPr lang="en-US" sz="2400" b="1" i="1" dirty="0">
              <a:latin typeface="+mn-lt"/>
              <a:cs typeface="Times New Roman" pitchFamily="18" charset="0"/>
            </a:endParaRPr>
          </a:p>
          <a:p>
            <a:pPr marL="342900" indent="-342900" eaLnBrk="1" fontAlgn="auto" hangingPunct="1">
              <a:spcBef>
                <a:spcPts val="0"/>
              </a:spcBef>
              <a:spcAft>
                <a:spcPts val="0"/>
              </a:spcAft>
              <a:buFont typeface="Arial" panose="020B0604020202020204" pitchFamily="34" charset="0"/>
              <a:buChar char="•"/>
              <a:defRPr/>
            </a:pPr>
            <a:endParaRPr lang="en-US" sz="2400" dirty="0">
              <a:latin typeface="+mn-lt"/>
            </a:endParaRPr>
          </a:p>
          <a:p>
            <a:pPr marL="342900" indent="-342900" eaLnBrk="1" fontAlgn="auto" hangingPunct="1">
              <a:lnSpc>
                <a:spcPct val="90000"/>
              </a:lnSpc>
              <a:spcBef>
                <a:spcPct val="20000"/>
              </a:spcBef>
              <a:spcAft>
                <a:spcPts val="0"/>
              </a:spcAft>
              <a:buClr>
                <a:schemeClr val="accent1"/>
              </a:buClr>
              <a:buSzPct val="80000"/>
              <a:buFont typeface="Wingdings" pitchFamily="2" charset="2"/>
              <a:buNone/>
              <a:defRPr/>
            </a:pPr>
            <a:r>
              <a:rPr lang="en-US" sz="2400" dirty="0">
                <a:latin typeface="+mn-lt"/>
                <a:cs typeface="Times New Roman" pitchFamily="18" charset="0"/>
              </a:rPr>
              <a:t>       </a:t>
            </a:r>
          </a:p>
        </p:txBody>
      </p:sp>
      <p:sp>
        <p:nvSpPr>
          <p:cNvPr id="23555" name="Rectangle 4"/>
          <p:cNvSpPr>
            <a:spLocks noGrp="1" noChangeArrowheads="1"/>
          </p:cNvSpPr>
          <p:nvPr>
            <p:ph type="title" idx="4294967295"/>
          </p:nvPr>
        </p:nvSpPr>
        <p:spPr>
          <a:xfrm>
            <a:off x="0" y="762000"/>
            <a:ext cx="8229600" cy="587375"/>
          </a:xfrm>
          <a:prstGeom prst="rect">
            <a:avLst/>
          </a:prstGeom>
        </p:spPr>
        <p:txBody>
          <a:bodyPr>
            <a:normAutofit fontScale="90000"/>
          </a:bodyPr>
          <a:lstStyle/>
          <a:p>
            <a:pPr eaLnBrk="1" fontAlgn="auto" hangingPunct="1">
              <a:spcAft>
                <a:spcPts val="0"/>
              </a:spcAft>
              <a:defRPr/>
            </a:pPr>
            <a:r>
              <a:rPr lang="en-US" altLang="en-US" b="1"/>
              <a:t>div element</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755775"/>
            <a:ext cx="8382000" cy="3570208"/>
          </a:xfrm>
          <a:prstGeom prst="rect">
            <a:avLst/>
          </a:prstGeom>
        </p:spPr>
        <p:txBody>
          <a:bodyPr>
            <a:spAutoFit/>
          </a:bodyPr>
          <a:lstStyle/>
          <a:p>
            <a:pPr eaLnBrk="1" fontAlgn="auto" hangingPunct="1">
              <a:spcBef>
                <a:spcPts val="0"/>
              </a:spcBef>
              <a:spcAft>
                <a:spcPts val="0"/>
              </a:spcAft>
              <a:defRPr/>
            </a:pPr>
            <a:r>
              <a:rPr lang="en-US" sz="2600" b="1" dirty="0">
                <a:latin typeface="+mn-lt"/>
              </a:rPr>
              <a:t>    Horizontal Lines</a:t>
            </a:r>
          </a:p>
          <a:p>
            <a:pPr lvl="1" eaLnBrk="1" fontAlgn="auto" hangingPunct="1">
              <a:spcBef>
                <a:spcPts val="0"/>
              </a:spcBef>
              <a:spcAft>
                <a:spcPts val="0"/>
              </a:spcAft>
              <a:defRPr/>
            </a:pPr>
            <a:r>
              <a:rPr lang="en-US" sz="2600" dirty="0" smtClean="0">
                <a:latin typeface="+mn-lt"/>
              </a:rPr>
              <a:t>&lt;</a:t>
            </a:r>
            <a:r>
              <a:rPr lang="en-US" sz="2600" dirty="0" err="1" smtClean="0">
                <a:latin typeface="+mn-lt"/>
              </a:rPr>
              <a:t>hr</a:t>
            </a:r>
            <a:r>
              <a:rPr lang="en-US" sz="2600" dirty="0" smtClean="0">
                <a:latin typeface="+mn-lt"/>
              </a:rPr>
              <a:t>&gt; - used </a:t>
            </a:r>
            <a:r>
              <a:rPr lang="en-US" sz="2600" dirty="0">
                <a:latin typeface="+mn-lt"/>
              </a:rPr>
              <a:t>to draw a horizontal line across the web page.</a:t>
            </a:r>
          </a:p>
          <a:p>
            <a:pPr lvl="1" eaLnBrk="1" fontAlgn="auto" hangingPunct="1">
              <a:spcBef>
                <a:spcPts val="0"/>
              </a:spcBef>
              <a:spcAft>
                <a:spcPts val="0"/>
              </a:spcAft>
              <a:defRPr/>
            </a:pPr>
            <a:endParaRPr lang="en-US" sz="2600" dirty="0">
              <a:solidFill>
                <a:schemeClr val="accent2"/>
              </a:solidFill>
              <a:latin typeface="+mn-lt"/>
            </a:endParaRPr>
          </a:p>
          <a:p>
            <a:pPr lvl="1" eaLnBrk="1" fontAlgn="auto" hangingPunct="1">
              <a:spcBef>
                <a:spcPts val="0"/>
              </a:spcBef>
              <a:spcAft>
                <a:spcPts val="0"/>
              </a:spcAft>
              <a:defRPr/>
            </a:pPr>
            <a:r>
              <a:rPr lang="en-US" sz="2800" dirty="0">
                <a:latin typeface="+mn-lt"/>
              </a:rPr>
              <a:t>Main Attributes: </a:t>
            </a:r>
          </a:p>
          <a:p>
            <a:pPr marL="685800" lvl="1" indent="-228600" algn="just" eaLnBrk="1" fontAlgn="auto" hangingPunct="1">
              <a:spcBef>
                <a:spcPts val="0"/>
              </a:spcBef>
              <a:spcAft>
                <a:spcPts val="0"/>
              </a:spcAft>
              <a:buFontTx/>
              <a:buChar char="•"/>
              <a:defRPr/>
            </a:pPr>
            <a:r>
              <a:rPr lang="en-US" sz="2400" b="1" dirty="0" smtClean="0">
                <a:latin typeface="+mn-lt"/>
              </a:rPr>
              <a:t>size </a:t>
            </a:r>
            <a:r>
              <a:rPr lang="en-US" sz="2400" dirty="0" smtClean="0">
                <a:latin typeface="+mn-lt"/>
              </a:rPr>
              <a:t>     -  set’s the line thickness (in pixels or percent).</a:t>
            </a:r>
          </a:p>
          <a:p>
            <a:pPr marL="685800" lvl="1" indent="-228600" algn="just" eaLnBrk="1" fontAlgn="auto" hangingPunct="1">
              <a:spcBef>
                <a:spcPts val="0"/>
              </a:spcBef>
              <a:spcAft>
                <a:spcPts val="0"/>
              </a:spcAft>
              <a:buFontTx/>
              <a:buChar char="•"/>
              <a:defRPr/>
            </a:pPr>
            <a:r>
              <a:rPr lang="en-US" sz="2400" b="1" dirty="0" smtClean="0">
                <a:latin typeface="+mn-lt"/>
              </a:rPr>
              <a:t>width </a:t>
            </a:r>
            <a:r>
              <a:rPr lang="en-US" sz="2400" dirty="0" smtClean="0">
                <a:latin typeface="+mn-lt"/>
              </a:rPr>
              <a:t> -  set’s the width of the of the line </a:t>
            </a:r>
          </a:p>
          <a:p>
            <a:pPr marL="685800" lvl="1" indent="-228600" algn="just" eaLnBrk="1" fontAlgn="auto" hangingPunct="1">
              <a:spcBef>
                <a:spcPts val="0"/>
              </a:spcBef>
              <a:spcAft>
                <a:spcPts val="0"/>
              </a:spcAft>
              <a:buFontTx/>
              <a:buChar char="•"/>
              <a:defRPr/>
            </a:pPr>
            <a:r>
              <a:rPr lang="en-US" sz="2400" b="1" dirty="0" smtClean="0">
                <a:latin typeface="+mn-lt"/>
              </a:rPr>
              <a:t>align  </a:t>
            </a:r>
            <a:r>
              <a:rPr lang="en-US" sz="2400" dirty="0" smtClean="0">
                <a:latin typeface="+mn-lt"/>
              </a:rPr>
              <a:t>  -  sets the alignment to left, right or center.</a:t>
            </a:r>
          </a:p>
          <a:p>
            <a:pPr marL="685800" lvl="1" indent="-228600" algn="just" eaLnBrk="1" fontAlgn="auto" hangingPunct="1">
              <a:spcBef>
                <a:spcPts val="0"/>
              </a:spcBef>
              <a:spcAft>
                <a:spcPts val="0"/>
              </a:spcAft>
              <a:buFontTx/>
              <a:buChar char="•"/>
              <a:defRPr/>
            </a:pPr>
            <a:r>
              <a:rPr lang="en-US" sz="2400" b="1" dirty="0" err="1" smtClean="0">
                <a:latin typeface="+mn-lt"/>
              </a:rPr>
              <a:t>noshade</a:t>
            </a:r>
            <a:r>
              <a:rPr lang="en-US" sz="2400" dirty="0" smtClean="0">
                <a:latin typeface="+mn-lt"/>
              </a:rPr>
              <a:t> </a:t>
            </a:r>
            <a:r>
              <a:rPr lang="en-US" sz="2400" dirty="0">
                <a:latin typeface="+mn-lt"/>
              </a:rPr>
              <a:t>- renders the bar without surrounding shadow .</a:t>
            </a:r>
          </a:p>
          <a:p>
            <a:pPr marL="685800" lvl="1" indent="-228600" algn="just" eaLnBrk="1" fontAlgn="auto" hangingPunct="1">
              <a:spcBef>
                <a:spcPts val="0"/>
              </a:spcBef>
              <a:spcAft>
                <a:spcPts val="0"/>
              </a:spcAft>
              <a:defRPr/>
            </a:pPr>
            <a:r>
              <a:rPr lang="en-US" sz="2400" dirty="0">
                <a:latin typeface="+mn-lt"/>
              </a:rPr>
              <a:t> 	                     Turns line into 2D rule instead of 3D rule.</a:t>
            </a:r>
          </a:p>
        </p:txBody>
      </p:sp>
      <p:sp>
        <p:nvSpPr>
          <p:cNvPr id="3" name="Rectangle 4"/>
          <p:cNvSpPr txBox="1">
            <a:spLocks noChangeArrowheads="1"/>
          </p:cNvSpPr>
          <p:nvPr/>
        </p:nvSpPr>
        <p:spPr bwMode="auto">
          <a:xfrm>
            <a:off x="304800" y="708025"/>
            <a:ext cx="8229600" cy="587375"/>
          </a:xfrm>
          <a:prstGeom prst="rect">
            <a:avLst/>
          </a:prstGeom>
          <a:noFill/>
          <a:ln>
            <a:miter lim="800000"/>
            <a:headEnd/>
            <a:tailEnd/>
          </a:ln>
        </p:spPr>
        <p:txBody>
          <a:bodyPr/>
          <a:lstStyle/>
          <a:p>
            <a:pPr algn="ctr" eaLnBrk="1" fontAlgn="auto" hangingPunct="1">
              <a:spcBef>
                <a:spcPts val="0"/>
              </a:spcBef>
              <a:spcAft>
                <a:spcPts val="0"/>
              </a:spcAft>
              <a:defRPr/>
            </a:pPr>
            <a:r>
              <a:rPr lang="en-US" sz="4400" b="1" kern="0" dirty="0">
                <a:solidFill>
                  <a:schemeClr val="tx2"/>
                </a:solidFill>
                <a:latin typeface="+mj-lt"/>
                <a:ea typeface="+mj-ea"/>
                <a:cs typeface="+mj-cs"/>
              </a:rPr>
              <a:t>hr element</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Style Elements</a:t>
            </a:r>
          </a:p>
        </p:txBody>
      </p:sp>
      <p:sp>
        <p:nvSpPr>
          <p:cNvPr id="34819" name="Content Placeholder 2"/>
          <p:cNvSpPr>
            <a:spLocks noGrp="1" noChangeArrowheads="1"/>
          </p:cNvSpPr>
          <p:nvPr>
            <p:ph idx="1"/>
          </p:nvPr>
        </p:nvSpPr>
        <p:spPr bwMode="auto">
          <a:xfrm>
            <a:off x="457200" y="17986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lang="en-US" altLang="en-US" b="1" dirty="0" smtClean="0"/>
              <a:t>Inline</a:t>
            </a:r>
            <a:r>
              <a:rPr lang="en-US" altLang="en-US" dirty="0" smtClean="0"/>
              <a:t> styles and </a:t>
            </a:r>
            <a:r>
              <a:rPr lang="en-US" altLang="en-US" b="1" dirty="0" smtClean="0"/>
              <a:t>embedded</a:t>
            </a:r>
            <a:r>
              <a:rPr lang="en-US" altLang="en-US" dirty="0" smtClean="0"/>
              <a:t> styles</a:t>
            </a:r>
          </a:p>
          <a:p>
            <a:pPr eaLnBrk="1" hangingPunct="1">
              <a:lnSpc>
                <a:spcPct val="150000"/>
              </a:lnSpc>
            </a:pPr>
            <a:r>
              <a:rPr lang="en-US" altLang="en-US" dirty="0" smtClean="0"/>
              <a:t>Basic Style properties</a:t>
            </a:r>
          </a:p>
          <a:p>
            <a:pPr eaLnBrk="1" hangingPunct="1">
              <a:lnSpc>
                <a:spcPct val="150000"/>
              </a:lnSpc>
            </a:pPr>
            <a:r>
              <a:rPr lang="en-US" altLang="en-US" dirty="0" smtClean="0"/>
              <a:t>Styling page using box elements</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Style Elements</a:t>
            </a:r>
          </a:p>
        </p:txBody>
      </p:sp>
      <p:sp>
        <p:nvSpPr>
          <p:cNvPr id="35843" name="Content Placeholder 2"/>
          <p:cNvSpPr>
            <a:spLocks noGrp="1" noChangeArrowheads="1"/>
          </p:cNvSpPr>
          <p:nvPr>
            <p:ph idx="1"/>
          </p:nvPr>
        </p:nvSpPr>
        <p:spPr bwMode="auto">
          <a:xfrm>
            <a:off x="914400" y="1722438"/>
            <a:ext cx="7162800" cy="4525962"/>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z="2400" dirty="0" smtClean="0"/>
              <a:t>&lt;</a:t>
            </a:r>
            <a:r>
              <a:rPr lang="en-US" altLang="en-US" sz="2400" dirty="0" smtClean="0">
                <a:solidFill>
                  <a:schemeClr val="accent2"/>
                </a:solidFill>
              </a:rPr>
              <a:t>style</a:t>
            </a:r>
            <a:r>
              <a:rPr lang="en-US" altLang="en-US" sz="2400" dirty="0" smtClean="0"/>
              <a:t> type="text/</a:t>
            </a:r>
            <a:r>
              <a:rPr lang="en-US" altLang="en-US" sz="2400" dirty="0" err="1" smtClean="0"/>
              <a:t>css</a:t>
            </a:r>
            <a:r>
              <a:rPr lang="en-US" altLang="en-US" sz="2400" dirty="0" smtClean="0"/>
              <a:t>"&gt;</a:t>
            </a:r>
          </a:p>
          <a:p>
            <a:pPr eaLnBrk="1" hangingPunct="1">
              <a:buFontTx/>
              <a:buNone/>
            </a:pPr>
            <a:r>
              <a:rPr lang="en-US" altLang="en-US" sz="2400" dirty="0" smtClean="0"/>
              <a:t>article</a:t>
            </a:r>
          </a:p>
          <a:p>
            <a:pPr eaLnBrk="1" hangingPunct="1">
              <a:buFontTx/>
              <a:buNone/>
            </a:pPr>
            <a:r>
              <a:rPr lang="en-US" altLang="en-US" sz="2400" dirty="0" smtClean="0"/>
              <a:t>{ </a:t>
            </a:r>
            <a:r>
              <a:rPr lang="en-US" altLang="en-US" sz="2400" dirty="0" err="1" smtClean="0"/>
              <a:t>float:left</a:t>
            </a:r>
            <a:r>
              <a:rPr lang="en-US" altLang="en-US" sz="2400" dirty="0" smtClean="0"/>
              <a:t>;</a:t>
            </a:r>
          </a:p>
          <a:p>
            <a:pPr eaLnBrk="1" hangingPunct="1">
              <a:buFontTx/>
              <a:buNone/>
            </a:pPr>
            <a:r>
              <a:rPr lang="en-US" altLang="en-US" sz="2400" dirty="0" smtClean="0"/>
              <a:t>  margin-left:20px;</a:t>
            </a:r>
          </a:p>
          <a:p>
            <a:pPr eaLnBrk="1" hangingPunct="1">
              <a:buFontTx/>
              <a:buNone/>
            </a:pPr>
            <a:r>
              <a:rPr lang="en-US" altLang="en-US" sz="2400" dirty="0" smtClean="0"/>
              <a:t>  background-color:#9C0;</a:t>
            </a:r>
          </a:p>
          <a:p>
            <a:pPr eaLnBrk="1" hangingPunct="1">
              <a:buFontTx/>
              <a:buNone/>
            </a:pPr>
            <a:r>
              <a:rPr lang="en-US" altLang="en-US" sz="2400" dirty="0" smtClean="0"/>
              <a:t>  </a:t>
            </a:r>
            <a:r>
              <a:rPr lang="en-US" altLang="en-US" sz="2400" dirty="0" err="1" smtClean="0"/>
              <a:t>text-align:center</a:t>
            </a:r>
            <a:r>
              <a:rPr lang="en-US" altLang="en-US" sz="2400" dirty="0" smtClean="0"/>
              <a:t>;</a:t>
            </a:r>
          </a:p>
          <a:p>
            <a:pPr eaLnBrk="1" hangingPunct="1">
              <a:buFontTx/>
              <a:buNone/>
            </a:pPr>
            <a:r>
              <a:rPr lang="en-US" altLang="en-US" sz="2400" dirty="0" smtClean="0"/>
              <a:t>  </a:t>
            </a:r>
            <a:r>
              <a:rPr lang="en-US" altLang="en-US" sz="2400" dirty="0" err="1" smtClean="0"/>
              <a:t>border:solid</a:t>
            </a:r>
            <a:r>
              <a:rPr lang="en-US" altLang="en-US" sz="2400" dirty="0" smtClean="0"/>
              <a:t> #333;</a:t>
            </a:r>
          </a:p>
          <a:p>
            <a:pPr eaLnBrk="1" hangingPunct="1">
              <a:buFontTx/>
              <a:buNone/>
            </a:pPr>
            <a:r>
              <a:rPr lang="en-US" altLang="en-US" sz="2400" dirty="0" smtClean="0"/>
              <a:t>}</a:t>
            </a:r>
          </a:p>
          <a:p>
            <a:pPr eaLnBrk="1" hangingPunct="1">
              <a:buFontTx/>
              <a:buNone/>
            </a:pPr>
            <a:r>
              <a:rPr lang="en-US" altLang="en-US" sz="2400" dirty="0" smtClean="0"/>
              <a:t>&lt;/</a:t>
            </a:r>
            <a:r>
              <a:rPr lang="en-US" altLang="en-US" sz="2400" dirty="0" smtClean="0">
                <a:solidFill>
                  <a:schemeClr val="accent2"/>
                </a:solidFill>
              </a:rPr>
              <a:t>style</a:t>
            </a:r>
            <a:r>
              <a:rPr lang="en-US" altLang="en-US" sz="2400" dirty="0" smtClean="0"/>
              <a:t>&gt;</a:t>
            </a: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Use Style Elements</a:t>
            </a:r>
          </a:p>
        </p:txBody>
      </p:sp>
      <p:pic>
        <p:nvPicPr>
          <p:cNvPr id="36867" name="Picture 3"/>
          <p:cNvPicPr>
            <a:picLocks noChangeAspect="1" noChangeArrowheads="1"/>
          </p:cNvPicPr>
          <p:nvPr/>
        </p:nvPicPr>
        <p:blipFill>
          <a:blip r:embed="rId2">
            <a:extLst>
              <a:ext uri="{28A0092B-C50C-407E-A947-70E740481C1C}">
                <a14:useLocalDpi xmlns:a14="http://schemas.microsoft.com/office/drawing/2010/main" val="0"/>
              </a:ext>
            </a:extLst>
          </a:blip>
          <a:srcRect b="5080"/>
          <a:stretch>
            <a:fillRect/>
          </a:stretch>
        </p:blipFill>
        <p:spPr bwMode="auto">
          <a:xfrm>
            <a:off x="1143000" y="1993900"/>
            <a:ext cx="6858000" cy="410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noChangeArrowheads="1"/>
          </p:cNvSpPr>
          <p:nvPr>
            <p:ph type="title"/>
          </p:nvPr>
        </p:nvSpPr>
        <p:spPr bwMode="auto">
          <a:xfrm>
            <a:off x="304800" y="762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New Elements in HTML</a:t>
            </a:r>
          </a:p>
        </p:txBody>
      </p:sp>
      <p:sp>
        <p:nvSpPr>
          <p:cNvPr id="37891" name="Content Placeholder 2"/>
          <p:cNvSpPr>
            <a:spLocks noGrp="1" noChangeArrowheads="1"/>
          </p:cNvSpPr>
          <p:nvPr>
            <p:ph idx="1"/>
          </p:nvPr>
        </p:nvSpPr>
        <p:spPr bwMode="auto">
          <a:xfrm>
            <a:off x="762000" y="17986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Audio/ Video Elements</a:t>
            </a:r>
          </a:p>
          <a:p>
            <a:pPr eaLnBrk="1" hangingPunct="1"/>
            <a:r>
              <a:rPr lang="en-US" altLang="en-US" smtClean="0"/>
              <a:t>Navigation</a:t>
            </a:r>
          </a:p>
          <a:p>
            <a:pPr eaLnBrk="1" hangingPunct="1"/>
            <a:r>
              <a:rPr lang="en-US" altLang="en-US" smtClean="0"/>
              <a:t>Section wise elements</a:t>
            </a:r>
          </a:p>
          <a:p>
            <a:pPr eaLnBrk="1" hangingPunct="1"/>
            <a:r>
              <a:rPr lang="en-US" altLang="en-US" smtClean="0"/>
              <a:t>Canvas and figure</a:t>
            </a:r>
          </a:p>
          <a:p>
            <a:pPr eaLnBrk="1" hangingPunct="1"/>
            <a:r>
              <a:rPr lang="en-US" altLang="en-US" smtClean="0"/>
              <a:t>Mark, progress and meter</a:t>
            </a: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Audio element</a:t>
            </a:r>
          </a:p>
        </p:txBody>
      </p:sp>
      <p:sp>
        <p:nvSpPr>
          <p:cNvPr id="38915" name="Content Placeholder 2"/>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150000"/>
              </a:lnSpc>
            </a:pPr>
            <a:r>
              <a:rPr lang="en-US" altLang="en-US" smtClean="0"/>
              <a:t>The &lt;audio&gt; tag is supported in Internet Explorer 9+, Firefox, Opera, Chrome and Safari.</a:t>
            </a:r>
          </a:p>
          <a:p>
            <a:pPr algn="just" eaLnBrk="1" hangingPunct="1">
              <a:lnSpc>
                <a:spcPct val="150000"/>
              </a:lnSpc>
            </a:pPr>
            <a:r>
              <a:rPr lang="en-US" altLang="en-US" smtClean="0"/>
              <a:t>Currently, there are 3 supported file formats for the &lt;audio&gt; element: MP3, Wav and Ogg</a:t>
            </a: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Audio element</a:t>
            </a:r>
          </a:p>
        </p:txBody>
      </p:sp>
      <p:sp>
        <p:nvSpPr>
          <p:cNvPr id="30723" name="Content Placeholder 2"/>
          <p:cNvSpPr>
            <a:spLocks noGrp="1"/>
          </p:cNvSpPr>
          <p:nvPr>
            <p:ph idx="1"/>
          </p:nvPr>
        </p:nvSpPr>
        <p:spPr>
          <a:xfrm>
            <a:off x="457200" y="1600200"/>
            <a:ext cx="8229600" cy="4648200"/>
          </a:xfrm>
          <a:solidFill>
            <a:schemeClr val="bg1"/>
          </a:solidFill>
        </p:spPr>
        <p:txBody>
          <a:bodyPr rtlCol="0">
            <a:normAutofit/>
          </a:bodyPr>
          <a:lstStyle/>
          <a:p>
            <a:pPr eaLnBrk="1" fontAlgn="auto" hangingPunct="1">
              <a:spcAft>
                <a:spcPts val="0"/>
              </a:spcAft>
              <a:buFontTx/>
              <a:buNone/>
              <a:defRPr/>
            </a:pPr>
            <a:r>
              <a:rPr lang="en-US" altLang="en-US" sz="2300" dirty="0">
                <a:solidFill>
                  <a:schemeClr val="tx1">
                    <a:lumMod val="75000"/>
                    <a:lumOff val="25000"/>
                  </a:schemeClr>
                </a:solidFill>
              </a:rPr>
              <a:t>&lt;</a:t>
            </a:r>
            <a:r>
              <a:rPr lang="en-US" altLang="en-US" sz="2300" dirty="0">
                <a:solidFill>
                  <a:schemeClr val="accent2"/>
                </a:solidFill>
              </a:rPr>
              <a:t>section</a:t>
            </a:r>
            <a:r>
              <a:rPr lang="en-US" altLang="en-US" sz="2300" dirty="0">
                <a:solidFill>
                  <a:schemeClr val="tx1">
                    <a:lumMod val="75000"/>
                    <a:lumOff val="25000"/>
                  </a:schemeClr>
                </a:solidFill>
              </a:rPr>
              <a:t> id="music"&gt;</a:t>
            </a:r>
          </a:p>
          <a:p>
            <a:pPr eaLnBrk="1" fontAlgn="auto" hangingPunct="1">
              <a:spcAft>
                <a:spcPts val="0"/>
              </a:spcAft>
              <a:buFontTx/>
              <a:buNone/>
              <a:defRPr/>
            </a:pPr>
            <a:r>
              <a:rPr lang="en-US" altLang="en-US" sz="2300" dirty="0" smtClean="0">
                <a:solidFill>
                  <a:schemeClr val="tx1">
                    <a:lumMod val="75000"/>
                    <a:lumOff val="25000"/>
                  </a:schemeClr>
                </a:solidFill>
              </a:rPr>
              <a:t> &lt;article id="clip"&gt;</a:t>
            </a:r>
          </a:p>
          <a:p>
            <a:pPr eaLnBrk="1" fontAlgn="auto" hangingPunct="1">
              <a:spcAft>
                <a:spcPts val="0"/>
              </a:spcAft>
              <a:buFontTx/>
              <a:buNone/>
              <a:defRPr/>
            </a:pPr>
            <a:r>
              <a:rPr lang="en-US" altLang="en-US" sz="2300" dirty="0" smtClean="0">
                <a:solidFill>
                  <a:schemeClr val="tx1">
                    <a:lumMod val="75000"/>
                    <a:lumOff val="25000"/>
                  </a:schemeClr>
                </a:solidFill>
              </a:rPr>
              <a:t>	&lt;</a:t>
            </a:r>
            <a:r>
              <a:rPr lang="en-US" altLang="en-US" sz="2300" dirty="0" smtClean="0">
                <a:solidFill>
                  <a:srgbClr val="FF0000"/>
                </a:solidFill>
              </a:rPr>
              <a:t>audio</a:t>
            </a:r>
            <a:r>
              <a:rPr lang="en-US" altLang="en-US" sz="2300" dirty="0" smtClean="0">
                <a:solidFill>
                  <a:schemeClr val="tx1">
                    <a:lumMod val="75000"/>
                    <a:lumOff val="25000"/>
                  </a:schemeClr>
                </a:solidFill>
              </a:rPr>
              <a:t> </a:t>
            </a:r>
            <a:r>
              <a:rPr lang="en-US" altLang="en-US" sz="2300" dirty="0" err="1" smtClean="0">
                <a:solidFill>
                  <a:srgbClr val="0070C0"/>
                </a:solidFill>
              </a:rPr>
              <a:t>src</a:t>
            </a:r>
            <a:r>
              <a:rPr lang="en-US" altLang="en-US" sz="2300" dirty="0" smtClean="0">
                <a:solidFill>
                  <a:schemeClr val="tx1">
                    <a:lumMod val="75000"/>
                    <a:lumOff val="25000"/>
                  </a:schemeClr>
                </a:solidFill>
              </a:rPr>
              <a:t>="Kalimba.mp3" controls&gt;&lt;/audio&gt;</a:t>
            </a:r>
          </a:p>
          <a:p>
            <a:pPr eaLnBrk="1" fontAlgn="auto" hangingPunct="1">
              <a:spcAft>
                <a:spcPts val="0"/>
              </a:spcAft>
              <a:buFontTx/>
              <a:buNone/>
              <a:defRPr/>
            </a:pPr>
            <a:r>
              <a:rPr lang="en-US" altLang="en-US" sz="2300" dirty="0" smtClean="0">
                <a:solidFill>
                  <a:schemeClr val="tx1">
                    <a:lumMod val="75000"/>
                    <a:lumOff val="25000"/>
                  </a:schemeClr>
                </a:solidFill>
              </a:rPr>
              <a:t> &lt;/article&gt;</a:t>
            </a:r>
          </a:p>
          <a:p>
            <a:pPr eaLnBrk="1" fontAlgn="auto" hangingPunct="1">
              <a:spcAft>
                <a:spcPts val="0"/>
              </a:spcAft>
              <a:buFontTx/>
              <a:buNone/>
              <a:defRPr/>
            </a:pPr>
            <a:r>
              <a:rPr lang="en-US" altLang="en-US" sz="2300" dirty="0" smtClean="0">
                <a:solidFill>
                  <a:schemeClr val="tx1">
                    <a:lumMod val="75000"/>
                    <a:lumOff val="25000"/>
                  </a:schemeClr>
                </a:solidFill>
              </a:rPr>
              <a:t>&lt;/</a:t>
            </a:r>
            <a:r>
              <a:rPr lang="en-US" altLang="en-US" sz="2300" dirty="0">
                <a:solidFill>
                  <a:schemeClr val="accent2"/>
                </a:solidFill>
              </a:rPr>
              <a:t>section</a:t>
            </a:r>
            <a:r>
              <a:rPr lang="en-US" altLang="en-US" sz="2300" dirty="0">
                <a:solidFill>
                  <a:schemeClr val="tx1">
                    <a:lumMod val="75000"/>
                    <a:lumOff val="25000"/>
                  </a:schemeClr>
                </a:solidFill>
              </a:rPr>
              <a:t>&gt;</a:t>
            </a:r>
          </a:p>
          <a:p>
            <a:pPr eaLnBrk="1" fontAlgn="auto" hangingPunct="1">
              <a:spcAft>
                <a:spcPts val="0"/>
              </a:spcAft>
              <a:buFontTx/>
              <a:buNone/>
              <a:defRPr/>
            </a:pPr>
            <a:r>
              <a:rPr lang="en-US" altLang="en-US" sz="2300" dirty="0">
                <a:solidFill>
                  <a:schemeClr val="tx1">
                    <a:lumMod val="75000"/>
                    <a:lumOff val="25000"/>
                  </a:schemeClr>
                </a:solidFill>
              </a:rPr>
              <a:t>&lt;</a:t>
            </a:r>
            <a:r>
              <a:rPr lang="en-US" altLang="en-US" sz="2300" dirty="0">
                <a:solidFill>
                  <a:schemeClr val="accent2"/>
                </a:solidFill>
              </a:rPr>
              <a:t>section</a:t>
            </a:r>
            <a:r>
              <a:rPr lang="en-US" altLang="en-US" sz="2300" dirty="0">
                <a:solidFill>
                  <a:schemeClr val="tx1">
                    <a:lumMod val="75000"/>
                    <a:lumOff val="25000"/>
                  </a:schemeClr>
                </a:solidFill>
              </a:rPr>
              <a:t> id="music1"&gt;</a:t>
            </a:r>
          </a:p>
          <a:p>
            <a:pPr eaLnBrk="1" fontAlgn="auto" hangingPunct="1">
              <a:spcAft>
                <a:spcPts val="0"/>
              </a:spcAft>
              <a:buFontTx/>
              <a:buNone/>
              <a:defRPr/>
            </a:pPr>
            <a:r>
              <a:rPr lang="en-US" altLang="en-US" sz="2300" dirty="0">
                <a:solidFill>
                  <a:schemeClr val="tx1">
                    <a:lumMod val="75000"/>
                    <a:lumOff val="25000"/>
                  </a:schemeClr>
                </a:solidFill>
              </a:rPr>
              <a:t> </a:t>
            </a:r>
            <a:r>
              <a:rPr lang="en-US" altLang="en-US" sz="2300" dirty="0" smtClean="0">
                <a:solidFill>
                  <a:schemeClr val="tx1">
                    <a:lumMod val="75000"/>
                    <a:lumOff val="25000"/>
                  </a:schemeClr>
                </a:solidFill>
              </a:rPr>
              <a:t>&lt;</a:t>
            </a:r>
            <a:r>
              <a:rPr lang="en-US" altLang="en-US" sz="2300" dirty="0">
                <a:solidFill>
                  <a:srgbClr val="FF0000"/>
                </a:solidFill>
              </a:rPr>
              <a:t>audio</a:t>
            </a:r>
            <a:r>
              <a:rPr lang="en-US" altLang="en-US" sz="2300" dirty="0">
                <a:solidFill>
                  <a:schemeClr val="tx1">
                    <a:lumMod val="75000"/>
                    <a:lumOff val="25000"/>
                  </a:schemeClr>
                </a:solidFill>
              </a:rPr>
              <a:t> </a:t>
            </a:r>
            <a:r>
              <a:rPr lang="en-US" altLang="en-US" sz="2300" dirty="0">
                <a:solidFill>
                  <a:srgbClr val="FF0000"/>
                </a:solidFill>
              </a:rPr>
              <a:t>controls</a:t>
            </a:r>
            <a:r>
              <a:rPr lang="en-US" altLang="en-US" sz="2300" dirty="0">
                <a:solidFill>
                  <a:schemeClr val="tx1">
                    <a:lumMod val="75000"/>
                    <a:lumOff val="25000"/>
                  </a:schemeClr>
                </a:solidFill>
              </a:rPr>
              <a:t>&gt;</a:t>
            </a:r>
          </a:p>
          <a:p>
            <a:pPr eaLnBrk="1" fontAlgn="auto" hangingPunct="1">
              <a:spcAft>
                <a:spcPts val="0"/>
              </a:spcAft>
              <a:buFontTx/>
              <a:buNone/>
              <a:defRPr/>
            </a:pPr>
            <a:r>
              <a:rPr lang="en-US" altLang="en-US" sz="2300" dirty="0" smtClean="0">
                <a:solidFill>
                  <a:schemeClr val="tx1">
                    <a:lumMod val="75000"/>
                    <a:lumOff val="25000"/>
                  </a:schemeClr>
                </a:solidFill>
              </a:rPr>
              <a:t>	&lt;</a:t>
            </a:r>
            <a:r>
              <a:rPr lang="en-US" altLang="en-US" sz="2300" dirty="0">
                <a:solidFill>
                  <a:srgbClr val="0070C0"/>
                </a:solidFill>
              </a:rPr>
              <a:t>source </a:t>
            </a:r>
            <a:r>
              <a:rPr lang="en-US" altLang="en-US" sz="2300" dirty="0" err="1">
                <a:solidFill>
                  <a:srgbClr val="0070C0"/>
                </a:solidFill>
              </a:rPr>
              <a:t>src</a:t>
            </a:r>
            <a:r>
              <a:rPr lang="en-US" altLang="en-US" sz="2300" dirty="0">
                <a:solidFill>
                  <a:schemeClr val="tx1">
                    <a:lumMod val="75000"/>
                    <a:lumOff val="25000"/>
                  </a:schemeClr>
                </a:solidFill>
              </a:rPr>
              <a:t>="Kalimba.mp3" type="audio/mpeg"&gt;</a:t>
            </a:r>
          </a:p>
          <a:p>
            <a:pPr eaLnBrk="1" fontAlgn="auto" hangingPunct="1">
              <a:spcAft>
                <a:spcPts val="0"/>
              </a:spcAft>
              <a:buFontTx/>
              <a:buNone/>
              <a:defRPr/>
            </a:pPr>
            <a:r>
              <a:rPr lang="en-US" altLang="en-US" sz="2300" dirty="0" smtClean="0">
                <a:solidFill>
                  <a:schemeClr val="tx1">
                    <a:lumMod val="75000"/>
                    <a:lumOff val="25000"/>
                  </a:schemeClr>
                </a:solidFill>
              </a:rPr>
              <a:t>		Your </a:t>
            </a:r>
            <a:r>
              <a:rPr lang="en-US" altLang="en-US" sz="2300" dirty="0">
                <a:solidFill>
                  <a:schemeClr val="tx1">
                    <a:lumMod val="75000"/>
                    <a:lumOff val="25000"/>
                  </a:schemeClr>
                </a:solidFill>
              </a:rPr>
              <a:t>browser does not support the audio element</a:t>
            </a:r>
          </a:p>
          <a:p>
            <a:pPr eaLnBrk="1" fontAlgn="auto" hangingPunct="1">
              <a:spcAft>
                <a:spcPts val="0"/>
              </a:spcAft>
              <a:buFontTx/>
              <a:buNone/>
              <a:defRPr/>
            </a:pPr>
            <a:r>
              <a:rPr lang="en-US" altLang="en-US" sz="2300" dirty="0" smtClean="0">
                <a:solidFill>
                  <a:schemeClr val="tx1">
                    <a:lumMod val="75000"/>
                    <a:lumOff val="25000"/>
                  </a:schemeClr>
                </a:solidFill>
              </a:rPr>
              <a:t> &lt;/</a:t>
            </a:r>
            <a:r>
              <a:rPr lang="en-US" altLang="en-US" sz="2300" dirty="0">
                <a:solidFill>
                  <a:schemeClr val="tx1">
                    <a:lumMod val="75000"/>
                    <a:lumOff val="25000"/>
                  </a:schemeClr>
                </a:solidFill>
              </a:rPr>
              <a:t>audio&gt;</a:t>
            </a:r>
          </a:p>
          <a:p>
            <a:pPr eaLnBrk="1" fontAlgn="auto" hangingPunct="1">
              <a:spcAft>
                <a:spcPts val="0"/>
              </a:spcAft>
              <a:buFontTx/>
              <a:buNone/>
              <a:defRPr/>
            </a:pPr>
            <a:r>
              <a:rPr lang="en-US" altLang="en-US" sz="2300" dirty="0">
                <a:solidFill>
                  <a:schemeClr val="tx1">
                    <a:lumMod val="75000"/>
                    <a:lumOff val="25000"/>
                  </a:schemeClr>
                </a:solidFill>
              </a:rPr>
              <a:t>&lt;/</a:t>
            </a:r>
            <a:r>
              <a:rPr lang="en-US" altLang="en-US" sz="2300" dirty="0">
                <a:solidFill>
                  <a:schemeClr val="accent2"/>
                </a:solidFill>
              </a:rPr>
              <a:t>section</a:t>
            </a:r>
            <a:r>
              <a:rPr lang="en-US" altLang="en-US" sz="2300" dirty="0">
                <a:solidFill>
                  <a:schemeClr val="tx1">
                    <a:lumMod val="75000"/>
                    <a:lumOff val="25000"/>
                  </a:schemeClr>
                </a:solidFill>
              </a:rPr>
              <a:t>&gt;</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84188" y="752475"/>
            <a:ext cx="8229600" cy="639763"/>
          </a:xfrm>
        </p:spPr>
        <p:txBody>
          <a:bodyPr rtlCol="0">
            <a:normAutofit fontScale="90000"/>
          </a:bodyPr>
          <a:lstStyle/>
          <a:p>
            <a:pPr eaLnBrk="1" fontAlgn="auto" hangingPunct="1">
              <a:spcAft>
                <a:spcPts val="0"/>
              </a:spcAft>
              <a:defRPr/>
            </a:pPr>
            <a:r>
              <a:rPr lang="en-US" altLang="en-US" sz="4000" b="1"/>
              <a:t>Forms</a:t>
            </a:r>
          </a:p>
        </p:txBody>
      </p:sp>
      <p:sp>
        <p:nvSpPr>
          <p:cNvPr id="59395" name="Rectangle 3"/>
          <p:cNvSpPr>
            <a:spLocks noGrp="1" noChangeArrowheads="1"/>
          </p:cNvSpPr>
          <p:nvPr>
            <p:ph idx="1"/>
          </p:nvPr>
        </p:nvSpPr>
        <p:spPr>
          <a:xfrm>
            <a:off x="457200" y="1600200"/>
            <a:ext cx="8229600" cy="4876800"/>
          </a:xfrm>
        </p:spPr>
        <p:txBody>
          <a:bodyPr rtlCol="0">
            <a:normAutofit/>
          </a:bodyPr>
          <a:lstStyle/>
          <a:p>
            <a:pPr eaLnBrk="1" fontAlgn="auto" hangingPunct="1">
              <a:spcAft>
                <a:spcPts val="0"/>
              </a:spcAft>
              <a:buFont typeface="Wingdings" panose="05000000000000000000" pitchFamily="2" charset="2"/>
              <a:buChar char="Ø"/>
              <a:defRPr/>
            </a:pPr>
            <a:r>
              <a:rPr lang="en-US" altLang="en-US" sz="2600" dirty="0">
                <a:solidFill>
                  <a:schemeClr val="tx1">
                    <a:lumMod val="75000"/>
                    <a:lumOff val="25000"/>
                  </a:schemeClr>
                </a:solidFill>
              </a:rPr>
              <a:t>Set of fields that can </a:t>
            </a:r>
            <a:r>
              <a:rPr lang="en-US" altLang="en-US" sz="2600" b="1" dirty="0">
                <a:solidFill>
                  <a:schemeClr val="tx1">
                    <a:lumMod val="75000"/>
                    <a:lumOff val="25000"/>
                  </a:schemeClr>
                </a:solidFill>
              </a:rPr>
              <a:t>record</a:t>
            </a:r>
            <a:r>
              <a:rPr lang="en-US" altLang="en-US" sz="2600" dirty="0">
                <a:solidFill>
                  <a:schemeClr val="tx1">
                    <a:lumMod val="75000"/>
                    <a:lumOff val="25000"/>
                  </a:schemeClr>
                </a:solidFill>
              </a:rPr>
              <a:t> information </a:t>
            </a:r>
          </a:p>
          <a:p>
            <a:pPr eaLnBrk="1" fontAlgn="auto" hangingPunct="1">
              <a:spcAft>
                <a:spcPts val="0"/>
              </a:spcAft>
              <a:buFont typeface="Wingdings" panose="05000000000000000000" pitchFamily="2" charset="2"/>
              <a:buChar char="Ø"/>
              <a:defRPr/>
            </a:pPr>
            <a:r>
              <a:rPr lang="en-US" altLang="en-US" sz="2600" dirty="0">
                <a:solidFill>
                  <a:schemeClr val="tx1">
                    <a:lumMod val="75000"/>
                    <a:lumOff val="25000"/>
                  </a:schemeClr>
                </a:solidFill>
              </a:rPr>
              <a:t>To </a:t>
            </a:r>
            <a:r>
              <a:rPr lang="en-US" altLang="en-US" sz="2600" b="1" dirty="0">
                <a:solidFill>
                  <a:schemeClr val="tx1">
                    <a:lumMod val="75000"/>
                    <a:lumOff val="25000"/>
                  </a:schemeClr>
                </a:solidFill>
              </a:rPr>
              <a:t>interact</a:t>
            </a:r>
            <a:r>
              <a:rPr lang="en-US" altLang="en-US" sz="2600" dirty="0">
                <a:solidFill>
                  <a:schemeClr val="tx1">
                    <a:lumMod val="75000"/>
                    <a:lumOff val="25000"/>
                  </a:schemeClr>
                </a:solidFill>
              </a:rPr>
              <a:t> with the client</a:t>
            </a:r>
          </a:p>
          <a:p>
            <a:pPr eaLnBrk="1" fontAlgn="auto" hangingPunct="1">
              <a:spcAft>
                <a:spcPts val="0"/>
              </a:spcAft>
              <a:buFont typeface="Wingdings" panose="05000000000000000000" pitchFamily="2" charset="2"/>
              <a:buChar char="Ø"/>
              <a:defRPr/>
            </a:pPr>
            <a:r>
              <a:rPr lang="en-US" altLang="en-US" sz="2600" dirty="0">
                <a:solidFill>
                  <a:schemeClr val="tx1">
                    <a:lumMod val="75000"/>
                    <a:lumOff val="25000"/>
                  </a:schemeClr>
                </a:solidFill>
              </a:rPr>
              <a:t>FORM by itself really </a:t>
            </a:r>
            <a:r>
              <a:rPr lang="en-US" altLang="en-US" sz="2600" b="1" dirty="0">
                <a:solidFill>
                  <a:schemeClr val="tx1">
                    <a:lumMod val="75000"/>
                    <a:lumOff val="25000"/>
                  </a:schemeClr>
                </a:solidFill>
              </a:rPr>
              <a:t>cannot do anything </a:t>
            </a:r>
          </a:p>
          <a:p>
            <a:pPr eaLnBrk="1" fontAlgn="auto" hangingPunct="1">
              <a:spcAft>
                <a:spcPts val="0"/>
              </a:spcAft>
              <a:buFont typeface="Wingdings" panose="05000000000000000000" pitchFamily="2" charset="2"/>
              <a:buChar char="Ø"/>
              <a:defRPr/>
            </a:pPr>
            <a:r>
              <a:rPr lang="en-US" altLang="en-US" sz="2600" dirty="0">
                <a:solidFill>
                  <a:schemeClr val="tx1">
                    <a:lumMod val="75000"/>
                    <a:lumOff val="25000"/>
                  </a:schemeClr>
                </a:solidFill>
              </a:rPr>
              <a:t>Forms become powerful when </a:t>
            </a:r>
            <a:r>
              <a:rPr lang="en-US" altLang="en-US" sz="2600" b="1" dirty="0">
                <a:solidFill>
                  <a:schemeClr val="tx1">
                    <a:lumMod val="75000"/>
                    <a:lumOff val="25000"/>
                  </a:schemeClr>
                </a:solidFill>
              </a:rPr>
              <a:t>connected</a:t>
            </a:r>
            <a:r>
              <a:rPr lang="en-US" altLang="en-US" sz="2600" dirty="0">
                <a:solidFill>
                  <a:schemeClr val="tx1">
                    <a:lumMod val="75000"/>
                    <a:lumOff val="25000"/>
                  </a:schemeClr>
                </a:solidFill>
              </a:rPr>
              <a:t> </a:t>
            </a:r>
            <a:r>
              <a:rPr lang="en-US" altLang="en-US" sz="2600" b="1" dirty="0">
                <a:solidFill>
                  <a:schemeClr val="tx1">
                    <a:lumMod val="75000"/>
                    <a:lumOff val="25000"/>
                  </a:schemeClr>
                </a:solidFill>
              </a:rPr>
              <a:t>to a server </a:t>
            </a:r>
            <a:r>
              <a:rPr lang="en-US" altLang="en-US" sz="2600" dirty="0">
                <a:solidFill>
                  <a:schemeClr val="tx1">
                    <a:lumMod val="75000"/>
                    <a:lumOff val="25000"/>
                  </a:schemeClr>
                </a:solidFill>
              </a:rPr>
              <a:t>application</a:t>
            </a:r>
          </a:p>
          <a:p>
            <a:pPr eaLnBrk="1" fontAlgn="auto" hangingPunct="1">
              <a:spcAft>
                <a:spcPts val="0"/>
              </a:spcAft>
              <a:buFont typeface="Wingdings" panose="05000000000000000000" pitchFamily="2" charset="2"/>
              <a:buChar char="Ø"/>
              <a:defRPr/>
            </a:pPr>
            <a:r>
              <a:rPr lang="en-US" altLang="en-US" sz="2600" dirty="0">
                <a:solidFill>
                  <a:schemeClr val="tx1">
                    <a:lumMod val="75000"/>
                    <a:lumOff val="25000"/>
                  </a:schemeClr>
                </a:solidFill>
              </a:rPr>
              <a:t>A single HTML page can have </a:t>
            </a:r>
            <a:r>
              <a:rPr lang="en-US" altLang="en-US" sz="2600" b="1" dirty="0">
                <a:solidFill>
                  <a:schemeClr val="tx1">
                    <a:lumMod val="75000"/>
                    <a:lumOff val="25000"/>
                  </a:schemeClr>
                </a:solidFill>
              </a:rPr>
              <a:t>multiple forms</a:t>
            </a:r>
            <a:r>
              <a:rPr lang="en-US" altLang="en-US" sz="2600" dirty="0">
                <a:solidFill>
                  <a:schemeClr val="tx1">
                    <a:lumMod val="75000"/>
                    <a:lumOff val="25000"/>
                  </a:schemeClr>
                </a:solidFill>
              </a:rPr>
              <a:t>.</a:t>
            </a:r>
          </a:p>
          <a:p>
            <a:pPr eaLnBrk="1" fontAlgn="auto" hangingPunct="1">
              <a:spcAft>
                <a:spcPts val="0"/>
              </a:spcAft>
              <a:buFont typeface="Wingdings" panose="05000000000000000000" pitchFamily="2" charset="2"/>
              <a:buChar char="Ø"/>
              <a:defRPr/>
            </a:pPr>
            <a:r>
              <a:rPr lang="en-US" altLang="en-US" sz="2600" dirty="0">
                <a:solidFill>
                  <a:schemeClr val="tx1">
                    <a:lumMod val="75000"/>
                    <a:lumOff val="25000"/>
                  </a:schemeClr>
                </a:solidFill>
              </a:rPr>
              <a:t>Can be designed using </a:t>
            </a:r>
            <a:r>
              <a:rPr lang="en-US" altLang="en-US" sz="2600" b="1" dirty="0">
                <a:solidFill>
                  <a:schemeClr val="tx1">
                    <a:lumMod val="75000"/>
                    <a:lumOff val="25000"/>
                  </a:schemeClr>
                </a:solidFill>
              </a:rPr>
              <a:t>&lt;FORM&gt;&lt;/FORM&gt;</a:t>
            </a:r>
            <a:r>
              <a:rPr lang="en-US" altLang="en-US" sz="2600" dirty="0">
                <a:solidFill>
                  <a:schemeClr val="tx1">
                    <a:lumMod val="75000"/>
                    <a:lumOff val="25000"/>
                  </a:schemeClr>
                </a:solidFill>
              </a:rPr>
              <a:t> tag</a:t>
            </a:r>
          </a:p>
          <a:p>
            <a:pPr eaLnBrk="1" fontAlgn="auto" hangingPunct="1">
              <a:spcAft>
                <a:spcPts val="0"/>
              </a:spcAft>
              <a:buFont typeface="Wingdings" panose="05000000000000000000" pitchFamily="2" charset="2"/>
              <a:buChar char="Ø"/>
              <a:defRPr/>
            </a:pPr>
            <a:r>
              <a:rPr lang="en-US" altLang="en-US" sz="2600" dirty="0">
                <a:solidFill>
                  <a:schemeClr val="tx1">
                    <a:lumMod val="75000"/>
                    <a:lumOff val="25000"/>
                  </a:schemeClr>
                </a:solidFill>
              </a:rPr>
              <a:t>The form is constructed from the input elements defined within its tags. </a:t>
            </a:r>
            <a:r>
              <a:rPr lang="en-US" altLang="en-US" sz="2600" dirty="0">
                <a:solidFill>
                  <a:srgbClr val="FF0000"/>
                </a:solidFill>
              </a:rPr>
              <a:t>All values </a:t>
            </a:r>
            <a:r>
              <a:rPr lang="en-US" altLang="en-US" sz="2600" dirty="0">
                <a:solidFill>
                  <a:schemeClr val="tx1">
                    <a:lumMod val="75000"/>
                    <a:lumOff val="25000"/>
                  </a:schemeClr>
                </a:solidFill>
              </a:rPr>
              <a:t>from these input elements are </a:t>
            </a:r>
            <a:r>
              <a:rPr lang="en-US" altLang="en-US" sz="2600" dirty="0">
                <a:solidFill>
                  <a:srgbClr val="FF0000"/>
                </a:solidFill>
              </a:rPr>
              <a:t>sent</a:t>
            </a:r>
            <a:r>
              <a:rPr lang="en-US" altLang="en-US" sz="2600" dirty="0">
                <a:solidFill>
                  <a:schemeClr val="tx1">
                    <a:lumMod val="75000"/>
                    <a:lumOff val="25000"/>
                  </a:schemeClr>
                </a:solidFill>
              </a:rPr>
              <a:t> at the time the </a:t>
            </a:r>
            <a:r>
              <a:rPr lang="en-US" altLang="en-US" sz="2600" dirty="0">
                <a:solidFill>
                  <a:srgbClr val="FF0000"/>
                </a:solidFill>
              </a:rPr>
              <a:t>form is submitted</a:t>
            </a:r>
            <a:r>
              <a:rPr lang="en-US" altLang="en-US" sz="2600" dirty="0">
                <a:solidFill>
                  <a:schemeClr val="tx1">
                    <a:lumMod val="75000"/>
                    <a:lumOff val="25000"/>
                  </a:schemeClr>
                </a:solidFill>
              </a:rPr>
              <a:t>.</a:t>
            </a:r>
            <a:endParaRPr lang="en-US" altLang="en-US" sz="2800" dirty="0">
              <a:solidFill>
                <a:schemeClr val="tx1">
                  <a:lumMod val="75000"/>
                  <a:lumOff val="2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5"/>
                                        </p:tgtEl>
                                        <p:attrNameLst>
                                          <p:attrName>style.visibility</p:attrName>
                                        </p:attrNameLst>
                                      </p:cBhvr>
                                      <p:to>
                                        <p:strVal val="visible"/>
                                      </p:to>
                                    </p:set>
                                    <p:animEffect transition="in" filter="blinds(horizontal)">
                                      <p:cBhvr>
                                        <p:cTn id="7" dur="500"/>
                                        <p:tgtEl>
                                          <p:spTgt spid="59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noChangeArrowheads="1"/>
          </p:cNvSpPr>
          <p:nvPr>
            <p:ph type="title"/>
          </p:nvPr>
        </p:nvSpPr>
        <p:spPr bwMode="auto">
          <a:xfrm>
            <a:off x="457200" y="762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Video Element</a:t>
            </a:r>
          </a:p>
        </p:txBody>
      </p:sp>
      <p:sp>
        <p:nvSpPr>
          <p:cNvPr id="40963" name="Content Placeholder 2"/>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150000"/>
              </a:lnSpc>
            </a:pPr>
            <a:r>
              <a:rPr lang="en-US" altLang="en-US" smtClean="0"/>
              <a:t>The &lt;video&gt; tag is supported in Internet Explorer 9+, Firefox, Opera, Chrome and Safari.</a:t>
            </a:r>
          </a:p>
          <a:p>
            <a:pPr algn="just" eaLnBrk="1" hangingPunct="1">
              <a:lnSpc>
                <a:spcPct val="150000"/>
              </a:lnSpc>
            </a:pPr>
            <a:r>
              <a:rPr lang="en-US" altLang="en-US" smtClean="0"/>
              <a:t>Currently, there are 3 supported video formats for the &lt;video&gt; element: MP4, WebM and Ogg.</a:t>
            </a: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noChangeArrowheads="1"/>
          </p:cNvSpPr>
          <p:nvPr>
            <p:ph type="title"/>
          </p:nvPr>
        </p:nvSpPr>
        <p:spPr bwMode="auto">
          <a:xfrm>
            <a:off x="457200" y="762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Video element</a:t>
            </a:r>
          </a:p>
        </p:txBody>
      </p:sp>
      <p:sp>
        <p:nvSpPr>
          <p:cNvPr id="41987" name="Content Placeholder 2"/>
          <p:cNvSpPr>
            <a:spLocks noGrp="1" noChangeArrowheads="1"/>
          </p:cNvSpPr>
          <p:nvPr>
            <p:ph idx="1"/>
          </p:nvPr>
        </p:nvSpPr>
        <p:spPr bwMode="auto">
          <a:xfrm>
            <a:off x="457200" y="1752600"/>
            <a:ext cx="8229600" cy="4267200"/>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z="2400" smtClean="0"/>
              <a:t>&lt;section id="video"&gt;</a:t>
            </a:r>
          </a:p>
          <a:p>
            <a:pPr eaLnBrk="1" hangingPunct="1">
              <a:buFontTx/>
              <a:buNone/>
            </a:pPr>
            <a:r>
              <a:rPr lang="en-US" altLang="en-US" sz="2400" smtClean="0"/>
              <a:t>&lt;video width="320" height="240" src=“video.mp4" controls&gt;</a:t>
            </a:r>
          </a:p>
          <a:p>
            <a:pPr eaLnBrk="1" hangingPunct="1">
              <a:buFontTx/>
              <a:buNone/>
            </a:pPr>
            <a:r>
              <a:rPr lang="en-US" altLang="en-US" sz="2400" smtClean="0"/>
              <a:t>&lt;/video&gt;</a:t>
            </a:r>
          </a:p>
          <a:p>
            <a:pPr eaLnBrk="1" hangingPunct="1">
              <a:buFontTx/>
              <a:buNone/>
            </a:pPr>
            <a:r>
              <a:rPr lang="en-US" altLang="en-US" sz="2400" smtClean="0"/>
              <a:t>&lt;/section&gt;</a:t>
            </a: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noChangeArrowheads="1"/>
          </p:cNvSpPr>
          <p:nvPr>
            <p:ph type="title"/>
          </p:nvPr>
        </p:nvSpPr>
        <p:spPr bwMode="auto">
          <a:xfrm>
            <a:off x="457200" y="762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Nav element</a:t>
            </a:r>
          </a:p>
        </p:txBody>
      </p:sp>
      <p:sp>
        <p:nvSpPr>
          <p:cNvPr id="43011" name="Content Placeholder 2"/>
          <p:cNvSpPr>
            <a:spLocks noGrp="1" noChangeArrowheads="1"/>
          </p:cNvSpPr>
          <p:nvPr>
            <p:ph idx="1"/>
          </p:nvPr>
        </p:nvSpPr>
        <p:spPr bwMode="auto">
          <a:xfrm>
            <a:off x="457200" y="19510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lnSpc>
                <a:spcPct val="150000"/>
              </a:lnSpc>
            </a:pPr>
            <a:r>
              <a:rPr lang="en-US" altLang="en-US" dirty="0" smtClean="0"/>
              <a:t>The &lt;</a:t>
            </a:r>
            <a:r>
              <a:rPr lang="en-US" altLang="en-US" dirty="0" err="1" smtClean="0"/>
              <a:t>nav</a:t>
            </a:r>
            <a:r>
              <a:rPr lang="en-US" altLang="en-US" dirty="0" smtClean="0"/>
              <a:t>&gt; tag defines a set of navigation links.</a:t>
            </a:r>
          </a:p>
          <a:p>
            <a:pPr algn="just" eaLnBrk="1" hangingPunct="1">
              <a:lnSpc>
                <a:spcPct val="150000"/>
              </a:lnSpc>
            </a:pPr>
            <a:r>
              <a:rPr lang="en-US" altLang="en-US" dirty="0" smtClean="0"/>
              <a:t>The &lt;</a:t>
            </a:r>
            <a:r>
              <a:rPr lang="en-US" altLang="en-US" dirty="0" err="1" smtClean="0"/>
              <a:t>nav</a:t>
            </a:r>
            <a:r>
              <a:rPr lang="en-US" altLang="en-US" dirty="0" smtClean="0"/>
              <a:t>&gt; tag is </a:t>
            </a:r>
            <a:r>
              <a:rPr lang="en-US" altLang="en-US" b="1" dirty="0" smtClean="0"/>
              <a:t>new in HTML 5.</a:t>
            </a: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noChangeArrowheads="1"/>
          </p:cNvSpPr>
          <p:nvPr>
            <p:ph type="title"/>
          </p:nvPr>
        </p:nvSpPr>
        <p:spPr bwMode="auto">
          <a:xfrm>
            <a:off x="457200" y="762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Nav element</a:t>
            </a:r>
          </a:p>
        </p:txBody>
      </p:sp>
      <p:sp>
        <p:nvSpPr>
          <p:cNvPr id="44035" name="Content Placeholder 2"/>
          <p:cNvSpPr>
            <a:spLocks noGrp="1" noChangeArrowheads="1"/>
          </p:cNvSpPr>
          <p:nvPr>
            <p:ph idx="1"/>
          </p:nvPr>
        </p:nvSpPr>
        <p:spPr bwMode="auto">
          <a:xfrm>
            <a:off x="457200" y="1798638"/>
            <a:ext cx="3886200" cy="4525962"/>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z="2400" dirty="0" smtClean="0"/>
              <a:t>&lt;style type="text/</a:t>
            </a:r>
            <a:r>
              <a:rPr lang="en-US" altLang="en-US" sz="2400" dirty="0" err="1" smtClean="0"/>
              <a:t>css</a:t>
            </a:r>
            <a:r>
              <a:rPr lang="en-US" altLang="en-US" sz="2400" dirty="0" smtClean="0"/>
              <a:t>"&gt;</a:t>
            </a:r>
          </a:p>
          <a:p>
            <a:pPr eaLnBrk="1" hangingPunct="1">
              <a:buFontTx/>
              <a:buNone/>
            </a:pPr>
            <a:r>
              <a:rPr lang="en-US" altLang="en-US" sz="2400" dirty="0" err="1" smtClean="0"/>
              <a:t>nav</a:t>
            </a:r>
            <a:r>
              <a:rPr lang="en-US" altLang="en-US" sz="2400" dirty="0" smtClean="0"/>
              <a:t>{</a:t>
            </a:r>
          </a:p>
          <a:p>
            <a:pPr eaLnBrk="1" hangingPunct="1">
              <a:buFontTx/>
              <a:buNone/>
            </a:pPr>
            <a:r>
              <a:rPr lang="en-US" altLang="en-US" sz="2400" dirty="0" smtClean="0"/>
              <a:t>background-color:#36F;</a:t>
            </a:r>
          </a:p>
          <a:p>
            <a:pPr eaLnBrk="1" hangingPunct="1">
              <a:buFontTx/>
              <a:buNone/>
            </a:pPr>
            <a:r>
              <a:rPr lang="en-US" altLang="en-US" sz="2400" dirty="0" err="1" smtClean="0"/>
              <a:t>color:white</a:t>
            </a:r>
            <a:r>
              <a:rPr lang="en-US" altLang="en-US" sz="2400" dirty="0" smtClean="0"/>
              <a:t>;</a:t>
            </a:r>
          </a:p>
          <a:p>
            <a:pPr eaLnBrk="1" hangingPunct="1">
              <a:buFontTx/>
              <a:buNone/>
            </a:pPr>
            <a:r>
              <a:rPr lang="en-US" altLang="en-US" sz="2400" dirty="0" smtClean="0"/>
              <a:t>}</a:t>
            </a:r>
          </a:p>
          <a:p>
            <a:pPr eaLnBrk="1" hangingPunct="1">
              <a:buFontTx/>
              <a:buNone/>
            </a:pPr>
            <a:r>
              <a:rPr lang="en-US" altLang="en-US" sz="2400" dirty="0" smtClean="0"/>
              <a:t>a{</a:t>
            </a:r>
            <a:r>
              <a:rPr lang="en-US" altLang="en-US" sz="2400" dirty="0" err="1" smtClean="0"/>
              <a:t>color:white</a:t>
            </a:r>
            <a:r>
              <a:rPr lang="en-US" altLang="en-US" sz="2400" dirty="0" smtClean="0"/>
              <a:t>;</a:t>
            </a:r>
          </a:p>
          <a:p>
            <a:pPr eaLnBrk="1" hangingPunct="1">
              <a:buFontTx/>
              <a:buNone/>
            </a:pPr>
            <a:r>
              <a:rPr lang="en-US" altLang="en-US" sz="2400" dirty="0" smtClean="0"/>
              <a:t>};</a:t>
            </a:r>
          </a:p>
          <a:p>
            <a:pPr eaLnBrk="1" hangingPunct="1">
              <a:buFontTx/>
              <a:buNone/>
            </a:pPr>
            <a:r>
              <a:rPr lang="en-US" altLang="en-US" sz="2400" dirty="0" smtClean="0"/>
              <a:t>&lt;/style&gt;</a:t>
            </a:r>
          </a:p>
        </p:txBody>
      </p:sp>
      <p:sp>
        <p:nvSpPr>
          <p:cNvPr id="44036" name="Rectangle 3"/>
          <p:cNvSpPr>
            <a:spLocks noChangeArrowheads="1"/>
          </p:cNvSpPr>
          <p:nvPr/>
        </p:nvSpPr>
        <p:spPr bwMode="auto">
          <a:xfrm>
            <a:off x="4343400" y="1806575"/>
            <a:ext cx="4572000" cy="2308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latin typeface="Trebuchet MS" panose="020B0603020202020204" pitchFamily="34" charset="0"/>
              </a:rPr>
              <a:t>&lt;nav&gt;</a:t>
            </a:r>
          </a:p>
          <a:p>
            <a:pPr eaLnBrk="1" hangingPunct="1"/>
            <a:r>
              <a:rPr lang="en-US" altLang="en-US" sz="2400">
                <a:latin typeface="Trebuchet MS" panose="020B0603020202020204" pitchFamily="34" charset="0"/>
              </a:rPr>
              <a:t>&lt;a href="/html/"&gt;HTML&lt;/a&gt;</a:t>
            </a:r>
          </a:p>
          <a:p>
            <a:pPr eaLnBrk="1" hangingPunct="1"/>
            <a:r>
              <a:rPr lang="en-US" altLang="en-US" sz="2400">
                <a:latin typeface="Trebuchet MS" panose="020B0603020202020204" pitchFamily="34" charset="0"/>
              </a:rPr>
              <a:t>&lt;a href="/css/"&gt;CSS&lt;/a&gt;</a:t>
            </a:r>
          </a:p>
          <a:p>
            <a:pPr eaLnBrk="1" hangingPunct="1"/>
            <a:r>
              <a:rPr lang="en-US" altLang="en-US" sz="2400">
                <a:latin typeface="Trebuchet MS" panose="020B0603020202020204" pitchFamily="34" charset="0"/>
              </a:rPr>
              <a:t>&lt;a href="/js/"&gt;Java Script&lt;/a&gt;</a:t>
            </a:r>
          </a:p>
          <a:p>
            <a:pPr eaLnBrk="1" hangingPunct="1"/>
            <a:r>
              <a:rPr lang="en-US" altLang="en-US" sz="2400">
                <a:latin typeface="Trebuchet MS" panose="020B0603020202020204" pitchFamily="34" charset="0"/>
              </a:rPr>
              <a:t>&lt;a href="/jquery/"&gt;JQuery&lt;/a&gt;</a:t>
            </a:r>
          </a:p>
          <a:p>
            <a:pPr eaLnBrk="1" hangingPunct="1"/>
            <a:r>
              <a:rPr lang="en-US" altLang="en-US" sz="2400">
                <a:latin typeface="Trebuchet MS" panose="020B0603020202020204" pitchFamily="34" charset="0"/>
              </a:rPr>
              <a:t>&lt;/nav&gt;</a:t>
            </a: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noChangeArrowheads="1"/>
          </p:cNvSpPr>
          <p:nvPr>
            <p:ph type="title"/>
          </p:nvPr>
        </p:nvSpPr>
        <p:spPr bwMode="auto">
          <a:xfrm>
            <a:off x="457200" y="762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Header element</a:t>
            </a:r>
          </a:p>
        </p:txBody>
      </p:sp>
      <p:sp>
        <p:nvSpPr>
          <p:cNvPr id="45059" name="Content Placeholder 2"/>
          <p:cNvSpPr>
            <a:spLocks noGrp="1" noChangeArrowheads="1"/>
          </p:cNvSpPr>
          <p:nvPr>
            <p:ph idx="1"/>
          </p:nvPr>
        </p:nvSpPr>
        <p:spPr bwMode="auto">
          <a:xfrm>
            <a:off x="457200" y="1676400"/>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en-US" sz="2800" dirty="0" smtClean="0"/>
              <a:t>The &lt;header&gt; tag specifies a header for a document or section.</a:t>
            </a:r>
          </a:p>
          <a:p>
            <a:pPr algn="just" eaLnBrk="1" hangingPunct="1"/>
            <a:r>
              <a:rPr lang="en-US" altLang="en-US" sz="2800" dirty="0" smtClean="0"/>
              <a:t>The &lt;header&gt; element should be used as a container for introductory content or set of navigational links.</a:t>
            </a:r>
          </a:p>
          <a:p>
            <a:pPr algn="just" eaLnBrk="1" hangingPunct="1"/>
            <a:r>
              <a:rPr lang="en-US" altLang="en-US" sz="2800" dirty="0"/>
              <a:t>A &lt;header&gt; element typically contains:</a:t>
            </a:r>
          </a:p>
          <a:p>
            <a:pPr lvl="1" algn="just" eaLnBrk="1" hangingPunct="1">
              <a:buFont typeface="Wingdings" panose="05000000000000000000" pitchFamily="2" charset="2"/>
              <a:buChar char="Ø"/>
            </a:pPr>
            <a:r>
              <a:rPr lang="en-US" altLang="en-US" sz="2400" dirty="0" smtClean="0"/>
              <a:t>    </a:t>
            </a:r>
            <a:r>
              <a:rPr lang="en-US" altLang="en-US" sz="2400" dirty="0"/>
              <a:t>one or more heading elements (&lt;h1&gt; - &lt;h6&gt;)</a:t>
            </a:r>
          </a:p>
          <a:p>
            <a:pPr lvl="1" algn="just" eaLnBrk="1" hangingPunct="1">
              <a:buFont typeface="Wingdings" panose="05000000000000000000" pitchFamily="2" charset="2"/>
              <a:buChar char="Ø"/>
            </a:pPr>
            <a:r>
              <a:rPr lang="en-US" altLang="en-US" sz="2400" dirty="0"/>
              <a:t>    logo or icon</a:t>
            </a:r>
          </a:p>
          <a:p>
            <a:pPr lvl="1" algn="just" eaLnBrk="1" hangingPunct="1">
              <a:buFont typeface="Wingdings" panose="05000000000000000000" pitchFamily="2" charset="2"/>
              <a:buChar char="Ø"/>
            </a:pPr>
            <a:r>
              <a:rPr lang="en-US" altLang="en-US" sz="2400" dirty="0"/>
              <a:t>    authorship information</a:t>
            </a:r>
          </a:p>
          <a:p>
            <a:pPr algn="just" eaLnBrk="1" hangingPunct="1"/>
            <a:endParaRPr lang="en-US" altLang="en-US" sz="2800" dirty="0" smtClean="0"/>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noChangeArrowheads="1"/>
          </p:cNvSpPr>
          <p:nvPr>
            <p:ph type="title"/>
          </p:nvPr>
        </p:nvSpPr>
        <p:spPr bwMode="auto">
          <a:xfrm>
            <a:off x="457200" y="762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Header element</a:t>
            </a:r>
          </a:p>
        </p:txBody>
      </p:sp>
      <p:sp>
        <p:nvSpPr>
          <p:cNvPr id="46083" name="Content Placeholder 2"/>
          <p:cNvSpPr>
            <a:spLocks noGrp="1" noChangeArrowheads="1"/>
          </p:cNvSpPr>
          <p:nvPr>
            <p:ph idx="1"/>
          </p:nvPr>
        </p:nvSpPr>
        <p:spPr bwMode="auto">
          <a:xfrm>
            <a:off x="457200" y="1798638"/>
            <a:ext cx="8229600" cy="3992562"/>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z="2800" dirty="0" smtClean="0"/>
              <a:t>&lt;header&gt;</a:t>
            </a:r>
          </a:p>
          <a:p>
            <a:pPr eaLnBrk="1" hangingPunct="1">
              <a:buFontTx/>
              <a:buNone/>
            </a:pPr>
            <a:r>
              <a:rPr lang="en-US" altLang="en-US" sz="2800" dirty="0" smtClean="0"/>
              <a:t>&lt;</a:t>
            </a:r>
            <a:r>
              <a:rPr lang="en-US" altLang="en-US" sz="2800" dirty="0" err="1" smtClean="0"/>
              <a:t>img</a:t>
            </a:r>
            <a:r>
              <a:rPr lang="en-US" altLang="en-US" sz="2800" dirty="0" smtClean="0"/>
              <a:t> </a:t>
            </a:r>
            <a:r>
              <a:rPr lang="en-US" altLang="en-US" sz="2800" dirty="0" err="1" smtClean="0"/>
              <a:t>src</a:t>
            </a:r>
            <a:r>
              <a:rPr lang="en-US" altLang="en-US" sz="2800" dirty="0" smtClean="0"/>
              <a:t>="images/icon.png" width="150" alt="Web Programming | Tutorial"&gt;</a:t>
            </a:r>
          </a:p>
          <a:p>
            <a:pPr eaLnBrk="1" hangingPunct="1">
              <a:buFontTx/>
              <a:buNone/>
            </a:pPr>
            <a:r>
              <a:rPr lang="en-US" altLang="en-US" sz="2800" dirty="0" smtClean="0"/>
              <a:t>&lt;h1&gt;Welcome to HTML Tutorial&lt;/h1&gt;</a:t>
            </a:r>
          </a:p>
          <a:p>
            <a:pPr eaLnBrk="1" hangingPunct="1">
              <a:buFontTx/>
              <a:buNone/>
            </a:pPr>
            <a:r>
              <a:rPr lang="en-US" altLang="en-US" sz="2800" dirty="0" smtClean="0"/>
              <a:t>&lt;/header&gt;</a:t>
            </a: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noChangeArrowheads="1"/>
          </p:cNvSpPr>
          <p:nvPr>
            <p:ph type="title"/>
          </p:nvPr>
        </p:nvSpPr>
        <p:spPr bwMode="auto">
          <a:xfrm>
            <a:off x="457200" y="762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Footer element</a:t>
            </a:r>
          </a:p>
        </p:txBody>
      </p:sp>
      <p:sp>
        <p:nvSpPr>
          <p:cNvPr id="47107" name="Content Placeholder 2"/>
          <p:cNvSpPr>
            <a:spLocks noGrp="1" noChangeArrowheads="1"/>
          </p:cNvSpPr>
          <p:nvPr>
            <p:ph idx="1"/>
          </p:nvPr>
        </p:nvSpPr>
        <p:spPr bwMode="auto">
          <a:xfrm>
            <a:off x="457200" y="19812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en-US" smtClean="0"/>
              <a:t>The &lt;footer&gt; tag defines a footer for a document or section.</a:t>
            </a:r>
          </a:p>
          <a:p>
            <a:pPr algn="just" eaLnBrk="1" hangingPunct="1"/>
            <a:r>
              <a:rPr lang="en-US" altLang="en-US" smtClean="0"/>
              <a:t>A &lt;footer&gt; element should contain information about its containing element.</a:t>
            </a:r>
          </a:p>
          <a:p>
            <a:pPr algn="just" eaLnBrk="1" hangingPunct="1"/>
            <a:r>
              <a:rPr lang="en-US" altLang="en-US" smtClean="0"/>
              <a:t>A footer typically contains the author of the document, copyright information, links to terms of use, contact information, etc.</a:t>
            </a: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noChangeArrowheads="1"/>
          </p:cNvSpPr>
          <p:nvPr>
            <p:ph type="title"/>
          </p:nvPr>
        </p:nvSpPr>
        <p:spPr bwMode="auto">
          <a:xfrm>
            <a:off x="457200" y="762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section and article</a:t>
            </a:r>
          </a:p>
        </p:txBody>
      </p:sp>
      <p:sp>
        <p:nvSpPr>
          <p:cNvPr id="48131" name="Content Placeholder 2"/>
          <p:cNvSpPr>
            <a:spLocks noGrp="1" noChangeArrowheads="1"/>
          </p:cNvSpPr>
          <p:nvPr>
            <p:ph idx="1"/>
          </p:nvPr>
        </p:nvSpPr>
        <p:spPr bwMode="auto">
          <a:xfrm>
            <a:off x="457200" y="17986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en-US" smtClean="0"/>
              <a:t>The &lt;section&gt; tag defines sections in a document such as chapters, headers, footers or any other sections of the document.</a:t>
            </a:r>
          </a:p>
          <a:p>
            <a:pPr algn="just" eaLnBrk="1" hangingPunct="1"/>
            <a:r>
              <a:rPr lang="en-US" altLang="en-US" smtClean="0"/>
              <a:t>&lt;article&gt; element is used for:</a:t>
            </a:r>
          </a:p>
          <a:p>
            <a:pPr lvl="1" algn="just" eaLnBrk="1" hangingPunct="1"/>
            <a:r>
              <a:rPr lang="en-US" altLang="en-US" smtClean="0"/>
              <a:t>Forum post</a:t>
            </a:r>
          </a:p>
          <a:p>
            <a:pPr lvl="1" algn="just" eaLnBrk="1" hangingPunct="1"/>
            <a:r>
              <a:rPr lang="en-US" altLang="en-US" smtClean="0"/>
              <a:t>Blog post</a:t>
            </a:r>
          </a:p>
          <a:p>
            <a:pPr lvl="1" algn="just" eaLnBrk="1" hangingPunct="1"/>
            <a:r>
              <a:rPr lang="en-US" altLang="en-US" smtClean="0"/>
              <a:t>News story</a:t>
            </a:r>
          </a:p>
          <a:p>
            <a:pPr lvl="1" algn="just" eaLnBrk="1" hangingPunct="1"/>
            <a:r>
              <a:rPr lang="en-US" altLang="en-US" smtClean="0"/>
              <a:t>Comment</a:t>
            </a: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noChangeArrowheads="1"/>
          </p:cNvSpPr>
          <p:nvPr>
            <p:ph type="title"/>
          </p:nvPr>
        </p:nvSpPr>
        <p:spPr bwMode="auto">
          <a:xfrm>
            <a:off x="304800" y="762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section and article</a:t>
            </a:r>
          </a:p>
        </p:txBody>
      </p:sp>
      <p:sp>
        <p:nvSpPr>
          <p:cNvPr id="39939" name="Content Placeholder 2"/>
          <p:cNvSpPr>
            <a:spLocks noGrp="1"/>
          </p:cNvSpPr>
          <p:nvPr>
            <p:ph idx="1"/>
          </p:nvPr>
        </p:nvSpPr>
        <p:spPr>
          <a:xfrm>
            <a:off x="457200" y="1676400"/>
            <a:ext cx="7543800" cy="4876800"/>
          </a:xfrm>
          <a:solidFill>
            <a:schemeClr val="bg1"/>
          </a:solidFill>
        </p:spPr>
        <p:txBody>
          <a:bodyPr rtlCol="0">
            <a:normAutofit/>
          </a:bodyPr>
          <a:lstStyle/>
          <a:p>
            <a:pPr eaLnBrk="1" fontAlgn="auto" hangingPunct="1">
              <a:spcAft>
                <a:spcPts val="0"/>
              </a:spcAft>
              <a:buFontTx/>
              <a:buNone/>
              <a:defRPr/>
            </a:pPr>
            <a:r>
              <a:rPr lang="en-US" altLang="en-US" sz="2000" dirty="0">
                <a:solidFill>
                  <a:schemeClr val="tx1">
                    <a:lumMod val="75000"/>
                    <a:lumOff val="25000"/>
                  </a:schemeClr>
                </a:solidFill>
              </a:rPr>
              <a:t>&lt;</a:t>
            </a:r>
            <a:r>
              <a:rPr lang="en-US" altLang="en-US" sz="2000" b="1" dirty="0">
                <a:solidFill>
                  <a:schemeClr val="tx1">
                    <a:lumMod val="75000"/>
                    <a:lumOff val="25000"/>
                  </a:schemeClr>
                </a:solidFill>
              </a:rPr>
              <a:t>section</a:t>
            </a:r>
            <a:r>
              <a:rPr lang="en-US" altLang="en-US" sz="2000" dirty="0">
                <a:solidFill>
                  <a:schemeClr val="tx1">
                    <a:lumMod val="75000"/>
                    <a:lumOff val="25000"/>
                  </a:schemeClr>
                </a:solidFill>
              </a:rPr>
              <a:t> id="</a:t>
            </a:r>
            <a:r>
              <a:rPr lang="en-US" altLang="en-US" sz="2000" dirty="0" err="1">
                <a:solidFill>
                  <a:schemeClr val="tx1">
                    <a:lumMod val="75000"/>
                    <a:lumOff val="25000"/>
                  </a:schemeClr>
                </a:solidFill>
              </a:rPr>
              <a:t>itemlist</a:t>
            </a:r>
            <a:r>
              <a:rPr lang="en-US" altLang="en-US" sz="2000" dirty="0">
                <a:solidFill>
                  <a:schemeClr val="tx1">
                    <a:lumMod val="75000"/>
                    <a:lumOff val="25000"/>
                  </a:schemeClr>
                </a:solidFill>
              </a:rPr>
              <a:t>"&gt;</a:t>
            </a:r>
          </a:p>
          <a:p>
            <a:pPr lvl="1" eaLnBrk="1" fontAlgn="auto" hangingPunct="1">
              <a:spcAft>
                <a:spcPts val="0"/>
              </a:spcAft>
              <a:buFontTx/>
              <a:buNone/>
              <a:defRPr/>
            </a:pPr>
            <a:r>
              <a:rPr lang="en-US" altLang="en-US" sz="1800" dirty="0">
                <a:solidFill>
                  <a:schemeClr val="tx1">
                    <a:lumMod val="75000"/>
                    <a:lumOff val="25000"/>
                  </a:schemeClr>
                </a:solidFill>
              </a:rPr>
              <a:t>&lt;</a:t>
            </a:r>
            <a:r>
              <a:rPr lang="en-US" altLang="en-US" sz="1800" b="1" dirty="0">
                <a:solidFill>
                  <a:schemeClr val="tx1">
                    <a:lumMod val="75000"/>
                    <a:lumOff val="25000"/>
                  </a:schemeClr>
                </a:solidFill>
              </a:rPr>
              <a:t>article</a:t>
            </a:r>
            <a:r>
              <a:rPr lang="en-US" altLang="en-US" sz="1800" dirty="0">
                <a:solidFill>
                  <a:schemeClr val="tx1">
                    <a:lumMod val="75000"/>
                    <a:lumOff val="25000"/>
                  </a:schemeClr>
                </a:solidFill>
              </a:rPr>
              <a:t> id="item"&gt;</a:t>
            </a:r>
          </a:p>
          <a:p>
            <a:pPr lvl="2" eaLnBrk="1" fontAlgn="auto" hangingPunct="1">
              <a:spcAft>
                <a:spcPts val="0"/>
              </a:spcAft>
              <a:buFontTx/>
              <a:buNone/>
              <a:defRPr/>
            </a:pPr>
            <a:r>
              <a:rPr lang="en-US" altLang="en-US" sz="1800" dirty="0">
                <a:solidFill>
                  <a:schemeClr val="tx1">
                    <a:lumMod val="75000"/>
                    <a:lumOff val="25000"/>
                  </a:schemeClr>
                </a:solidFill>
              </a:rPr>
              <a:t>&lt;</a:t>
            </a:r>
            <a:r>
              <a:rPr lang="en-US" altLang="en-US" sz="1800" dirty="0" err="1">
                <a:solidFill>
                  <a:schemeClr val="tx1">
                    <a:lumMod val="75000"/>
                    <a:lumOff val="25000"/>
                  </a:schemeClr>
                </a:solidFill>
              </a:rPr>
              <a:t>img</a:t>
            </a:r>
            <a:r>
              <a:rPr lang="en-US" altLang="en-US" sz="1800" dirty="0">
                <a:solidFill>
                  <a:schemeClr val="tx1">
                    <a:lumMod val="75000"/>
                    <a:lumOff val="25000"/>
                  </a:schemeClr>
                </a:solidFill>
              </a:rPr>
              <a:t> width="200" </a:t>
            </a:r>
            <a:r>
              <a:rPr lang="en-US" altLang="en-US" sz="1800" dirty="0" err="1">
                <a:solidFill>
                  <a:schemeClr val="tx1">
                    <a:lumMod val="75000"/>
                    <a:lumOff val="25000"/>
                  </a:schemeClr>
                </a:solidFill>
              </a:rPr>
              <a:t>src</a:t>
            </a:r>
            <a:r>
              <a:rPr lang="en-US" altLang="en-US" sz="1800" dirty="0">
                <a:solidFill>
                  <a:schemeClr val="tx1">
                    <a:lumMod val="75000"/>
                    <a:lumOff val="25000"/>
                  </a:schemeClr>
                </a:solidFill>
              </a:rPr>
              <a:t>="images/banner_image.gif" alt=""&gt;</a:t>
            </a:r>
          </a:p>
          <a:p>
            <a:pPr lvl="2" eaLnBrk="1" fontAlgn="auto" hangingPunct="1">
              <a:spcAft>
                <a:spcPts val="0"/>
              </a:spcAft>
              <a:buFontTx/>
              <a:buNone/>
              <a:defRPr/>
            </a:pPr>
            <a:r>
              <a:rPr lang="en-US" altLang="en-US" sz="1800" dirty="0">
                <a:solidFill>
                  <a:schemeClr val="tx1">
                    <a:lumMod val="75000"/>
                    <a:lumOff val="25000"/>
                  </a:schemeClr>
                </a:solidFill>
              </a:rPr>
              <a:t>&lt;h2&gt;Browsers&lt;/h2&gt;</a:t>
            </a:r>
          </a:p>
          <a:p>
            <a:pPr lvl="1" eaLnBrk="1" fontAlgn="auto" hangingPunct="1">
              <a:spcAft>
                <a:spcPts val="0"/>
              </a:spcAft>
              <a:buFontTx/>
              <a:buNone/>
              <a:defRPr/>
            </a:pPr>
            <a:r>
              <a:rPr lang="en-US" altLang="en-US" sz="1800" dirty="0">
                <a:solidFill>
                  <a:schemeClr val="tx1">
                    <a:lumMod val="75000"/>
                    <a:lumOff val="25000"/>
                  </a:schemeClr>
                </a:solidFill>
              </a:rPr>
              <a:t>&lt;/article&gt;</a:t>
            </a:r>
          </a:p>
          <a:p>
            <a:pPr lvl="1" eaLnBrk="1" fontAlgn="auto" hangingPunct="1">
              <a:spcAft>
                <a:spcPts val="0"/>
              </a:spcAft>
              <a:buFontTx/>
              <a:buNone/>
              <a:defRPr/>
            </a:pPr>
            <a:r>
              <a:rPr lang="en-US" altLang="en-US" sz="1800" dirty="0">
                <a:solidFill>
                  <a:schemeClr val="tx1">
                    <a:lumMod val="75000"/>
                    <a:lumOff val="25000"/>
                  </a:schemeClr>
                </a:solidFill>
              </a:rPr>
              <a:t>&lt;</a:t>
            </a:r>
            <a:r>
              <a:rPr lang="en-US" altLang="en-US" sz="1800" b="1" dirty="0">
                <a:solidFill>
                  <a:schemeClr val="tx1">
                    <a:lumMod val="75000"/>
                    <a:lumOff val="25000"/>
                  </a:schemeClr>
                </a:solidFill>
              </a:rPr>
              <a:t>article</a:t>
            </a:r>
            <a:r>
              <a:rPr lang="en-US" altLang="en-US" sz="1800" dirty="0">
                <a:solidFill>
                  <a:schemeClr val="tx1">
                    <a:lumMod val="75000"/>
                    <a:lumOff val="25000"/>
                  </a:schemeClr>
                </a:solidFill>
              </a:rPr>
              <a:t> id="item"&gt;</a:t>
            </a:r>
          </a:p>
          <a:p>
            <a:pPr lvl="2" eaLnBrk="1" fontAlgn="auto" hangingPunct="1">
              <a:spcAft>
                <a:spcPts val="0"/>
              </a:spcAft>
              <a:buFontTx/>
              <a:buNone/>
              <a:defRPr/>
            </a:pPr>
            <a:r>
              <a:rPr lang="en-US" altLang="en-US" sz="1800" dirty="0">
                <a:solidFill>
                  <a:schemeClr val="tx1">
                    <a:lumMod val="75000"/>
                    <a:lumOff val="25000"/>
                  </a:schemeClr>
                </a:solidFill>
              </a:rPr>
              <a:t>&lt;</a:t>
            </a:r>
            <a:r>
              <a:rPr lang="en-US" altLang="en-US" sz="1800" dirty="0" err="1">
                <a:solidFill>
                  <a:schemeClr val="tx1">
                    <a:lumMod val="75000"/>
                    <a:lumOff val="25000"/>
                  </a:schemeClr>
                </a:solidFill>
              </a:rPr>
              <a:t>img</a:t>
            </a:r>
            <a:r>
              <a:rPr lang="en-US" altLang="en-US" sz="1800" dirty="0">
                <a:solidFill>
                  <a:schemeClr val="tx1">
                    <a:lumMod val="75000"/>
                    <a:lumOff val="25000"/>
                  </a:schemeClr>
                </a:solidFill>
              </a:rPr>
              <a:t> width="200" </a:t>
            </a:r>
            <a:r>
              <a:rPr lang="en-US" altLang="en-US" sz="1800" dirty="0" err="1">
                <a:solidFill>
                  <a:schemeClr val="tx1">
                    <a:lumMod val="75000"/>
                    <a:lumOff val="25000"/>
                  </a:schemeClr>
                </a:solidFill>
              </a:rPr>
              <a:t>src</a:t>
            </a:r>
            <a:r>
              <a:rPr lang="en-US" altLang="en-US" sz="1800" dirty="0">
                <a:solidFill>
                  <a:schemeClr val="tx1">
                    <a:lumMod val="75000"/>
                    <a:lumOff val="25000"/>
                  </a:schemeClr>
                </a:solidFill>
              </a:rPr>
              <a:t>="images/banner_image.gif" alt=""&gt;</a:t>
            </a:r>
          </a:p>
          <a:p>
            <a:pPr lvl="2" eaLnBrk="1" fontAlgn="auto" hangingPunct="1">
              <a:spcAft>
                <a:spcPts val="0"/>
              </a:spcAft>
              <a:buFontTx/>
              <a:buNone/>
              <a:defRPr/>
            </a:pPr>
            <a:r>
              <a:rPr lang="en-US" altLang="en-US" sz="1800" dirty="0">
                <a:solidFill>
                  <a:schemeClr val="tx1">
                    <a:lumMod val="75000"/>
                    <a:lumOff val="25000"/>
                  </a:schemeClr>
                </a:solidFill>
              </a:rPr>
              <a:t>&lt;h2&gt;Browsers&lt;/h2&gt;</a:t>
            </a:r>
          </a:p>
          <a:p>
            <a:pPr lvl="1" eaLnBrk="1" fontAlgn="auto" hangingPunct="1">
              <a:spcAft>
                <a:spcPts val="0"/>
              </a:spcAft>
              <a:buFontTx/>
              <a:buNone/>
              <a:defRPr/>
            </a:pPr>
            <a:r>
              <a:rPr lang="en-US" altLang="en-US" sz="1800" dirty="0">
                <a:solidFill>
                  <a:schemeClr val="tx1">
                    <a:lumMod val="75000"/>
                    <a:lumOff val="25000"/>
                  </a:schemeClr>
                </a:solidFill>
              </a:rPr>
              <a:t>&lt;/article</a:t>
            </a:r>
            <a:r>
              <a:rPr lang="en-US" altLang="en-US" sz="1800" dirty="0" smtClean="0">
                <a:solidFill>
                  <a:schemeClr val="tx1">
                    <a:lumMod val="75000"/>
                    <a:lumOff val="25000"/>
                  </a:schemeClr>
                </a:solidFill>
              </a:rPr>
              <a:t>&gt; </a:t>
            </a:r>
          </a:p>
          <a:p>
            <a:pPr lvl="1" eaLnBrk="1" fontAlgn="auto" hangingPunct="1">
              <a:spcAft>
                <a:spcPts val="0"/>
              </a:spcAft>
              <a:buFontTx/>
              <a:buNone/>
              <a:defRPr/>
            </a:pPr>
            <a:r>
              <a:rPr lang="en-US" altLang="en-US" sz="1800" dirty="0" smtClean="0">
                <a:solidFill>
                  <a:schemeClr val="tx1">
                    <a:lumMod val="75000"/>
                    <a:lumOff val="25000"/>
                  </a:schemeClr>
                </a:solidFill>
              </a:rPr>
              <a:t>&lt;</a:t>
            </a:r>
            <a:r>
              <a:rPr lang="en-US" altLang="en-US" sz="1800" b="1" dirty="0">
                <a:solidFill>
                  <a:schemeClr val="tx1">
                    <a:lumMod val="75000"/>
                    <a:lumOff val="25000"/>
                  </a:schemeClr>
                </a:solidFill>
              </a:rPr>
              <a:t>article</a:t>
            </a:r>
            <a:r>
              <a:rPr lang="en-US" altLang="en-US" sz="1800" dirty="0">
                <a:solidFill>
                  <a:schemeClr val="tx1">
                    <a:lumMod val="75000"/>
                    <a:lumOff val="25000"/>
                  </a:schemeClr>
                </a:solidFill>
              </a:rPr>
              <a:t> id="item"&gt;</a:t>
            </a:r>
          </a:p>
          <a:p>
            <a:pPr lvl="2" eaLnBrk="1" fontAlgn="auto" hangingPunct="1">
              <a:spcAft>
                <a:spcPts val="0"/>
              </a:spcAft>
              <a:buFontTx/>
              <a:buNone/>
              <a:defRPr/>
            </a:pPr>
            <a:r>
              <a:rPr lang="en-US" altLang="en-US" sz="1800" dirty="0">
                <a:solidFill>
                  <a:schemeClr val="tx1">
                    <a:lumMod val="75000"/>
                    <a:lumOff val="25000"/>
                  </a:schemeClr>
                </a:solidFill>
              </a:rPr>
              <a:t>&lt;</a:t>
            </a:r>
            <a:r>
              <a:rPr lang="en-US" altLang="en-US" sz="1800" dirty="0" err="1">
                <a:solidFill>
                  <a:schemeClr val="tx1">
                    <a:lumMod val="75000"/>
                    <a:lumOff val="25000"/>
                  </a:schemeClr>
                </a:solidFill>
              </a:rPr>
              <a:t>img</a:t>
            </a:r>
            <a:r>
              <a:rPr lang="en-US" altLang="en-US" sz="1800" dirty="0">
                <a:solidFill>
                  <a:schemeClr val="tx1">
                    <a:lumMod val="75000"/>
                    <a:lumOff val="25000"/>
                  </a:schemeClr>
                </a:solidFill>
              </a:rPr>
              <a:t> width="200" </a:t>
            </a:r>
            <a:r>
              <a:rPr lang="en-US" altLang="en-US" sz="1800" dirty="0" err="1">
                <a:solidFill>
                  <a:schemeClr val="tx1">
                    <a:lumMod val="75000"/>
                    <a:lumOff val="25000"/>
                  </a:schemeClr>
                </a:solidFill>
              </a:rPr>
              <a:t>src</a:t>
            </a:r>
            <a:r>
              <a:rPr lang="en-US" altLang="en-US" sz="1800" dirty="0">
                <a:solidFill>
                  <a:schemeClr val="tx1">
                    <a:lumMod val="75000"/>
                    <a:lumOff val="25000"/>
                  </a:schemeClr>
                </a:solidFill>
              </a:rPr>
              <a:t>="images/banner_image.gif" alt=""&gt;</a:t>
            </a:r>
          </a:p>
          <a:p>
            <a:pPr lvl="2" eaLnBrk="1" fontAlgn="auto" hangingPunct="1">
              <a:spcAft>
                <a:spcPts val="0"/>
              </a:spcAft>
              <a:buFontTx/>
              <a:buNone/>
              <a:defRPr/>
            </a:pPr>
            <a:r>
              <a:rPr lang="en-US" altLang="en-US" sz="1800" dirty="0">
                <a:solidFill>
                  <a:schemeClr val="tx1">
                    <a:lumMod val="75000"/>
                    <a:lumOff val="25000"/>
                  </a:schemeClr>
                </a:solidFill>
              </a:rPr>
              <a:t>&lt;h2&gt;Browsers&lt;/h2&gt;</a:t>
            </a:r>
          </a:p>
          <a:p>
            <a:pPr lvl="1" eaLnBrk="1" fontAlgn="auto" hangingPunct="1">
              <a:spcAft>
                <a:spcPts val="0"/>
              </a:spcAft>
              <a:buFontTx/>
              <a:buNone/>
              <a:defRPr/>
            </a:pPr>
            <a:r>
              <a:rPr lang="en-US" altLang="en-US" sz="1800" dirty="0">
                <a:solidFill>
                  <a:schemeClr val="tx1">
                    <a:lumMod val="75000"/>
                    <a:lumOff val="25000"/>
                  </a:schemeClr>
                </a:solidFill>
              </a:rPr>
              <a:t>&lt;/article&gt;</a:t>
            </a:r>
          </a:p>
          <a:p>
            <a:pPr eaLnBrk="1" fontAlgn="auto" hangingPunct="1">
              <a:spcAft>
                <a:spcPts val="0"/>
              </a:spcAft>
              <a:buFontTx/>
              <a:buNone/>
              <a:defRPr/>
            </a:pPr>
            <a:r>
              <a:rPr lang="en-US" altLang="en-US" sz="2000" dirty="0">
                <a:solidFill>
                  <a:schemeClr val="tx1">
                    <a:lumMod val="75000"/>
                    <a:lumOff val="25000"/>
                  </a:schemeClr>
                </a:solidFill>
              </a:rPr>
              <a:t>&lt;/</a:t>
            </a:r>
            <a:r>
              <a:rPr lang="en-US" altLang="en-US" sz="2000" b="1" dirty="0">
                <a:solidFill>
                  <a:schemeClr val="tx1">
                    <a:lumMod val="75000"/>
                    <a:lumOff val="25000"/>
                  </a:schemeClr>
                </a:solidFill>
              </a:rPr>
              <a:t>section</a:t>
            </a:r>
            <a:r>
              <a:rPr lang="en-US" altLang="en-US" sz="2000" dirty="0">
                <a:solidFill>
                  <a:schemeClr val="tx1">
                    <a:lumMod val="75000"/>
                    <a:lumOff val="25000"/>
                  </a:schemeClr>
                </a:solidFill>
              </a:rPr>
              <a:t>&gt;</a:t>
            </a: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sv-SE" altLang="en-US" b="1" smtClean="0"/>
              <a:t>canvas</a:t>
            </a:r>
            <a:endParaRPr lang="en-US" altLang="en-US" b="1" smtClean="0"/>
          </a:p>
        </p:txBody>
      </p:sp>
      <p:sp>
        <p:nvSpPr>
          <p:cNvPr id="50179" name="Content Placeholder 2"/>
          <p:cNvSpPr>
            <a:spLocks noGrp="1" noChangeArrowheads="1"/>
          </p:cNvSpPr>
          <p:nvPr>
            <p:ph idx="1"/>
          </p:nvPr>
        </p:nvSpPr>
        <p:spPr bwMode="auto">
          <a:xfrm>
            <a:off x="457200" y="17986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en-US" sz="2400" dirty="0" smtClean="0"/>
              <a:t>The &lt;canvas&gt; tag is used </a:t>
            </a:r>
            <a:r>
              <a:rPr lang="en-US" altLang="en-US" sz="2400" b="1" dirty="0" smtClean="0"/>
              <a:t>to draw graphics</a:t>
            </a:r>
            <a:r>
              <a:rPr lang="en-US" altLang="en-US" sz="2400" dirty="0" smtClean="0"/>
              <a:t>, on the fly, via scripting (usually JavaScript).</a:t>
            </a:r>
          </a:p>
          <a:p>
            <a:pPr algn="just" eaLnBrk="1" hangingPunct="1"/>
            <a:r>
              <a:rPr lang="en-US" altLang="en-US" sz="2400" dirty="0" smtClean="0"/>
              <a:t>Internet  Explorer  9,  Firefox,  Opera,  Chrome,  and  Safari  support  &lt;canvas&gt;  and  its  properties  and methods.</a:t>
            </a:r>
          </a:p>
          <a:p>
            <a:pPr algn="just" eaLnBrk="1" hangingPunct="1"/>
            <a:r>
              <a:rPr lang="en-US" altLang="en-US" sz="2400" dirty="0" smtClean="0"/>
              <a:t>However,  the  &lt;canvas&gt;  element  has  no  drawing  abilities  of  its  own  (it  is  only  a  container  for graphics) - you must use a script to actually draw the graphics.</a:t>
            </a:r>
          </a:p>
        </p:txBody>
      </p:sp>
      <p:graphicFrame>
        <p:nvGraphicFramePr>
          <p:cNvPr id="5" name="Table 4"/>
          <p:cNvGraphicFramePr>
            <a:graphicFrameLocks noGrp="1"/>
          </p:cNvGraphicFramePr>
          <p:nvPr/>
        </p:nvGraphicFramePr>
        <p:xfrm>
          <a:off x="838200" y="4830763"/>
          <a:ext cx="7772400" cy="1112838"/>
        </p:xfrm>
        <a:graphic>
          <a:graphicData uri="http://schemas.openxmlformats.org/drawingml/2006/table">
            <a:tbl>
              <a:tblPr firstRow="1" bandRow="1">
                <a:tableStyleId>{00A15C55-8517-42AA-B614-E9B94910E393}</a:tableStyleId>
              </a:tblPr>
              <a:tblGrid>
                <a:gridCol w="2112065">
                  <a:extLst>
                    <a:ext uri="{9D8B030D-6E8A-4147-A177-3AD203B41FA5}">
                      <a16:colId xmlns:a16="http://schemas.microsoft.com/office/drawing/2014/main" val="20000"/>
                    </a:ext>
                  </a:extLst>
                </a:gridCol>
                <a:gridCol w="1926535">
                  <a:extLst>
                    <a:ext uri="{9D8B030D-6E8A-4147-A177-3AD203B41FA5}">
                      <a16:colId xmlns:a16="http://schemas.microsoft.com/office/drawing/2014/main" val="20001"/>
                    </a:ext>
                  </a:extLst>
                </a:gridCol>
                <a:gridCol w="3733800">
                  <a:extLst>
                    <a:ext uri="{9D8B030D-6E8A-4147-A177-3AD203B41FA5}">
                      <a16:colId xmlns:a16="http://schemas.microsoft.com/office/drawing/2014/main" val="20002"/>
                    </a:ext>
                  </a:extLst>
                </a:gridCol>
              </a:tblGrid>
              <a:tr h="370946">
                <a:tc>
                  <a:txBody>
                    <a:bodyPr/>
                    <a:lstStyle/>
                    <a:p>
                      <a:r>
                        <a:rPr lang="en-US" sz="1800" dirty="0"/>
                        <a:t>Attribute </a:t>
                      </a:r>
                    </a:p>
                  </a:txBody>
                  <a:tcPr marT="45733" marB="45733"/>
                </a:tc>
                <a:tc>
                  <a:txBody>
                    <a:bodyPr/>
                    <a:lstStyle/>
                    <a:p>
                      <a:r>
                        <a:rPr lang="en-US" sz="1800" dirty="0"/>
                        <a:t>Value </a:t>
                      </a:r>
                    </a:p>
                  </a:txBody>
                  <a:tcPr marT="45733" marB="45733"/>
                </a:tc>
                <a:tc>
                  <a:txBody>
                    <a:bodyPr/>
                    <a:lstStyle/>
                    <a:p>
                      <a:r>
                        <a:rPr lang="en-US" sz="1800" dirty="0"/>
                        <a:t>Description</a:t>
                      </a:r>
                    </a:p>
                  </a:txBody>
                  <a:tcPr marT="45733" marB="45733"/>
                </a:tc>
                <a:extLst>
                  <a:ext uri="{0D108BD9-81ED-4DB2-BD59-A6C34878D82A}">
                    <a16:rowId xmlns:a16="http://schemas.microsoft.com/office/drawing/2014/main" val="10000"/>
                  </a:ext>
                </a:extLst>
              </a:tr>
              <a:tr h="370946">
                <a:tc>
                  <a:txBody>
                    <a:bodyPr/>
                    <a:lstStyle/>
                    <a:p>
                      <a:r>
                        <a:rPr lang="en-US" sz="1800" dirty="0"/>
                        <a:t>width</a:t>
                      </a:r>
                    </a:p>
                  </a:txBody>
                  <a:tcPr marT="45733" marB="45733"/>
                </a:tc>
                <a:tc>
                  <a:txBody>
                    <a:bodyPr/>
                    <a:lstStyle/>
                    <a:p>
                      <a:r>
                        <a:rPr lang="en-US" sz="1800" dirty="0"/>
                        <a:t>pixels</a:t>
                      </a:r>
                    </a:p>
                  </a:txBody>
                  <a:tcPr marT="45733" marB="45733"/>
                </a:tc>
                <a:tc>
                  <a:txBody>
                    <a:bodyPr/>
                    <a:lstStyle/>
                    <a:p>
                      <a:r>
                        <a:rPr lang="en-US" sz="1800" dirty="0"/>
                        <a:t>Specifies the height of the canvas</a:t>
                      </a:r>
                    </a:p>
                  </a:txBody>
                  <a:tcPr marT="45733" marB="45733"/>
                </a:tc>
                <a:extLst>
                  <a:ext uri="{0D108BD9-81ED-4DB2-BD59-A6C34878D82A}">
                    <a16:rowId xmlns:a16="http://schemas.microsoft.com/office/drawing/2014/main" val="10001"/>
                  </a:ext>
                </a:extLst>
              </a:tr>
              <a:tr h="370946">
                <a:tc>
                  <a:txBody>
                    <a:bodyPr/>
                    <a:lstStyle/>
                    <a:p>
                      <a:r>
                        <a:rPr lang="en-US" sz="1800"/>
                        <a:t>height</a:t>
                      </a:r>
                    </a:p>
                  </a:txBody>
                  <a:tcPr marT="45733" marB="45733"/>
                </a:tc>
                <a:tc>
                  <a:txBody>
                    <a:bodyPr/>
                    <a:lstStyle/>
                    <a:p>
                      <a:r>
                        <a:rPr lang="en-US" sz="1800" dirty="0"/>
                        <a:t>pixels</a:t>
                      </a:r>
                    </a:p>
                  </a:txBody>
                  <a:tcPr marT="45733" marB="45733"/>
                </a:tc>
                <a:tc>
                  <a:txBody>
                    <a:bodyPr/>
                    <a:lstStyle/>
                    <a:p>
                      <a:r>
                        <a:rPr lang="en-US" sz="1800" dirty="0"/>
                        <a:t>Specifies the width of the canvas</a:t>
                      </a:r>
                    </a:p>
                  </a:txBody>
                  <a:tcPr marT="45733" marB="45733"/>
                </a:tc>
                <a:extLst>
                  <a:ext uri="{0D108BD9-81ED-4DB2-BD59-A6C34878D82A}">
                    <a16:rowId xmlns:a16="http://schemas.microsoft.com/office/drawing/2014/main" val="10002"/>
                  </a:ext>
                </a:extLst>
              </a:tr>
            </a:tbl>
          </a:graphicData>
        </a:graphic>
      </p:graphicFrame>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Form elements in HTML</a:t>
            </a:r>
          </a:p>
        </p:txBody>
      </p:sp>
      <p:sp>
        <p:nvSpPr>
          <p:cNvPr id="10243" name="Content Placeholder 2"/>
          <p:cNvSpPr>
            <a:spLocks noGrp="1" noChangeArrowheads="1"/>
          </p:cNvSpPr>
          <p:nvPr>
            <p:ph idx="1"/>
          </p:nvPr>
        </p:nvSpPr>
        <p:spPr bwMode="auto">
          <a:xfrm>
            <a:off x="609600" y="1752600"/>
            <a:ext cx="8229600" cy="4373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50000"/>
              </a:lnSpc>
            </a:pPr>
            <a:r>
              <a:rPr lang="en-US" altLang="en-US" b="1" dirty="0" smtClean="0"/>
              <a:t>&lt;form&gt; </a:t>
            </a:r>
            <a:r>
              <a:rPr lang="en-US" altLang="en-US" dirty="0" smtClean="0"/>
              <a:t>is used to take user input</a:t>
            </a:r>
          </a:p>
          <a:p>
            <a:pPr eaLnBrk="1" hangingPunct="1">
              <a:lnSpc>
                <a:spcPct val="150000"/>
              </a:lnSpc>
            </a:pPr>
            <a:r>
              <a:rPr lang="en-US" altLang="en-US" b="1" dirty="0" smtClean="0"/>
              <a:t>action </a:t>
            </a:r>
            <a:r>
              <a:rPr lang="en-US" altLang="en-US" dirty="0" smtClean="0"/>
              <a:t>attribute is required</a:t>
            </a:r>
          </a:p>
          <a:p>
            <a:pPr eaLnBrk="1" hangingPunct="1">
              <a:lnSpc>
                <a:spcPct val="150000"/>
              </a:lnSpc>
            </a:pPr>
            <a:r>
              <a:rPr lang="en-US" altLang="en-US" b="1" dirty="0" smtClean="0"/>
              <a:t>Collects</a:t>
            </a:r>
            <a:r>
              <a:rPr lang="en-US" altLang="en-US" dirty="0" smtClean="0"/>
              <a:t> information from user and </a:t>
            </a:r>
            <a:r>
              <a:rPr lang="en-US" altLang="en-US" b="1" dirty="0" smtClean="0"/>
              <a:t>sends</a:t>
            </a:r>
            <a:r>
              <a:rPr lang="en-US" altLang="en-US" dirty="0" smtClean="0"/>
              <a:t> to server for processing. </a:t>
            </a:r>
            <a:endParaRPr lang="en-US" altLang="en-US" b="1" dirty="0" smtClean="0"/>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800" dirty="0"/>
              <a:t>&lt;!DOCTYPE html&gt;</a:t>
            </a:r>
          </a:p>
          <a:p>
            <a:pPr marL="0" indent="0">
              <a:buNone/>
            </a:pPr>
            <a:r>
              <a:rPr lang="en-US" sz="2800" dirty="0"/>
              <a:t>&lt;html&gt;</a:t>
            </a:r>
          </a:p>
          <a:p>
            <a:pPr marL="0" indent="0">
              <a:buNone/>
            </a:pPr>
            <a:r>
              <a:rPr lang="en-US" sz="2800" dirty="0"/>
              <a:t>&lt;body&gt;</a:t>
            </a:r>
          </a:p>
          <a:p>
            <a:pPr marL="0" indent="0">
              <a:buNone/>
            </a:pPr>
            <a:r>
              <a:rPr lang="en-US" sz="2800" dirty="0"/>
              <a:t>&lt;h1&gt;HTML5 Canvas&lt;/h1&gt;</a:t>
            </a:r>
          </a:p>
          <a:p>
            <a:pPr marL="0" indent="0">
              <a:buNone/>
            </a:pPr>
            <a:r>
              <a:rPr lang="en-US" sz="2800" dirty="0" smtClean="0"/>
              <a:t>&lt;</a:t>
            </a:r>
            <a:r>
              <a:rPr lang="en-US" sz="2800" b="1" dirty="0"/>
              <a:t>canvas</a:t>
            </a:r>
            <a:r>
              <a:rPr lang="en-US" sz="2800" dirty="0"/>
              <a:t> id="</a:t>
            </a:r>
            <a:r>
              <a:rPr lang="en-US" sz="2800" dirty="0" err="1"/>
              <a:t>myCanvas</a:t>
            </a:r>
            <a:r>
              <a:rPr lang="en-US" sz="2800" dirty="0"/>
              <a:t>" width="300" height="150" style="border:1px solid grey"&gt;&lt;/canvas&gt;</a:t>
            </a:r>
          </a:p>
          <a:p>
            <a:pPr marL="0" indent="0">
              <a:buNone/>
            </a:pPr>
            <a:r>
              <a:rPr lang="en-US" sz="2800" dirty="0" smtClean="0"/>
              <a:t>&lt;/</a:t>
            </a:r>
            <a:r>
              <a:rPr lang="en-US" sz="2800" dirty="0"/>
              <a:t>body&gt;</a:t>
            </a:r>
          </a:p>
          <a:p>
            <a:pPr marL="0" indent="0">
              <a:buNone/>
            </a:pPr>
            <a:r>
              <a:rPr lang="en-US" sz="2800" dirty="0"/>
              <a:t>&lt;/html&gt;</a:t>
            </a:r>
          </a:p>
        </p:txBody>
      </p:sp>
    </p:spTree>
    <p:extLst>
      <p:ext uri="{BB962C8B-B14F-4D97-AF65-F5344CB8AC3E}">
        <p14:creationId xmlns:p14="http://schemas.microsoft.com/office/powerpoint/2010/main" val="192893434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mark, progress and meter</a:t>
            </a:r>
          </a:p>
        </p:txBody>
      </p:sp>
      <p:sp>
        <p:nvSpPr>
          <p:cNvPr id="51203" name="Content Placeholder 2"/>
          <p:cNvSpPr>
            <a:spLocks noGrp="1" noChangeArrowheads="1"/>
          </p:cNvSpPr>
          <p:nvPr>
            <p:ph idx="1"/>
          </p:nvPr>
        </p:nvSpPr>
        <p:spPr bwMode="auto">
          <a:xfrm>
            <a:off x="457200" y="18288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just" eaLnBrk="1" hangingPunct="1"/>
            <a:r>
              <a:rPr lang="en-US" altLang="en-US" dirty="0" smtClean="0"/>
              <a:t>The &lt;mark&gt; tag defines marked/ highlighted text.</a:t>
            </a:r>
          </a:p>
          <a:p>
            <a:pPr algn="just" eaLnBrk="1" hangingPunct="1"/>
            <a:r>
              <a:rPr lang="en-US" altLang="en-US" dirty="0" smtClean="0"/>
              <a:t>The &lt;progress&gt; tag represents the progress of a task. </a:t>
            </a:r>
            <a:r>
              <a:rPr lang="en-US" altLang="en-US" dirty="0" err="1" smtClean="0"/>
              <a:t>Javascript</a:t>
            </a:r>
            <a:r>
              <a:rPr lang="en-US" altLang="en-US" dirty="0" smtClean="0"/>
              <a:t> is used to display progress.</a:t>
            </a:r>
          </a:p>
          <a:p>
            <a:pPr algn="just" eaLnBrk="1" hangingPunct="1"/>
            <a:r>
              <a:rPr lang="en-US" altLang="en-US" dirty="0" smtClean="0"/>
              <a:t>The &lt;meter&gt; tag defines </a:t>
            </a:r>
            <a:r>
              <a:rPr lang="en-US" altLang="en-US" dirty="0" smtClean="0">
                <a:solidFill>
                  <a:srgbClr val="FF0000"/>
                </a:solidFill>
              </a:rPr>
              <a:t>a scalar measurement </a:t>
            </a:r>
            <a:r>
              <a:rPr lang="en-US" altLang="en-US" dirty="0" smtClean="0"/>
              <a:t>within a known </a:t>
            </a:r>
            <a:r>
              <a:rPr lang="en-US" altLang="en-US" dirty="0" smtClean="0">
                <a:solidFill>
                  <a:srgbClr val="FF0000"/>
                </a:solidFill>
              </a:rPr>
              <a:t>range</a:t>
            </a:r>
            <a:r>
              <a:rPr lang="en-US" altLang="en-US" dirty="0" smtClean="0"/>
              <a:t>, or a fractional value. This is also known as a </a:t>
            </a:r>
            <a:r>
              <a:rPr lang="en-US" altLang="en-US" dirty="0" smtClean="0">
                <a:solidFill>
                  <a:srgbClr val="FF0000"/>
                </a:solidFill>
              </a:rPr>
              <a:t>gauge.</a:t>
            </a: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noChangeArrowheads="1"/>
          </p:cNvSpPr>
          <p:nvPr>
            <p:ph type="title"/>
          </p:nvPr>
        </p:nvSpPr>
        <p:spPr bwMode="auto">
          <a:xfrm>
            <a:off x="457200" y="6096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progress and meter</a:t>
            </a:r>
          </a:p>
        </p:txBody>
      </p:sp>
      <p:sp>
        <p:nvSpPr>
          <p:cNvPr id="52227" name="Content Placeholder 2"/>
          <p:cNvSpPr>
            <a:spLocks noGrp="1" noChangeArrowheads="1"/>
          </p:cNvSpPr>
          <p:nvPr>
            <p:ph idx="1"/>
          </p:nvPr>
        </p:nvSpPr>
        <p:spPr bwMode="auto">
          <a:xfrm>
            <a:off x="533400" y="1798638"/>
            <a:ext cx="8229600" cy="3459162"/>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Tx/>
              <a:buNone/>
            </a:pPr>
            <a:r>
              <a:rPr lang="en-US" altLang="en-US" sz="2400" dirty="0" smtClean="0"/>
              <a:t>&lt;progress value="50" max="100"&gt;&lt;/progress&gt;</a:t>
            </a:r>
          </a:p>
          <a:p>
            <a:pPr eaLnBrk="1" hangingPunct="1">
              <a:buFontTx/>
              <a:buNone/>
            </a:pPr>
            <a:r>
              <a:rPr lang="en-US" altLang="en-US" sz="2400" dirty="0" smtClean="0"/>
              <a:t>&lt;</a:t>
            </a:r>
            <a:r>
              <a:rPr lang="en-US" altLang="en-US" sz="2400" dirty="0" err="1" smtClean="0"/>
              <a:t>br</a:t>
            </a:r>
            <a:r>
              <a:rPr lang="en-US" altLang="en-US" sz="2400" dirty="0" smtClean="0"/>
              <a:t>&gt;</a:t>
            </a:r>
          </a:p>
          <a:p>
            <a:pPr eaLnBrk="1" hangingPunct="1">
              <a:buFontTx/>
              <a:buNone/>
            </a:pPr>
            <a:endParaRPr lang="en-US" altLang="en-US" sz="2400" dirty="0" smtClean="0"/>
          </a:p>
          <a:p>
            <a:pPr eaLnBrk="1" hangingPunct="1">
              <a:buFontTx/>
              <a:buNone/>
            </a:pPr>
            <a:r>
              <a:rPr lang="en-US" altLang="en-US" sz="2400" dirty="0" smtClean="0"/>
              <a:t>&lt;meter value="2" min="0" max="10"&gt; 2 out of 10&lt;/meter&gt;</a:t>
            </a:r>
          </a:p>
          <a:p>
            <a:pPr eaLnBrk="1" hangingPunct="1">
              <a:buFontTx/>
              <a:buNone/>
            </a:pPr>
            <a:r>
              <a:rPr lang="en-US" altLang="en-US" sz="2400" dirty="0" smtClean="0"/>
              <a:t>&lt;/meter&gt;</a:t>
            </a: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HTML 5 Compatibility</a:t>
            </a:r>
          </a:p>
        </p:txBody>
      </p:sp>
      <p:sp>
        <p:nvSpPr>
          <p:cNvPr id="53251" name="Content Placeholder 2"/>
          <p:cNvSpPr>
            <a:spLocks noGrp="1" noChangeArrowheads="1"/>
          </p:cNvSpPr>
          <p:nvPr>
            <p:ph idx="1"/>
          </p:nvPr>
        </p:nvSpPr>
        <p:spPr bwMode="auto">
          <a:xfrm>
            <a:off x="457200" y="1798638"/>
            <a:ext cx="822960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Internet Explorer 9+, Firefox, Opera, Chrome, and Safari latest versions</a:t>
            </a:r>
          </a:p>
          <a:p>
            <a:pPr eaLnBrk="1" hangingPunct="1">
              <a:buFontTx/>
              <a:buNone/>
            </a:pPr>
            <a:r>
              <a:rPr lang="en-US" altLang="en-US" b="1" smtClean="0">
                <a:solidFill>
                  <a:srgbClr val="FF0000"/>
                </a:solidFill>
              </a:rPr>
              <a:t>                www.html5test.com</a:t>
            </a:r>
          </a:p>
          <a:p>
            <a:pPr lvl="4" eaLnBrk="1" hangingPunct="1"/>
            <a:r>
              <a:rPr lang="en-US" altLang="en-US" sz="3200" b="1" smtClean="0"/>
              <a:t>Browser support</a:t>
            </a:r>
          </a:p>
        </p:txBody>
      </p:sp>
      <p:pic>
        <p:nvPicPr>
          <p:cNvPr id="532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349750"/>
            <a:ext cx="4800600"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New elements in HTML5 </a:t>
            </a:r>
          </a:p>
        </p:txBody>
      </p:sp>
      <p:graphicFrame>
        <p:nvGraphicFramePr>
          <p:cNvPr id="4" name="Table 3"/>
          <p:cNvGraphicFramePr>
            <a:graphicFrameLocks noGrp="1"/>
          </p:cNvGraphicFramePr>
          <p:nvPr/>
        </p:nvGraphicFramePr>
        <p:xfrm>
          <a:off x="533400" y="2230438"/>
          <a:ext cx="8382000" cy="1011237"/>
        </p:xfrm>
        <a:graphic>
          <a:graphicData uri="http://schemas.openxmlformats.org/drawingml/2006/table">
            <a:tbl>
              <a:tblPr firstRow="1" bandRow="1">
                <a:tableStyleId>{00A15C55-8517-42AA-B614-E9B94910E393}</a:tableStyleId>
              </a:tblPr>
              <a:tblGrid>
                <a:gridCol w="1600200">
                  <a:extLst>
                    <a:ext uri="{9D8B030D-6E8A-4147-A177-3AD203B41FA5}">
                      <a16:colId xmlns:a16="http://schemas.microsoft.com/office/drawing/2014/main" val="20000"/>
                    </a:ext>
                  </a:extLst>
                </a:gridCol>
                <a:gridCol w="6781800">
                  <a:extLst>
                    <a:ext uri="{9D8B030D-6E8A-4147-A177-3AD203B41FA5}">
                      <a16:colId xmlns:a16="http://schemas.microsoft.com/office/drawing/2014/main" val="20001"/>
                    </a:ext>
                  </a:extLst>
                </a:gridCol>
              </a:tblGrid>
              <a:tr h="370870">
                <a:tc>
                  <a:txBody>
                    <a:bodyPr/>
                    <a:lstStyle/>
                    <a:p>
                      <a:r>
                        <a:rPr lang="en-US" sz="1800" dirty="0"/>
                        <a:t>Tag</a:t>
                      </a:r>
                    </a:p>
                  </a:txBody>
                  <a:tcPr marT="45723" marB="45723"/>
                </a:tc>
                <a:tc>
                  <a:txBody>
                    <a:bodyPr/>
                    <a:lstStyle/>
                    <a:p>
                      <a:r>
                        <a:rPr lang="en-US" sz="1800" dirty="0"/>
                        <a:t>Description </a:t>
                      </a:r>
                    </a:p>
                  </a:txBody>
                  <a:tcPr marT="45723" marB="45723"/>
                </a:tc>
                <a:extLst>
                  <a:ext uri="{0D108BD9-81ED-4DB2-BD59-A6C34878D82A}">
                    <a16:rowId xmlns:a16="http://schemas.microsoft.com/office/drawing/2014/main" val="10000"/>
                  </a:ext>
                </a:extLst>
              </a:tr>
              <a:tr h="640367">
                <a:tc>
                  <a:txBody>
                    <a:bodyPr/>
                    <a:lstStyle/>
                    <a:p>
                      <a:r>
                        <a:rPr lang="en-US" sz="1800" dirty="0"/>
                        <a:t>&lt;canvas&gt; </a:t>
                      </a:r>
                    </a:p>
                  </a:txBody>
                  <a:tcPr marT="45723" marB="45723"/>
                </a:tc>
                <a:tc>
                  <a:txBody>
                    <a:bodyPr/>
                    <a:lstStyle/>
                    <a:p>
                      <a:r>
                        <a:rPr lang="en-US" sz="1800" dirty="0"/>
                        <a:t>Used to draw graphics, on the fly, via scripting (usually JavaScript) </a:t>
                      </a:r>
                    </a:p>
                  </a:txBody>
                  <a:tcPr marT="45723" marB="45723"/>
                </a:tc>
                <a:extLst>
                  <a:ext uri="{0D108BD9-81ED-4DB2-BD59-A6C34878D82A}">
                    <a16:rowId xmlns:a16="http://schemas.microsoft.com/office/drawing/2014/main" val="10001"/>
                  </a:ext>
                </a:extLst>
              </a:tr>
            </a:tbl>
          </a:graphicData>
        </a:graphic>
      </p:graphicFrame>
      <p:sp>
        <p:nvSpPr>
          <p:cNvPr id="55310" name="TextBox 4"/>
          <p:cNvSpPr txBox="1">
            <a:spLocks noChangeArrowheads="1"/>
          </p:cNvSpPr>
          <p:nvPr/>
        </p:nvSpPr>
        <p:spPr bwMode="auto">
          <a:xfrm>
            <a:off x="762000" y="1747838"/>
            <a:ext cx="3203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latin typeface="Trebuchet MS" panose="020B0603020202020204" pitchFamily="34" charset="0"/>
              </a:rPr>
              <a:t> New &lt;canvas&gt; Element</a:t>
            </a:r>
          </a:p>
        </p:txBody>
      </p:sp>
      <p:sp>
        <p:nvSpPr>
          <p:cNvPr id="55311" name="TextBox 5"/>
          <p:cNvSpPr txBox="1">
            <a:spLocks noChangeArrowheads="1"/>
          </p:cNvSpPr>
          <p:nvPr/>
        </p:nvSpPr>
        <p:spPr bwMode="auto">
          <a:xfrm>
            <a:off x="762000" y="3119438"/>
            <a:ext cx="29257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latin typeface="Trebuchet MS" panose="020B0603020202020204" pitchFamily="34" charset="0"/>
              </a:rPr>
              <a:t> New Media Elements</a:t>
            </a:r>
          </a:p>
        </p:txBody>
      </p:sp>
      <p:graphicFrame>
        <p:nvGraphicFramePr>
          <p:cNvPr id="7" name="Table 6"/>
          <p:cNvGraphicFramePr>
            <a:graphicFrameLocks noGrp="1"/>
          </p:cNvGraphicFramePr>
          <p:nvPr/>
        </p:nvGraphicFramePr>
        <p:xfrm>
          <a:off x="533400" y="3602038"/>
          <a:ext cx="8382000" cy="2493961"/>
        </p:xfrm>
        <a:graphic>
          <a:graphicData uri="http://schemas.openxmlformats.org/drawingml/2006/table">
            <a:tbl>
              <a:tblPr firstRow="1" bandRow="1">
                <a:tableStyleId>{00A15C55-8517-42AA-B614-E9B94910E393}</a:tableStyleId>
              </a:tblPr>
              <a:tblGrid>
                <a:gridCol w="1600200">
                  <a:extLst>
                    <a:ext uri="{9D8B030D-6E8A-4147-A177-3AD203B41FA5}">
                      <a16:colId xmlns:a16="http://schemas.microsoft.com/office/drawing/2014/main" val="20000"/>
                    </a:ext>
                  </a:extLst>
                </a:gridCol>
                <a:gridCol w="6781800">
                  <a:extLst>
                    <a:ext uri="{9D8B030D-6E8A-4147-A177-3AD203B41FA5}">
                      <a16:colId xmlns:a16="http://schemas.microsoft.com/office/drawing/2014/main" val="20001"/>
                    </a:ext>
                  </a:extLst>
                </a:gridCol>
              </a:tblGrid>
              <a:tr h="370779">
                <a:tc>
                  <a:txBody>
                    <a:bodyPr/>
                    <a:lstStyle/>
                    <a:p>
                      <a:r>
                        <a:rPr lang="en-US" sz="1800" dirty="0"/>
                        <a:t>Tag</a:t>
                      </a:r>
                    </a:p>
                  </a:txBody>
                  <a:tcPr marT="45713" marB="45713"/>
                </a:tc>
                <a:tc>
                  <a:txBody>
                    <a:bodyPr/>
                    <a:lstStyle/>
                    <a:p>
                      <a:r>
                        <a:rPr lang="en-US" sz="1800" dirty="0"/>
                        <a:t>Description </a:t>
                      </a:r>
                    </a:p>
                  </a:txBody>
                  <a:tcPr marT="45713" marB="45713"/>
                </a:tc>
                <a:extLst>
                  <a:ext uri="{0D108BD9-81ED-4DB2-BD59-A6C34878D82A}">
                    <a16:rowId xmlns:a16="http://schemas.microsoft.com/office/drawing/2014/main" val="10000"/>
                  </a:ext>
                </a:extLst>
              </a:tr>
              <a:tr h="370779">
                <a:tc>
                  <a:txBody>
                    <a:bodyPr/>
                    <a:lstStyle/>
                    <a:p>
                      <a:r>
                        <a:rPr lang="en-US" sz="1800" dirty="0"/>
                        <a:t>&lt;audio&gt;</a:t>
                      </a:r>
                    </a:p>
                  </a:txBody>
                  <a:tcPr marT="45713" marB="45713"/>
                </a:tc>
                <a:tc>
                  <a:txBody>
                    <a:bodyPr/>
                    <a:lstStyle/>
                    <a:p>
                      <a:r>
                        <a:rPr lang="en-US" sz="1800" dirty="0"/>
                        <a:t>Defines sound content</a:t>
                      </a:r>
                    </a:p>
                  </a:txBody>
                  <a:tcPr marT="45713" marB="45713"/>
                </a:tc>
                <a:extLst>
                  <a:ext uri="{0D108BD9-81ED-4DB2-BD59-A6C34878D82A}">
                    <a16:rowId xmlns:a16="http://schemas.microsoft.com/office/drawing/2014/main" val="10001"/>
                  </a:ext>
                </a:extLst>
              </a:tr>
              <a:tr h="370779">
                <a:tc>
                  <a:txBody>
                    <a:bodyPr/>
                    <a:lstStyle/>
                    <a:p>
                      <a:r>
                        <a:rPr lang="en-US" sz="1800" dirty="0"/>
                        <a:t>&lt;video&gt;</a:t>
                      </a:r>
                    </a:p>
                  </a:txBody>
                  <a:tcPr marT="45713" marB="45713"/>
                </a:tc>
                <a:tc>
                  <a:txBody>
                    <a:bodyPr/>
                    <a:lstStyle/>
                    <a:p>
                      <a:r>
                        <a:rPr lang="en-US" sz="1800" dirty="0"/>
                        <a:t>Defines a video or movie </a:t>
                      </a:r>
                    </a:p>
                  </a:txBody>
                  <a:tcPr marT="45713" marB="45713"/>
                </a:tc>
                <a:extLst>
                  <a:ext uri="{0D108BD9-81ED-4DB2-BD59-A6C34878D82A}">
                    <a16:rowId xmlns:a16="http://schemas.microsoft.com/office/drawing/2014/main" val="10002"/>
                  </a:ext>
                </a:extLst>
              </a:tr>
              <a:tr h="370779">
                <a:tc>
                  <a:txBody>
                    <a:bodyPr/>
                    <a:lstStyle/>
                    <a:p>
                      <a:r>
                        <a:rPr lang="en-US" sz="1800" dirty="0"/>
                        <a:t>&lt;source&gt;</a:t>
                      </a:r>
                    </a:p>
                  </a:txBody>
                  <a:tcPr marT="45713" marB="45713"/>
                </a:tc>
                <a:tc>
                  <a:txBody>
                    <a:bodyPr/>
                    <a:lstStyle/>
                    <a:p>
                      <a:r>
                        <a:rPr lang="en-US" sz="1800" dirty="0"/>
                        <a:t>Defines multiple media resources for &lt;video&gt; and &lt;audio&gt; </a:t>
                      </a:r>
                    </a:p>
                  </a:txBody>
                  <a:tcPr marT="45713" marB="45713"/>
                </a:tc>
                <a:extLst>
                  <a:ext uri="{0D108BD9-81ED-4DB2-BD59-A6C34878D82A}">
                    <a16:rowId xmlns:a16="http://schemas.microsoft.com/office/drawing/2014/main" val="10003"/>
                  </a:ext>
                </a:extLst>
              </a:tr>
              <a:tr h="640066">
                <a:tc>
                  <a:txBody>
                    <a:bodyPr/>
                    <a:lstStyle/>
                    <a:p>
                      <a:r>
                        <a:rPr lang="en-US" sz="1800" dirty="0"/>
                        <a:t>&lt;embed&gt;</a:t>
                      </a:r>
                    </a:p>
                  </a:txBody>
                  <a:tcPr marT="45713" marB="45713"/>
                </a:tc>
                <a:tc>
                  <a:txBody>
                    <a:bodyPr/>
                    <a:lstStyle/>
                    <a:p>
                      <a:r>
                        <a:rPr lang="en-US" sz="1800" dirty="0"/>
                        <a:t>Defines a container for an external application or interactive content (a plug-in)</a:t>
                      </a:r>
                    </a:p>
                  </a:txBody>
                  <a:tcPr marT="45713" marB="45713"/>
                </a:tc>
                <a:extLst>
                  <a:ext uri="{0D108BD9-81ED-4DB2-BD59-A6C34878D82A}">
                    <a16:rowId xmlns:a16="http://schemas.microsoft.com/office/drawing/2014/main" val="10004"/>
                  </a:ext>
                </a:extLst>
              </a:tr>
              <a:tr h="370779">
                <a:tc>
                  <a:txBody>
                    <a:bodyPr/>
                    <a:lstStyle/>
                    <a:p>
                      <a:r>
                        <a:rPr lang="en-US" sz="1800" dirty="0"/>
                        <a:t>&lt;track&gt;</a:t>
                      </a:r>
                    </a:p>
                  </a:txBody>
                  <a:tcPr marT="45713" marB="45713"/>
                </a:tc>
                <a:tc>
                  <a:txBody>
                    <a:bodyPr/>
                    <a:lstStyle/>
                    <a:p>
                      <a:r>
                        <a:rPr lang="en-US" sz="1800" dirty="0"/>
                        <a:t>Defines text tracks for &lt;video&gt; and &lt;audio&gt;</a:t>
                      </a:r>
                    </a:p>
                  </a:txBody>
                  <a:tcPr marT="45713" marB="45713"/>
                </a:tc>
                <a:extLst>
                  <a:ext uri="{0D108BD9-81ED-4DB2-BD59-A6C34878D82A}">
                    <a16:rowId xmlns:a16="http://schemas.microsoft.com/office/drawing/2014/main" val="10005"/>
                  </a:ext>
                </a:extLst>
              </a:tr>
            </a:tbl>
          </a:graphicData>
        </a:graphic>
      </p:graphicFrame>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New elements in HTML5 </a:t>
            </a:r>
          </a:p>
        </p:txBody>
      </p:sp>
      <p:graphicFrame>
        <p:nvGraphicFramePr>
          <p:cNvPr id="4" name="Table 3"/>
          <p:cNvGraphicFramePr>
            <a:graphicFrameLocks noGrp="1"/>
          </p:cNvGraphicFramePr>
          <p:nvPr/>
        </p:nvGraphicFramePr>
        <p:xfrm>
          <a:off x="533400" y="1905000"/>
          <a:ext cx="8382000" cy="1482724"/>
        </p:xfrm>
        <a:graphic>
          <a:graphicData uri="http://schemas.openxmlformats.org/drawingml/2006/table">
            <a:tbl>
              <a:tblPr firstRow="1" bandRow="1">
                <a:tableStyleId>{00A15C55-8517-42AA-B614-E9B94910E393}</a:tableStyleId>
              </a:tblPr>
              <a:tblGrid>
                <a:gridCol w="1600200">
                  <a:extLst>
                    <a:ext uri="{9D8B030D-6E8A-4147-A177-3AD203B41FA5}">
                      <a16:colId xmlns:a16="http://schemas.microsoft.com/office/drawing/2014/main" val="20000"/>
                    </a:ext>
                  </a:extLst>
                </a:gridCol>
                <a:gridCol w="6781800">
                  <a:extLst>
                    <a:ext uri="{9D8B030D-6E8A-4147-A177-3AD203B41FA5}">
                      <a16:colId xmlns:a16="http://schemas.microsoft.com/office/drawing/2014/main" val="20001"/>
                    </a:ext>
                  </a:extLst>
                </a:gridCol>
              </a:tblGrid>
              <a:tr h="370681">
                <a:tc>
                  <a:txBody>
                    <a:bodyPr/>
                    <a:lstStyle/>
                    <a:p>
                      <a:r>
                        <a:rPr lang="en-US" sz="1800" dirty="0"/>
                        <a:t>Tag</a:t>
                      </a:r>
                    </a:p>
                  </a:txBody>
                  <a:tcPr marT="45700" marB="45700"/>
                </a:tc>
                <a:tc>
                  <a:txBody>
                    <a:bodyPr/>
                    <a:lstStyle/>
                    <a:p>
                      <a:r>
                        <a:rPr lang="en-US" sz="1800" dirty="0"/>
                        <a:t>Description </a:t>
                      </a:r>
                    </a:p>
                  </a:txBody>
                  <a:tcPr marT="45700" marB="45700"/>
                </a:tc>
                <a:extLst>
                  <a:ext uri="{0D108BD9-81ED-4DB2-BD59-A6C34878D82A}">
                    <a16:rowId xmlns:a16="http://schemas.microsoft.com/office/drawing/2014/main" val="10000"/>
                  </a:ext>
                </a:extLst>
              </a:tr>
              <a:tr h="370681">
                <a:tc>
                  <a:txBody>
                    <a:bodyPr/>
                    <a:lstStyle/>
                    <a:p>
                      <a:r>
                        <a:rPr lang="en-US" sz="1800" dirty="0"/>
                        <a:t>&lt;</a:t>
                      </a:r>
                      <a:r>
                        <a:rPr lang="en-US" sz="1800" dirty="0" err="1"/>
                        <a:t>datalist</a:t>
                      </a:r>
                      <a:r>
                        <a:rPr lang="en-US" sz="1800" dirty="0"/>
                        <a:t>&gt; </a:t>
                      </a:r>
                    </a:p>
                  </a:txBody>
                  <a:tcPr marT="45700" marB="45700"/>
                </a:tc>
                <a:tc>
                  <a:txBody>
                    <a:bodyPr/>
                    <a:lstStyle/>
                    <a:p>
                      <a:r>
                        <a:rPr lang="en-US" sz="1800" dirty="0"/>
                        <a:t>Specifies a list of pre-defined options for input controls </a:t>
                      </a:r>
                    </a:p>
                  </a:txBody>
                  <a:tcPr marT="45700" marB="45700"/>
                </a:tc>
                <a:extLst>
                  <a:ext uri="{0D108BD9-81ED-4DB2-BD59-A6C34878D82A}">
                    <a16:rowId xmlns:a16="http://schemas.microsoft.com/office/drawing/2014/main" val="10001"/>
                  </a:ext>
                </a:extLst>
              </a:tr>
              <a:tr h="370681">
                <a:tc>
                  <a:txBody>
                    <a:bodyPr/>
                    <a:lstStyle/>
                    <a:p>
                      <a:r>
                        <a:rPr lang="en-US" sz="1800" dirty="0"/>
                        <a:t>&lt;</a:t>
                      </a:r>
                      <a:r>
                        <a:rPr lang="en-US" sz="1800" dirty="0" err="1"/>
                        <a:t>keygen</a:t>
                      </a:r>
                      <a:r>
                        <a:rPr lang="en-US" sz="1800" dirty="0"/>
                        <a:t>&gt;</a:t>
                      </a:r>
                    </a:p>
                  </a:txBody>
                  <a:tcPr marT="45700" marB="45700"/>
                </a:tc>
                <a:tc>
                  <a:txBody>
                    <a:bodyPr/>
                    <a:lstStyle/>
                    <a:p>
                      <a:r>
                        <a:rPr lang="en-US" sz="1800" dirty="0"/>
                        <a:t>Defines a key-pair generator field (for forms)</a:t>
                      </a:r>
                    </a:p>
                  </a:txBody>
                  <a:tcPr marT="45700" marB="45700"/>
                </a:tc>
                <a:extLst>
                  <a:ext uri="{0D108BD9-81ED-4DB2-BD59-A6C34878D82A}">
                    <a16:rowId xmlns:a16="http://schemas.microsoft.com/office/drawing/2014/main" val="10002"/>
                  </a:ext>
                </a:extLst>
              </a:tr>
              <a:tr h="370681">
                <a:tc>
                  <a:txBody>
                    <a:bodyPr/>
                    <a:lstStyle/>
                    <a:p>
                      <a:r>
                        <a:rPr lang="en-US" sz="1800" dirty="0"/>
                        <a:t>&lt;output&gt;</a:t>
                      </a:r>
                    </a:p>
                  </a:txBody>
                  <a:tcPr marT="45700" marB="45700"/>
                </a:tc>
                <a:tc>
                  <a:txBody>
                    <a:bodyPr/>
                    <a:lstStyle/>
                    <a:p>
                      <a:r>
                        <a:rPr lang="en-US" sz="1800" dirty="0"/>
                        <a:t>Defines the result of a calculation </a:t>
                      </a:r>
                    </a:p>
                  </a:txBody>
                  <a:tcPr marT="45700" marB="45700"/>
                </a:tc>
                <a:extLst>
                  <a:ext uri="{0D108BD9-81ED-4DB2-BD59-A6C34878D82A}">
                    <a16:rowId xmlns:a16="http://schemas.microsoft.com/office/drawing/2014/main" val="10003"/>
                  </a:ext>
                </a:extLst>
              </a:tr>
            </a:tbl>
          </a:graphicData>
        </a:graphic>
      </p:graphicFrame>
      <p:sp>
        <p:nvSpPr>
          <p:cNvPr id="56340" name="TextBox 4"/>
          <p:cNvSpPr txBox="1">
            <a:spLocks noChangeArrowheads="1"/>
          </p:cNvSpPr>
          <p:nvPr/>
        </p:nvSpPr>
        <p:spPr bwMode="auto">
          <a:xfrm>
            <a:off x="762000" y="1447800"/>
            <a:ext cx="2806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latin typeface="Trebuchet MS" panose="020B0603020202020204" pitchFamily="34" charset="0"/>
              </a:rPr>
              <a:t>New Form Elements </a:t>
            </a:r>
          </a:p>
        </p:txBody>
      </p:sp>
      <p:sp>
        <p:nvSpPr>
          <p:cNvPr id="56341" name="TextBox 5"/>
          <p:cNvSpPr txBox="1">
            <a:spLocks noChangeArrowheads="1"/>
          </p:cNvSpPr>
          <p:nvPr/>
        </p:nvSpPr>
        <p:spPr bwMode="auto">
          <a:xfrm>
            <a:off x="533400" y="3429000"/>
            <a:ext cx="453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latin typeface="Trebuchet MS" panose="020B0603020202020204" pitchFamily="34" charset="0"/>
              </a:rPr>
              <a:t> New Semantic/Structural Element </a:t>
            </a:r>
          </a:p>
        </p:txBody>
      </p:sp>
      <p:graphicFrame>
        <p:nvGraphicFramePr>
          <p:cNvPr id="7" name="Table 6"/>
          <p:cNvGraphicFramePr>
            <a:graphicFrameLocks noGrp="1"/>
          </p:cNvGraphicFramePr>
          <p:nvPr/>
        </p:nvGraphicFramePr>
        <p:xfrm>
          <a:off x="533400" y="3886200"/>
          <a:ext cx="8382000" cy="2493966"/>
        </p:xfrm>
        <a:graphic>
          <a:graphicData uri="http://schemas.openxmlformats.org/drawingml/2006/table">
            <a:tbl>
              <a:tblPr firstRow="1" bandRow="1">
                <a:tableStyleId>{00A15C55-8517-42AA-B614-E9B94910E393}</a:tableStyleId>
              </a:tblPr>
              <a:tblGrid>
                <a:gridCol w="1524000">
                  <a:extLst>
                    <a:ext uri="{9D8B030D-6E8A-4147-A177-3AD203B41FA5}">
                      <a16:colId xmlns:a16="http://schemas.microsoft.com/office/drawing/2014/main" val="20000"/>
                    </a:ext>
                  </a:extLst>
                </a:gridCol>
                <a:gridCol w="6858000">
                  <a:extLst>
                    <a:ext uri="{9D8B030D-6E8A-4147-A177-3AD203B41FA5}">
                      <a16:colId xmlns:a16="http://schemas.microsoft.com/office/drawing/2014/main" val="20001"/>
                    </a:ext>
                  </a:extLst>
                </a:gridCol>
              </a:tblGrid>
              <a:tr h="370780">
                <a:tc>
                  <a:txBody>
                    <a:bodyPr/>
                    <a:lstStyle/>
                    <a:p>
                      <a:r>
                        <a:rPr lang="en-US" sz="1800" dirty="0"/>
                        <a:t>Tag</a:t>
                      </a:r>
                    </a:p>
                  </a:txBody>
                  <a:tcPr marT="45713" marB="45713"/>
                </a:tc>
                <a:tc>
                  <a:txBody>
                    <a:bodyPr/>
                    <a:lstStyle/>
                    <a:p>
                      <a:r>
                        <a:rPr lang="en-US" sz="1800" dirty="0"/>
                        <a:t>Description </a:t>
                      </a:r>
                    </a:p>
                  </a:txBody>
                  <a:tcPr marT="45713" marB="45713"/>
                </a:tc>
                <a:extLst>
                  <a:ext uri="{0D108BD9-81ED-4DB2-BD59-A6C34878D82A}">
                    <a16:rowId xmlns:a16="http://schemas.microsoft.com/office/drawing/2014/main" val="10000"/>
                  </a:ext>
                </a:extLst>
              </a:tr>
              <a:tr h="370780">
                <a:tc>
                  <a:txBody>
                    <a:bodyPr/>
                    <a:lstStyle/>
                    <a:p>
                      <a:r>
                        <a:rPr lang="en-US" sz="1800" dirty="0"/>
                        <a:t>&lt;article&gt;</a:t>
                      </a:r>
                    </a:p>
                  </a:txBody>
                  <a:tcPr marT="45713" marB="45713"/>
                </a:tc>
                <a:tc>
                  <a:txBody>
                    <a:bodyPr/>
                    <a:lstStyle/>
                    <a:p>
                      <a:r>
                        <a:rPr lang="en-US" sz="1800" dirty="0"/>
                        <a:t>Defines an article</a:t>
                      </a:r>
                    </a:p>
                  </a:txBody>
                  <a:tcPr marT="45713" marB="45713"/>
                </a:tc>
                <a:extLst>
                  <a:ext uri="{0D108BD9-81ED-4DB2-BD59-A6C34878D82A}">
                    <a16:rowId xmlns:a16="http://schemas.microsoft.com/office/drawing/2014/main" val="10001"/>
                  </a:ext>
                </a:extLst>
              </a:tr>
              <a:tr h="370780">
                <a:tc>
                  <a:txBody>
                    <a:bodyPr/>
                    <a:lstStyle/>
                    <a:p>
                      <a:r>
                        <a:rPr lang="en-US" sz="1800" dirty="0"/>
                        <a:t>&lt;aside&gt;</a:t>
                      </a:r>
                    </a:p>
                  </a:txBody>
                  <a:tcPr marT="45713" marB="45713"/>
                </a:tc>
                <a:tc>
                  <a:txBody>
                    <a:bodyPr/>
                    <a:lstStyle/>
                    <a:p>
                      <a:r>
                        <a:rPr lang="en-US" sz="1800" dirty="0"/>
                        <a:t>Defines content aside from the page content </a:t>
                      </a:r>
                    </a:p>
                  </a:txBody>
                  <a:tcPr marT="45713" marB="45713"/>
                </a:tc>
                <a:extLst>
                  <a:ext uri="{0D108BD9-81ED-4DB2-BD59-A6C34878D82A}">
                    <a16:rowId xmlns:a16="http://schemas.microsoft.com/office/drawing/2014/main" val="10002"/>
                  </a:ext>
                </a:extLst>
              </a:tr>
              <a:tr h="640065">
                <a:tc>
                  <a:txBody>
                    <a:bodyPr/>
                    <a:lstStyle/>
                    <a:p>
                      <a:r>
                        <a:rPr lang="en-US" sz="1800" dirty="0"/>
                        <a:t>&lt;</a:t>
                      </a:r>
                      <a:r>
                        <a:rPr lang="en-US" sz="1800" dirty="0" err="1"/>
                        <a:t>bdi</a:t>
                      </a:r>
                      <a:r>
                        <a:rPr lang="en-US" sz="1800" dirty="0"/>
                        <a:t>&gt; </a:t>
                      </a:r>
                    </a:p>
                  </a:txBody>
                  <a:tcPr marT="45713" marB="45713"/>
                </a:tc>
                <a:tc>
                  <a:txBody>
                    <a:bodyPr/>
                    <a:lstStyle/>
                    <a:p>
                      <a:r>
                        <a:rPr lang="en-US" sz="1800" dirty="0"/>
                        <a:t>Isolates a part of text that might be formatted in a different direction from other text outside it </a:t>
                      </a:r>
                    </a:p>
                  </a:txBody>
                  <a:tcPr marT="45713" marB="45713"/>
                </a:tc>
                <a:extLst>
                  <a:ext uri="{0D108BD9-81ED-4DB2-BD59-A6C34878D82A}">
                    <a16:rowId xmlns:a16="http://schemas.microsoft.com/office/drawing/2014/main" val="10003"/>
                  </a:ext>
                </a:extLst>
              </a:tr>
              <a:tr h="370780">
                <a:tc>
                  <a:txBody>
                    <a:bodyPr/>
                    <a:lstStyle/>
                    <a:p>
                      <a:r>
                        <a:rPr lang="en-US" sz="1800" dirty="0"/>
                        <a:t>&lt;command&gt;</a:t>
                      </a:r>
                    </a:p>
                  </a:txBody>
                  <a:tcPr marT="45713" marB="45713"/>
                </a:tc>
                <a:tc>
                  <a:txBody>
                    <a:bodyPr/>
                    <a:lstStyle/>
                    <a:p>
                      <a:r>
                        <a:rPr lang="en-US" sz="1800" dirty="0"/>
                        <a:t>Defines a command button that a user can invoke</a:t>
                      </a:r>
                    </a:p>
                  </a:txBody>
                  <a:tcPr marT="45713" marB="45713"/>
                </a:tc>
                <a:extLst>
                  <a:ext uri="{0D108BD9-81ED-4DB2-BD59-A6C34878D82A}">
                    <a16:rowId xmlns:a16="http://schemas.microsoft.com/office/drawing/2014/main" val="10004"/>
                  </a:ext>
                </a:extLst>
              </a:tr>
              <a:tr h="370780">
                <a:tc>
                  <a:txBody>
                    <a:bodyPr/>
                    <a:lstStyle/>
                    <a:p>
                      <a:r>
                        <a:rPr lang="en-US" sz="1800" dirty="0"/>
                        <a:t>&lt;details&gt;</a:t>
                      </a:r>
                    </a:p>
                  </a:txBody>
                  <a:tcPr marT="45713" marB="45713"/>
                </a:tc>
                <a:tc>
                  <a:txBody>
                    <a:bodyPr/>
                    <a:lstStyle/>
                    <a:p>
                      <a:r>
                        <a:rPr lang="en-US" sz="1800" dirty="0"/>
                        <a:t>Defines additional details that the user can view or hide </a:t>
                      </a:r>
                    </a:p>
                  </a:txBody>
                  <a:tcPr marT="45713" marB="45713"/>
                </a:tc>
                <a:extLst>
                  <a:ext uri="{0D108BD9-81ED-4DB2-BD59-A6C34878D82A}">
                    <a16:rowId xmlns:a16="http://schemas.microsoft.com/office/drawing/2014/main" val="10005"/>
                  </a:ext>
                </a:extLst>
              </a:tr>
            </a:tbl>
          </a:graphicData>
        </a:graphic>
      </p:graphicFrame>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New elements in HTML5 </a:t>
            </a:r>
          </a:p>
        </p:txBody>
      </p:sp>
      <p:sp>
        <p:nvSpPr>
          <p:cNvPr id="57347" name="TextBox 5"/>
          <p:cNvSpPr txBox="1">
            <a:spLocks noChangeArrowheads="1"/>
          </p:cNvSpPr>
          <p:nvPr/>
        </p:nvSpPr>
        <p:spPr bwMode="auto">
          <a:xfrm>
            <a:off x="457200" y="1447800"/>
            <a:ext cx="453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latin typeface="Trebuchet MS" panose="020B0603020202020204" pitchFamily="34" charset="0"/>
              </a:rPr>
              <a:t> New Semantic/Structural Element </a:t>
            </a:r>
          </a:p>
        </p:txBody>
      </p:sp>
      <p:graphicFrame>
        <p:nvGraphicFramePr>
          <p:cNvPr id="7" name="Table 6"/>
          <p:cNvGraphicFramePr>
            <a:graphicFrameLocks noGrp="1"/>
          </p:cNvGraphicFramePr>
          <p:nvPr/>
        </p:nvGraphicFramePr>
        <p:xfrm>
          <a:off x="457200" y="1981200"/>
          <a:ext cx="8382000" cy="4348164"/>
        </p:xfrm>
        <a:graphic>
          <a:graphicData uri="http://schemas.openxmlformats.org/drawingml/2006/table">
            <a:tbl>
              <a:tblPr firstRow="1" bandRow="1">
                <a:tableStyleId>{00A15C55-8517-42AA-B614-E9B94910E393}</a:tableStyleId>
              </a:tblPr>
              <a:tblGrid>
                <a:gridCol w="1524000">
                  <a:extLst>
                    <a:ext uri="{9D8B030D-6E8A-4147-A177-3AD203B41FA5}">
                      <a16:colId xmlns:a16="http://schemas.microsoft.com/office/drawing/2014/main" val="20000"/>
                    </a:ext>
                  </a:extLst>
                </a:gridCol>
                <a:gridCol w="6858000">
                  <a:extLst>
                    <a:ext uri="{9D8B030D-6E8A-4147-A177-3AD203B41FA5}">
                      <a16:colId xmlns:a16="http://schemas.microsoft.com/office/drawing/2014/main" val="20001"/>
                    </a:ext>
                  </a:extLst>
                </a:gridCol>
              </a:tblGrid>
              <a:tr h="370809">
                <a:tc>
                  <a:txBody>
                    <a:bodyPr/>
                    <a:lstStyle/>
                    <a:p>
                      <a:r>
                        <a:rPr lang="en-US" sz="1800" dirty="0"/>
                        <a:t>Tag</a:t>
                      </a:r>
                    </a:p>
                  </a:txBody>
                  <a:tcPr marT="45717" marB="45717"/>
                </a:tc>
                <a:tc>
                  <a:txBody>
                    <a:bodyPr/>
                    <a:lstStyle/>
                    <a:p>
                      <a:r>
                        <a:rPr lang="en-US" sz="1800" dirty="0"/>
                        <a:t>Description </a:t>
                      </a:r>
                    </a:p>
                  </a:txBody>
                  <a:tcPr marT="45717" marB="45717"/>
                </a:tc>
                <a:extLst>
                  <a:ext uri="{0D108BD9-81ED-4DB2-BD59-A6C34878D82A}">
                    <a16:rowId xmlns:a16="http://schemas.microsoft.com/office/drawing/2014/main" val="10000"/>
                  </a:ext>
                </a:extLst>
              </a:tr>
              <a:tr h="370809">
                <a:tc>
                  <a:txBody>
                    <a:bodyPr/>
                    <a:lstStyle/>
                    <a:p>
                      <a:r>
                        <a:rPr lang="en-US" sz="1800" dirty="0"/>
                        <a:t>&lt;dialog&gt;</a:t>
                      </a:r>
                    </a:p>
                  </a:txBody>
                  <a:tcPr marT="45717" marB="45717"/>
                </a:tc>
                <a:tc>
                  <a:txBody>
                    <a:bodyPr/>
                    <a:lstStyle/>
                    <a:p>
                      <a:r>
                        <a:rPr lang="en-US" sz="1800" dirty="0"/>
                        <a:t>Defines a dialog box or window</a:t>
                      </a:r>
                    </a:p>
                  </a:txBody>
                  <a:tcPr marT="45717" marB="45717"/>
                </a:tc>
                <a:extLst>
                  <a:ext uri="{0D108BD9-81ED-4DB2-BD59-A6C34878D82A}">
                    <a16:rowId xmlns:a16="http://schemas.microsoft.com/office/drawing/2014/main" val="10001"/>
                  </a:ext>
                </a:extLst>
              </a:tr>
              <a:tr h="370809">
                <a:tc>
                  <a:txBody>
                    <a:bodyPr/>
                    <a:lstStyle/>
                    <a:p>
                      <a:r>
                        <a:rPr lang="en-US" sz="1800" dirty="0"/>
                        <a:t>&lt;summary&gt;</a:t>
                      </a:r>
                    </a:p>
                  </a:txBody>
                  <a:tcPr marT="45717" marB="45717"/>
                </a:tc>
                <a:tc>
                  <a:txBody>
                    <a:bodyPr/>
                    <a:lstStyle/>
                    <a:p>
                      <a:r>
                        <a:rPr lang="en-US" sz="1800" dirty="0"/>
                        <a:t>Defines a visible heading for a &lt;details&gt; element</a:t>
                      </a:r>
                    </a:p>
                  </a:txBody>
                  <a:tcPr marT="45717" marB="45717"/>
                </a:tc>
                <a:extLst>
                  <a:ext uri="{0D108BD9-81ED-4DB2-BD59-A6C34878D82A}">
                    <a16:rowId xmlns:a16="http://schemas.microsoft.com/office/drawing/2014/main" val="10002"/>
                  </a:ext>
                </a:extLst>
              </a:tr>
              <a:tr h="640074">
                <a:tc>
                  <a:txBody>
                    <a:bodyPr/>
                    <a:lstStyle/>
                    <a:p>
                      <a:r>
                        <a:rPr lang="en-US" sz="1800" dirty="0"/>
                        <a:t>&lt;figure&gt; </a:t>
                      </a:r>
                    </a:p>
                  </a:txBody>
                  <a:tcPr marT="45717" marB="45717"/>
                </a:tc>
                <a:tc>
                  <a:txBody>
                    <a:bodyPr/>
                    <a:lstStyle/>
                    <a:p>
                      <a:r>
                        <a:rPr lang="en-US" sz="1800" dirty="0"/>
                        <a:t>Specifies self-contained content, like illustrations, diagrams, photos, code listings, etc. </a:t>
                      </a:r>
                    </a:p>
                  </a:txBody>
                  <a:tcPr marT="45717" marB="45717"/>
                </a:tc>
                <a:extLst>
                  <a:ext uri="{0D108BD9-81ED-4DB2-BD59-A6C34878D82A}">
                    <a16:rowId xmlns:a16="http://schemas.microsoft.com/office/drawing/2014/main" val="10003"/>
                  </a:ext>
                </a:extLst>
              </a:tr>
              <a:tr h="370809">
                <a:tc>
                  <a:txBody>
                    <a:bodyPr/>
                    <a:lstStyle/>
                    <a:p>
                      <a:r>
                        <a:rPr lang="en-US" sz="1800" dirty="0"/>
                        <a:t>&lt;</a:t>
                      </a:r>
                      <a:r>
                        <a:rPr lang="en-US" sz="1800" dirty="0" err="1"/>
                        <a:t>figcaption</a:t>
                      </a:r>
                      <a:r>
                        <a:rPr lang="en-US" sz="1800" dirty="0"/>
                        <a:t>&gt;</a:t>
                      </a:r>
                    </a:p>
                  </a:txBody>
                  <a:tcPr marT="45717" marB="45717"/>
                </a:tc>
                <a:tc>
                  <a:txBody>
                    <a:bodyPr/>
                    <a:lstStyle/>
                    <a:p>
                      <a:r>
                        <a:rPr lang="en-US" sz="1800" dirty="0"/>
                        <a:t>Defines a caption for a &lt;figure&gt; element</a:t>
                      </a:r>
                    </a:p>
                  </a:txBody>
                  <a:tcPr marT="45717" marB="45717"/>
                </a:tc>
                <a:extLst>
                  <a:ext uri="{0D108BD9-81ED-4DB2-BD59-A6C34878D82A}">
                    <a16:rowId xmlns:a16="http://schemas.microsoft.com/office/drawing/2014/main" val="10004"/>
                  </a:ext>
                </a:extLst>
              </a:tr>
              <a:tr h="370809">
                <a:tc>
                  <a:txBody>
                    <a:bodyPr/>
                    <a:lstStyle/>
                    <a:p>
                      <a:r>
                        <a:rPr lang="en-US" sz="1800" dirty="0"/>
                        <a:t>&lt;footer&gt;</a:t>
                      </a:r>
                    </a:p>
                  </a:txBody>
                  <a:tcPr marT="45717" marB="45717"/>
                </a:tc>
                <a:tc>
                  <a:txBody>
                    <a:bodyPr/>
                    <a:lstStyle/>
                    <a:p>
                      <a:r>
                        <a:rPr lang="en-US" sz="1800" dirty="0"/>
                        <a:t>Defines a footer for a document or section</a:t>
                      </a:r>
                    </a:p>
                  </a:txBody>
                  <a:tcPr marT="45717" marB="45717"/>
                </a:tc>
                <a:extLst>
                  <a:ext uri="{0D108BD9-81ED-4DB2-BD59-A6C34878D82A}">
                    <a16:rowId xmlns:a16="http://schemas.microsoft.com/office/drawing/2014/main" val="10005"/>
                  </a:ext>
                </a:extLst>
              </a:tr>
              <a:tr h="370809">
                <a:tc>
                  <a:txBody>
                    <a:bodyPr/>
                    <a:lstStyle/>
                    <a:p>
                      <a:r>
                        <a:rPr lang="en-US" sz="1800" dirty="0"/>
                        <a:t>&lt;header&gt; </a:t>
                      </a:r>
                    </a:p>
                  </a:txBody>
                  <a:tcPr marT="45717" marB="45717"/>
                </a:tc>
                <a:tc>
                  <a:txBody>
                    <a:bodyPr/>
                    <a:lstStyle/>
                    <a:p>
                      <a:r>
                        <a:rPr lang="en-US" sz="1800" dirty="0"/>
                        <a:t>Defines a header for a document or section </a:t>
                      </a:r>
                    </a:p>
                  </a:txBody>
                  <a:tcPr marT="45717" marB="45717"/>
                </a:tc>
                <a:extLst>
                  <a:ext uri="{0D108BD9-81ED-4DB2-BD59-A6C34878D82A}">
                    <a16:rowId xmlns:a16="http://schemas.microsoft.com/office/drawing/2014/main" val="10006"/>
                  </a:ext>
                </a:extLst>
              </a:tr>
              <a:tr h="370809">
                <a:tc>
                  <a:txBody>
                    <a:bodyPr/>
                    <a:lstStyle/>
                    <a:p>
                      <a:r>
                        <a:rPr lang="en-US" sz="1800" dirty="0"/>
                        <a:t>&lt;mark&gt; </a:t>
                      </a:r>
                    </a:p>
                  </a:txBody>
                  <a:tcPr marT="45717" marB="45717"/>
                </a:tc>
                <a:tc>
                  <a:txBody>
                    <a:bodyPr/>
                    <a:lstStyle/>
                    <a:p>
                      <a:r>
                        <a:rPr lang="en-US" sz="1800" dirty="0"/>
                        <a:t>Defines marked/highlighted text</a:t>
                      </a:r>
                    </a:p>
                  </a:txBody>
                  <a:tcPr marT="45717" marB="45717"/>
                </a:tc>
                <a:extLst>
                  <a:ext uri="{0D108BD9-81ED-4DB2-BD59-A6C34878D82A}">
                    <a16:rowId xmlns:a16="http://schemas.microsoft.com/office/drawing/2014/main" val="10007"/>
                  </a:ext>
                </a:extLst>
              </a:tr>
              <a:tr h="370809">
                <a:tc>
                  <a:txBody>
                    <a:bodyPr/>
                    <a:lstStyle/>
                    <a:p>
                      <a:r>
                        <a:rPr lang="en-US" sz="1800" dirty="0"/>
                        <a:t>&lt;meter&gt;</a:t>
                      </a:r>
                    </a:p>
                  </a:txBody>
                  <a:tcPr marT="45717" marB="45717"/>
                </a:tc>
                <a:tc>
                  <a:txBody>
                    <a:bodyPr/>
                    <a:lstStyle/>
                    <a:p>
                      <a:r>
                        <a:rPr lang="en-US" sz="1800" dirty="0"/>
                        <a:t>Defines a scalar measurement within a known range (a gauge) </a:t>
                      </a:r>
                    </a:p>
                  </a:txBody>
                  <a:tcPr marT="45717" marB="45717"/>
                </a:tc>
                <a:extLst>
                  <a:ext uri="{0D108BD9-81ED-4DB2-BD59-A6C34878D82A}">
                    <a16:rowId xmlns:a16="http://schemas.microsoft.com/office/drawing/2014/main" val="10008"/>
                  </a:ext>
                </a:extLst>
              </a:tr>
              <a:tr h="370809">
                <a:tc>
                  <a:txBody>
                    <a:bodyPr/>
                    <a:lstStyle/>
                    <a:p>
                      <a:r>
                        <a:rPr lang="en-US" sz="1800" dirty="0"/>
                        <a:t>&lt;</a:t>
                      </a:r>
                      <a:r>
                        <a:rPr lang="en-US" sz="1800" dirty="0" err="1"/>
                        <a:t>nav</a:t>
                      </a:r>
                      <a:r>
                        <a:rPr lang="en-US" sz="1800" dirty="0"/>
                        <a:t>&gt; </a:t>
                      </a:r>
                    </a:p>
                  </a:txBody>
                  <a:tcPr marT="45717" marB="45717"/>
                </a:tc>
                <a:tc>
                  <a:txBody>
                    <a:bodyPr/>
                    <a:lstStyle/>
                    <a:p>
                      <a:r>
                        <a:rPr lang="en-US" sz="1800" dirty="0"/>
                        <a:t>Defines navigation links </a:t>
                      </a:r>
                    </a:p>
                  </a:txBody>
                  <a:tcPr marT="45717" marB="45717"/>
                </a:tc>
                <a:extLst>
                  <a:ext uri="{0D108BD9-81ED-4DB2-BD59-A6C34878D82A}">
                    <a16:rowId xmlns:a16="http://schemas.microsoft.com/office/drawing/2014/main" val="10009"/>
                  </a:ext>
                </a:extLst>
              </a:tr>
              <a:tr h="370809">
                <a:tc>
                  <a:txBody>
                    <a:bodyPr/>
                    <a:lstStyle/>
                    <a:p>
                      <a:r>
                        <a:rPr lang="en-US" sz="1800" dirty="0"/>
                        <a:t>&lt;progress&gt; </a:t>
                      </a:r>
                    </a:p>
                  </a:txBody>
                  <a:tcPr marT="45717" marB="45717"/>
                </a:tc>
                <a:tc>
                  <a:txBody>
                    <a:bodyPr/>
                    <a:lstStyle/>
                    <a:p>
                      <a:r>
                        <a:rPr lang="en-US" sz="1800" dirty="0"/>
                        <a:t>Represents the progress of a task </a:t>
                      </a:r>
                    </a:p>
                  </a:txBody>
                  <a:tcPr marT="45717" marB="45717"/>
                </a:tc>
                <a:extLst>
                  <a:ext uri="{0D108BD9-81ED-4DB2-BD59-A6C34878D82A}">
                    <a16:rowId xmlns:a16="http://schemas.microsoft.com/office/drawing/2014/main" val="10010"/>
                  </a:ext>
                </a:extLst>
              </a:tr>
            </a:tbl>
          </a:graphicData>
        </a:graphic>
      </p:graphicFrame>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noChangeArrowheads="1"/>
          </p:cNvSpPr>
          <p:nvPr>
            <p:ph type="title"/>
          </p:nvPr>
        </p:nvSpPr>
        <p:spPr bwMode="auto">
          <a:xfrm>
            <a:off x="457200" y="762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New elements in HTML5 </a:t>
            </a:r>
          </a:p>
        </p:txBody>
      </p:sp>
      <p:sp>
        <p:nvSpPr>
          <p:cNvPr id="58371" name="TextBox 5"/>
          <p:cNvSpPr txBox="1">
            <a:spLocks noChangeArrowheads="1"/>
          </p:cNvSpPr>
          <p:nvPr/>
        </p:nvSpPr>
        <p:spPr bwMode="auto">
          <a:xfrm>
            <a:off x="457200" y="1900238"/>
            <a:ext cx="4537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latin typeface="Trebuchet MS" panose="020B0603020202020204" pitchFamily="34" charset="0"/>
              </a:rPr>
              <a:t> New Semantic/Structural Element </a:t>
            </a:r>
          </a:p>
        </p:txBody>
      </p:sp>
      <p:graphicFrame>
        <p:nvGraphicFramePr>
          <p:cNvPr id="7" name="Table 6"/>
          <p:cNvGraphicFramePr>
            <a:graphicFrameLocks noGrp="1"/>
          </p:cNvGraphicFramePr>
          <p:nvPr/>
        </p:nvGraphicFramePr>
        <p:xfrm>
          <a:off x="457200" y="2392363"/>
          <a:ext cx="8382000" cy="3135313"/>
        </p:xfrm>
        <a:graphic>
          <a:graphicData uri="http://schemas.openxmlformats.org/drawingml/2006/table">
            <a:tbl>
              <a:tblPr firstRow="1" bandRow="1">
                <a:tableStyleId>{00A15C55-8517-42AA-B614-E9B94910E393}</a:tableStyleId>
              </a:tblPr>
              <a:tblGrid>
                <a:gridCol w="1524000">
                  <a:extLst>
                    <a:ext uri="{9D8B030D-6E8A-4147-A177-3AD203B41FA5}">
                      <a16:colId xmlns:a16="http://schemas.microsoft.com/office/drawing/2014/main" val="20000"/>
                    </a:ext>
                  </a:extLst>
                </a:gridCol>
                <a:gridCol w="6858000">
                  <a:extLst>
                    <a:ext uri="{9D8B030D-6E8A-4147-A177-3AD203B41FA5}">
                      <a16:colId xmlns:a16="http://schemas.microsoft.com/office/drawing/2014/main" val="20001"/>
                    </a:ext>
                  </a:extLst>
                </a:gridCol>
              </a:tblGrid>
              <a:tr h="370960">
                <a:tc>
                  <a:txBody>
                    <a:bodyPr/>
                    <a:lstStyle/>
                    <a:p>
                      <a:r>
                        <a:rPr lang="en-US" sz="1800" dirty="0"/>
                        <a:t>Tag</a:t>
                      </a:r>
                    </a:p>
                  </a:txBody>
                  <a:tcPr marT="45735" marB="45735"/>
                </a:tc>
                <a:tc>
                  <a:txBody>
                    <a:bodyPr/>
                    <a:lstStyle/>
                    <a:p>
                      <a:r>
                        <a:rPr lang="en-US" sz="1800" dirty="0"/>
                        <a:t>Description </a:t>
                      </a:r>
                    </a:p>
                  </a:txBody>
                  <a:tcPr marT="45735" marB="45735"/>
                </a:tc>
                <a:extLst>
                  <a:ext uri="{0D108BD9-81ED-4DB2-BD59-A6C34878D82A}">
                    <a16:rowId xmlns:a16="http://schemas.microsoft.com/office/drawing/2014/main" val="10000"/>
                  </a:ext>
                </a:extLst>
              </a:tr>
              <a:tr h="370960">
                <a:tc>
                  <a:txBody>
                    <a:bodyPr/>
                    <a:lstStyle/>
                    <a:p>
                      <a:r>
                        <a:rPr lang="en-US" sz="1800" dirty="0"/>
                        <a:t>&lt;ruby&gt;</a:t>
                      </a:r>
                    </a:p>
                  </a:txBody>
                  <a:tcPr marT="45735" marB="45735"/>
                </a:tc>
                <a:tc>
                  <a:txBody>
                    <a:bodyPr/>
                    <a:lstStyle/>
                    <a:p>
                      <a:r>
                        <a:rPr lang="en-US" sz="1800" dirty="0"/>
                        <a:t>Defines a ruby annotation (for East Asian typography)</a:t>
                      </a:r>
                    </a:p>
                  </a:txBody>
                  <a:tcPr marT="45735" marB="45735"/>
                </a:tc>
                <a:extLst>
                  <a:ext uri="{0D108BD9-81ED-4DB2-BD59-A6C34878D82A}">
                    <a16:rowId xmlns:a16="http://schemas.microsoft.com/office/drawing/2014/main" val="10001"/>
                  </a:ext>
                </a:extLst>
              </a:tr>
              <a:tr h="640287">
                <a:tc>
                  <a:txBody>
                    <a:bodyPr/>
                    <a:lstStyle/>
                    <a:p>
                      <a:r>
                        <a:rPr lang="en-US" sz="1800" dirty="0"/>
                        <a:t>&lt;</a:t>
                      </a:r>
                      <a:r>
                        <a:rPr lang="en-US" sz="1800" dirty="0" err="1"/>
                        <a:t>rt</a:t>
                      </a:r>
                      <a:r>
                        <a:rPr lang="en-US" sz="1800" dirty="0"/>
                        <a:t>&gt;</a:t>
                      </a:r>
                    </a:p>
                  </a:txBody>
                  <a:tcPr marT="45735" marB="45735"/>
                </a:tc>
                <a:tc>
                  <a:txBody>
                    <a:bodyPr/>
                    <a:lstStyle/>
                    <a:p>
                      <a:r>
                        <a:rPr lang="en-US" sz="1800" dirty="0"/>
                        <a:t>Defines an explanation/pronunciation of characters (for East Asian typography) </a:t>
                      </a:r>
                    </a:p>
                  </a:txBody>
                  <a:tcPr marT="45735" marB="45735"/>
                </a:tc>
                <a:extLst>
                  <a:ext uri="{0D108BD9-81ED-4DB2-BD59-A6C34878D82A}">
                    <a16:rowId xmlns:a16="http://schemas.microsoft.com/office/drawing/2014/main" val="10002"/>
                  </a:ext>
                </a:extLst>
              </a:tr>
              <a:tr h="640226">
                <a:tc>
                  <a:txBody>
                    <a:bodyPr/>
                    <a:lstStyle/>
                    <a:p>
                      <a:r>
                        <a:rPr lang="en-US" sz="1800" dirty="0"/>
                        <a:t>&lt;</a:t>
                      </a:r>
                      <a:r>
                        <a:rPr lang="en-US" sz="1800" dirty="0" err="1"/>
                        <a:t>rp</a:t>
                      </a:r>
                      <a:r>
                        <a:rPr lang="en-US" sz="1800" dirty="0"/>
                        <a:t>&gt;</a:t>
                      </a:r>
                    </a:p>
                  </a:txBody>
                  <a:tcPr marT="45735" marB="45735"/>
                </a:tc>
                <a:tc>
                  <a:txBody>
                    <a:bodyPr/>
                    <a:lstStyle/>
                    <a:p>
                      <a:r>
                        <a:rPr lang="en-US" sz="1800" dirty="0"/>
                        <a:t>Defines what to show in browsers that do not support ruby annotations</a:t>
                      </a:r>
                    </a:p>
                  </a:txBody>
                  <a:tcPr marT="45735" marB="45735"/>
                </a:tc>
                <a:extLst>
                  <a:ext uri="{0D108BD9-81ED-4DB2-BD59-A6C34878D82A}">
                    <a16:rowId xmlns:a16="http://schemas.microsoft.com/office/drawing/2014/main" val="10003"/>
                  </a:ext>
                </a:extLst>
              </a:tr>
              <a:tr h="370960">
                <a:tc>
                  <a:txBody>
                    <a:bodyPr/>
                    <a:lstStyle/>
                    <a:p>
                      <a:r>
                        <a:rPr lang="en-US" sz="1800" dirty="0"/>
                        <a:t>&lt;section&gt;</a:t>
                      </a:r>
                    </a:p>
                  </a:txBody>
                  <a:tcPr marT="45735" marB="45735"/>
                </a:tc>
                <a:tc>
                  <a:txBody>
                    <a:bodyPr/>
                    <a:lstStyle/>
                    <a:p>
                      <a:r>
                        <a:rPr lang="en-US" sz="1800" dirty="0"/>
                        <a:t>Defines a section in a document</a:t>
                      </a:r>
                    </a:p>
                  </a:txBody>
                  <a:tcPr marT="45735" marB="45735"/>
                </a:tc>
                <a:extLst>
                  <a:ext uri="{0D108BD9-81ED-4DB2-BD59-A6C34878D82A}">
                    <a16:rowId xmlns:a16="http://schemas.microsoft.com/office/drawing/2014/main" val="10004"/>
                  </a:ext>
                </a:extLst>
              </a:tr>
              <a:tr h="370960">
                <a:tc>
                  <a:txBody>
                    <a:bodyPr/>
                    <a:lstStyle/>
                    <a:p>
                      <a:r>
                        <a:rPr lang="en-US" sz="1800" dirty="0"/>
                        <a:t>&lt;time&gt;</a:t>
                      </a:r>
                    </a:p>
                  </a:txBody>
                  <a:tcPr marT="45735" marB="45735"/>
                </a:tc>
                <a:tc>
                  <a:txBody>
                    <a:bodyPr/>
                    <a:lstStyle/>
                    <a:p>
                      <a:r>
                        <a:rPr lang="en-US" sz="1800" dirty="0"/>
                        <a:t>Defines a date/time </a:t>
                      </a:r>
                    </a:p>
                  </a:txBody>
                  <a:tcPr marT="45735" marB="45735"/>
                </a:tc>
                <a:extLst>
                  <a:ext uri="{0D108BD9-81ED-4DB2-BD59-A6C34878D82A}">
                    <a16:rowId xmlns:a16="http://schemas.microsoft.com/office/drawing/2014/main" val="10005"/>
                  </a:ext>
                </a:extLst>
              </a:tr>
              <a:tr h="370960">
                <a:tc>
                  <a:txBody>
                    <a:bodyPr/>
                    <a:lstStyle/>
                    <a:p>
                      <a:r>
                        <a:rPr lang="en-US" sz="1800" dirty="0"/>
                        <a:t>&lt;</a:t>
                      </a:r>
                      <a:r>
                        <a:rPr lang="en-US" sz="1800" dirty="0" err="1"/>
                        <a:t>wbr</a:t>
                      </a:r>
                      <a:r>
                        <a:rPr lang="en-US" sz="1800" dirty="0"/>
                        <a:t>&gt; </a:t>
                      </a:r>
                    </a:p>
                  </a:txBody>
                  <a:tcPr marT="45735" marB="45735"/>
                </a:tc>
                <a:tc>
                  <a:txBody>
                    <a:bodyPr/>
                    <a:lstStyle/>
                    <a:p>
                      <a:r>
                        <a:rPr lang="en-US" sz="1800" dirty="0"/>
                        <a:t>Defines a possible line-break </a:t>
                      </a:r>
                    </a:p>
                  </a:txBody>
                  <a:tcPr marT="45735" marB="45735"/>
                </a:tc>
                <a:extLst>
                  <a:ext uri="{0D108BD9-81ED-4DB2-BD59-A6C34878D82A}">
                    <a16:rowId xmlns:a16="http://schemas.microsoft.com/office/drawing/2014/main" val="10006"/>
                  </a:ext>
                </a:extLst>
              </a:tr>
            </a:tbl>
          </a:graphicData>
        </a:graphic>
      </p:graphicFrame>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noChangeArrowheads="1"/>
          </p:cNvSpPr>
          <p:nvPr>
            <p:ph type="title"/>
          </p:nvPr>
        </p:nvSpPr>
        <p:spPr bwMode="auto">
          <a:xfrm>
            <a:off x="457200" y="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solidFill>
                  <a:schemeClr val="tx1"/>
                </a:solidFill>
              </a:rPr>
              <a:t>Deprecated elements in HTML5</a:t>
            </a:r>
          </a:p>
        </p:txBody>
      </p:sp>
      <p:graphicFrame>
        <p:nvGraphicFramePr>
          <p:cNvPr id="5" name="Table 4"/>
          <p:cNvGraphicFramePr>
            <a:graphicFrameLocks noGrp="1"/>
          </p:cNvGraphicFramePr>
          <p:nvPr/>
        </p:nvGraphicFramePr>
        <p:xfrm>
          <a:off x="1524000" y="914400"/>
          <a:ext cx="6400800" cy="5851616"/>
        </p:xfrm>
        <a:graphic>
          <a:graphicData uri="http://schemas.openxmlformats.org/drawingml/2006/table">
            <a:tbl>
              <a:tblPr firstRow="1" bandRow="1">
                <a:tableStyleId>{00A15C55-8517-42AA-B614-E9B94910E393}</a:tableStyleId>
              </a:tblPr>
              <a:tblGrid>
                <a:gridCol w="2320290">
                  <a:extLst>
                    <a:ext uri="{9D8B030D-6E8A-4147-A177-3AD203B41FA5}">
                      <a16:colId xmlns:a16="http://schemas.microsoft.com/office/drawing/2014/main" val="20000"/>
                    </a:ext>
                  </a:extLst>
                </a:gridCol>
                <a:gridCol w="4080510">
                  <a:extLst>
                    <a:ext uri="{9D8B030D-6E8A-4147-A177-3AD203B41FA5}">
                      <a16:colId xmlns:a16="http://schemas.microsoft.com/office/drawing/2014/main" val="20001"/>
                    </a:ext>
                  </a:extLst>
                </a:gridCol>
              </a:tblGrid>
              <a:tr h="365720">
                <a:tc>
                  <a:txBody>
                    <a:bodyPr/>
                    <a:lstStyle/>
                    <a:p>
                      <a:r>
                        <a:rPr lang="en-US" sz="1800" dirty="0"/>
                        <a:t>Tags (Elements)</a:t>
                      </a:r>
                    </a:p>
                  </a:txBody>
                  <a:tcPr marT="45703" marB="45703"/>
                </a:tc>
                <a:tc>
                  <a:txBody>
                    <a:bodyPr/>
                    <a:lstStyle/>
                    <a:p>
                      <a:r>
                        <a:rPr lang="en-US" sz="1800" dirty="0"/>
                        <a:t>Description </a:t>
                      </a:r>
                    </a:p>
                  </a:txBody>
                  <a:tcPr marT="45703" marB="45703"/>
                </a:tc>
                <a:extLst>
                  <a:ext uri="{0D108BD9-81ED-4DB2-BD59-A6C34878D82A}">
                    <a16:rowId xmlns:a16="http://schemas.microsoft.com/office/drawing/2014/main" val="10000"/>
                  </a:ext>
                </a:extLst>
              </a:tr>
              <a:tr h="365720">
                <a:tc>
                  <a:txBody>
                    <a:bodyPr/>
                    <a:lstStyle/>
                    <a:p>
                      <a:r>
                        <a:rPr lang="en-US" sz="1800" dirty="0"/>
                        <a:t>&lt;acronym&gt;</a:t>
                      </a:r>
                    </a:p>
                  </a:txBody>
                  <a:tcPr marT="45703" marB="45703"/>
                </a:tc>
                <a:tc>
                  <a:txBody>
                    <a:bodyPr/>
                    <a:lstStyle/>
                    <a:p>
                      <a:r>
                        <a:rPr lang="en-US" sz="1800" dirty="0"/>
                        <a:t>Defines an acronym </a:t>
                      </a:r>
                    </a:p>
                  </a:txBody>
                  <a:tcPr marT="45703" marB="45703"/>
                </a:tc>
                <a:extLst>
                  <a:ext uri="{0D108BD9-81ED-4DB2-BD59-A6C34878D82A}">
                    <a16:rowId xmlns:a16="http://schemas.microsoft.com/office/drawing/2014/main" val="10001"/>
                  </a:ext>
                </a:extLst>
              </a:tr>
              <a:tr h="365720">
                <a:tc>
                  <a:txBody>
                    <a:bodyPr/>
                    <a:lstStyle/>
                    <a:p>
                      <a:r>
                        <a:rPr lang="en-US" sz="1800" dirty="0"/>
                        <a:t>&lt;applet&gt;</a:t>
                      </a:r>
                    </a:p>
                  </a:txBody>
                  <a:tcPr marT="45703" marB="45703"/>
                </a:tc>
                <a:tc>
                  <a:txBody>
                    <a:bodyPr/>
                    <a:lstStyle/>
                    <a:p>
                      <a:r>
                        <a:rPr lang="en-US" sz="1800" dirty="0"/>
                        <a:t>Defines an applet </a:t>
                      </a:r>
                    </a:p>
                  </a:txBody>
                  <a:tcPr marT="45703" marB="45703"/>
                </a:tc>
                <a:extLst>
                  <a:ext uri="{0D108BD9-81ED-4DB2-BD59-A6C34878D82A}">
                    <a16:rowId xmlns:a16="http://schemas.microsoft.com/office/drawing/2014/main" val="10002"/>
                  </a:ext>
                </a:extLst>
              </a:tr>
              <a:tr h="365720">
                <a:tc>
                  <a:txBody>
                    <a:bodyPr/>
                    <a:lstStyle/>
                    <a:p>
                      <a:r>
                        <a:rPr lang="en-US" sz="1800" dirty="0"/>
                        <a:t>&lt;</a:t>
                      </a:r>
                      <a:r>
                        <a:rPr lang="en-US" sz="1800" dirty="0" err="1"/>
                        <a:t>basefont</a:t>
                      </a:r>
                      <a:r>
                        <a:rPr lang="en-US" sz="1800" dirty="0"/>
                        <a:t>&gt;</a:t>
                      </a:r>
                    </a:p>
                  </a:txBody>
                  <a:tcPr marT="45703" marB="45703"/>
                </a:tc>
                <a:tc>
                  <a:txBody>
                    <a:bodyPr/>
                    <a:lstStyle/>
                    <a:p>
                      <a:r>
                        <a:rPr lang="en-US" sz="1800" dirty="0"/>
                        <a:t>Defines an base font for the page.</a:t>
                      </a:r>
                    </a:p>
                  </a:txBody>
                  <a:tcPr marT="45703" marB="45703"/>
                </a:tc>
                <a:extLst>
                  <a:ext uri="{0D108BD9-81ED-4DB2-BD59-A6C34878D82A}">
                    <a16:rowId xmlns:a16="http://schemas.microsoft.com/office/drawing/2014/main" val="10003"/>
                  </a:ext>
                </a:extLst>
              </a:tr>
              <a:tr h="365720">
                <a:tc>
                  <a:txBody>
                    <a:bodyPr/>
                    <a:lstStyle/>
                    <a:p>
                      <a:r>
                        <a:rPr lang="en-US" sz="1800" dirty="0"/>
                        <a:t>&lt;big&gt;</a:t>
                      </a:r>
                    </a:p>
                  </a:txBody>
                  <a:tcPr marT="45703" marB="45703"/>
                </a:tc>
                <a:tc>
                  <a:txBody>
                    <a:bodyPr/>
                    <a:lstStyle/>
                    <a:p>
                      <a:r>
                        <a:rPr lang="en-US" sz="1800" dirty="0"/>
                        <a:t>Defines big text </a:t>
                      </a:r>
                    </a:p>
                  </a:txBody>
                  <a:tcPr marT="45703" marB="45703"/>
                </a:tc>
                <a:extLst>
                  <a:ext uri="{0D108BD9-81ED-4DB2-BD59-A6C34878D82A}">
                    <a16:rowId xmlns:a16="http://schemas.microsoft.com/office/drawing/2014/main" val="10004"/>
                  </a:ext>
                </a:extLst>
              </a:tr>
              <a:tr h="365720">
                <a:tc>
                  <a:txBody>
                    <a:bodyPr/>
                    <a:lstStyle/>
                    <a:p>
                      <a:r>
                        <a:rPr lang="en-US" sz="1800" dirty="0"/>
                        <a:t>&lt;center&gt;</a:t>
                      </a:r>
                    </a:p>
                  </a:txBody>
                  <a:tcPr marT="45703" marB="45703"/>
                </a:tc>
                <a:tc>
                  <a:txBody>
                    <a:bodyPr/>
                    <a:lstStyle/>
                    <a:p>
                      <a:r>
                        <a:rPr lang="en-US" sz="1800" dirty="0"/>
                        <a:t>Defines centered text</a:t>
                      </a:r>
                    </a:p>
                  </a:txBody>
                  <a:tcPr marT="45703" marB="45703"/>
                </a:tc>
                <a:extLst>
                  <a:ext uri="{0D108BD9-81ED-4DB2-BD59-A6C34878D82A}">
                    <a16:rowId xmlns:a16="http://schemas.microsoft.com/office/drawing/2014/main" val="10005"/>
                  </a:ext>
                </a:extLst>
              </a:tr>
              <a:tr h="365720">
                <a:tc>
                  <a:txBody>
                    <a:bodyPr/>
                    <a:lstStyle/>
                    <a:p>
                      <a:r>
                        <a:rPr lang="en-US" sz="1800" dirty="0"/>
                        <a:t>&lt;dir&gt;</a:t>
                      </a:r>
                    </a:p>
                  </a:txBody>
                  <a:tcPr marT="45703" marB="45703"/>
                </a:tc>
                <a:tc>
                  <a:txBody>
                    <a:bodyPr/>
                    <a:lstStyle/>
                    <a:p>
                      <a:r>
                        <a:rPr lang="en-US" sz="1800" dirty="0"/>
                        <a:t>Defines a directory list </a:t>
                      </a:r>
                    </a:p>
                  </a:txBody>
                  <a:tcPr marT="45703" marB="45703"/>
                </a:tc>
                <a:extLst>
                  <a:ext uri="{0D108BD9-81ED-4DB2-BD59-A6C34878D82A}">
                    <a16:rowId xmlns:a16="http://schemas.microsoft.com/office/drawing/2014/main" val="10006"/>
                  </a:ext>
                </a:extLst>
              </a:tr>
              <a:tr h="365720">
                <a:tc>
                  <a:txBody>
                    <a:bodyPr/>
                    <a:lstStyle/>
                    <a:p>
                      <a:r>
                        <a:rPr lang="en-US" sz="1800" dirty="0"/>
                        <a:t>&lt;font&gt; </a:t>
                      </a:r>
                    </a:p>
                  </a:txBody>
                  <a:tcPr marT="45703" marB="45703"/>
                </a:tc>
                <a:tc>
                  <a:txBody>
                    <a:bodyPr/>
                    <a:lstStyle/>
                    <a:p>
                      <a:r>
                        <a:rPr lang="en-US" sz="1800" dirty="0"/>
                        <a:t>Defines text font, size, and color </a:t>
                      </a:r>
                    </a:p>
                  </a:txBody>
                  <a:tcPr marT="45703" marB="45703"/>
                </a:tc>
                <a:extLst>
                  <a:ext uri="{0D108BD9-81ED-4DB2-BD59-A6C34878D82A}">
                    <a16:rowId xmlns:a16="http://schemas.microsoft.com/office/drawing/2014/main" val="10007"/>
                  </a:ext>
                </a:extLst>
              </a:tr>
              <a:tr h="365720">
                <a:tc>
                  <a:txBody>
                    <a:bodyPr/>
                    <a:lstStyle/>
                    <a:p>
                      <a:r>
                        <a:rPr lang="en-US" sz="1800" dirty="0"/>
                        <a:t>&lt;frame&gt;</a:t>
                      </a:r>
                    </a:p>
                  </a:txBody>
                  <a:tcPr marT="45703" marB="45703"/>
                </a:tc>
                <a:tc>
                  <a:txBody>
                    <a:bodyPr/>
                    <a:lstStyle/>
                    <a:p>
                      <a:r>
                        <a:rPr lang="en-US" sz="1800" dirty="0"/>
                        <a:t>Defines a frame</a:t>
                      </a:r>
                    </a:p>
                  </a:txBody>
                  <a:tcPr marT="45703" marB="45703"/>
                </a:tc>
                <a:extLst>
                  <a:ext uri="{0D108BD9-81ED-4DB2-BD59-A6C34878D82A}">
                    <a16:rowId xmlns:a16="http://schemas.microsoft.com/office/drawing/2014/main" val="10008"/>
                  </a:ext>
                </a:extLst>
              </a:tr>
              <a:tr h="365720">
                <a:tc>
                  <a:txBody>
                    <a:bodyPr/>
                    <a:lstStyle/>
                    <a:p>
                      <a:r>
                        <a:rPr lang="en-US" sz="1800" dirty="0"/>
                        <a:t>&lt;frameset&gt;</a:t>
                      </a:r>
                    </a:p>
                  </a:txBody>
                  <a:tcPr marT="45703" marB="45703"/>
                </a:tc>
                <a:tc>
                  <a:txBody>
                    <a:bodyPr/>
                    <a:lstStyle/>
                    <a:p>
                      <a:r>
                        <a:rPr lang="en-US" sz="1800" dirty="0"/>
                        <a:t>Defines a set of frames </a:t>
                      </a:r>
                    </a:p>
                  </a:txBody>
                  <a:tcPr marT="45703" marB="45703"/>
                </a:tc>
                <a:extLst>
                  <a:ext uri="{0D108BD9-81ED-4DB2-BD59-A6C34878D82A}">
                    <a16:rowId xmlns:a16="http://schemas.microsoft.com/office/drawing/2014/main" val="10009"/>
                  </a:ext>
                </a:extLst>
              </a:tr>
              <a:tr h="365720">
                <a:tc>
                  <a:txBody>
                    <a:bodyPr/>
                    <a:lstStyle/>
                    <a:p>
                      <a:r>
                        <a:rPr lang="en-US" sz="1800" dirty="0"/>
                        <a:t>&lt;</a:t>
                      </a:r>
                      <a:r>
                        <a:rPr lang="en-US" sz="1800" dirty="0" err="1"/>
                        <a:t>isindex</a:t>
                      </a:r>
                      <a:r>
                        <a:rPr lang="en-US" sz="1800" dirty="0"/>
                        <a:t>&gt; </a:t>
                      </a:r>
                    </a:p>
                  </a:txBody>
                  <a:tcPr marT="45703" marB="45703"/>
                </a:tc>
                <a:tc>
                  <a:txBody>
                    <a:bodyPr/>
                    <a:lstStyle/>
                    <a:p>
                      <a:r>
                        <a:rPr lang="en-US" sz="1800" dirty="0"/>
                        <a:t>Defines a single-line input field</a:t>
                      </a:r>
                    </a:p>
                  </a:txBody>
                  <a:tcPr marT="45703" marB="45703"/>
                </a:tc>
                <a:extLst>
                  <a:ext uri="{0D108BD9-81ED-4DB2-BD59-A6C34878D82A}">
                    <a16:rowId xmlns:a16="http://schemas.microsoft.com/office/drawing/2014/main" val="10010"/>
                  </a:ext>
                </a:extLst>
              </a:tr>
              <a:tr h="365720">
                <a:tc>
                  <a:txBody>
                    <a:bodyPr/>
                    <a:lstStyle/>
                    <a:p>
                      <a:r>
                        <a:rPr lang="en-US" sz="1800" dirty="0"/>
                        <a:t>&lt;</a:t>
                      </a:r>
                      <a:r>
                        <a:rPr lang="en-US" sz="1800" dirty="0" err="1"/>
                        <a:t>noframes</a:t>
                      </a:r>
                      <a:r>
                        <a:rPr lang="en-US" sz="1800" dirty="0"/>
                        <a:t>&gt; </a:t>
                      </a:r>
                    </a:p>
                  </a:txBody>
                  <a:tcPr marT="45703" marB="45703"/>
                </a:tc>
                <a:tc>
                  <a:txBody>
                    <a:bodyPr/>
                    <a:lstStyle/>
                    <a:p>
                      <a:r>
                        <a:rPr lang="en-US" sz="1800" dirty="0"/>
                        <a:t>Defines a </a:t>
                      </a:r>
                      <a:r>
                        <a:rPr lang="en-US" sz="1800" dirty="0" err="1"/>
                        <a:t>noframe</a:t>
                      </a:r>
                      <a:r>
                        <a:rPr lang="en-US" sz="1800" dirty="0"/>
                        <a:t> section</a:t>
                      </a:r>
                    </a:p>
                  </a:txBody>
                  <a:tcPr marT="45703" marB="45703"/>
                </a:tc>
                <a:extLst>
                  <a:ext uri="{0D108BD9-81ED-4DB2-BD59-A6C34878D82A}">
                    <a16:rowId xmlns:a16="http://schemas.microsoft.com/office/drawing/2014/main" val="10011"/>
                  </a:ext>
                </a:extLst>
              </a:tr>
              <a:tr h="365720">
                <a:tc>
                  <a:txBody>
                    <a:bodyPr/>
                    <a:lstStyle/>
                    <a:p>
                      <a:r>
                        <a:rPr lang="en-US" sz="1800" dirty="0"/>
                        <a:t>&lt;s&gt;</a:t>
                      </a:r>
                    </a:p>
                  </a:txBody>
                  <a:tcPr marT="45703" marB="45703"/>
                </a:tc>
                <a:tc>
                  <a:txBody>
                    <a:bodyPr/>
                    <a:lstStyle/>
                    <a:p>
                      <a:r>
                        <a:rPr lang="en-US" sz="1800" dirty="0"/>
                        <a:t>Defines strikethrough text</a:t>
                      </a:r>
                    </a:p>
                  </a:txBody>
                  <a:tcPr marT="45703" marB="45703"/>
                </a:tc>
                <a:extLst>
                  <a:ext uri="{0D108BD9-81ED-4DB2-BD59-A6C34878D82A}">
                    <a16:rowId xmlns:a16="http://schemas.microsoft.com/office/drawing/2014/main" val="10012"/>
                  </a:ext>
                </a:extLst>
              </a:tr>
              <a:tr h="365720">
                <a:tc>
                  <a:txBody>
                    <a:bodyPr/>
                    <a:lstStyle/>
                    <a:p>
                      <a:r>
                        <a:rPr lang="en-US" sz="1800" dirty="0"/>
                        <a:t>&lt;strike&gt; </a:t>
                      </a:r>
                    </a:p>
                  </a:txBody>
                  <a:tcPr marT="45703" marB="45703"/>
                </a:tc>
                <a:tc>
                  <a:txBody>
                    <a:bodyPr/>
                    <a:lstStyle/>
                    <a:p>
                      <a:r>
                        <a:rPr lang="en-US" sz="1800" dirty="0"/>
                        <a:t>Defines strikethrough text </a:t>
                      </a:r>
                    </a:p>
                  </a:txBody>
                  <a:tcPr marT="45703" marB="45703"/>
                </a:tc>
                <a:extLst>
                  <a:ext uri="{0D108BD9-81ED-4DB2-BD59-A6C34878D82A}">
                    <a16:rowId xmlns:a16="http://schemas.microsoft.com/office/drawing/2014/main" val="10013"/>
                  </a:ext>
                </a:extLst>
              </a:tr>
              <a:tr h="365720">
                <a:tc>
                  <a:txBody>
                    <a:bodyPr/>
                    <a:lstStyle/>
                    <a:p>
                      <a:r>
                        <a:rPr lang="en-US" sz="1800" dirty="0"/>
                        <a:t>&lt;</a:t>
                      </a:r>
                      <a:r>
                        <a:rPr lang="en-US" sz="1800" dirty="0" err="1"/>
                        <a:t>tt</a:t>
                      </a:r>
                      <a:r>
                        <a:rPr lang="en-US" sz="1800" dirty="0"/>
                        <a:t>&gt; </a:t>
                      </a:r>
                    </a:p>
                  </a:txBody>
                  <a:tcPr marT="45703" marB="45703"/>
                </a:tc>
                <a:tc>
                  <a:txBody>
                    <a:bodyPr/>
                    <a:lstStyle/>
                    <a:p>
                      <a:r>
                        <a:rPr lang="en-US" sz="1800" dirty="0"/>
                        <a:t>Defines teletype text</a:t>
                      </a:r>
                    </a:p>
                  </a:txBody>
                  <a:tcPr marT="45703" marB="45703"/>
                </a:tc>
                <a:extLst>
                  <a:ext uri="{0D108BD9-81ED-4DB2-BD59-A6C34878D82A}">
                    <a16:rowId xmlns:a16="http://schemas.microsoft.com/office/drawing/2014/main" val="10014"/>
                  </a:ext>
                </a:extLst>
              </a:tr>
              <a:tr h="365720">
                <a:tc>
                  <a:txBody>
                    <a:bodyPr/>
                    <a:lstStyle/>
                    <a:p>
                      <a:r>
                        <a:rPr lang="en-US" sz="1800" dirty="0"/>
                        <a:t>&lt;u&gt;</a:t>
                      </a:r>
                    </a:p>
                  </a:txBody>
                  <a:tcPr marT="45703" marB="45703"/>
                </a:tc>
                <a:tc>
                  <a:txBody>
                    <a:bodyPr/>
                    <a:lstStyle/>
                    <a:p>
                      <a:r>
                        <a:rPr lang="en-US" sz="1800" dirty="0"/>
                        <a:t>Defines underlined text</a:t>
                      </a:r>
                    </a:p>
                  </a:txBody>
                  <a:tcPr marT="45703" marB="45703"/>
                </a:tc>
                <a:extLst>
                  <a:ext uri="{0D108BD9-81ED-4DB2-BD59-A6C34878D82A}">
                    <a16:rowId xmlns:a16="http://schemas.microsoft.com/office/drawing/2014/main" val="10015"/>
                  </a:ext>
                </a:extLst>
              </a:tr>
            </a:tbl>
          </a:graphicData>
        </a:graphic>
      </p:graphicFrame>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914400" y="2895600"/>
            <a:ext cx="7491413" cy="1143000"/>
          </a:xfrm>
          <a:ln>
            <a:miter lim="800000"/>
            <a:headEnd/>
            <a:tailEnd/>
          </a:ln>
        </p:spPr>
        <p:txBody>
          <a:bodyPr rtlCol="0">
            <a:normAutofit/>
          </a:bodyPr>
          <a:lstStyle/>
          <a:p>
            <a:pPr eaLnBrk="1" fontAlgn="auto" hangingPunct="1">
              <a:spcAft>
                <a:spcPts val="0"/>
              </a:spcAft>
              <a:defRPr/>
            </a:pPr>
            <a:r>
              <a:rPr lang="en-US" sz="5400" b="1" dirty="0">
                <a:solidFill>
                  <a:schemeClr val="accent6"/>
                </a:solidFill>
              </a:rPr>
              <a:t>Thank you!</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noChangeArrowheads="1"/>
          </p:cNvSpPr>
          <p:nvPr>
            <p:ph type="title"/>
          </p:nvPr>
        </p:nvSpPr>
        <p:spPr bwMode="auto">
          <a:xfrm>
            <a:off x="457200" y="762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Form Elements Cont’d….</a:t>
            </a:r>
          </a:p>
        </p:txBody>
      </p:sp>
      <p:graphicFrame>
        <p:nvGraphicFramePr>
          <p:cNvPr id="4" name="Table 3"/>
          <p:cNvGraphicFramePr>
            <a:graphicFrameLocks noGrp="1"/>
          </p:cNvGraphicFramePr>
          <p:nvPr/>
        </p:nvGraphicFramePr>
        <p:xfrm>
          <a:off x="762000" y="1736725"/>
          <a:ext cx="7620000" cy="4664072"/>
        </p:xfrm>
        <a:graphic>
          <a:graphicData uri="http://schemas.openxmlformats.org/drawingml/2006/table">
            <a:tbl>
              <a:tblPr firstRow="1" bandRow="1">
                <a:tableStyleId>{00A15C55-8517-42AA-B614-E9B94910E393}</a:tableStyleId>
              </a:tblPr>
              <a:tblGrid>
                <a:gridCol w="1905000">
                  <a:extLst>
                    <a:ext uri="{9D8B030D-6E8A-4147-A177-3AD203B41FA5}">
                      <a16:colId xmlns:a16="http://schemas.microsoft.com/office/drawing/2014/main" val="20000"/>
                    </a:ext>
                  </a:extLst>
                </a:gridCol>
                <a:gridCol w="5715000">
                  <a:extLst>
                    <a:ext uri="{9D8B030D-6E8A-4147-A177-3AD203B41FA5}">
                      <a16:colId xmlns:a16="http://schemas.microsoft.com/office/drawing/2014/main" val="20001"/>
                    </a:ext>
                  </a:extLst>
                </a:gridCol>
              </a:tblGrid>
              <a:tr h="396301">
                <a:tc>
                  <a:txBody>
                    <a:bodyPr/>
                    <a:lstStyle/>
                    <a:p>
                      <a:r>
                        <a:rPr lang="en-US" sz="2000" dirty="0"/>
                        <a:t>Tags</a:t>
                      </a:r>
                    </a:p>
                  </a:txBody>
                  <a:tcPr marT="45727" marB="45727">
                    <a:solidFill>
                      <a:schemeClr val="bg2"/>
                    </a:solidFill>
                  </a:tcPr>
                </a:tc>
                <a:tc>
                  <a:txBody>
                    <a:bodyPr/>
                    <a:lstStyle/>
                    <a:p>
                      <a:r>
                        <a:rPr lang="en-US" sz="2000" dirty="0"/>
                        <a:t>Description</a:t>
                      </a:r>
                    </a:p>
                  </a:txBody>
                  <a:tcPr marT="45727" marB="45727">
                    <a:solidFill>
                      <a:schemeClr val="bg2"/>
                    </a:solidFill>
                  </a:tcPr>
                </a:tc>
                <a:extLst>
                  <a:ext uri="{0D108BD9-81ED-4DB2-BD59-A6C34878D82A}">
                    <a16:rowId xmlns:a16="http://schemas.microsoft.com/office/drawing/2014/main" val="10000"/>
                  </a:ext>
                </a:extLst>
              </a:tr>
              <a:tr h="396301">
                <a:tc>
                  <a:txBody>
                    <a:bodyPr/>
                    <a:lstStyle/>
                    <a:p>
                      <a:r>
                        <a:rPr lang="en-US" sz="2000" dirty="0"/>
                        <a:t>&lt;form&gt;</a:t>
                      </a:r>
                    </a:p>
                  </a:txBody>
                  <a:tcPr marT="45727" marB="45727"/>
                </a:tc>
                <a:tc>
                  <a:txBody>
                    <a:bodyPr/>
                    <a:lstStyle/>
                    <a:p>
                      <a:r>
                        <a:rPr lang="en-US" sz="2000" dirty="0"/>
                        <a:t>Defines an</a:t>
                      </a:r>
                      <a:r>
                        <a:rPr lang="en-US" sz="2000" baseline="0" dirty="0"/>
                        <a:t> HTML form for user input</a:t>
                      </a:r>
                      <a:endParaRPr lang="en-US" sz="2000" dirty="0"/>
                    </a:p>
                  </a:txBody>
                  <a:tcPr marT="45727" marB="45727"/>
                </a:tc>
                <a:extLst>
                  <a:ext uri="{0D108BD9-81ED-4DB2-BD59-A6C34878D82A}">
                    <a16:rowId xmlns:a16="http://schemas.microsoft.com/office/drawing/2014/main" val="10001"/>
                  </a:ext>
                </a:extLst>
              </a:tr>
              <a:tr h="396301">
                <a:tc>
                  <a:txBody>
                    <a:bodyPr/>
                    <a:lstStyle/>
                    <a:p>
                      <a:r>
                        <a:rPr lang="en-US" sz="2000" dirty="0"/>
                        <a:t>&lt;input&gt;</a:t>
                      </a:r>
                    </a:p>
                  </a:txBody>
                  <a:tcPr marT="45727" marB="45727"/>
                </a:tc>
                <a:tc>
                  <a:txBody>
                    <a:bodyPr/>
                    <a:lstStyle/>
                    <a:p>
                      <a:r>
                        <a:rPr lang="en-US" sz="2000" dirty="0"/>
                        <a:t>Defines an input control</a:t>
                      </a:r>
                    </a:p>
                  </a:txBody>
                  <a:tcPr marT="45727" marB="45727"/>
                </a:tc>
                <a:extLst>
                  <a:ext uri="{0D108BD9-81ED-4DB2-BD59-A6C34878D82A}">
                    <a16:rowId xmlns:a16="http://schemas.microsoft.com/office/drawing/2014/main" val="10002"/>
                  </a:ext>
                </a:extLst>
              </a:tr>
              <a:tr h="396301">
                <a:tc>
                  <a:txBody>
                    <a:bodyPr/>
                    <a:lstStyle/>
                    <a:p>
                      <a:r>
                        <a:rPr lang="en-US" sz="2000" dirty="0"/>
                        <a:t>&lt;</a:t>
                      </a:r>
                      <a:r>
                        <a:rPr lang="en-US" sz="2000" dirty="0" err="1"/>
                        <a:t>textarea</a:t>
                      </a:r>
                      <a:r>
                        <a:rPr lang="en-US" sz="2000" dirty="0"/>
                        <a:t>&gt;</a:t>
                      </a:r>
                    </a:p>
                  </a:txBody>
                  <a:tcPr marT="45727" marB="45727"/>
                </a:tc>
                <a:tc>
                  <a:txBody>
                    <a:bodyPr/>
                    <a:lstStyle/>
                    <a:p>
                      <a:r>
                        <a:rPr lang="en-US" sz="2000" dirty="0"/>
                        <a:t>Defines an</a:t>
                      </a:r>
                      <a:r>
                        <a:rPr lang="en-US" sz="2000" baseline="0" dirty="0"/>
                        <a:t> multiline input control (text area)</a:t>
                      </a:r>
                      <a:endParaRPr lang="en-US" sz="2000" dirty="0"/>
                    </a:p>
                  </a:txBody>
                  <a:tcPr marT="45727" marB="45727"/>
                </a:tc>
                <a:extLst>
                  <a:ext uri="{0D108BD9-81ED-4DB2-BD59-A6C34878D82A}">
                    <a16:rowId xmlns:a16="http://schemas.microsoft.com/office/drawing/2014/main" val="10003"/>
                  </a:ext>
                </a:extLst>
              </a:tr>
              <a:tr h="396301">
                <a:tc>
                  <a:txBody>
                    <a:bodyPr/>
                    <a:lstStyle/>
                    <a:p>
                      <a:r>
                        <a:rPr lang="en-US" sz="2000" dirty="0"/>
                        <a:t>&lt;button&gt;</a:t>
                      </a:r>
                    </a:p>
                  </a:txBody>
                  <a:tcPr marT="45727" marB="45727"/>
                </a:tc>
                <a:tc>
                  <a:txBody>
                    <a:bodyPr/>
                    <a:lstStyle/>
                    <a:p>
                      <a:r>
                        <a:rPr lang="en-US" sz="2000" dirty="0"/>
                        <a:t>Defines a clickable button</a:t>
                      </a:r>
                    </a:p>
                  </a:txBody>
                  <a:tcPr marT="45727" marB="45727"/>
                </a:tc>
                <a:extLst>
                  <a:ext uri="{0D108BD9-81ED-4DB2-BD59-A6C34878D82A}">
                    <a16:rowId xmlns:a16="http://schemas.microsoft.com/office/drawing/2014/main" val="10004"/>
                  </a:ext>
                </a:extLst>
              </a:tr>
              <a:tr h="396301">
                <a:tc>
                  <a:txBody>
                    <a:bodyPr/>
                    <a:lstStyle/>
                    <a:p>
                      <a:r>
                        <a:rPr lang="en-US" sz="2000" dirty="0"/>
                        <a:t>&lt;select&gt;</a:t>
                      </a:r>
                    </a:p>
                  </a:txBody>
                  <a:tcPr marT="45727" marB="45727"/>
                </a:tc>
                <a:tc>
                  <a:txBody>
                    <a:bodyPr/>
                    <a:lstStyle/>
                    <a:p>
                      <a:r>
                        <a:rPr lang="en-US" sz="2000" dirty="0"/>
                        <a:t>Defines a drop-down</a:t>
                      </a:r>
                      <a:r>
                        <a:rPr lang="en-US" sz="2000" baseline="0" dirty="0"/>
                        <a:t> list</a:t>
                      </a:r>
                      <a:endParaRPr lang="en-US" sz="2000" dirty="0"/>
                    </a:p>
                  </a:txBody>
                  <a:tcPr marT="45727" marB="45727"/>
                </a:tc>
                <a:extLst>
                  <a:ext uri="{0D108BD9-81ED-4DB2-BD59-A6C34878D82A}">
                    <a16:rowId xmlns:a16="http://schemas.microsoft.com/office/drawing/2014/main" val="10005"/>
                  </a:ext>
                </a:extLst>
              </a:tr>
              <a:tr h="701062">
                <a:tc>
                  <a:txBody>
                    <a:bodyPr/>
                    <a:lstStyle/>
                    <a:p>
                      <a:r>
                        <a:rPr lang="en-US" sz="2000" dirty="0"/>
                        <a:t>&lt;</a:t>
                      </a:r>
                      <a:r>
                        <a:rPr lang="en-US" sz="2000" dirty="0" err="1"/>
                        <a:t>optgroup</a:t>
                      </a:r>
                      <a:r>
                        <a:rPr lang="en-US" sz="2000" dirty="0"/>
                        <a:t>&gt;</a:t>
                      </a:r>
                    </a:p>
                  </a:txBody>
                  <a:tcPr marT="45727" marB="45727"/>
                </a:tc>
                <a:tc>
                  <a:txBody>
                    <a:bodyPr/>
                    <a:lstStyle/>
                    <a:p>
                      <a:r>
                        <a:rPr lang="en-US" sz="2000" dirty="0"/>
                        <a:t>Defines a group of related</a:t>
                      </a:r>
                      <a:r>
                        <a:rPr lang="en-US" sz="2000" baseline="0" dirty="0"/>
                        <a:t> options in a drop-down list</a:t>
                      </a:r>
                      <a:endParaRPr lang="en-US" sz="2000" dirty="0"/>
                    </a:p>
                  </a:txBody>
                  <a:tcPr marT="45727" marB="45727"/>
                </a:tc>
                <a:extLst>
                  <a:ext uri="{0D108BD9-81ED-4DB2-BD59-A6C34878D82A}">
                    <a16:rowId xmlns:a16="http://schemas.microsoft.com/office/drawing/2014/main" val="10006"/>
                  </a:ext>
                </a:extLst>
              </a:tr>
              <a:tr h="396301">
                <a:tc>
                  <a:txBody>
                    <a:bodyPr/>
                    <a:lstStyle/>
                    <a:p>
                      <a:r>
                        <a:rPr lang="en-US" sz="2000" dirty="0"/>
                        <a:t>&lt;option&gt;</a:t>
                      </a:r>
                    </a:p>
                  </a:txBody>
                  <a:tcPr marT="45727" marB="45727"/>
                </a:tc>
                <a:tc>
                  <a:txBody>
                    <a:bodyPr/>
                    <a:lstStyle/>
                    <a:p>
                      <a:r>
                        <a:rPr lang="en-US" sz="2000" dirty="0"/>
                        <a:t>Defines an option in a drop</a:t>
                      </a:r>
                      <a:r>
                        <a:rPr lang="en-US" sz="2000" baseline="0" dirty="0"/>
                        <a:t>-down list</a:t>
                      </a:r>
                      <a:endParaRPr lang="en-US" sz="2000" dirty="0"/>
                    </a:p>
                  </a:txBody>
                  <a:tcPr marT="45727" marB="45727"/>
                </a:tc>
                <a:extLst>
                  <a:ext uri="{0D108BD9-81ED-4DB2-BD59-A6C34878D82A}">
                    <a16:rowId xmlns:a16="http://schemas.microsoft.com/office/drawing/2014/main" val="10007"/>
                  </a:ext>
                </a:extLst>
              </a:tr>
              <a:tr h="396301">
                <a:tc>
                  <a:txBody>
                    <a:bodyPr/>
                    <a:lstStyle/>
                    <a:p>
                      <a:r>
                        <a:rPr lang="en-US" sz="2000" dirty="0"/>
                        <a:t>&lt;label&gt;</a:t>
                      </a:r>
                    </a:p>
                  </a:txBody>
                  <a:tcPr marT="45727" marB="45727"/>
                </a:tc>
                <a:tc>
                  <a:txBody>
                    <a:bodyPr/>
                    <a:lstStyle/>
                    <a:p>
                      <a:r>
                        <a:rPr lang="en-US" sz="2000" dirty="0"/>
                        <a:t>Defines a label for an &lt;input&gt; element</a:t>
                      </a:r>
                    </a:p>
                  </a:txBody>
                  <a:tcPr marT="45727" marB="45727"/>
                </a:tc>
                <a:extLst>
                  <a:ext uri="{0D108BD9-81ED-4DB2-BD59-A6C34878D82A}">
                    <a16:rowId xmlns:a16="http://schemas.microsoft.com/office/drawing/2014/main" val="10008"/>
                  </a:ext>
                </a:extLst>
              </a:tr>
              <a:tr h="396301">
                <a:tc>
                  <a:txBody>
                    <a:bodyPr/>
                    <a:lstStyle/>
                    <a:p>
                      <a:r>
                        <a:rPr lang="en-US" sz="2000" dirty="0"/>
                        <a:t>&lt;</a:t>
                      </a:r>
                      <a:r>
                        <a:rPr lang="en-US" sz="2000" dirty="0" err="1"/>
                        <a:t>fieldset</a:t>
                      </a:r>
                      <a:r>
                        <a:rPr lang="en-US" sz="2000" dirty="0"/>
                        <a:t>&gt;</a:t>
                      </a:r>
                    </a:p>
                  </a:txBody>
                  <a:tcPr marT="45727" marB="45727"/>
                </a:tc>
                <a:tc>
                  <a:txBody>
                    <a:bodyPr/>
                    <a:lstStyle/>
                    <a:p>
                      <a:r>
                        <a:rPr lang="en-US" sz="2000" dirty="0"/>
                        <a:t>Groups</a:t>
                      </a:r>
                      <a:r>
                        <a:rPr lang="en-US" sz="2000" baseline="0" dirty="0"/>
                        <a:t> related elements in a form</a:t>
                      </a:r>
                      <a:endParaRPr lang="en-US" sz="2000" dirty="0"/>
                    </a:p>
                  </a:txBody>
                  <a:tcPr marT="45727" marB="45727"/>
                </a:tc>
                <a:extLst>
                  <a:ext uri="{0D108BD9-81ED-4DB2-BD59-A6C34878D82A}">
                    <a16:rowId xmlns:a16="http://schemas.microsoft.com/office/drawing/2014/main" val="10009"/>
                  </a:ext>
                </a:extLst>
              </a:tr>
              <a:tr h="396301">
                <a:tc>
                  <a:txBody>
                    <a:bodyPr/>
                    <a:lstStyle/>
                    <a:p>
                      <a:r>
                        <a:rPr lang="en-US" sz="2000" dirty="0"/>
                        <a:t>&lt;legend&gt;</a:t>
                      </a:r>
                    </a:p>
                  </a:txBody>
                  <a:tcPr marT="45727" marB="45727"/>
                </a:tc>
                <a:tc>
                  <a:txBody>
                    <a:bodyPr/>
                    <a:lstStyle/>
                    <a:p>
                      <a:r>
                        <a:rPr lang="en-US" sz="2000" dirty="0"/>
                        <a:t>Defines a caption for a &lt;</a:t>
                      </a:r>
                      <a:r>
                        <a:rPr lang="en-US" sz="2000" dirty="0" err="1"/>
                        <a:t>fieldset</a:t>
                      </a:r>
                      <a:r>
                        <a:rPr lang="en-US" sz="2000" dirty="0"/>
                        <a:t>&gt;</a:t>
                      </a:r>
                      <a:r>
                        <a:rPr lang="en-US" sz="2000" baseline="0" dirty="0"/>
                        <a:t> element</a:t>
                      </a:r>
                      <a:endParaRPr lang="en-US" sz="2000" dirty="0"/>
                    </a:p>
                  </a:txBody>
                  <a:tcPr marT="45727" marB="45727"/>
                </a:tc>
                <a:extLst>
                  <a:ext uri="{0D108BD9-81ED-4DB2-BD59-A6C34878D82A}">
                    <a16:rowId xmlns:a16="http://schemas.microsoft.com/office/drawing/2014/main" val="10010"/>
                  </a:ext>
                </a:extLst>
              </a:tr>
            </a:tbl>
          </a:graphicData>
        </a:graphic>
      </p:graphicFrame>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noChangeArrowheads="1"/>
          </p:cNvSpPr>
          <p:nvPr>
            <p:ph type="title"/>
          </p:nvPr>
        </p:nvSpPr>
        <p:spPr bwMode="auto">
          <a:xfrm>
            <a:off x="457200" y="7620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4000" b="1" smtClean="0"/>
              <a:t>Creating a Signup and Login Form</a:t>
            </a:r>
          </a:p>
        </p:txBody>
      </p:sp>
      <p:sp>
        <p:nvSpPr>
          <p:cNvPr id="12291" name="Content Placeholder 2"/>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Demo</a:t>
            </a: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b="4938"/>
          <a:stretch>
            <a:fillRect/>
          </a:stretch>
        </p:blipFill>
        <p:spPr bwMode="auto">
          <a:xfrm>
            <a:off x="609600" y="2362200"/>
            <a:ext cx="7543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04800" y="685800"/>
            <a:ext cx="8229600" cy="762000"/>
          </a:xfrm>
        </p:spPr>
        <p:txBody>
          <a:bodyPr rtlCol="0">
            <a:normAutofit fontScale="90000"/>
          </a:bodyPr>
          <a:lstStyle/>
          <a:p>
            <a:pPr eaLnBrk="1" fontAlgn="auto" hangingPunct="1">
              <a:spcAft>
                <a:spcPts val="0"/>
              </a:spcAft>
              <a:defRPr/>
            </a:pPr>
            <a:r>
              <a:rPr lang="en-US" altLang="en-US" b="1"/>
              <a:t>&lt;input&gt; element</a:t>
            </a:r>
            <a:br>
              <a:rPr lang="en-US" altLang="en-US" b="1"/>
            </a:br>
            <a:endParaRPr lang="en-US" altLang="en-US" b="1"/>
          </a:p>
        </p:txBody>
      </p:sp>
      <p:sp>
        <p:nvSpPr>
          <p:cNvPr id="8195" name="Content Placeholder 2"/>
          <p:cNvSpPr>
            <a:spLocks noGrp="1"/>
          </p:cNvSpPr>
          <p:nvPr>
            <p:ph idx="1"/>
          </p:nvPr>
        </p:nvSpPr>
        <p:spPr>
          <a:xfrm>
            <a:off x="457200" y="2789238"/>
            <a:ext cx="3048000" cy="3763962"/>
          </a:xfrm>
        </p:spPr>
        <p:txBody>
          <a:bodyPr rtlCol="0">
            <a:normAutofit/>
          </a:bodyPr>
          <a:lstStyle/>
          <a:p>
            <a:pPr eaLnBrk="1" fontAlgn="auto" hangingPunct="1">
              <a:spcAft>
                <a:spcPts val="0"/>
              </a:spcAft>
              <a:buFont typeface="Arial" panose="020B0604020202020204" pitchFamily="34" charset="0"/>
              <a:buChar char="•"/>
              <a:defRPr/>
            </a:pPr>
            <a:r>
              <a:rPr lang="en-US" altLang="en-US" sz="2400" dirty="0">
                <a:solidFill>
                  <a:schemeClr val="tx1">
                    <a:lumMod val="75000"/>
                    <a:lumOff val="25000"/>
                  </a:schemeClr>
                </a:solidFill>
              </a:rPr>
              <a:t>type</a:t>
            </a:r>
          </a:p>
          <a:p>
            <a:pPr eaLnBrk="1" fontAlgn="auto" hangingPunct="1">
              <a:spcAft>
                <a:spcPts val="0"/>
              </a:spcAft>
              <a:buFont typeface="Arial" panose="020B0604020202020204" pitchFamily="34" charset="0"/>
              <a:buChar char="•"/>
              <a:defRPr/>
            </a:pPr>
            <a:r>
              <a:rPr lang="en-US" altLang="en-US" sz="2400" dirty="0">
                <a:solidFill>
                  <a:schemeClr val="tx1">
                    <a:lumMod val="75000"/>
                    <a:lumOff val="25000"/>
                  </a:schemeClr>
                </a:solidFill>
              </a:rPr>
              <a:t>name</a:t>
            </a:r>
          </a:p>
          <a:p>
            <a:pPr eaLnBrk="1" fontAlgn="auto" hangingPunct="1">
              <a:spcAft>
                <a:spcPts val="0"/>
              </a:spcAft>
              <a:buFont typeface="Arial" panose="020B0604020202020204" pitchFamily="34" charset="0"/>
              <a:buChar char="•"/>
              <a:defRPr/>
            </a:pPr>
            <a:r>
              <a:rPr lang="en-US" altLang="en-US" sz="2400" dirty="0">
                <a:solidFill>
                  <a:schemeClr val="tx1">
                    <a:lumMod val="75000"/>
                    <a:lumOff val="25000"/>
                  </a:schemeClr>
                </a:solidFill>
              </a:rPr>
              <a:t>value</a:t>
            </a:r>
          </a:p>
          <a:p>
            <a:pPr eaLnBrk="1" fontAlgn="auto" hangingPunct="1">
              <a:spcAft>
                <a:spcPts val="0"/>
              </a:spcAft>
              <a:buFont typeface="Arial" panose="020B0604020202020204" pitchFamily="34" charset="0"/>
              <a:buChar char="•"/>
              <a:defRPr/>
            </a:pPr>
            <a:r>
              <a:rPr lang="en-US" altLang="en-US" sz="2400" dirty="0">
                <a:solidFill>
                  <a:schemeClr val="tx1">
                    <a:lumMod val="75000"/>
                    <a:lumOff val="25000"/>
                  </a:schemeClr>
                </a:solidFill>
              </a:rPr>
              <a:t>size</a:t>
            </a:r>
          </a:p>
          <a:p>
            <a:pPr eaLnBrk="1" fontAlgn="auto" hangingPunct="1">
              <a:spcAft>
                <a:spcPts val="0"/>
              </a:spcAft>
              <a:buFont typeface="Arial" panose="020B0604020202020204" pitchFamily="34" charset="0"/>
              <a:buChar char="•"/>
              <a:defRPr/>
            </a:pPr>
            <a:r>
              <a:rPr lang="en-US" altLang="en-US" sz="2400" dirty="0" err="1">
                <a:solidFill>
                  <a:schemeClr val="tx1">
                    <a:lumMod val="75000"/>
                    <a:lumOff val="25000"/>
                  </a:schemeClr>
                </a:solidFill>
              </a:rPr>
              <a:t>maxlength</a:t>
            </a:r>
            <a:endParaRPr lang="en-US" altLang="en-US" sz="2400" dirty="0">
              <a:solidFill>
                <a:schemeClr val="tx1">
                  <a:lumMod val="75000"/>
                  <a:lumOff val="25000"/>
                </a:schemeClr>
              </a:solidFill>
            </a:endParaRPr>
          </a:p>
          <a:p>
            <a:pPr eaLnBrk="1" fontAlgn="auto" hangingPunct="1">
              <a:spcAft>
                <a:spcPts val="0"/>
              </a:spcAft>
              <a:buFont typeface="Arial" panose="020B0604020202020204" pitchFamily="34" charset="0"/>
              <a:buChar char="•"/>
              <a:defRPr/>
            </a:pPr>
            <a:r>
              <a:rPr lang="en-US" altLang="en-US" sz="2400" dirty="0" err="1">
                <a:solidFill>
                  <a:schemeClr val="tx1">
                    <a:lumMod val="75000"/>
                    <a:lumOff val="25000"/>
                  </a:schemeClr>
                </a:solidFill>
              </a:rPr>
              <a:t>src</a:t>
            </a:r>
            <a:endParaRPr lang="en-US" altLang="en-US" sz="2400" dirty="0">
              <a:solidFill>
                <a:schemeClr val="tx1">
                  <a:lumMod val="75000"/>
                  <a:lumOff val="25000"/>
                </a:schemeClr>
              </a:solidFill>
            </a:endParaRPr>
          </a:p>
          <a:p>
            <a:pPr eaLnBrk="1" fontAlgn="auto" hangingPunct="1">
              <a:spcAft>
                <a:spcPts val="0"/>
              </a:spcAft>
              <a:buFont typeface="Arial" panose="020B0604020202020204" pitchFamily="34" charset="0"/>
              <a:buChar char="•"/>
              <a:defRPr/>
            </a:pPr>
            <a:r>
              <a:rPr lang="en-US" altLang="en-US" sz="2400" dirty="0">
                <a:solidFill>
                  <a:schemeClr val="tx1">
                    <a:lumMod val="75000"/>
                    <a:lumOff val="25000"/>
                  </a:schemeClr>
                </a:solidFill>
              </a:rPr>
              <a:t>align</a:t>
            </a:r>
          </a:p>
          <a:p>
            <a:pPr eaLnBrk="1" fontAlgn="auto" hangingPunct="1">
              <a:spcAft>
                <a:spcPts val="0"/>
              </a:spcAft>
              <a:buFont typeface="Arial" panose="020B0604020202020204" pitchFamily="34" charset="0"/>
              <a:buChar char="•"/>
              <a:defRPr/>
            </a:pPr>
            <a:r>
              <a:rPr lang="en-US" altLang="en-US" sz="2400" dirty="0">
                <a:solidFill>
                  <a:schemeClr val="tx1">
                    <a:lumMod val="75000"/>
                    <a:lumOff val="25000"/>
                  </a:schemeClr>
                </a:solidFill>
              </a:rPr>
              <a:t>placeholder</a:t>
            </a:r>
          </a:p>
          <a:p>
            <a:pPr eaLnBrk="1" fontAlgn="auto" hangingPunct="1">
              <a:spcAft>
                <a:spcPts val="0"/>
              </a:spcAft>
              <a:buFont typeface="Wingdings 3" charset="2"/>
              <a:buChar char=""/>
              <a:defRPr/>
            </a:pPr>
            <a:endParaRPr lang="en-US" altLang="en-US" sz="2400" dirty="0">
              <a:solidFill>
                <a:schemeClr val="tx1">
                  <a:lumMod val="75000"/>
                  <a:lumOff val="25000"/>
                </a:schemeClr>
              </a:solidFill>
            </a:endParaRPr>
          </a:p>
          <a:p>
            <a:pPr eaLnBrk="1" fontAlgn="auto" hangingPunct="1">
              <a:spcAft>
                <a:spcPts val="0"/>
              </a:spcAft>
              <a:buFontTx/>
              <a:buNone/>
              <a:defRPr/>
            </a:pPr>
            <a:endParaRPr lang="en-US" altLang="en-US" dirty="0">
              <a:solidFill>
                <a:schemeClr val="tx1">
                  <a:lumMod val="75000"/>
                  <a:lumOff val="25000"/>
                </a:schemeClr>
              </a:solidFill>
            </a:endParaRPr>
          </a:p>
          <a:p>
            <a:pPr eaLnBrk="1" fontAlgn="auto" hangingPunct="1">
              <a:spcAft>
                <a:spcPts val="0"/>
              </a:spcAft>
              <a:buFont typeface="Wingdings 3" charset="2"/>
              <a:buChar char=""/>
              <a:defRPr/>
            </a:pPr>
            <a:endParaRPr lang="en-US" altLang="en-US" dirty="0">
              <a:solidFill>
                <a:schemeClr val="tx1">
                  <a:lumMod val="75000"/>
                  <a:lumOff val="25000"/>
                </a:schemeClr>
              </a:solidFill>
            </a:endParaRPr>
          </a:p>
          <a:p>
            <a:pPr eaLnBrk="1" fontAlgn="auto" hangingPunct="1">
              <a:spcAft>
                <a:spcPts val="0"/>
              </a:spcAft>
              <a:buFont typeface="Wingdings 3" charset="2"/>
              <a:buChar char=""/>
              <a:defRPr/>
            </a:pPr>
            <a:endParaRPr lang="en-US" altLang="en-US" dirty="0">
              <a:solidFill>
                <a:schemeClr val="tx1">
                  <a:lumMod val="75000"/>
                  <a:lumOff val="25000"/>
                </a:schemeClr>
              </a:solidFill>
            </a:endParaRPr>
          </a:p>
        </p:txBody>
      </p:sp>
      <p:sp>
        <p:nvSpPr>
          <p:cNvPr id="4" name="Content Placeholder 2"/>
          <p:cNvSpPr txBox="1">
            <a:spLocks/>
          </p:cNvSpPr>
          <p:nvPr/>
        </p:nvSpPr>
        <p:spPr>
          <a:xfrm>
            <a:off x="2895600" y="2789238"/>
            <a:ext cx="3048000" cy="4678362"/>
          </a:xfrm>
          <a:prstGeom prst="rect">
            <a:avLst/>
          </a:prstGeom>
        </p:spPr>
        <p:txBody>
          <a:bodyPr/>
          <a:lstStyle/>
          <a:p>
            <a:pPr marL="342900" indent="-342900" fontAlgn="auto">
              <a:spcBef>
                <a:spcPct val="20000"/>
              </a:spcBef>
              <a:spcAft>
                <a:spcPts val="0"/>
              </a:spcAft>
              <a:buFontTx/>
              <a:buChar char="•"/>
              <a:defRPr/>
            </a:pPr>
            <a:r>
              <a:rPr lang="en-US" sz="2400" kern="0" dirty="0" err="1">
                <a:latin typeface="+mn-lt"/>
              </a:rPr>
              <a:t>autocomplete</a:t>
            </a:r>
            <a:r>
              <a:rPr lang="en-US" sz="2400" kern="0" dirty="0">
                <a:latin typeface="+mn-lt"/>
              </a:rPr>
              <a:t>	</a:t>
            </a:r>
          </a:p>
          <a:p>
            <a:pPr marL="342900" indent="-342900" fontAlgn="auto">
              <a:spcBef>
                <a:spcPct val="20000"/>
              </a:spcBef>
              <a:spcAft>
                <a:spcPts val="0"/>
              </a:spcAft>
              <a:buFontTx/>
              <a:buChar char="•"/>
              <a:defRPr/>
            </a:pPr>
            <a:r>
              <a:rPr lang="en-US" sz="2400" kern="0" dirty="0">
                <a:latin typeface="+mn-lt"/>
              </a:rPr>
              <a:t>autofocus</a:t>
            </a:r>
          </a:p>
          <a:p>
            <a:pPr marL="342900" indent="-342900" fontAlgn="auto">
              <a:spcBef>
                <a:spcPct val="20000"/>
              </a:spcBef>
              <a:spcAft>
                <a:spcPts val="0"/>
              </a:spcAft>
              <a:buFontTx/>
              <a:buChar char="•"/>
              <a:defRPr/>
            </a:pPr>
            <a:r>
              <a:rPr lang="en-US" sz="2400" kern="0" dirty="0">
                <a:latin typeface="+mn-lt"/>
              </a:rPr>
              <a:t>checked</a:t>
            </a:r>
          </a:p>
          <a:p>
            <a:pPr marL="342900" indent="-342900" fontAlgn="auto">
              <a:spcBef>
                <a:spcPct val="20000"/>
              </a:spcBef>
              <a:spcAft>
                <a:spcPts val="0"/>
              </a:spcAft>
              <a:buFontTx/>
              <a:buChar char="•"/>
              <a:defRPr/>
            </a:pPr>
            <a:r>
              <a:rPr lang="en-US" sz="2400" kern="0" dirty="0">
                <a:latin typeface="+mn-lt"/>
              </a:rPr>
              <a:t>disable</a:t>
            </a:r>
          </a:p>
          <a:p>
            <a:pPr marL="342900" indent="-342900" fontAlgn="auto">
              <a:spcBef>
                <a:spcPct val="20000"/>
              </a:spcBef>
              <a:spcAft>
                <a:spcPts val="0"/>
              </a:spcAft>
              <a:buFontTx/>
              <a:buChar char="•"/>
              <a:defRPr/>
            </a:pPr>
            <a:r>
              <a:rPr lang="en-US" sz="2400" kern="0" dirty="0">
                <a:latin typeface="+mn-lt"/>
              </a:rPr>
              <a:t>form</a:t>
            </a:r>
          </a:p>
          <a:p>
            <a:pPr marL="342900" indent="-342900" fontAlgn="auto">
              <a:spcBef>
                <a:spcPct val="20000"/>
              </a:spcBef>
              <a:spcAft>
                <a:spcPts val="0"/>
              </a:spcAft>
              <a:buFontTx/>
              <a:buChar char="•"/>
              <a:defRPr/>
            </a:pPr>
            <a:r>
              <a:rPr lang="en-US" sz="2400" kern="0" dirty="0">
                <a:latin typeface="+mn-lt"/>
              </a:rPr>
              <a:t>form action</a:t>
            </a:r>
          </a:p>
          <a:p>
            <a:pPr marL="342900" indent="-342900" fontAlgn="auto">
              <a:spcBef>
                <a:spcPct val="20000"/>
              </a:spcBef>
              <a:spcAft>
                <a:spcPts val="0"/>
              </a:spcAft>
              <a:buFontTx/>
              <a:buChar char="•"/>
              <a:defRPr/>
            </a:pPr>
            <a:r>
              <a:rPr lang="en-US" sz="2400" kern="0" dirty="0">
                <a:latin typeface="+mn-lt"/>
              </a:rPr>
              <a:t>form method</a:t>
            </a:r>
          </a:p>
          <a:p>
            <a:pPr marL="342900" indent="-342900" fontAlgn="auto">
              <a:spcBef>
                <a:spcPct val="20000"/>
              </a:spcBef>
              <a:spcAft>
                <a:spcPts val="0"/>
              </a:spcAft>
              <a:buFontTx/>
              <a:buChar char="•"/>
              <a:defRPr/>
            </a:pPr>
            <a:r>
              <a:rPr lang="en-US" sz="2400" kern="0" dirty="0">
                <a:latin typeface="+mn-lt"/>
              </a:rPr>
              <a:t>form </a:t>
            </a:r>
            <a:r>
              <a:rPr lang="en-US" sz="2400" kern="0" dirty="0" err="1">
                <a:latin typeface="+mn-lt"/>
              </a:rPr>
              <a:t>novalidate</a:t>
            </a:r>
            <a:endParaRPr lang="en-US" sz="2400" kern="0" dirty="0">
              <a:latin typeface="+mn-lt"/>
            </a:endParaRPr>
          </a:p>
          <a:p>
            <a:pPr marL="342900" indent="-342900" fontAlgn="auto">
              <a:spcBef>
                <a:spcPct val="20000"/>
              </a:spcBef>
              <a:spcAft>
                <a:spcPts val="0"/>
              </a:spcAft>
              <a:defRPr/>
            </a:pPr>
            <a:endParaRPr lang="en-US" sz="2400" kern="0" dirty="0">
              <a:latin typeface="+mn-lt"/>
            </a:endParaRPr>
          </a:p>
          <a:p>
            <a:pPr marL="342900" indent="-342900" fontAlgn="auto">
              <a:spcBef>
                <a:spcPct val="20000"/>
              </a:spcBef>
              <a:spcAft>
                <a:spcPts val="0"/>
              </a:spcAft>
              <a:buFontTx/>
              <a:buChar char="•"/>
              <a:defRPr/>
            </a:pPr>
            <a:endParaRPr lang="en-US" sz="2400" kern="0" dirty="0">
              <a:latin typeface="+mn-lt"/>
            </a:endParaRPr>
          </a:p>
          <a:p>
            <a:pPr marL="342900" indent="-342900" fontAlgn="auto">
              <a:spcBef>
                <a:spcPct val="20000"/>
              </a:spcBef>
              <a:spcAft>
                <a:spcPts val="0"/>
              </a:spcAft>
              <a:buFontTx/>
              <a:buChar char="•"/>
              <a:defRPr/>
            </a:pPr>
            <a:endParaRPr lang="en-US" sz="2400" kern="0" dirty="0">
              <a:latin typeface="+mn-lt"/>
            </a:endParaRPr>
          </a:p>
        </p:txBody>
      </p:sp>
      <p:sp>
        <p:nvSpPr>
          <p:cNvPr id="5" name="Content Placeholder 2"/>
          <p:cNvSpPr txBox="1">
            <a:spLocks/>
          </p:cNvSpPr>
          <p:nvPr/>
        </p:nvSpPr>
        <p:spPr>
          <a:xfrm>
            <a:off x="6172200" y="2789238"/>
            <a:ext cx="3048000" cy="4678362"/>
          </a:xfrm>
          <a:prstGeom prst="rect">
            <a:avLst/>
          </a:prstGeom>
        </p:spPr>
        <p:txBody>
          <a:bodyPr/>
          <a:lstStyle/>
          <a:p>
            <a:pPr marL="342900" indent="-342900" fontAlgn="auto">
              <a:spcBef>
                <a:spcPct val="20000"/>
              </a:spcBef>
              <a:spcAft>
                <a:spcPts val="0"/>
              </a:spcAft>
              <a:buFontTx/>
              <a:buChar char="•"/>
              <a:defRPr/>
            </a:pPr>
            <a:r>
              <a:rPr lang="en-US" sz="2400" kern="0" dirty="0">
                <a:latin typeface="+mn-lt"/>
              </a:rPr>
              <a:t>pattern	</a:t>
            </a:r>
          </a:p>
          <a:p>
            <a:pPr marL="342900" indent="-342900" fontAlgn="auto">
              <a:spcBef>
                <a:spcPct val="20000"/>
              </a:spcBef>
              <a:spcAft>
                <a:spcPts val="0"/>
              </a:spcAft>
              <a:buFontTx/>
              <a:buChar char="•"/>
              <a:defRPr/>
            </a:pPr>
            <a:r>
              <a:rPr lang="en-US" sz="2400" kern="0" dirty="0" err="1">
                <a:latin typeface="+mn-lt"/>
              </a:rPr>
              <a:t>readonly</a:t>
            </a:r>
            <a:endParaRPr lang="en-US" sz="2400" kern="0" dirty="0">
              <a:latin typeface="+mn-lt"/>
            </a:endParaRPr>
          </a:p>
          <a:p>
            <a:pPr marL="342900" indent="-342900" fontAlgn="auto">
              <a:spcBef>
                <a:spcPct val="20000"/>
              </a:spcBef>
              <a:spcAft>
                <a:spcPts val="0"/>
              </a:spcAft>
              <a:buFontTx/>
              <a:buChar char="•"/>
              <a:defRPr/>
            </a:pPr>
            <a:r>
              <a:rPr lang="en-US" sz="2400" kern="0" dirty="0">
                <a:latin typeface="+mn-lt"/>
              </a:rPr>
              <a:t>required</a:t>
            </a:r>
          </a:p>
          <a:p>
            <a:pPr marL="342900" indent="-342900" fontAlgn="auto">
              <a:spcBef>
                <a:spcPct val="20000"/>
              </a:spcBef>
              <a:spcAft>
                <a:spcPts val="0"/>
              </a:spcAft>
              <a:buFontTx/>
              <a:buChar char="•"/>
              <a:defRPr/>
            </a:pPr>
            <a:r>
              <a:rPr lang="en-US" sz="2400" kern="0" dirty="0">
                <a:latin typeface="+mn-lt"/>
              </a:rPr>
              <a:t>width</a:t>
            </a:r>
          </a:p>
          <a:p>
            <a:pPr marL="342900" indent="-342900" fontAlgn="auto">
              <a:spcBef>
                <a:spcPct val="20000"/>
              </a:spcBef>
              <a:spcAft>
                <a:spcPts val="0"/>
              </a:spcAft>
              <a:buFontTx/>
              <a:buChar char="•"/>
              <a:defRPr/>
            </a:pPr>
            <a:r>
              <a:rPr lang="en-US" sz="2400" kern="0" dirty="0">
                <a:latin typeface="+mn-lt"/>
              </a:rPr>
              <a:t>height</a:t>
            </a:r>
          </a:p>
          <a:p>
            <a:pPr marL="342900" indent="-342900" fontAlgn="auto">
              <a:spcBef>
                <a:spcPct val="20000"/>
              </a:spcBef>
              <a:spcAft>
                <a:spcPts val="0"/>
              </a:spcAft>
              <a:buFontTx/>
              <a:buChar char="•"/>
              <a:defRPr/>
            </a:pPr>
            <a:r>
              <a:rPr lang="en-US" sz="2400" kern="0" dirty="0">
                <a:latin typeface="+mn-lt"/>
              </a:rPr>
              <a:t>multiple</a:t>
            </a:r>
          </a:p>
          <a:p>
            <a:pPr marL="342900" indent="-342900" fontAlgn="auto">
              <a:spcBef>
                <a:spcPct val="20000"/>
              </a:spcBef>
              <a:spcAft>
                <a:spcPts val="0"/>
              </a:spcAft>
              <a:buFontTx/>
              <a:buChar char="•"/>
              <a:defRPr/>
            </a:pPr>
            <a:r>
              <a:rPr lang="en-US" sz="2400" kern="0" dirty="0">
                <a:latin typeface="+mn-lt"/>
              </a:rPr>
              <a:t>List</a:t>
            </a:r>
          </a:p>
          <a:p>
            <a:pPr marL="342900" indent="-342900" fontAlgn="auto">
              <a:spcBef>
                <a:spcPct val="20000"/>
              </a:spcBef>
              <a:spcAft>
                <a:spcPts val="0"/>
              </a:spcAft>
              <a:buFontTx/>
              <a:buChar char="•"/>
              <a:defRPr/>
            </a:pPr>
            <a:r>
              <a:rPr lang="en-US" sz="2400" kern="0" dirty="0">
                <a:latin typeface="+mn-lt"/>
              </a:rPr>
              <a:t>etc…</a:t>
            </a:r>
          </a:p>
          <a:p>
            <a:pPr marL="342900" indent="-342900" fontAlgn="auto">
              <a:spcBef>
                <a:spcPct val="20000"/>
              </a:spcBef>
              <a:spcAft>
                <a:spcPts val="0"/>
              </a:spcAft>
              <a:buFontTx/>
              <a:buChar char="•"/>
              <a:defRPr/>
            </a:pPr>
            <a:endParaRPr lang="en-US" sz="2400" kern="0" dirty="0">
              <a:latin typeface="+mn-lt"/>
            </a:endParaRPr>
          </a:p>
          <a:p>
            <a:pPr marL="342900" indent="-342900" fontAlgn="auto">
              <a:spcBef>
                <a:spcPct val="20000"/>
              </a:spcBef>
              <a:spcAft>
                <a:spcPts val="0"/>
              </a:spcAft>
              <a:defRPr/>
            </a:pPr>
            <a:endParaRPr lang="en-US" sz="2400" kern="0" dirty="0">
              <a:latin typeface="+mn-lt"/>
            </a:endParaRPr>
          </a:p>
          <a:p>
            <a:pPr marL="342900" indent="-342900" fontAlgn="auto">
              <a:spcBef>
                <a:spcPct val="20000"/>
              </a:spcBef>
              <a:spcAft>
                <a:spcPts val="0"/>
              </a:spcAft>
              <a:buFontTx/>
              <a:buChar char="•"/>
              <a:defRPr/>
            </a:pPr>
            <a:endParaRPr lang="en-US" sz="2400" kern="0" dirty="0">
              <a:latin typeface="+mn-lt"/>
            </a:endParaRPr>
          </a:p>
          <a:p>
            <a:pPr marL="342900" indent="-342900" fontAlgn="auto">
              <a:spcBef>
                <a:spcPct val="20000"/>
              </a:spcBef>
              <a:spcAft>
                <a:spcPts val="0"/>
              </a:spcAft>
              <a:buFontTx/>
              <a:buChar char="•"/>
              <a:defRPr/>
            </a:pPr>
            <a:endParaRPr lang="en-US" sz="2400" kern="0" dirty="0">
              <a:latin typeface="+mn-lt"/>
            </a:endParaRPr>
          </a:p>
        </p:txBody>
      </p:sp>
      <p:sp>
        <p:nvSpPr>
          <p:cNvPr id="7" name="Content Placeholder 2"/>
          <p:cNvSpPr txBox="1">
            <a:spLocks/>
          </p:cNvSpPr>
          <p:nvPr/>
        </p:nvSpPr>
        <p:spPr>
          <a:xfrm>
            <a:off x="152400" y="1295400"/>
            <a:ext cx="7848600" cy="715963"/>
          </a:xfrm>
          <a:prstGeom prst="rect">
            <a:avLst/>
          </a:prstGeom>
        </p:spPr>
        <p:txBody>
          <a:bodyPr/>
          <a:lstStyle/>
          <a:p>
            <a:pPr marL="342900" indent="-342900" fontAlgn="auto">
              <a:spcBef>
                <a:spcPct val="20000"/>
              </a:spcBef>
              <a:spcAft>
                <a:spcPts val="0"/>
              </a:spcAft>
              <a:defRPr/>
            </a:pPr>
            <a:endParaRPr lang="en-US" sz="3200" kern="0" dirty="0">
              <a:latin typeface="+mn-lt"/>
            </a:endParaRPr>
          </a:p>
          <a:p>
            <a:pPr marL="342900" indent="-342900" fontAlgn="auto">
              <a:spcBef>
                <a:spcPct val="20000"/>
              </a:spcBef>
              <a:spcAft>
                <a:spcPts val="0"/>
              </a:spcAft>
              <a:buFontTx/>
              <a:buChar char="•"/>
              <a:defRPr/>
            </a:pPr>
            <a:endParaRPr lang="en-US" sz="3200" kern="0" dirty="0">
              <a:latin typeface="+mn-lt"/>
            </a:endParaRPr>
          </a:p>
          <a:p>
            <a:pPr marL="342900" indent="-342900" fontAlgn="auto">
              <a:spcBef>
                <a:spcPct val="20000"/>
              </a:spcBef>
              <a:spcAft>
                <a:spcPts val="0"/>
              </a:spcAft>
              <a:buFontTx/>
              <a:buChar char="•"/>
              <a:defRPr/>
            </a:pPr>
            <a:endParaRPr lang="en-US" sz="3200" kern="0" dirty="0">
              <a:latin typeface="+mn-lt"/>
            </a:endParaRPr>
          </a:p>
        </p:txBody>
      </p:sp>
      <p:sp>
        <p:nvSpPr>
          <p:cNvPr id="8" name="Title 1"/>
          <p:cNvSpPr txBox="1">
            <a:spLocks/>
          </p:cNvSpPr>
          <p:nvPr/>
        </p:nvSpPr>
        <p:spPr>
          <a:xfrm>
            <a:off x="533400" y="1524000"/>
            <a:ext cx="8229600" cy="762000"/>
          </a:xfrm>
          <a:prstGeom prst="rect">
            <a:avLst/>
          </a:prstGeom>
        </p:spPr>
        <p:txBody>
          <a:bodyPr/>
          <a:lstStyle/>
          <a:p>
            <a:pPr fontAlgn="auto">
              <a:lnSpc>
                <a:spcPct val="150000"/>
              </a:lnSpc>
              <a:spcBef>
                <a:spcPts val="0"/>
              </a:spcBef>
              <a:spcAft>
                <a:spcPts val="0"/>
              </a:spcAft>
              <a:defRPr/>
            </a:pPr>
            <a:r>
              <a:rPr lang="en-US" sz="2400" dirty="0">
                <a:latin typeface="Arial" charset="0"/>
                <a:cs typeface="Arial" charset="0"/>
              </a:rPr>
              <a:t>The &lt;input&gt; element is empty, it contains attributes only.</a:t>
            </a:r>
          </a:p>
          <a:p>
            <a:pPr fontAlgn="auto">
              <a:lnSpc>
                <a:spcPct val="150000"/>
              </a:lnSpc>
              <a:spcBef>
                <a:spcPts val="0"/>
              </a:spcBef>
              <a:spcAft>
                <a:spcPts val="0"/>
              </a:spcAft>
              <a:defRPr/>
            </a:pPr>
            <a:r>
              <a:rPr lang="en-US" sz="2400" b="1" kern="0" dirty="0">
                <a:solidFill>
                  <a:schemeClr val="tx2"/>
                </a:solidFill>
                <a:latin typeface="+mj-lt"/>
                <a:ea typeface="+mj-ea"/>
                <a:cs typeface="+mj-cs"/>
              </a:rPr>
              <a:t>&lt;input&gt; </a:t>
            </a:r>
            <a:r>
              <a:rPr lang="en-US" sz="2400" kern="0" dirty="0" err="1">
                <a:solidFill>
                  <a:schemeClr val="tx2"/>
                </a:solidFill>
                <a:latin typeface="+mj-lt"/>
                <a:ea typeface="+mj-ea"/>
                <a:cs typeface="+mj-cs"/>
              </a:rPr>
              <a:t>ta</a:t>
            </a:r>
            <a:r>
              <a:rPr lang="en-US" sz="2400" kern="0" dirty="0">
                <a:solidFill>
                  <a:schemeClr val="tx2"/>
                </a:solidFill>
                <a:latin typeface="+mj-lt"/>
                <a:ea typeface="+mj-ea"/>
                <a:cs typeface="+mj-cs"/>
              </a:rPr>
              <a:t>g</a:t>
            </a:r>
            <a:r>
              <a:rPr lang="en-US" sz="2400" b="1" kern="0" dirty="0">
                <a:solidFill>
                  <a:schemeClr val="tx2"/>
                </a:solidFill>
                <a:latin typeface="+mj-lt"/>
                <a:ea typeface="+mj-ea"/>
                <a:cs typeface="+mj-cs"/>
              </a:rPr>
              <a:t> attributes </a:t>
            </a:r>
            <a:r>
              <a:rPr lang="en-US" sz="2400" kern="0" dirty="0">
                <a:solidFill>
                  <a:schemeClr val="tx2"/>
                </a:solidFill>
                <a:latin typeface="+mj-lt"/>
                <a:ea typeface="+mj-ea"/>
                <a:cs typeface="+mj-cs"/>
              </a:rPr>
              <a:t>are</a:t>
            </a:r>
            <a:r>
              <a:rPr lang="en-US" sz="2400" b="1" kern="0" dirty="0">
                <a:solidFill>
                  <a:schemeClr val="tx2"/>
                </a:solidFill>
                <a:latin typeface="+mj-lt"/>
                <a:ea typeface="+mj-ea"/>
                <a:cs typeface="+mj-cs"/>
              </a:rPr>
              <a:t>:</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&lt;input&gt; tag attributes</a:t>
            </a:r>
          </a:p>
        </p:txBody>
      </p:sp>
      <p:sp>
        <p:nvSpPr>
          <p:cNvPr id="3" name="Content Placeholder 2"/>
          <p:cNvSpPr>
            <a:spLocks noGrp="1"/>
          </p:cNvSpPr>
          <p:nvPr>
            <p:ph idx="1"/>
          </p:nvPr>
        </p:nvSpPr>
        <p:spPr>
          <a:xfrm>
            <a:off x="457200" y="1676400"/>
            <a:ext cx="8305800" cy="4800600"/>
          </a:xfrm>
        </p:spPr>
        <p:txBody>
          <a:bodyPr rtlCol="0">
            <a:normAutofit/>
          </a:bodyPr>
          <a:lstStyle/>
          <a:p>
            <a:pPr eaLnBrk="1" fontAlgn="auto" hangingPunct="1">
              <a:spcAft>
                <a:spcPts val="0"/>
              </a:spcAft>
              <a:buFontTx/>
              <a:buNone/>
              <a:defRPr/>
            </a:pPr>
            <a:r>
              <a:rPr lang="en-US" sz="2400" b="1" dirty="0">
                <a:solidFill>
                  <a:srgbClr val="FF0000"/>
                </a:solidFill>
              </a:rPr>
              <a:t>label</a:t>
            </a:r>
            <a:r>
              <a:rPr lang="en-US" sz="2400" b="1" dirty="0">
                <a:solidFill>
                  <a:schemeClr val="tx1">
                    <a:lumMod val="75000"/>
                    <a:lumOff val="25000"/>
                  </a:schemeClr>
                </a:solidFill>
              </a:rPr>
              <a:t>:</a:t>
            </a:r>
          </a:p>
          <a:p>
            <a:pPr marL="0" indent="0" eaLnBrk="1" fontAlgn="auto" hangingPunct="1">
              <a:spcAft>
                <a:spcPts val="0"/>
              </a:spcAft>
              <a:buFontTx/>
              <a:buNone/>
              <a:defRPr/>
            </a:pPr>
            <a:r>
              <a:rPr lang="en-US" sz="2400" dirty="0">
                <a:solidFill>
                  <a:schemeClr val="tx1">
                    <a:lumMod val="75000"/>
                    <a:lumOff val="25000"/>
                  </a:schemeClr>
                </a:solidFill>
              </a:rPr>
              <a:t>   </a:t>
            </a:r>
            <a:r>
              <a:rPr lang="en-US" sz="2300" dirty="0">
                <a:solidFill>
                  <a:schemeClr val="tx1">
                    <a:lumMod val="75000"/>
                    <a:lumOff val="25000"/>
                  </a:schemeClr>
                </a:solidFill>
              </a:rPr>
              <a:t>The &lt;</a:t>
            </a:r>
            <a:r>
              <a:rPr lang="en-US" sz="2300" b="1" dirty="0">
                <a:solidFill>
                  <a:schemeClr val="tx1">
                    <a:lumMod val="75000"/>
                    <a:lumOff val="25000"/>
                  </a:schemeClr>
                </a:solidFill>
              </a:rPr>
              <a:t>label</a:t>
            </a:r>
            <a:r>
              <a:rPr lang="en-US" sz="2300" dirty="0">
                <a:solidFill>
                  <a:schemeClr val="tx1">
                    <a:lumMod val="75000"/>
                    <a:lumOff val="25000"/>
                  </a:schemeClr>
                </a:solidFill>
              </a:rPr>
              <a:t>&gt; tag defines a label for an &lt;input&gt; element.</a:t>
            </a:r>
          </a:p>
          <a:p>
            <a:pPr marL="0" indent="0" eaLnBrk="1" fontAlgn="auto" hangingPunct="1">
              <a:spcAft>
                <a:spcPts val="0"/>
              </a:spcAft>
              <a:buFontTx/>
              <a:buNone/>
              <a:defRPr/>
            </a:pPr>
            <a:endParaRPr lang="en-US" sz="2300" dirty="0">
              <a:solidFill>
                <a:schemeClr val="tx1">
                  <a:lumMod val="75000"/>
                  <a:lumOff val="25000"/>
                </a:schemeClr>
              </a:solidFill>
            </a:endParaRPr>
          </a:p>
          <a:p>
            <a:pPr eaLnBrk="1" fontAlgn="auto" hangingPunct="1">
              <a:spcAft>
                <a:spcPts val="0"/>
              </a:spcAft>
              <a:buFontTx/>
              <a:buNone/>
              <a:defRPr/>
            </a:pPr>
            <a:r>
              <a:rPr lang="en-US" sz="2400" b="1" dirty="0">
                <a:solidFill>
                  <a:srgbClr val="FF0000"/>
                </a:solidFill>
              </a:rPr>
              <a:t>type</a:t>
            </a:r>
            <a:r>
              <a:rPr lang="en-US" sz="2400" b="1" dirty="0">
                <a:solidFill>
                  <a:schemeClr val="tx1">
                    <a:lumMod val="75000"/>
                    <a:lumOff val="25000"/>
                  </a:schemeClr>
                </a:solidFill>
              </a:rPr>
              <a:t>:</a:t>
            </a:r>
          </a:p>
          <a:p>
            <a:pPr marL="0" indent="0" eaLnBrk="1" fontAlgn="auto" hangingPunct="1">
              <a:spcAft>
                <a:spcPts val="0"/>
              </a:spcAft>
              <a:buFontTx/>
              <a:buNone/>
              <a:defRPr/>
            </a:pPr>
            <a:r>
              <a:rPr lang="en-US" sz="2400" dirty="0">
                <a:solidFill>
                  <a:schemeClr val="tx1">
                    <a:lumMod val="75000"/>
                    <a:lumOff val="25000"/>
                  </a:schemeClr>
                </a:solidFill>
              </a:rPr>
              <a:t>The type attribute specifies the type of &lt;input&gt; element to display.</a:t>
            </a:r>
          </a:p>
          <a:p>
            <a:pPr marL="0" indent="0" eaLnBrk="1" fontAlgn="auto" hangingPunct="1">
              <a:spcAft>
                <a:spcPts val="0"/>
              </a:spcAft>
              <a:buFontTx/>
              <a:buNone/>
              <a:defRPr/>
            </a:pPr>
            <a:r>
              <a:rPr lang="en-US" sz="2400" dirty="0">
                <a:solidFill>
                  <a:schemeClr val="tx1">
                    <a:lumMod val="75000"/>
                    <a:lumOff val="25000"/>
                  </a:schemeClr>
                </a:solidFill>
              </a:rPr>
              <a:t>The </a:t>
            </a:r>
            <a:r>
              <a:rPr lang="en-US" sz="2400" b="1" dirty="0">
                <a:solidFill>
                  <a:schemeClr val="tx1">
                    <a:lumMod val="75000"/>
                    <a:lumOff val="25000"/>
                  </a:schemeClr>
                </a:solidFill>
              </a:rPr>
              <a:t>default type </a:t>
            </a:r>
            <a:r>
              <a:rPr lang="en-US" sz="2400" dirty="0">
                <a:solidFill>
                  <a:schemeClr val="tx1">
                    <a:lumMod val="75000"/>
                    <a:lumOff val="25000"/>
                  </a:schemeClr>
                </a:solidFill>
              </a:rPr>
              <a:t>is: </a:t>
            </a:r>
            <a:r>
              <a:rPr lang="en-US" sz="2400" b="1" dirty="0">
                <a:solidFill>
                  <a:schemeClr val="tx1">
                    <a:lumMod val="75000"/>
                    <a:lumOff val="25000"/>
                  </a:schemeClr>
                </a:solidFill>
              </a:rPr>
              <a:t>text</a:t>
            </a:r>
            <a:r>
              <a:rPr lang="en-US" sz="2400" dirty="0">
                <a:solidFill>
                  <a:schemeClr val="tx1">
                    <a:lumMod val="75000"/>
                    <a:lumOff val="25000"/>
                  </a:schemeClr>
                </a:solidFill>
              </a:rPr>
              <a:t>.</a:t>
            </a:r>
          </a:p>
          <a:p>
            <a:pPr marL="0" indent="0" eaLnBrk="1" fontAlgn="auto" hangingPunct="1">
              <a:spcAft>
                <a:spcPts val="0"/>
              </a:spcAft>
              <a:buFontTx/>
              <a:buNone/>
              <a:defRPr/>
            </a:pPr>
            <a:r>
              <a:rPr lang="en-US" sz="2400" b="1" dirty="0">
                <a:solidFill>
                  <a:schemeClr val="tx1">
                    <a:lumMod val="75000"/>
                    <a:lumOff val="25000"/>
                  </a:schemeClr>
                </a:solidFill>
              </a:rPr>
              <a:t>type</a:t>
            </a:r>
            <a:r>
              <a:rPr lang="en-US" sz="2400" dirty="0">
                <a:solidFill>
                  <a:schemeClr val="tx1">
                    <a:lumMod val="75000"/>
                    <a:lumOff val="25000"/>
                  </a:schemeClr>
                </a:solidFill>
              </a:rPr>
              <a:t>=</a:t>
            </a:r>
            <a:r>
              <a:rPr lang="en-US" sz="2400" dirty="0" err="1">
                <a:solidFill>
                  <a:schemeClr val="tx1">
                    <a:lumMod val="75000"/>
                    <a:lumOff val="25000"/>
                  </a:schemeClr>
                </a:solidFill>
              </a:rPr>
              <a:t>text|password|checkbox|radio|submit|reset|file|hidden|image</a:t>
            </a:r>
            <a:r>
              <a:rPr lang="en-US" sz="2400" dirty="0">
                <a:solidFill>
                  <a:schemeClr val="tx1">
                    <a:lumMod val="75000"/>
                    <a:lumOff val="25000"/>
                  </a:schemeClr>
                </a:solidFill>
              </a:rPr>
              <a:t>| </a:t>
            </a:r>
          </a:p>
          <a:p>
            <a:pPr marL="0" indent="0" eaLnBrk="1" fontAlgn="auto" hangingPunct="1">
              <a:spcAft>
                <a:spcPts val="0"/>
              </a:spcAft>
              <a:buFontTx/>
              <a:buNone/>
              <a:defRPr/>
            </a:pPr>
            <a:r>
              <a:rPr lang="en-US" sz="2400" dirty="0">
                <a:solidFill>
                  <a:schemeClr val="tx1">
                    <a:lumMod val="75000"/>
                    <a:lumOff val="25000"/>
                  </a:schemeClr>
                </a:solidFill>
              </a:rPr>
              <a:t>         button </a:t>
            </a:r>
          </a:p>
          <a:p>
            <a:pPr marL="0" indent="0" eaLnBrk="1" fontAlgn="auto" hangingPunct="1">
              <a:spcAft>
                <a:spcPts val="0"/>
              </a:spcAft>
              <a:buFontTx/>
              <a:buNone/>
              <a:defRPr/>
            </a:pPr>
            <a:r>
              <a:rPr lang="en-US" sz="2300" dirty="0" err="1">
                <a:solidFill>
                  <a:schemeClr val="tx1">
                    <a:lumMod val="75000"/>
                    <a:lumOff val="25000"/>
                  </a:schemeClr>
                </a:solidFill>
              </a:rPr>
              <a:t>Eg</a:t>
            </a:r>
            <a:r>
              <a:rPr lang="en-US" sz="2300" dirty="0">
                <a:solidFill>
                  <a:schemeClr val="tx1">
                    <a:lumMod val="75000"/>
                    <a:lumOff val="25000"/>
                  </a:schemeClr>
                </a:solidFill>
              </a:rPr>
              <a:t>, </a:t>
            </a:r>
            <a:r>
              <a:rPr lang="en-US" sz="2300" dirty="0">
                <a:solidFill>
                  <a:schemeClr val="accent2">
                    <a:lumMod val="50000"/>
                  </a:schemeClr>
                </a:solidFill>
              </a:rPr>
              <a:t>&lt;form&gt;</a:t>
            </a:r>
          </a:p>
          <a:p>
            <a:pPr marL="0" indent="0" eaLnBrk="1" fontAlgn="auto" hangingPunct="1">
              <a:spcAft>
                <a:spcPts val="0"/>
              </a:spcAft>
              <a:buFontTx/>
              <a:buNone/>
              <a:defRPr/>
            </a:pPr>
            <a:r>
              <a:rPr lang="en-US" sz="2300" dirty="0">
                <a:solidFill>
                  <a:schemeClr val="accent2">
                    <a:lumMod val="50000"/>
                  </a:schemeClr>
                </a:solidFill>
              </a:rPr>
              <a:t>	 &lt;label&gt;First Name&lt;/label&gt; &lt;input type=“text”&gt;</a:t>
            </a:r>
          </a:p>
          <a:p>
            <a:pPr marL="0" indent="0" eaLnBrk="1" fontAlgn="auto" hangingPunct="1">
              <a:spcAft>
                <a:spcPts val="0"/>
              </a:spcAft>
              <a:buFontTx/>
              <a:buNone/>
              <a:defRPr/>
            </a:pPr>
            <a:r>
              <a:rPr lang="en-US" sz="2300" dirty="0">
                <a:solidFill>
                  <a:schemeClr val="accent2">
                    <a:lumMod val="50000"/>
                  </a:schemeClr>
                </a:solidFill>
              </a:rPr>
              <a:t>      &lt;/form&gt;</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bwMode="auto">
          <a:xfrm>
            <a:off x="457200" y="6858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b="1" smtClean="0"/>
              <a:t>&lt;input&gt; tag attributes</a:t>
            </a:r>
          </a:p>
        </p:txBody>
      </p:sp>
      <p:sp>
        <p:nvSpPr>
          <p:cNvPr id="3" name="Content Placeholder 2"/>
          <p:cNvSpPr>
            <a:spLocks noGrp="1"/>
          </p:cNvSpPr>
          <p:nvPr>
            <p:ph idx="1"/>
          </p:nvPr>
        </p:nvSpPr>
        <p:spPr/>
        <p:txBody>
          <a:bodyPr rtlCol="0">
            <a:normAutofit/>
          </a:bodyPr>
          <a:lstStyle/>
          <a:p>
            <a:pPr marL="0" indent="0" eaLnBrk="1" fontAlgn="auto" hangingPunct="1">
              <a:spcAft>
                <a:spcPts val="0"/>
              </a:spcAft>
              <a:buFontTx/>
              <a:buNone/>
              <a:defRPr/>
            </a:pPr>
            <a:r>
              <a:rPr lang="en-US" sz="2400" b="1" dirty="0">
                <a:solidFill>
                  <a:srgbClr val="FF0000"/>
                </a:solidFill>
              </a:rPr>
              <a:t>value</a:t>
            </a:r>
            <a:r>
              <a:rPr lang="en-US" sz="2400" b="1" dirty="0">
                <a:solidFill>
                  <a:schemeClr val="tx1">
                    <a:lumMod val="75000"/>
                    <a:lumOff val="25000"/>
                  </a:schemeClr>
                </a:solidFill>
              </a:rPr>
              <a:t>:</a:t>
            </a:r>
          </a:p>
          <a:p>
            <a:pPr marL="0" indent="0" algn="just" eaLnBrk="1" fontAlgn="auto" hangingPunct="1">
              <a:spcAft>
                <a:spcPts val="0"/>
              </a:spcAft>
              <a:buNone/>
              <a:defRPr/>
            </a:pPr>
            <a:r>
              <a:rPr lang="en-US" sz="2400" dirty="0" smtClean="0">
                <a:solidFill>
                  <a:schemeClr val="tx1">
                    <a:lumMod val="75000"/>
                    <a:lumOff val="25000"/>
                  </a:schemeClr>
                </a:solidFill>
              </a:rPr>
              <a:t>The </a:t>
            </a:r>
            <a:r>
              <a:rPr lang="en-US" sz="2400" dirty="0">
                <a:solidFill>
                  <a:schemeClr val="tx1">
                    <a:lumMod val="75000"/>
                    <a:lumOff val="25000"/>
                  </a:schemeClr>
                </a:solidFill>
              </a:rPr>
              <a:t>value attribute specifies the value of an &lt;input&gt; element.</a:t>
            </a:r>
          </a:p>
          <a:p>
            <a:pPr algn="just" eaLnBrk="1" fontAlgn="auto" hangingPunct="1">
              <a:spcAft>
                <a:spcPts val="0"/>
              </a:spcAft>
              <a:defRPr/>
            </a:pPr>
            <a:r>
              <a:rPr lang="en-US" sz="2400" dirty="0" smtClean="0">
                <a:solidFill>
                  <a:schemeClr val="tx1">
                    <a:lumMod val="75000"/>
                    <a:lumOff val="25000"/>
                  </a:schemeClr>
                </a:solidFill>
              </a:rPr>
              <a:t>For </a:t>
            </a:r>
            <a:r>
              <a:rPr lang="en-US" sz="2400" dirty="0">
                <a:solidFill>
                  <a:schemeClr val="tx1">
                    <a:lumMod val="75000"/>
                    <a:lumOff val="25000"/>
                  </a:schemeClr>
                </a:solidFill>
              </a:rPr>
              <a:t>"</a:t>
            </a:r>
            <a:r>
              <a:rPr lang="en-US" sz="2400" b="1" dirty="0">
                <a:solidFill>
                  <a:schemeClr val="tx1">
                    <a:lumMod val="75000"/>
                    <a:lumOff val="25000"/>
                  </a:schemeClr>
                </a:solidFill>
              </a:rPr>
              <a:t>button</a:t>
            </a:r>
            <a:r>
              <a:rPr lang="en-US" sz="2400" dirty="0">
                <a:solidFill>
                  <a:schemeClr val="tx1">
                    <a:lumMod val="75000"/>
                    <a:lumOff val="25000"/>
                  </a:schemeClr>
                </a:solidFill>
              </a:rPr>
              <a:t>", "</a:t>
            </a:r>
            <a:r>
              <a:rPr lang="en-US" sz="2400" b="1" dirty="0">
                <a:solidFill>
                  <a:schemeClr val="tx1">
                    <a:lumMod val="75000"/>
                    <a:lumOff val="25000"/>
                  </a:schemeClr>
                </a:solidFill>
              </a:rPr>
              <a:t>reset</a:t>
            </a:r>
            <a:r>
              <a:rPr lang="en-US" sz="2400" dirty="0">
                <a:solidFill>
                  <a:schemeClr val="tx1">
                    <a:lumMod val="75000"/>
                    <a:lumOff val="25000"/>
                  </a:schemeClr>
                </a:solidFill>
              </a:rPr>
              <a:t>", and "</a:t>
            </a:r>
            <a:r>
              <a:rPr lang="en-US" sz="2400" b="1" dirty="0">
                <a:solidFill>
                  <a:schemeClr val="tx1">
                    <a:lumMod val="75000"/>
                    <a:lumOff val="25000"/>
                  </a:schemeClr>
                </a:solidFill>
              </a:rPr>
              <a:t>submit</a:t>
            </a:r>
            <a:r>
              <a:rPr lang="en-US" sz="2400" dirty="0">
                <a:solidFill>
                  <a:schemeClr val="tx1">
                    <a:lumMod val="75000"/>
                    <a:lumOff val="25000"/>
                  </a:schemeClr>
                </a:solidFill>
              </a:rPr>
              <a:t>" - it defines the </a:t>
            </a:r>
            <a:r>
              <a:rPr lang="en-US" sz="2400" i="1" dirty="0">
                <a:solidFill>
                  <a:schemeClr val="tx1">
                    <a:lumMod val="75000"/>
                    <a:lumOff val="25000"/>
                  </a:schemeClr>
                </a:solidFill>
              </a:rPr>
              <a:t>text on </a:t>
            </a:r>
            <a:r>
              <a:rPr lang="en-US" sz="2400" i="1" dirty="0" smtClean="0">
                <a:solidFill>
                  <a:schemeClr val="tx1">
                    <a:lumMod val="75000"/>
                    <a:lumOff val="25000"/>
                  </a:schemeClr>
                </a:solidFill>
              </a:rPr>
              <a:t>the button</a:t>
            </a:r>
            <a:r>
              <a:rPr lang="en-US" sz="2400" i="1" dirty="0">
                <a:solidFill>
                  <a:schemeClr val="tx1">
                    <a:lumMod val="75000"/>
                    <a:lumOff val="25000"/>
                  </a:schemeClr>
                </a:solidFill>
              </a:rPr>
              <a:t>.</a:t>
            </a:r>
          </a:p>
          <a:p>
            <a:pPr algn="just" eaLnBrk="1" fontAlgn="auto" hangingPunct="1">
              <a:spcAft>
                <a:spcPts val="0"/>
              </a:spcAft>
              <a:defRPr/>
            </a:pPr>
            <a:r>
              <a:rPr lang="en-US" sz="2400" dirty="0" smtClean="0">
                <a:solidFill>
                  <a:schemeClr val="tx1">
                    <a:lumMod val="75000"/>
                    <a:lumOff val="25000"/>
                  </a:schemeClr>
                </a:solidFill>
              </a:rPr>
              <a:t>For </a:t>
            </a:r>
            <a:r>
              <a:rPr lang="en-US" sz="2400" dirty="0">
                <a:solidFill>
                  <a:schemeClr val="tx1">
                    <a:lumMod val="75000"/>
                    <a:lumOff val="25000"/>
                  </a:schemeClr>
                </a:solidFill>
              </a:rPr>
              <a:t>"</a:t>
            </a:r>
            <a:r>
              <a:rPr lang="en-US" sz="2400" b="1" dirty="0">
                <a:solidFill>
                  <a:schemeClr val="tx1">
                    <a:lumMod val="75000"/>
                    <a:lumOff val="25000"/>
                  </a:schemeClr>
                </a:solidFill>
              </a:rPr>
              <a:t>text</a:t>
            </a:r>
            <a:r>
              <a:rPr lang="en-US" sz="2400" dirty="0">
                <a:solidFill>
                  <a:schemeClr val="tx1">
                    <a:lumMod val="75000"/>
                    <a:lumOff val="25000"/>
                  </a:schemeClr>
                </a:solidFill>
              </a:rPr>
              <a:t>", "</a:t>
            </a:r>
            <a:r>
              <a:rPr lang="en-US" sz="2400" b="1" dirty="0">
                <a:solidFill>
                  <a:schemeClr val="tx1">
                    <a:lumMod val="75000"/>
                    <a:lumOff val="25000"/>
                  </a:schemeClr>
                </a:solidFill>
              </a:rPr>
              <a:t>password</a:t>
            </a:r>
            <a:r>
              <a:rPr lang="en-US" sz="2400" dirty="0">
                <a:solidFill>
                  <a:schemeClr val="tx1">
                    <a:lumMod val="75000"/>
                    <a:lumOff val="25000"/>
                  </a:schemeClr>
                </a:solidFill>
              </a:rPr>
              <a:t>", and "</a:t>
            </a:r>
            <a:r>
              <a:rPr lang="en-US" sz="2400" b="1" dirty="0">
                <a:solidFill>
                  <a:schemeClr val="tx1">
                    <a:lumMod val="75000"/>
                    <a:lumOff val="25000"/>
                  </a:schemeClr>
                </a:solidFill>
              </a:rPr>
              <a:t>hidden</a:t>
            </a:r>
            <a:r>
              <a:rPr lang="en-US" sz="2400" dirty="0">
                <a:solidFill>
                  <a:schemeClr val="tx1">
                    <a:lumMod val="75000"/>
                    <a:lumOff val="25000"/>
                  </a:schemeClr>
                </a:solidFill>
              </a:rPr>
              <a:t>" - it defines the </a:t>
            </a:r>
            <a:r>
              <a:rPr lang="en-US" sz="2400" i="1" dirty="0">
                <a:solidFill>
                  <a:schemeClr val="tx1">
                    <a:lumMod val="75000"/>
                    <a:lumOff val="25000"/>
                  </a:schemeClr>
                </a:solidFill>
              </a:rPr>
              <a:t>initial</a:t>
            </a:r>
            <a:r>
              <a:rPr lang="en-US" sz="2400" dirty="0">
                <a:solidFill>
                  <a:schemeClr val="tx1">
                    <a:lumMod val="75000"/>
                    <a:lumOff val="25000"/>
                  </a:schemeClr>
                </a:solidFill>
              </a:rPr>
              <a:t>  </a:t>
            </a:r>
            <a:r>
              <a:rPr lang="en-US" sz="2400" dirty="0" smtClean="0">
                <a:solidFill>
                  <a:schemeClr val="tx1">
                    <a:lumMod val="75000"/>
                    <a:lumOff val="25000"/>
                  </a:schemeClr>
                </a:solidFill>
              </a:rPr>
              <a:t>(</a:t>
            </a:r>
            <a:r>
              <a:rPr lang="en-US" sz="2400" dirty="0">
                <a:solidFill>
                  <a:schemeClr val="tx1">
                    <a:lumMod val="75000"/>
                    <a:lumOff val="25000"/>
                  </a:schemeClr>
                </a:solidFill>
              </a:rPr>
              <a:t>default) </a:t>
            </a:r>
            <a:r>
              <a:rPr lang="en-US" sz="2400" i="1" dirty="0">
                <a:solidFill>
                  <a:schemeClr val="tx1">
                    <a:lumMod val="75000"/>
                    <a:lumOff val="25000"/>
                  </a:schemeClr>
                </a:solidFill>
              </a:rPr>
              <a:t>value</a:t>
            </a:r>
            <a:r>
              <a:rPr lang="en-US" sz="2400" dirty="0">
                <a:solidFill>
                  <a:schemeClr val="tx1">
                    <a:lumMod val="75000"/>
                    <a:lumOff val="25000"/>
                  </a:schemeClr>
                </a:solidFill>
              </a:rPr>
              <a:t> of the input field.</a:t>
            </a:r>
          </a:p>
          <a:p>
            <a:pPr algn="just" eaLnBrk="1" fontAlgn="auto" hangingPunct="1">
              <a:spcAft>
                <a:spcPts val="0"/>
              </a:spcAft>
              <a:defRPr/>
            </a:pPr>
            <a:r>
              <a:rPr lang="en-US" sz="2400" dirty="0" smtClean="0">
                <a:solidFill>
                  <a:schemeClr val="tx1">
                    <a:lumMod val="75000"/>
                    <a:lumOff val="25000"/>
                  </a:schemeClr>
                </a:solidFill>
              </a:rPr>
              <a:t>For  </a:t>
            </a:r>
            <a:r>
              <a:rPr lang="en-US" sz="2400" dirty="0">
                <a:solidFill>
                  <a:schemeClr val="tx1">
                    <a:lumMod val="75000"/>
                    <a:lumOff val="25000"/>
                  </a:schemeClr>
                </a:solidFill>
              </a:rPr>
              <a:t>"</a:t>
            </a:r>
            <a:r>
              <a:rPr lang="en-US" sz="2400" b="1" dirty="0">
                <a:solidFill>
                  <a:schemeClr val="tx1">
                    <a:lumMod val="75000"/>
                    <a:lumOff val="25000"/>
                  </a:schemeClr>
                </a:solidFill>
              </a:rPr>
              <a:t>checkbox</a:t>
            </a:r>
            <a:r>
              <a:rPr lang="en-US" sz="2400" dirty="0">
                <a:solidFill>
                  <a:schemeClr val="tx1">
                    <a:lumMod val="75000"/>
                    <a:lumOff val="25000"/>
                  </a:schemeClr>
                </a:solidFill>
              </a:rPr>
              <a:t>",  "</a:t>
            </a:r>
            <a:r>
              <a:rPr lang="en-US" sz="2400" b="1" dirty="0">
                <a:solidFill>
                  <a:schemeClr val="tx1">
                    <a:lumMod val="75000"/>
                    <a:lumOff val="25000"/>
                  </a:schemeClr>
                </a:solidFill>
              </a:rPr>
              <a:t>radio</a:t>
            </a:r>
            <a:r>
              <a:rPr lang="en-US" sz="2400" dirty="0">
                <a:solidFill>
                  <a:schemeClr val="tx1">
                    <a:lumMod val="75000"/>
                    <a:lumOff val="25000"/>
                  </a:schemeClr>
                </a:solidFill>
              </a:rPr>
              <a:t>",  "</a:t>
            </a:r>
            <a:r>
              <a:rPr lang="en-US" sz="2400" b="1" dirty="0">
                <a:solidFill>
                  <a:schemeClr val="tx1">
                    <a:lumMod val="75000"/>
                    <a:lumOff val="25000"/>
                  </a:schemeClr>
                </a:solidFill>
              </a:rPr>
              <a:t>image</a:t>
            </a:r>
            <a:r>
              <a:rPr lang="en-US" sz="2400" dirty="0">
                <a:solidFill>
                  <a:schemeClr val="tx1">
                    <a:lumMod val="75000"/>
                    <a:lumOff val="25000"/>
                  </a:schemeClr>
                </a:solidFill>
              </a:rPr>
              <a:t>"  -  it  defines  the  </a:t>
            </a:r>
            <a:r>
              <a:rPr lang="en-US" sz="2400" i="1" dirty="0" smtClean="0">
                <a:solidFill>
                  <a:schemeClr val="tx1">
                    <a:lumMod val="75000"/>
                    <a:lumOff val="25000"/>
                  </a:schemeClr>
                </a:solidFill>
              </a:rPr>
              <a:t>value associated</a:t>
            </a:r>
            <a:r>
              <a:rPr lang="en-US" sz="2400" dirty="0" smtClean="0">
                <a:solidFill>
                  <a:schemeClr val="tx1">
                    <a:lumMod val="75000"/>
                    <a:lumOff val="25000"/>
                  </a:schemeClr>
                </a:solidFill>
              </a:rPr>
              <a:t>  </a:t>
            </a:r>
            <a:r>
              <a:rPr lang="en-US" sz="2400" dirty="0">
                <a:solidFill>
                  <a:schemeClr val="tx1">
                    <a:lumMod val="75000"/>
                    <a:lumOff val="25000"/>
                  </a:schemeClr>
                </a:solidFill>
              </a:rPr>
              <a:t>with  the  input  (this  is  also  the value that is </a:t>
            </a:r>
            <a:r>
              <a:rPr lang="en-US" sz="2400" dirty="0" smtClean="0">
                <a:solidFill>
                  <a:schemeClr val="tx1">
                    <a:lumMod val="75000"/>
                    <a:lumOff val="25000"/>
                  </a:schemeClr>
                </a:solidFill>
              </a:rPr>
              <a:t>sent on </a:t>
            </a:r>
            <a:r>
              <a:rPr lang="en-US" sz="2400" dirty="0">
                <a:solidFill>
                  <a:schemeClr val="tx1">
                    <a:lumMod val="75000"/>
                    <a:lumOff val="25000"/>
                  </a:schemeClr>
                </a:solidFill>
              </a:rPr>
              <a:t>submit)</a:t>
            </a:r>
          </a:p>
          <a:p>
            <a:pPr eaLnBrk="1" fontAlgn="auto" hangingPunct="1">
              <a:spcAft>
                <a:spcPts val="0"/>
              </a:spcAft>
              <a:buFont typeface="Wingdings 3" charset="2"/>
              <a:buChar char=""/>
              <a:defRPr/>
            </a:pPr>
            <a:endParaRPr lang="en-US" sz="2400" dirty="0">
              <a:solidFill>
                <a:schemeClr val="tx1">
                  <a:lumMod val="75000"/>
                  <a:lumOff val="25000"/>
                </a:schemeClr>
              </a:solidFill>
            </a:endParaRP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22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22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16979D82-5C2C-4A4C-9BB8-77848C32B353}" vid="{F4FD1AB0-0B30-4B59-9AEB-4CD820E559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3816</TotalTime>
  <Words>3108</Words>
  <Application>Microsoft Office PowerPoint</Application>
  <PresentationFormat>On-screen Show (4:3)</PresentationFormat>
  <Paragraphs>540</Paragraphs>
  <Slides>49</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Arial</vt:lpstr>
      <vt:lpstr>AvantGarde Md BT</vt:lpstr>
      <vt:lpstr>Calibri</vt:lpstr>
      <vt:lpstr>Cordia New</vt:lpstr>
      <vt:lpstr>Courier New</vt:lpstr>
      <vt:lpstr>Times New Roman</vt:lpstr>
      <vt:lpstr>Trebuchet MS</vt:lpstr>
      <vt:lpstr>Wingdings</vt:lpstr>
      <vt:lpstr>Wingdings 3</vt:lpstr>
      <vt:lpstr>Theme1</vt:lpstr>
      <vt:lpstr>  Session 2.3  Forms, Box Elements &amp; Media in HTML 5</vt:lpstr>
      <vt:lpstr>Contents</vt:lpstr>
      <vt:lpstr>Forms</vt:lpstr>
      <vt:lpstr>Form elements in HTML</vt:lpstr>
      <vt:lpstr>Form Elements Cont’d….</vt:lpstr>
      <vt:lpstr>Creating a Signup and Login Form</vt:lpstr>
      <vt:lpstr>&lt;input&gt; element </vt:lpstr>
      <vt:lpstr>&lt;input&gt; tag attributes</vt:lpstr>
      <vt:lpstr>&lt;input&gt; tag attributes</vt:lpstr>
      <vt:lpstr>&lt;input&gt; tag attributes</vt:lpstr>
      <vt:lpstr>&lt;input&gt; tag attributes</vt:lpstr>
      <vt:lpstr>&lt;input&gt; tag attribute ‘type’</vt:lpstr>
      <vt:lpstr>&lt;input&gt; tag attribute ‘type’</vt:lpstr>
      <vt:lpstr>&lt;input&gt; tag attribute ‘type’</vt:lpstr>
      <vt:lpstr>&lt;textarea&gt; tag attributes</vt:lpstr>
      <vt:lpstr>&lt;select&gt; tag attribute in HTML</vt:lpstr>
      <vt:lpstr>Newly Added &lt;select&gt; tag attributes in HTML 5</vt:lpstr>
      <vt:lpstr>&lt;nav&gt; tag introduced in HTML5</vt:lpstr>
      <vt:lpstr>&lt;legend&gt; tag in HTML</vt:lpstr>
      <vt:lpstr>Creating a box layout</vt:lpstr>
      <vt:lpstr>Box Elements in HTML 5 (header, section, article)</vt:lpstr>
      <vt:lpstr>div element</vt:lpstr>
      <vt:lpstr>PowerPoint Presentation</vt:lpstr>
      <vt:lpstr>Style Elements</vt:lpstr>
      <vt:lpstr>Style Elements</vt:lpstr>
      <vt:lpstr>Use Style Elements</vt:lpstr>
      <vt:lpstr>New Elements in HTML</vt:lpstr>
      <vt:lpstr>Audio element</vt:lpstr>
      <vt:lpstr>Audio element</vt:lpstr>
      <vt:lpstr>Video Element</vt:lpstr>
      <vt:lpstr>Video element</vt:lpstr>
      <vt:lpstr>Nav element</vt:lpstr>
      <vt:lpstr>Nav element</vt:lpstr>
      <vt:lpstr>Header element</vt:lpstr>
      <vt:lpstr>Header element</vt:lpstr>
      <vt:lpstr>Footer element</vt:lpstr>
      <vt:lpstr>section and article</vt:lpstr>
      <vt:lpstr>section and article</vt:lpstr>
      <vt:lpstr>canvas</vt:lpstr>
      <vt:lpstr>PowerPoint Presentation</vt:lpstr>
      <vt:lpstr>mark, progress and meter</vt:lpstr>
      <vt:lpstr>progress and meter</vt:lpstr>
      <vt:lpstr>HTML 5 Compatibility</vt:lpstr>
      <vt:lpstr>New elements in HTML5 </vt:lpstr>
      <vt:lpstr>New elements in HTML5 </vt:lpstr>
      <vt:lpstr>New elements in HTML5 </vt:lpstr>
      <vt:lpstr>New elements in HTML5 </vt:lpstr>
      <vt:lpstr>Deprecated elements in HTML5</vt:lpstr>
      <vt:lpstr>Thank you!</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Admin</dc:creator>
  <cp:lastModifiedBy>hp</cp:lastModifiedBy>
  <cp:revision>428</cp:revision>
  <dcterms:created xsi:type="dcterms:W3CDTF">2008-11-18T07:26:16Z</dcterms:created>
  <dcterms:modified xsi:type="dcterms:W3CDTF">2023-06-28T04:08:04Z</dcterms:modified>
</cp:coreProperties>
</file>