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2" r:id="rId3"/>
    <p:sldId id="415" r:id="rId4"/>
    <p:sldId id="416" r:id="rId5"/>
    <p:sldId id="417" r:id="rId6"/>
    <p:sldId id="418" r:id="rId7"/>
    <p:sldId id="419" r:id="rId8"/>
    <p:sldId id="420" r:id="rId9"/>
    <p:sldId id="423" r:id="rId10"/>
    <p:sldId id="421" r:id="rId11"/>
    <p:sldId id="425" r:id="rId12"/>
    <p:sldId id="422" r:id="rId13"/>
    <p:sldId id="427" r:id="rId14"/>
    <p:sldId id="428" r:id="rId15"/>
    <p:sldId id="424" r:id="rId16"/>
    <p:sldId id="414" r:id="rId17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343" autoAdjust="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FC10C0-2210-4A6E-9DA1-637E63EC1831}" type="datetimeFigureOut">
              <a:rPr lang="en-US"/>
              <a:pPr>
                <a:defRPr/>
              </a:pPr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6DA0014-524F-45E0-AF85-F6A61A9107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94667C-3ABB-4458-A275-CF44EEF69315}" type="datetimeFigureOut">
              <a:rPr lang="en-US"/>
              <a:pPr>
                <a:defRPr/>
              </a:pPr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403F9E8-2C3B-4795-8358-F3214582FF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F9E8-2C3B-4795-8358-F3214582FF0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7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0015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75052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2352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6329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3883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9186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541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08234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6908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611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7418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fld id="{FE3BB60D-75EA-4CF2-BE81-FEC3F84658E0}" type="slidenum">
              <a:rPr lang="en-US" altLang="en-US" sz="1400">
                <a:latin typeface="AvantGarde Md BT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t>‹#›</a:t>
            </a:fld>
            <a:endParaRPr lang="en-US" altLang="en-US" sz="1400">
              <a:latin typeface="AvantGarde Md BT"/>
            </a:endParaRPr>
          </a:p>
        </p:txBody>
      </p:sp>
      <p:pic>
        <p:nvPicPr>
          <p:cNvPr id="1028" name="Picture 5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8305800" cy="2549525"/>
          </a:xfrm>
          <a:ln>
            <a:miter lim="800000"/>
            <a:headEnd/>
            <a:tailEnd/>
          </a:ln>
        </p:spPr>
        <p:txBody>
          <a:bodyPr lIns="92075" tIns="46038" rIns="92075" bIns="46038" rtlCol="0" anchor="ctr"/>
          <a:lstStyle/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2.4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HTML 5 Table – Lists – Image &amp; Form Elements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31825" y="3030538"/>
            <a:ext cx="8054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The Image Element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&lt;</a:t>
            </a:r>
            <a:r>
              <a:rPr lang="en-US" altLang="en-US" b="1" dirty="0" err="1" smtClean="0"/>
              <a:t>img</a:t>
            </a:r>
            <a:r>
              <a:rPr lang="en-US" altLang="en-US" dirty="0" smtClean="0"/>
              <a:t>&gt; element is used for images</a:t>
            </a:r>
          </a:p>
          <a:p>
            <a:pPr>
              <a:lnSpc>
                <a:spcPct val="150000"/>
              </a:lnSpc>
            </a:pPr>
            <a:r>
              <a:rPr lang="en-US" altLang="en-US" b="1" dirty="0" err="1" smtClean="0"/>
              <a:t>src</a:t>
            </a:r>
            <a:r>
              <a:rPr lang="en-US" altLang="en-US" dirty="0" smtClean="0"/>
              <a:t> and alt </a:t>
            </a:r>
            <a:r>
              <a:rPr lang="en-US" altLang="en-US" b="1" dirty="0" smtClean="0"/>
              <a:t>are</a:t>
            </a:r>
            <a:r>
              <a:rPr lang="en-US" altLang="en-US" dirty="0" smtClean="0"/>
              <a:t> required attributes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SEO significance</a:t>
            </a:r>
          </a:p>
          <a:p>
            <a:pPr>
              <a:lnSpc>
                <a:spcPct val="150000"/>
              </a:lnSpc>
            </a:pPr>
            <a:r>
              <a:rPr lang="en-US" altLang="en-US" b="1" dirty="0" smtClean="0"/>
              <a:t>Image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optimization</a:t>
            </a:r>
            <a:r>
              <a:rPr lang="en-US" altLang="en-US" dirty="0" smtClean="0"/>
              <a:t> is necessary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Demo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The Image Element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533400" y="1798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&lt;td&gt;</a:t>
            </a:r>
          </a:p>
          <a:p>
            <a:r>
              <a:rPr lang="en-US" altLang="en-US" dirty="0" smtClean="0"/>
              <a:t>&lt;a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="images/image.gif" target="_blank"&gt;</a:t>
            </a:r>
          </a:p>
          <a:p>
            <a:r>
              <a:rPr lang="en-US" altLang="en-US" dirty="0" smtClean="0"/>
              <a:t>&lt;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="images/image.gif" width="200"&gt;</a:t>
            </a:r>
          </a:p>
          <a:p>
            <a:r>
              <a:rPr lang="en-US" altLang="en-US" dirty="0" smtClean="0"/>
              <a:t>&lt;/a&gt;</a:t>
            </a:r>
          </a:p>
          <a:p>
            <a:r>
              <a:rPr lang="en-US" altLang="en-US" dirty="0" smtClean="0"/>
              <a:t>&lt;/td&gt;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Image map in HTML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646238"/>
            <a:ext cx="8229600" cy="490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smtClean="0"/>
              <a:t>Image map is used for plotting coordinates on image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Creative websites use image </a:t>
            </a:r>
            <a:r>
              <a:rPr lang="en-US" altLang="en-US" dirty="0" smtClean="0"/>
              <a:t>map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C00000"/>
                </a:solidFill>
              </a:rPr>
              <a:t>https://www.imagemap.org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C00000"/>
                </a:solidFill>
              </a:rPr>
              <a:t>https://</a:t>
            </a:r>
            <a:r>
              <a:rPr lang="en-US" altLang="en-US" dirty="0">
                <a:solidFill>
                  <a:srgbClr val="C00000"/>
                </a:solidFill>
              </a:rPr>
              <a:t>www. </a:t>
            </a:r>
            <a:r>
              <a:rPr lang="en-US" altLang="en-US" dirty="0" smtClean="0">
                <a:solidFill>
                  <a:srgbClr val="C00000"/>
                </a:solidFill>
              </a:rPr>
              <a:t>image-map.net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FF0000"/>
                </a:solidFill>
              </a:rPr>
              <a:t>http://www.maschek.hu/imagemap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69" y="97137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Multiple links can be set up in one image by the use of image map function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</a:t>
            </a:r>
            <a:r>
              <a:rPr lang="en-US" sz="2400" dirty="0">
                <a:solidFill>
                  <a:srgbClr val="FF0000"/>
                </a:solidFill>
              </a:rPr>
              <a:t>image file name</a:t>
            </a:r>
            <a:r>
              <a:rPr lang="en-US" sz="2400" dirty="0"/>
              <a:t>” </a:t>
            </a:r>
            <a:r>
              <a:rPr lang="en-US" sz="2400" dirty="0" err="1" smtClean="0"/>
              <a:t>usemap</a:t>
            </a:r>
            <a:r>
              <a:rPr lang="en-US" sz="2400" dirty="0">
                <a:solidFill>
                  <a:srgbClr val="FF0000"/>
                </a:solidFill>
              </a:rPr>
              <a:t>=“#name of the map</a:t>
            </a:r>
            <a:r>
              <a:rPr lang="en-US" sz="2400" dirty="0"/>
              <a:t>”  </a:t>
            </a:r>
          </a:p>
          <a:p>
            <a:pPr marL="0" indent="0">
              <a:buNone/>
            </a:pPr>
            <a:r>
              <a:rPr lang="en-US" sz="2400" dirty="0" smtClean="0"/>
              <a:t>	alt</a:t>
            </a:r>
            <a:r>
              <a:rPr lang="en-US" sz="2400" dirty="0"/>
              <a:t>=“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  <a:r>
              <a:rPr lang="en-US" sz="2400" dirty="0"/>
              <a:t>.”       width=“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  <a:r>
              <a:rPr lang="en-US" sz="2400" dirty="0"/>
              <a:t>” height=“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2. &lt;map&gt;…&lt;/map&gt; used for setting link in the map.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/>
              <a:t>map name=“name of the map” &gt;</a:t>
            </a:r>
          </a:p>
          <a:p>
            <a:pPr marL="0" indent="0">
              <a:buNone/>
            </a:pPr>
            <a:r>
              <a:rPr lang="en-US" sz="2400" dirty="0" smtClean="0"/>
              <a:t>		&lt;</a:t>
            </a:r>
            <a:r>
              <a:rPr lang="en-US" sz="2400" dirty="0"/>
              <a:t>area ………. 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	&lt;/</a:t>
            </a:r>
            <a:r>
              <a:rPr lang="en-US" sz="2400" dirty="0"/>
              <a:t>map&gt;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976942" y="1809570"/>
            <a:ext cx="7696200" cy="914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76942" y="3124200"/>
            <a:ext cx="7696200" cy="13716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958417"/>
            <a:ext cx="3981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4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27" y="1447800"/>
            <a:ext cx="4876800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&lt;!DOCTYPE html&gt;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&lt;</a:t>
            </a:r>
            <a:r>
              <a:rPr lang="en-US" dirty="0">
                <a:latin typeface="+mn-lt"/>
              </a:rPr>
              <a:t>html&gt; &lt;head&gt;…&lt;/head&gt;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&lt;</a:t>
            </a:r>
            <a:r>
              <a:rPr lang="en-US" dirty="0">
                <a:latin typeface="+mn-lt"/>
              </a:rPr>
              <a:t>body&gt;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   &lt;</a:t>
            </a:r>
            <a:r>
              <a:rPr lang="en-US" dirty="0" err="1">
                <a:latin typeface="+mn-lt"/>
              </a:rPr>
              <a:t>img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src</a:t>
            </a:r>
            <a:r>
              <a:rPr lang="en-US" dirty="0">
                <a:latin typeface="+mn-lt"/>
              </a:rPr>
              <a:t>="workplace.jpg" alt="Workplace" </a:t>
            </a:r>
            <a:r>
              <a:rPr lang="en-US" dirty="0" err="1" smtClean="0">
                <a:latin typeface="+mn-lt"/>
              </a:rPr>
              <a:t>usemap</a:t>
            </a:r>
            <a:r>
              <a:rPr lang="en-US" dirty="0">
                <a:latin typeface="+mn-lt"/>
              </a:rPr>
              <a:t>="#</a:t>
            </a:r>
            <a:r>
              <a:rPr lang="en-US" dirty="0" err="1">
                <a:latin typeface="+mn-lt"/>
              </a:rPr>
              <a:t>workmap</a:t>
            </a:r>
            <a:r>
              <a:rPr lang="en-US" dirty="0">
                <a:latin typeface="+mn-lt"/>
              </a:rPr>
              <a:t>" width="400" height="379"&gt;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&lt;</a:t>
            </a:r>
            <a:r>
              <a:rPr lang="en-US" dirty="0">
                <a:latin typeface="+mn-lt"/>
              </a:rPr>
              <a:t>map name="</a:t>
            </a:r>
            <a:r>
              <a:rPr lang="en-US" dirty="0" err="1">
                <a:latin typeface="+mn-lt"/>
              </a:rPr>
              <a:t>workmap</a:t>
            </a:r>
            <a:r>
              <a:rPr lang="en-US" dirty="0">
                <a:latin typeface="+mn-lt"/>
              </a:rPr>
              <a:t>"&gt;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&lt;</a:t>
            </a:r>
            <a:r>
              <a:rPr lang="en-US" b="1" dirty="0">
                <a:latin typeface="+mn-lt"/>
              </a:rPr>
              <a:t>area</a:t>
            </a:r>
            <a:r>
              <a:rPr lang="en-US" dirty="0">
                <a:latin typeface="+mn-lt"/>
              </a:rPr>
              <a:t> shape="</a:t>
            </a:r>
            <a:r>
              <a:rPr lang="en-US" b="1" dirty="0" err="1">
                <a:latin typeface="+mn-lt"/>
              </a:rPr>
              <a:t>rect</a:t>
            </a:r>
            <a:r>
              <a:rPr lang="en-US" dirty="0">
                <a:latin typeface="+mn-lt"/>
              </a:rPr>
              <a:t>" </a:t>
            </a:r>
            <a:r>
              <a:rPr lang="en-US" dirty="0" err="1">
                <a:latin typeface="+mn-lt"/>
              </a:rPr>
              <a:t>coords</a:t>
            </a:r>
            <a:r>
              <a:rPr lang="en-US" dirty="0">
                <a:latin typeface="+mn-lt"/>
              </a:rPr>
              <a:t>="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34,44,270,350</a:t>
            </a:r>
            <a:r>
              <a:rPr lang="en-US" dirty="0">
                <a:latin typeface="+mn-lt"/>
              </a:rPr>
              <a:t>" alt="Computer" </a:t>
            </a:r>
            <a:r>
              <a:rPr lang="en-US" dirty="0" err="1">
                <a:latin typeface="+mn-lt"/>
              </a:rPr>
              <a:t>href</a:t>
            </a:r>
            <a:r>
              <a:rPr lang="en-US" dirty="0">
                <a:latin typeface="+mn-lt"/>
              </a:rPr>
              <a:t>="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computer.html</a:t>
            </a:r>
            <a:r>
              <a:rPr lang="en-US" dirty="0">
                <a:latin typeface="+mn-lt"/>
              </a:rPr>
              <a:t>"&gt;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&lt;</a:t>
            </a:r>
            <a:r>
              <a:rPr lang="en-US" b="1" dirty="0">
                <a:latin typeface="+mn-lt"/>
              </a:rPr>
              <a:t>area</a:t>
            </a:r>
            <a:r>
              <a:rPr lang="en-US" dirty="0">
                <a:latin typeface="+mn-lt"/>
              </a:rPr>
              <a:t> shape="</a:t>
            </a:r>
            <a:r>
              <a:rPr lang="en-US" b="1" dirty="0" err="1">
                <a:latin typeface="+mn-lt"/>
              </a:rPr>
              <a:t>rect</a:t>
            </a:r>
            <a:r>
              <a:rPr lang="en-US" dirty="0">
                <a:latin typeface="+mn-lt"/>
              </a:rPr>
              <a:t>" </a:t>
            </a:r>
            <a:r>
              <a:rPr lang="en-US" dirty="0" err="1">
                <a:latin typeface="+mn-lt"/>
              </a:rPr>
              <a:t>coords</a:t>
            </a:r>
            <a:r>
              <a:rPr lang="en-US" dirty="0">
                <a:latin typeface="+mn-lt"/>
              </a:rPr>
              <a:t>="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290,172,333,250</a:t>
            </a:r>
            <a:r>
              <a:rPr lang="en-US" dirty="0">
                <a:latin typeface="+mn-lt"/>
              </a:rPr>
              <a:t>" alt="Phone" </a:t>
            </a:r>
            <a:r>
              <a:rPr lang="en-US" dirty="0" err="1">
                <a:latin typeface="+mn-lt"/>
              </a:rPr>
              <a:t>href</a:t>
            </a:r>
            <a:r>
              <a:rPr lang="en-US" dirty="0">
                <a:latin typeface="+mn-lt"/>
              </a:rPr>
              <a:t>="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phone.html</a:t>
            </a:r>
            <a:r>
              <a:rPr lang="en-US" dirty="0" smtClean="0">
                <a:latin typeface="+mn-lt"/>
              </a:rPr>
              <a:t>"&gt;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</a:t>
            </a:r>
            <a:r>
              <a:rPr lang="en-US" dirty="0">
                <a:latin typeface="+mn-lt"/>
              </a:rPr>
              <a:t>&lt;</a:t>
            </a:r>
            <a:r>
              <a:rPr lang="en-US" b="1" dirty="0">
                <a:latin typeface="+mn-lt"/>
              </a:rPr>
              <a:t>area</a:t>
            </a:r>
            <a:r>
              <a:rPr lang="en-US" dirty="0">
                <a:latin typeface="+mn-lt"/>
              </a:rPr>
              <a:t> shape="</a:t>
            </a:r>
            <a:r>
              <a:rPr lang="en-US" b="1" dirty="0">
                <a:latin typeface="+mn-lt"/>
              </a:rPr>
              <a:t>circle</a:t>
            </a:r>
            <a:r>
              <a:rPr lang="en-US" dirty="0">
                <a:latin typeface="+mn-lt"/>
              </a:rPr>
              <a:t>" </a:t>
            </a:r>
            <a:r>
              <a:rPr lang="en-US" dirty="0" err="1">
                <a:latin typeface="+mn-lt"/>
              </a:rPr>
              <a:t>coords</a:t>
            </a:r>
            <a:r>
              <a:rPr lang="en-US" dirty="0">
                <a:latin typeface="+mn-lt"/>
              </a:rPr>
              <a:t>="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337,300,44</a:t>
            </a:r>
            <a:r>
              <a:rPr lang="en-US" dirty="0">
                <a:latin typeface="+mn-lt"/>
              </a:rPr>
              <a:t>" alt=“Coffee" </a:t>
            </a:r>
            <a:r>
              <a:rPr lang="en-US" dirty="0" err="1">
                <a:latin typeface="+mn-lt"/>
              </a:rPr>
              <a:t>href</a:t>
            </a:r>
            <a:r>
              <a:rPr lang="en-US" dirty="0">
                <a:latin typeface="+mn-lt"/>
              </a:rPr>
              <a:t>="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coffee.html</a:t>
            </a:r>
            <a:r>
              <a:rPr lang="en-US" dirty="0" smtClean="0">
                <a:latin typeface="+mn-lt"/>
              </a:rPr>
              <a:t>"&gt;</a:t>
            </a:r>
          </a:p>
          <a:p>
            <a:r>
              <a:rPr lang="en-US" dirty="0" smtClean="0">
                <a:latin typeface="+mn-lt"/>
              </a:rPr>
              <a:t>&lt;/map&gt; 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&lt;/body&gt;</a:t>
            </a:r>
          </a:p>
          <a:p>
            <a:r>
              <a:rPr lang="en-US" dirty="0" smtClean="0">
                <a:latin typeface="+mn-lt"/>
              </a:rPr>
              <a:t>&lt;/html&gt;</a:t>
            </a:r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2971800"/>
            <a:ext cx="4260273" cy="1581329"/>
            <a:chOff x="4883727" y="1066800"/>
            <a:chExt cx="4260273" cy="1581329"/>
          </a:xfrm>
        </p:grpSpPr>
        <p:sp>
          <p:nvSpPr>
            <p:cNvPr id="5" name="Rectangle 4"/>
            <p:cNvSpPr/>
            <p:nvPr/>
          </p:nvSpPr>
          <p:spPr>
            <a:xfrm>
              <a:off x="4883727" y="1447800"/>
              <a:ext cx="4260273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&lt;html</a:t>
              </a:r>
              <a:r>
                <a:rPr lang="en-US" dirty="0" smtClean="0"/>
                <a:t>&gt; &lt;</a:t>
              </a:r>
              <a:r>
                <a:rPr lang="en-US" dirty="0"/>
                <a:t>body&gt; </a:t>
              </a:r>
              <a:endParaRPr lang="en-US" dirty="0" smtClean="0"/>
            </a:p>
            <a:p>
              <a:r>
                <a:rPr lang="en-US" dirty="0" smtClean="0"/>
                <a:t>   &lt;</a:t>
              </a:r>
              <a:r>
                <a:rPr lang="en-US" b="1" dirty="0" err="1"/>
                <a:t>img</a:t>
              </a:r>
              <a:r>
                <a:rPr lang="en-US" dirty="0"/>
                <a:t> </a:t>
              </a:r>
              <a:r>
                <a:rPr lang="en-US" dirty="0" err="1"/>
                <a:t>src</a:t>
              </a:r>
              <a:r>
                <a:rPr lang="en-US" dirty="0" smtClean="0"/>
                <a:t>=“</a:t>
              </a:r>
              <a:r>
                <a:rPr lang="en-US" b="1" dirty="0" smtClean="0"/>
                <a:t>phone.jpg</a:t>
              </a:r>
              <a:r>
                <a:rPr lang="en-US" dirty="0"/>
                <a:t>” height=“200” </a:t>
              </a:r>
              <a:r>
                <a:rPr lang="en-US" dirty="0" smtClean="0"/>
                <a:t>	width</a:t>
              </a:r>
              <a:r>
                <a:rPr lang="en-US" dirty="0"/>
                <a:t>=“500” alt</a:t>
              </a:r>
              <a:r>
                <a:rPr lang="en-US" dirty="0" smtClean="0"/>
                <a:t>=“Phone”&gt; </a:t>
              </a:r>
            </a:p>
            <a:p>
              <a:r>
                <a:rPr lang="en-US" dirty="0" smtClean="0"/>
                <a:t>&lt;/</a:t>
              </a:r>
              <a:r>
                <a:rPr lang="en-US" dirty="0"/>
                <a:t>body&gt; &lt;/html&gt;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883727" y="1066800"/>
              <a:ext cx="2583873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phone.html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1" y="1390471"/>
            <a:ext cx="4260273" cy="1581329"/>
            <a:chOff x="4883727" y="1066800"/>
            <a:chExt cx="4260273" cy="1581329"/>
          </a:xfrm>
        </p:grpSpPr>
        <p:sp>
          <p:nvSpPr>
            <p:cNvPr id="9" name="Rectangle 8"/>
            <p:cNvSpPr/>
            <p:nvPr/>
          </p:nvSpPr>
          <p:spPr>
            <a:xfrm>
              <a:off x="4883727" y="1447800"/>
              <a:ext cx="4260273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&lt;html</a:t>
              </a:r>
              <a:r>
                <a:rPr lang="en-US" dirty="0" smtClean="0"/>
                <a:t>&gt; &lt;</a:t>
              </a:r>
              <a:r>
                <a:rPr lang="en-US" dirty="0"/>
                <a:t>body&gt; </a:t>
              </a:r>
              <a:endParaRPr lang="en-US" dirty="0" smtClean="0"/>
            </a:p>
            <a:p>
              <a:r>
                <a:rPr lang="en-US" dirty="0" smtClean="0"/>
                <a:t>   &lt;</a:t>
              </a:r>
              <a:r>
                <a:rPr lang="en-US" b="1" dirty="0" err="1"/>
                <a:t>img</a:t>
              </a:r>
              <a:r>
                <a:rPr lang="en-US" dirty="0"/>
                <a:t> </a:t>
              </a:r>
              <a:r>
                <a:rPr lang="en-US" dirty="0" err="1"/>
                <a:t>src</a:t>
              </a:r>
              <a:r>
                <a:rPr lang="en-US" dirty="0"/>
                <a:t>=“</a:t>
              </a:r>
              <a:r>
                <a:rPr lang="en-US" b="1" dirty="0"/>
                <a:t>computer.jpg</a:t>
              </a:r>
              <a:r>
                <a:rPr lang="en-US" dirty="0"/>
                <a:t>” height=“200” </a:t>
              </a:r>
              <a:r>
                <a:rPr lang="en-US" dirty="0" smtClean="0"/>
                <a:t>	width</a:t>
              </a:r>
              <a:r>
                <a:rPr lang="en-US" dirty="0"/>
                <a:t>=“500” alt=“Computer”&gt; </a:t>
              </a:r>
              <a:endParaRPr lang="en-US" dirty="0" smtClean="0"/>
            </a:p>
            <a:p>
              <a:r>
                <a:rPr lang="en-US" dirty="0" smtClean="0"/>
                <a:t>&lt;/</a:t>
              </a:r>
              <a:r>
                <a:rPr lang="en-US" dirty="0"/>
                <a:t>body&gt; &lt;/html&gt;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83727" y="1066800"/>
              <a:ext cx="2583873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Computer.html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4667071"/>
            <a:ext cx="4260273" cy="1581329"/>
            <a:chOff x="4883727" y="1066800"/>
            <a:chExt cx="4260273" cy="1581329"/>
          </a:xfrm>
        </p:grpSpPr>
        <p:sp>
          <p:nvSpPr>
            <p:cNvPr id="12" name="Rectangle 11"/>
            <p:cNvSpPr/>
            <p:nvPr/>
          </p:nvSpPr>
          <p:spPr>
            <a:xfrm>
              <a:off x="4883727" y="1447800"/>
              <a:ext cx="4260273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&lt;html</a:t>
              </a:r>
              <a:r>
                <a:rPr lang="en-US" dirty="0" smtClean="0"/>
                <a:t>&gt; &lt;</a:t>
              </a:r>
              <a:r>
                <a:rPr lang="en-US" dirty="0"/>
                <a:t>body&gt; </a:t>
              </a:r>
              <a:endParaRPr lang="en-US" dirty="0" smtClean="0"/>
            </a:p>
            <a:p>
              <a:r>
                <a:rPr lang="en-US" dirty="0" smtClean="0"/>
                <a:t>   &lt;</a:t>
              </a:r>
              <a:r>
                <a:rPr lang="en-US" b="1" dirty="0" err="1"/>
                <a:t>img</a:t>
              </a:r>
              <a:r>
                <a:rPr lang="en-US" dirty="0"/>
                <a:t> </a:t>
              </a:r>
              <a:r>
                <a:rPr lang="en-US" dirty="0" err="1"/>
                <a:t>src</a:t>
              </a:r>
              <a:r>
                <a:rPr lang="en-US" dirty="0" smtClean="0"/>
                <a:t>=“</a:t>
              </a:r>
              <a:r>
                <a:rPr lang="en-US" b="1" dirty="0" smtClean="0"/>
                <a:t>coffee.jpg</a:t>
              </a:r>
              <a:r>
                <a:rPr lang="en-US" dirty="0"/>
                <a:t>” height=“200” </a:t>
              </a:r>
              <a:r>
                <a:rPr lang="en-US" dirty="0" smtClean="0"/>
                <a:t>	width</a:t>
              </a:r>
              <a:r>
                <a:rPr lang="en-US" dirty="0"/>
                <a:t>=“500” alt</a:t>
              </a:r>
              <a:r>
                <a:rPr lang="en-US" dirty="0" smtClean="0"/>
                <a:t>=“Coffee”&gt; </a:t>
              </a:r>
            </a:p>
            <a:p>
              <a:r>
                <a:rPr lang="en-US" dirty="0" smtClean="0"/>
                <a:t>&lt;/</a:t>
              </a:r>
              <a:r>
                <a:rPr lang="en-US" dirty="0"/>
                <a:t>body&gt; &lt;/html&gt;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883727" y="1066800"/>
              <a:ext cx="2583873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coffee.html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6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Image map in HTML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rgbClr val="FF0000"/>
                </a:solidFill>
              </a:rPr>
              <a:t>&lt;img usemap="#browser" src="images/browser.jpg"&gt;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rgbClr val="FF0000"/>
                </a:solidFill>
              </a:rPr>
              <a:t>&lt;map id="browser" name="browser"&gt;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&lt;area shape="circle" alt="Opera" title="" coords="113,42,39" href="http://www.opera.com" target="" /&gt;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&lt;area shape="circle" alt="Mozila" title="" coords="178,101,36" href="http://www.mozila.com" target="_blank" /&gt;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&lt;area shape="circle" alt="Google" title="" coords="45,104,36" href="http://www.google.com" target="_blank" /&gt;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&lt;area shape="circle" alt="Safari" title="" coords="69,186,35" href="http://www.safari.com" target="_blank" /&gt;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&lt;area shape="circle" alt="Safari" title="" coords="153,182,41" href="http://safari.com" target="_blank" /&gt;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accent1"/>
                </a:solidFill>
              </a:rPr>
              <a:t>&lt;!-- Created by Online Image Map Editor (http://www.maschek.hu/imagemap/index) --&gt;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rgbClr val="FF0000"/>
                </a:solidFill>
              </a:rPr>
              <a:t>&lt;/map&gt;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725488"/>
            <a:ext cx="8229600" cy="625475"/>
          </a:xfrm>
          <a:ln>
            <a:miter lim="800000"/>
            <a:headEnd/>
            <a:tailEnd/>
          </a:ln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latin typeface="+mn-lt"/>
              </a:rPr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79438" y="1600200"/>
            <a:ext cx="8564562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sz="2800" smtClean="0"/>
              <a:t>Tables in HTML 5</a:t>
            </a:r>
          </a:p>
          <a:p>
            <a:pPr>
              <a:lnSpc>
                <a:spcPct val="150000"/>
              </a:lnSpc>
            </a:pPr>
            <a:r>
              <a:rPr lang="en-US" altLang="en-US" sz="2800" smtClean="0"/>
              <a:t>Table Based Layout</a:t>
            </a:r>
          </a:p>
          <a:p>
            <a:pPr>
              <a:lnSpc>
                <a:spcPct val="150000"/>
              </a:lnSpc>
            </a:pPr>
            <a:r>
              <a:rPr lang="en-US" altLang="en-US" sz="2800" smtClean="0"/>
              <a:t>Lists in HTML</a:t>
            </a:r>
          </a:p>
          <a:p>
            <a:pPr>
              <a:lnSpc>
                <a:spcPct val="150000"/>
              </a:lnSpc>
            </a:pPr>
            <a:r>
              <a:rPr lang="en-US" altLang="en-US" sz="2800" smtClean="0"/>
              <a:t>Creating Menu Using Lists</a:t>
            </a:r>
          </a:p>
          <a:p>
            <a:pPr>
              <a:lnSpc>
                <a:spcPct val="150000"/>
              </a:lnSpc>
            </a:pPr>
            <a:r>
              <a:rPr lang="en-US" altLang="en-US" sz="2800" smtClean="0"/>
              <a:t>Image Element in HTML</a:t>
            </a:r>
          </a:p>
          <a:p>
            <a:pPr>
              <a:lnSpc>
                <a:spcPct val="150000"/>
              </a:lnSpc>
            </a:pPr>
            <a:r>
              <a:rPr lang="en-US" altLang="en-US" sz="2800" smtClean="0"/>
              <a:t>Creating an Image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Tables in HTML 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47838"/>
          <a:ext cx="8229600" cy="46180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Tags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&lt;table&gt;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table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&lt;caption&gt;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table caption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th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header cell in a</a:t>
                      </a:r>
                      <a:r>
                        <a:rPr lang="en-US" sz="1800" baseline="0" dirty="0"/>
                        <a:t> table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tr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row in a</a:t>
                      </a:r>
                      <a:r>
                        <a:rPr lang="en-US" sz="1800" baseline="0" dirty="0"/>
                        <a:t> table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&lt;td&gt;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cell in table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thead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Groups the header content in a</a:t>
                      </a:r>
                      <a:r>
                        <a:rPr lang="en-US" sz="1800" baseline="0" dirty="0"/>
                        <a:t> table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tbody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Groups</a:t>
                      </a:r>
                      <a:r>
                        <a:rPr lang="en-US" sz="1800" baseline="0" dirty="0"/>
                        <a:t> the body content in a table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9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tfoot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Groups the footer content in a table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col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colum</a:t>
                      </a:r>
                      <a:r>
                        <a:rPr lang="en-US" sz="1800" baseline="0" dirty="0"/>
                        <a:t>n properties for each column within a &lt;</a:t>
                      </a:r>
                      <a:r>
                        <a:rPr lang="en-US" sz="1800" baseline="0" dirty="0" err="1"/>
                        <a:t>colgroup</a:t>
                      </a:r>
                      <a:r>
                        <a:rPr lang="en-US" sz="1800" baseline="0" dirty="0"/>
                        <a:t>&gt; element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colgroup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a group of one or more</a:t>
                      </a:r>
                      <a:r>
                        <a:rPr lang="en-US" sz="1800" baseline="0" dirty="0"/>
                        <a:t> columns in a table for formatting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Table Importance</a:t>
            </a: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224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smtClean="0"/>
              <a:t>Most significant element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Used for layout of web page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Display different data based content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Forms are designed using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Table Based Layout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8748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Demo of designing a table based page</a:t>
            </a:r>
          </a:p>
          <a:p>
            <a:r>
              <a:rPr lang="en-US" altLang="en-US" smtClean="0"/>
              <a:t>Demo of designing an HTML Email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Table Based Layout Structure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705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Lists in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74838"/>
          <a:ext cx="8229600" cy="20115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25">
                <a:tc>
                  <a:txBody>
                    <a:bodyPr/>
                    <a:lstStyle/>
                    <a:p>
                      <a:r>
                        <a:rPr lang="en-US" sz="2400" dirty="0"/>
                        <a:t>Tags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r>
                        <a:rPr lang="en-US" sz="2800" dirty="0"/>
                        <a:t>&lt;</a:t>
                      </a:r>
                      <a:r>
                        <a:rPr lang="en-US" sz="2800" dirty="0" err="1"/>
                        <a:t>ul</a:t>
                      </a:r>
                      <a:r>
                        <a:rPr lang="en-US" sz="2800" dirty="0"/>
                        <a:t>&gt;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Defines an unordered list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r>
                        <a:rPr lang="en-US" sz="2800" dirty="0"/>
                        <a:t>&lt;</a:t>
                      </a:r>
                      <a:r>
                        <a:rPr lang="en-US" sz="2800" dirty="0" err="1"/>
                        <a:t>ol</a:t>
                      </a:r>
                      <a:r>
                        <a:rPr lang="en-US" sz="2800" dirty="0"/>
                        <a:t>&gt;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Defines</a:t>
                      </a:r>
                      <a:r>
                        <a:rPr lang="en-US" sz="2800" baseline="0" dirty="0"/>
                        <a:t> an ordered list</a:t>
                      </a:r>
                      <a:endParaRPr lang="en-US" sz="2800" dirty="0"/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r>
                        <a:rPr lang="en-US" sz="2800" dirty="0"/>
                        <a:t>&lt;</a:t>
                      </a:r>
                      <a:r>
                        <a:rPr lang="en-US" sz="2800" dirty="0" err="1"/>
                        <a:t>li</a:t>
                      </a:r>
                      <a:r>
                        <a:rPr lang="en-US" sz="2800" dirty="0"/>
                        <a:t>&gt;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Defines a</a:t>
                      </a:r>
                      <a:r>
                        <a:rPr lang="en-US" sz="2800" baseline="0" dirty="0"/>
                        <a:t> list item</a:t>
                      </a:r>
                      <a:endParaRPr lang="en-US" sz="2800" dirty="0"/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Creating Site Menu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224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en-US" smtClean="0"/>
              <a:t>HTML 5 has got new mechanism for navigation</a:t>
            </a:r>
          </a:p>
          <a:p>
            <a:pPr algn="just">
              <a:lnSpc>
                <a:spcPct val="150000"/>
              </a:lnSpc>
            </a:pPr>
            <a:r>
              <a:rPr lang="en-US" altLang="en-US" smtClean="0"/>
              <a:t>But lists are traditional way to create menu</a:t>
            </a:r>
          </a:p>
          <a:p>
            <a:pPr algn="just">
              <a:lnSpc>
                <a:spcPct val="150000"/>
              </a:lnSpc>
            </a:pPr>
            <a:r>
              <a:rPr lang="en-US" altLang="en-US" smtClean="0"/>
              <a:t>Demo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Creating Site Menu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>
            <a:fillRect/>
          </a:stretch>
        </p:blipFill>
        <p:spPr bwMode="auto">
          <a:xfrm>
            <a:off x="304800" y="15240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2924</TotalTime>
  <Words>664</Words>
  <Application>Microsoft Office PowerPoint</Application>
  <PresentationFormat>On-screen Show (4:3)</PresentationFormat>
  <Paragraphs>116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AvantGarde Md BT</vt:lpstr>
      <vt:lpstr>Calibri</vt:lpstr>
      <vt:lpstr>Cordia New</vt:lpstr>
      <vt:lpstr>Times New Roman</vt:lpstr>
      <vt:lpstr>Trebuchet MS</vt:lpstr>
      <vt:lpstr>Wingdings</vt:lpstr>
      <vt:lpstr>Wingdings 3</vt:lpstr>
      <vt:lpstr>Theme1</vt:lpstr>
      <vt:lpstr>  Session 2.4 HTML 5 Table – Lists – Image &amp; Form Elements</vt:lpstr>
      <vt:lpstr>Contents</vt:lpstr>
      <vt:lpstr>Tables in HTML 5</vt:lpstr>
      <vt:lpstr>Table Importance</vt:lpstr>
      <vt:lpstr>Table Based Layout</vt:lpstr>
      <vt:lpstr>Table Based Layout Structure</vt:lpstr>
      <vt:lpstr>Lists in HTML</vt:lpstr>
      <vt:lpstr>Creating Site Menu</vt:lpstr>
      <vt:lpstr>Creating Site Menu</vt:lpstr>
      <vt:lpstr>The Image Element</vt:lpstr>
      <vt:lpstr>The Image Element</vt:lpstr>
      <vt:lpstr>Image map in HTML</vt:lpstr>
      <vt:lpstr>PowerPoint Presentation</vt:lpstr>
      <vt:lpstr>PowerPoint Presentation</vt:lpstr>
      <vt:lpstr>Image map in HTML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377</cp:revision>
  <dcterms:created xsi:type="dcterms:W3CDTF">2008-11-18T07:26:16Z</dcterms:created>
  <dcterms:modified xsi:type="dcterms:W3CDTF">2023-06-28T07:10:07Z</dcterms:modified>
</cp:coreProperties>
</file>