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handoutMasterIdLst>
    <p:handoutMasterId r:id="rId29"/>
  </p:handoutMasterIdLst>
  <p:sldIdLst>
    <p:sldId id="256" r:id="rId2"/>
    <p:sldId id="312" r:id="rId3"/>
    <p:sldId id="415" r:id="rId4"/>
    <p:sldId id="416" r:id="rId5"/>
    <p:sldId id="435" r:id="rId6"/>
    <p:sldId id="436" r:id="rId7"/>
    <p:sldId id="437" r:id="rId8"/>
    <p:sldId id="438" r:id="rId9"/>
    <p:sldId id="417" r:id="rId10"/>
    <p:sldId id="418" r:id="rId11"/>
    <p:sldId id="419" r:id="rId12"/>
    <p:sldId id="430" r:id="rId13"/>
    <p:sldId id="431" r:id="rId14"/>
    <p:sldId id="420" r:id="rId15"/>
    <p:sldId id="426" r:id="rId16"/>
    <p:sldId id="427" r:id="rId17"/>
    <p:sldId id="428" r:id="rId18"/>
    <p:sldId id="421" r:id="rId19"/>
    <p:sldId id="432" r:id="rId20"/>
    <p:sldId id="422" r:id="rId21"/>
    <p:sldId id="433" r:id="rId22"/>
    <p:sldId id="423" r:id="rId23"/>
    <p:sldId id="434" r:id="rId24"/>
    <p:sldId id="424" r:id="rId25"/>
    <p:sldId id="425" r:id="rId26"/>
    <p:sldId id="414" r:id="rId27"/>
  </p:sldIdLst>
  <p:sldSz cx="9144000" cy="6858000" type="screen4x3"/>
  <p:notesSz cx="6794500" cy="9918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7869" autoAdjust="0"/>
  </p:normalViewPr>
  <p:slideViewPr>
    <p:cSldViewPr>
      <p:cViewPr varScale="1">
        <p:scale>
          <a:sx n="69" d="100"/>
          <a:sy n="69" d="100"/>
        </p:scale>
        <p:origin x="1398"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48100" y="0"/>
            <a:ext cx="2944813"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Arial" pitchFamily="34" charset="0"/>
                <a:cs typeface="Arial" pitchFamily="34" charset="0"/>
              </a:defRPr>
            </a:lvl1pPr>
          </a:lstStyle>
          <a:p>
            <a:pPr>
              <a:defRPr/>
            </a:pPr>
            <a:fld id="{027E4DE7-67DC-4307-B345-4D1702F106C6}" type="datetimeFigureOut">
              <a:rPr lang="en-US"/>
              <a:pPr>
                <a:defRPr/>
              </a:pPr>
              <a:t>6/30/2023</a:t>
            </a:fld>
            <a:endParaRPr lang="en-US"/>
          </a:p>
        </p:txBody>
      </p:sp>
      <p:sp>
        <p:nvSpPr>
          <p:cNvPr id="4" name="Footer Placeholder 3"/>
          <p:cNvSpPr>
            <a:spLocks noGrp="1"/>
          </p:cNvSpPr>
          <p:nvPr>
            <p:ph type="ftr" sz="quarter" idx="2"/>
          </p:nvPr>
        </p:nvSpPr>
        <p:spPr>
          <a:xfrm>
            <a:off x="0" y="9421813"/>
            <a:ext cx="2944813"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itchFamily="34" charset="0"/>
                <a:cs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48100" y="9421813"/>
            <a:ext cx="2944813"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1A69C2F7-DB96-43CF-8ACE-FDD349EF862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8100" y="0"/>
            <a:ext cx="2944813"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52F8AC7-1EE0-4D49-AA1B-6E21B29625B1}" type="datetimeFigureOut">
              <a:rPr lang="en-US"/>
              <a:pPr>
                <a:defRPr/>
              </a:pPr>
              <a:t>6/30/2023</a:t>
            </a:fld>
            <a:endParaRPr lang="en-US"/>
          </a:p>
        </p:txBody>
      </p:sp>
      <p:sp>
        <p:nvSpPr>
          <p:cNvPr id="4" name="Slide Image Placeholder 3"/>
          <p:cNvSpPr>
            <a:spLocks noGrp="1" noRot="1" noChangeAspect="1"/>
          </p:cNvSpPr>
          <p:nvPr>
            <p:ph type="sldImg" idx="2"/>
          </p:nvPr>
        </p:nvSpPr>
        <p:spPr>
          <a:xfrm>
            <a:off x="917575" y="744538"/>
            <a:ext cx="4959350" cy="37195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1700"/>
            <a:ext cx="5435600" cy="44624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1813"/>
            <a:ext cx="2944813"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8100" y="9421813"/>
            <a:ext cx="2944813"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CCBE7EB6-2433-49DF-BB85-010C723F685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CSS/CSS3"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mozilla.org/en-US/docs/CSS/@media"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bwMode="auto">
          <a:xfrm>
            <a:off x="1081088" y="866775"/>
            <a:ext cx="4632325" cy="34750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Rectangle 3"/>
          <p:cNvSpPr>
            <a:spLocks noGrp="1" noChangeArrowheads="1"/>
          </p:cNvSpPr>
          <p:nvPr>
            <p:ph type="body" idx="1"/>
          </p:nvPr>
        </p:nvSpPr>
        <p:spPr bwMode="auto">
          <a:xfrm>
            <a:off x="903288" y="4713288"/>
            <a:ext cx="4987925" cy="4176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p:cNvSpPr>
            <a:spLocks noGrp="1" noChangeArrowheads="1"/>
          </p:cNvSpPr>
          <p:nvPr>
            <p:ph type="body" idx="1"/>
          </p:nvPr>
        </p:nvSpPr>
        <p:spPr bwMode="auto">
          <a:xfrm>
            <a:off x="906463" y="4711700"/>
            <a:ext cx="4981575" cy="446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h-TH"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Using CSS, One HTML page displayed with different style sheets.</a:t>
            </a:r>
          </a:p>
          <a:p>
            <a:endParaRPr lang="en-US" altLang="en-US" smtClean="0"/>
          </a:p>
          <a:p>
            <a:r>
              <a:rPr lang="en-US" altLang="en-US" smtClean="0"/>
              <a:t>When tags like &lt;font&gt;, and color attributes were added to the HTML 3.2 specification, it started a nightmare for web developers. Development of large web sites, where fonts and color information were added to every single page, became a long and expensive process.</a:t>
            </a:r>
          </a:p>
          <a:p>
            <a:r>
              <a:rPr lang="en-US" altLang="en-US" smtClean="0"/>
              <a:t>To solve this problem, the World Wide Web Consortium (W3C) created CSS.</a:t>
            </a:r>
          </a:p>
          <a:p>
            <a:r>
              <a:rPr lang="en-US" altLang="en-US" smtClean="0"/>
              <a:t>In HTML 4.0, all formatting could (and should!) be removed from the HTML document, and stored in a separate CSS file.</a:t>
            </a:r>
          </a:p>
          <a:p>
            <a:endParaRPr lang="en-US" altLang="en-US" smtClean="0"/>
          </a:p>
          <a:p>
            <a:endParaRPr lang="en-US" altLang="en-US" smtClean="0"/>
          </a:p>
          <a:p>
            <a:endParaRPr lang="en-US" altLang="en-US" smtClean="0"/>
          </a:p>
        </p:txBody>
      </p:sp>
      <p:sp>
        <p:nvSpPr>
          <p:cNvPr id="92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001D22-64E7-4A6B-98F1-B91DC8AE6B31}" type="slidenum">
              <a:rPr lang="en-US" altLang="en-US"/>
              <a:pPr>
                <a:spcBef>
                  <a:spcPct val="0"/>
                </a:spcBef>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media query</a:t>
            </a:r>
            <a:r>
              <a:rPr lang="en-US" altLang="en-US" smtClean="0"/>
              <a:t> consists of a media type and at least one expression that limits the style sheets' scope by using media features, such as width, height, and color. Media queries, added in </a:t>
            </a:r>
            <a:r>
              <a:rPr lang="en-US" altLang="en-US" smtClean="0">
                <a:hlinkClick r:id="rId3" tooltip="/en-US/docs/CSS/CSS3"/>
              </a:rPr>
              <a:t>CSS3</a:t>
            </a:r>
            <a:r>
              <a:rPr lang="en-US" altLang="en-US" smtClean="0"/>
              <a:t>, let the presentation of content be tailored to a specific range of output devices without having to change the content itself.</a:t>
            </a:r>
          </a:p>
          <a:p>
            <a:r>
              <a:rPr lang="en-US" altLang="en-US" b="1" smtClean="0"/>
              <a:t>Syntax</a:t>
            </a:r>
          </a:p>
          <a:p>
            <a:r>
              <a:rPr lang="en-US" altLang="en-US" smtClean="0"/>
              <a:t>Media  queries consist of a </a:t>
            </a:r>
            <a:r>
              <a:rPr lang="en-US" altLang="en-US" smtClean="0">
                <a:hlinkClick r:id="rId4" tooltip="/en-US/docs/CSS/@media"/>
              </a:rPr>
              <a:t>media type</a:t>
            </a:r>
            <a:r>
              <a:rPr lang="en-US" altLang="en-US" smtClean="0"/>
              <a:t> and can, as of the CSS3 specification, contain one or more expressions, expressed as media features, which resolve to either true or false.  The result of the query is true if the media type specified in the media query matches the type of device the document is being displayed on </a:t>
            </a:r>
            <a:r>
              <a:rPr lang="en-US" altLang="en-US" b="1" smtClean="0"/>
              <a:t>and</a:t>
            </a:r>
            <a:r>
              <a:rPr lang="en-US" altLang="en-US" smtClean="0"/>
              <a:t> all expressions in the media query are true.</a:t>
            </a:r>
          </a:p>
          <a:p>
            <a:endParaRPr lang="en-US" altLang="en-US" smtClean="0"/>
          </a:p>
        </p:txBody>
      </p:sp>
      <p:sp>
        <p:nvSpPr>
          <p:cNvPr id="153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A61E1A-3C53-4765-9B6E-EDDF4C641784}" type="slidenum">
              <a:rPr lang="en-US" altLang="en-US"/>
              <a:pPr>
                <a:spcBef>
                  <a:spcPct val="0"/>
                </a:spcBef>
              </a:pPr>
              <a:t>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element selector selects elements based on the element name.</a:t>
            </a:r>
          </a:p>
          <a:p>
            <a:endParaRPr lang="en-US" altLang="en-US" smtClean="0"/>
          </a:p>
        </p:txBody>
      </p:sp>
      <p:sp>
        <p:nvSpPr>
          <p:cNvPr id="1946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6A65DF2-9590-4BA0-AE7F-9B8334E4F230}" type="slidenum">
              <a:rPr lang="en-US" altLang="en-US"/>
              <a:pPr>
                <a:spcBef>
                  <a:spcPct val="0"/>
                </a:spcBef>
              </a:pPr>
              <a:t>11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id selector uses the id attribute of an HTML element to select a specific element.</a:t>
            </a:r>
          </a:p>
          <a:p>
            <a:r>
              <a:rPr lang="en-US" altLang="en-US" smtClean="0"/>
              <a:t>An id should be unique within a page, so the id selector is used if you want to select a single, unique element.</a:t>
            </a:r>
          </a:p>
          <a:p>
            <a:r>
              <a:rPr lang="en-US" altLang="en-US" smtClean="0"/>
              <a:t>To select an element with a specific id, write a hash character, followed by the id of the element.</a:t>
            </a:r>
          </a:p>
          <a:p>
            <a:endParaRPr lang="en-US" altLang="en-US" smtClean="0"/>
          </a:p>
          <a:p>
            <a:r>
              <a:rPr lang="en-US" altLang="en-US" smtClean="0"/>
              <a:t>The class selector selects elements with a specific class attribute.</a:t>
            </a:r>
          </a:p>
          <a:p>
            <a:r>
              <a:rPr lang="en-US" altLang="en-US" smtClean="0"/>
              <a:t>To select elements with a specific class, write a period character, followed by the name of the class:</a:t>
            </a:r>
          </a:p>
          <a:p>
            <a:endParaRPr lang="en-US" altLang="en-US" smtClean="0"/>
          </a:p>
        </p:txBody>
      </p:sp>
      <p:sp>
        <p:nvSpPr>
          <p:cNvPr id="2355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BC74E9C-9496-4A12-BCEC-CA1BF158262B}" type="slidenum">
              <a:rPr lang="en-US" altLang="en-US"/>
              <a:pPr>
                <a:spcBef>
                  <a:spcPct val="0"/>
                </a:spcBef>
              </a:pPr>
              <a:t>14</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What are Pseudo-classes?</a:t>
            </a:r>
          </a:p>
          <a:p>
            <a:r>
              <a:rPr lang="en-US" altLang="en-US" smtClean="0"/>
              <a:t>A pseudo-class is used to define a special state of an element.</a:t>
            </a:r>
          </a:p>
          <a:p>
            <a:r>
              <a:rPr lang="en-US" altLang="en-US" smtClean="0"/>
              <a:t>For example, it can be used to:</a:t>
            </a:r>
          </a:p>
          <a:p>
            <a:r>
              <a:rPr lang="en-US" altLang="en-US" smtClean="0"/>
              <a:t>Style an element when a user mouses over it</a:t>
            </a:r>
          </a:p>
          <a:p>
            <a:r>
              <a:rPr lang="en-US" altLang="en-US" smtClean="0"/>
              <a:t>Style visited and unvisited links differently</a:t>
            </a:r>
          </a:p>
          <a:p>
            <a:endParaRPr lang="en-US" altLang="en-US" smtClean="0"/>
          </a:p>
          <a:p>
            <a:r>
              <a:rPr lang="en-US" altLang="en-US" b="1" smtClean="0"/>
              <a:t>Syntax</a:t>
            </a:r>
          </a:p>
          <a:p>
            <a:r>
              <a:rPr lang="en-US" altLang="en-US" smtClean="0"/>
              <a:t>The syntax of pseudo-classes:</a:t>
            </a:r>
          </a:p>
          <a:p>
            <a:r>
              <a:rPr lang="en-US" altLang="en-US" smtClean="0"/>
              <a:t>selector:pseudo-class {</a:t>
            </a:r>
            <a:br>
              <a:rPr lang="en-US" altLang="en-US" smtClean="0"/>
            </a:br>
            <a:r>
              <a:rPr lang="en-US" altLang="en-US" smtClean="0"/>
              <a:t>    property:value;</a:t>
            </a:r>
            <a:br>
              <a:rPr lang="en-US" altLang="en-US" smtClean="0"/>
            </a:br>
            <a:r>
              <a:rPr lang="en-US" altLang="en-US" smtClean="0"/>
              <a:t>}</a:t>
            </a:r>
          </a:p>
          <a:p>
            <a:endParaRPr lang="en-US" altLang="en-US" smtClean="0"/>
          </a:p>
        </p:txBody>
      </p:sp>
      <p:sp>
        <p:nvSpPr>
          <p:cNvPr id="297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168365D-FDAD-4F5D-8CD3-77F773D7540E}" type="slidenum">
              <a:rPr lang="en-US" altLang="en-US"/>
              <a:pPr>
                <a:spcBef>
                  <a:spcPct val="0"/>
                </a:spcBef>
              </a:pPr>
              <a:t>18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Select and style every &lt;p&gt; element where the parent is a &lt;div&gt; element:</a:t>
            </a:r>
          </a:p>
          <a:p>
            <a:r>
              <a:rPr lang="en-US" altLang="en-US" smtClean="0"/>
              <a:t>div &gt; p { </a:t>
            </a:r>
            <a:br>
              <a:rPr lang="en-US" altLang="en-US" smtClean="0"/>
            </a:br>
            <a:r>
              <a:rPr lang="en-US" altLang="en-US" smtClean="0"/>
              <a:t>    background-color: yellow;</a:t>
            </a:r>
            <a:br>
              <a:rPr lang="en-US" altLang="en-US" smtClean="0"/>
            </a:br>
            <a:r>
              <a:rPr lang="en-US" altLang="en-US" smtClean="0"/>
              <a:t>} </a:t>
            </a:r>
          </a:p>
          <a:p>
            <a:endParaRPr lang="en-US" altLang="en-US" smtClean="0"/>
          </a:p>
        </p:txBody>
      </p:sp>
      <p:sp>
        <p:nvSpPr>
          <p:cNvPr id="3379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794BE2-DA81-436A-A0EC-8529B5B03F66}" type="slidenum">
              <a:rPr lang="en-US" altLang="en-US"/>
              <a:pPr>
                <a:spcBef>
                  <a:spcPct val="0"/>
                </a:spcBef>
              </a:pPr>
              <a:t>21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7155125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431024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131906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38028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94259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368578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60492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48007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65344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47846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02147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6" descr="template_final copy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3"/>
          <p:cNvSpPr>
            <a:spLocks noChangeArrowheads="1"/>
          </p:cNvSpPr>
          <p:nvPr/>
        </p:nvSpPr>
        <p:spPr bwMode="auto">
          <a:xfrm>
            <a:off x="8135938" y="6180138"/>
            <a:ext cx="498475" cy="557212"/>
          </a:xfrm>
          <a:prstGeom prst="rect">
            <a:avLst/>
          </a:prstGeom>
          <a:no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Wingdings" panose="05000000000000000000" pitchFamily="2" charset="2"/>
              <a:buNone/>
            </a:pPr>
            <a:fld id="{DC922B5D-55CB-4125-B962-F637F7954A15}" type="slidenum">
              <a:rPr lang="en-US" altLang="en-US" sz="1400">
                <a:latin typeface="AvantGarde Md BT"/>
              </a:rPr>
              <a:pPr eaLnBrk="1" hangingPunct="1">
                <a:lnSpc>
                  <a:spcPct val="150000"/>
                </a:lnSpc>
                <a:buFont typeface="Wingdings" panose="05000000000000000000" pitchFamily="2" charset="2"/>
                <a:buNone/>
              </a:pPr>
              <a:t>‹#›</a:t>
            </a:fld>
            <a:endParaRPr lang="en-US" altLang="en-US" sz="1400">
              <a:latin typeface="AvantGarde Md BT"/>
            </a:endParaRPr>
          </a:p>
        </p:txBody>
      </p:sp>
      <p:pic>
        <p:nvPicPr>
          <p:cNvPr id="1028" name="Picture 5"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8200" y="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458200" y="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1000" y="1676400"/>
            <a:ext cx="7467600" cy="2549525"/>
          </a:xfrm>
          <a:ln>
            <a:miter lim="800000"/>
            <a:headEnd/>
            <a:tailEnd/>
          </a:ln>
        </p:spPr>
        <p:txBody>
          <a:bodyPr lIns="92075" tIns="46038" rIns="92075" bIns="46038" rtlCol="0" anchor="ctr"/>
          <a:lstStyle/>
          <a:p>
            <a:pPr eaLnBrk="1" fontAlgn="auto" hangingPunct="1">
              <a:spcAft>
                <a:spcPts val="0"/>
              </a:spcAft>
              <a:defRPr/>
            </a:pPr>
            <a:r>
              <a:rPr lang="en-GB" b="1" dirty="0">
                <a:solidFill>
                  <a:schemeClr val="accent6"/>
                </a:solidFill>
              </a:rPr>
              <a:t/>
            </a:r>
            <a:br>
              <a:rPr lang="en-GB" b="1" dirty="0">
                <a:solidFill>
                  <a:schemeClr val="accent6"/>
                </a:solidFill>
              </a:rPr>
            </a:br>
            <a:r>
              <a:rPr lang="en-GB" b="1" dirty="0">
                <a:solidFill>
                  <a:schemeClr val="accent6"/>
                </a:solidFill>
              </a:rPr>
              <a:t/>
            </a:r>
            <a:br>
              <a:rPr lang="en-GB" b="1" dirty="0">
                <a:solidFill>
                  <a:schemeClr val="accent6"/>
                </a:solidFill>
              </a:rPr>
            </a:br>
            <a:r>
              <a:rPr lang="en-GB" b="1" dirty="0">
                <a:solidFill>
                  <a:schemeClr val="accent6"/>
                </a:solidFill>
              </a:rPr>
              <a:t>Session 3.1</a:t>
            </a:r>
            <a:br>
              <a:rPr lang="en-GB" b="1" dirty="0">
                <a:solidFill>
                  <a:schemeClr val="accent6"/>
                </a:solidFill>
              </a:rPr>
            </a:br>
            <a:r>
              <a:rPr lang="en-US" b="1" dirty="0">
                <a:solidFill>
                  <a:schemeClr val="accent6"/>
                </a:solidFill>
              </a:rPr>
              <a:t>Intro to CSS 3</a:t>
            </a:r>
            <a:endParaRPr lang="en-GB" b="1" dirty="0">
              <a:solidFill>
                <a:schemeClr val="accent6"/>
              </a:solidFill>
            </a:endParaRPr>
          </a:p>
        </p:txBody>
      </p:sp>
      <p:sp>
        <p:nvSpPr>
          <p:cNvPr id="4099" name="Rectangle 2"/>
          <p:cNvSpPr>
            <a:spLocks noChangeArrowheads="1"/>
          </p:cNvSpPr>
          <p:nvPr/>
        </p:nvSpPr>
        <p:spPr bwMode="auto">
          <a:xfrm>
            <a:off x="631825" y="3030538"/>
            <a:ext cx="8054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4400" b="1">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Selectors in CSS</a:t>
            </a:r>
          </a:p>
        </p:txBody>
      </p:sp>
      <p:sp>
        <p:nvSpPr>
          <p:cNvPr id="17411" name="Content Placeholder 2"/>
          <p:cNvSpPr>
            <a:spLocks noGrp="1" noChangeArrowheads="1"/>
          </p:cNvSpPr>
          <p:nvPr>
            <p:ph idx="1"/>
          </p:nvPr>
        </p:nvSpPr>
        <p:spPr bwMode="auto">
          <a:xfrm>
            <a:off x="5334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dirty="0" smtClean="0"/>
              <a:t>Element</a:t>
            </a:r>
            <a:r>
              <a:rPr lang="en-US" altLang="en-US" dirty="0" smtClean="0"/>
              <a:t> type of selector</a:t>
            </a:r>
          </a:p>
          <a:p>
            <a:pPr eaLnBrk="1" hangingPunct="1"/>
            <a:r>
              <a:rPr lang="en-US" altLang="en-US" b="1" dirty="0" smtClean="0"/>
              <a:t>Class</a:t>
            </a:r>
            <a:r>
              <a:rPr lang="en-US" altLang="en-US" dirty="0" smtClean="0"/>
              <a:t> &amp; </a:t>
            </a:r>
            <a:r>
              <a:rPr lang="en-US" altLang="en-US" b="1" dirty="0" smtClean="0"/>
              <a:t>ID</a:t>
            </a:r>
          </a:p>
          <a:p>
            <a:pPr eaLnBrk="1" hangingPunct="1"/>
            <a:r>
              <a:rPr lang="en-US" altLang="en-US" b="1" dirty="0" err="1" smtClean="0"/>
              <a:t>Pseudoclasses</a:t>
            </a:r>
            <a:endParaRPr lang="en-US" altLang="en-US" b="1" dirty="0" smtClean="0"/>
          </a:p>
          <a:p>
            <a:pPr eaLnBrk="1" hangingPunct="1"/>
            <a:r>
              <a:rPr lang="en-US" altLang="en-US" b="1" dirty="0" smtClean="0"/>
              <a:t>Descendent</a:t>
            </a:r>
            <a:r>
              <a:rPr lang="en-US" altLang="en-US" dirty="0" smtClean="0"/>
              <a:t> and </a:t>
            </a:r>
            <a:r>
              <a:rPr lang="en-US" altLang="en-US" b="1" dirty="0" smtClean="0"/>
              <a:t>child</a:t>
            </a:r>
            <a:r>
              <a:rPr lang="en-US" altLang="en-US" dirty="0" smtClean="0"/>
              <a:t> selectors</a:t>
            </a:r>
          </a:p>
          <a:p>
            <a:pPr eaLnBrk="1" hangingPunct="1"/>
            <a:r>
              <a:rPr lang="en-US" altLang="en-US" b="1" dirty="0" smtClean="0"/>
              <a:t>Attribute</a:t>
            </a:r>
            <a:r>
              <a:rPr lang="en-US" altLang="en-US" dirty="0" smtClean="0"/>
              <a:t> selector</a:t>
            </a:r>
          </a:p>
          <a:p>
            <a:pPr eaLnBrk="1" hangingPunct="1"/>
            <a:endParaRPr lang="en-US" altLang="en-US" dirty="0" smtClean="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Element selector</a:t>
            </a:r>
          </a:p>
        </p:txBody>
      </p:sp>
      <p:sp>
        <p:nvSpPr>
          <p:cNvPr id="18435" name="Content Placeholder 2"/>
          <p:cNvSpPr>
            <a:spLocks noGrp="1" noChangeArrowheads="1"/>
          </p:cNvSpPr>
          <p:nvPr>
            <p:ph idx="1"/>
          </p:nvPr>
        </p:nvSpPr>
        <p:spPr bwMode="auto">
          <a:xfrm>
            <a:off x="6096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Any HTML element by its name</a:t>
            </a:r>
          </a:p>
          <a:p>
            <a:pPr eaLnBrk="1" hangingPunct="1"/>
            <a:r>
              <a:rPr lang="en-US" altLang="en-US" dirty="0" smtClean="0"/>
              <a:t>* means all elements</a:t>
            </a:r>
          </a:p>
          <a:p>
            <a:pPr eaLnBrk="1" hangingPunct="1"/>
            <a:r>
              <a:rPr lang="en-US" altLang="en-US" dirty="0" smtClean="0"/>
              <a:t>Demo</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dirty="0" smtClean="0"/>
              <a:t>Element selector</a:t>
            </a:r>
          </a:p>
        </p:txBody>
      </p:sp>
      <p:sp>
        <p:nvSpPr>
          <p:cNvPr id="20483" name="Content Placeholder 2"/>
          <p:cNvSpPr>
            <a:spLocks noGrp="1" noChangeArrowheads="1"/>
          </p:cNvSpPr>
          <p:nvPr>
            <p:ph idx="1"/>
          </p:nvPr>
        </p:nvSpPr>
        <p:spPr bwMode="auto">
          <a:xfrm>
            <a:off x="685800" y="1752600"/>
            <a:ext cx="868680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300" dirty="0" smtClean="0">
                <a:solidFill>
                  <a:schemeClr val="bg2">
                    <a:lumMod val="75000"/>
                  </a:schemeClr>
                </a:solidFill>
              </a:rPr>
              <a:t>&lt;!- - index.html - -&gt;</a:t>
            </a:r>
          </a:p>
          <a:p>
            <a:pPr eaLnBrk="1" hangingPunct="1">
              <a:buFontTx/>
              <a:buNone/>
            </a:pPr>
            <a:r>
              <a:rPr lang="en-US" altLang="en-US" sz="2300" dirty="0" smtClean="0"/>
              <a:t>&lt;!</a:t>
            </a:r>
            <a:r>
              <a:rPr lang="en-US" altLang="en-US" sz="2300" dirty="0" err="1" smtClean="0"/>
              <a:t>doctype</a:t>
            </a:r>
            <a:r>
              <a:rPr lang="en-US" altLang="en-US" sz="2300" dirty="0" smtClean="0"/>
              <a:t> html&gt;</a:t>
            </a:r>
          </a:p>
          <a:p>
            <a:pPr eaLnBrk="1" hangingPunct="1">
              <a:buFontTx/>
              <a:buNone/>
            </a:pPr>
            <a:r>
              <a:rPr lang="en-US" altLang="en-US" sz="2300" dirty="0" smtClean="0"/>
              <a:t>&lt;html&gt;</a:t>
            </a:r>
          </a:p>
          <a:p>
            <a:pPr eaLnBrk="1" hangingPunct="1">
              <a:buFontTx/>
              <a:buNone/>
            </a:pPr>
            <a:r>
              <a:rPr lang="en-US" altLang="en-US" sz="2300" dirty="0" smtClean="0"/>
              <a:t>&lt;head&gt;</a:t>
            </a:r>
          </a:p>
          <a:p>
            <a:pPr eaLnBrk="1" hangingPunct="1">
              <a:buFontTx/>
              <a:buNone/>
            </a:pPr>
            <a:r>
              <a:rPr lang="en-US" altLang="en-US" sz="2300" dirty="0" smtClean="0"/>
              <a:t>&lt;meta charset="utf-8"&gt;</a:t>
            </a:r>
          </a:p>
          <a:p>
            <a:pPr eaLnBrk="1" hangingPunct="1">
              <a:buFontTx/>
              <a:buNone/>
            </a:pPr>
            <a:r>
              <a:rPr lang="en-US" altLang="en-US" sz="2300" dirty="0" smtClean="0"/>
              <a:t>&lt;title&gt;ABCD Industries&lt;/title&gt;</a:t>
            </a:r>
          </a:p>
          <a:p>
            <a:pPr eaLnBrk="1" hangingPunct="1">
              <a:buFontTx/>
              <a:buNone/>
            </a:pPr>
            <a:r>
              <a:rPr lang="en-US" altLang="en-US" sz="2300" dirty="0" smtClean="0">
                <a:solidFill>
                  <a:srgbClr val="FF0000"/>
                </a:solidFill>
              </a:rPr>
              <a:t>&lt;link </a:t>
            </a:r>
            <a:r>
              <a:rPr lang="en-US" altLang="en-US" sz="2300" dirty="0" err="1" smtClean="0">
                <a:solidFill>
                  <a:srgbClr val="FF0000"/>
                </a:solidFill>
              </a:rPr>
              <a:t>rel</a:t>
            </a:r>
            <a:r>
              <a:rPr lang="en-US" altLang="en-US" sz="2300" dirty="0" smtClean="0">
                <a:solidFill>
                  <a:srgbClr val="FF0000"/>
                </a:solidFill>
              </a:rPr>
              <a:t>="stylesheet“  type="text/</a:t>
            </a:r>
            <a:r>
              <a:rPr lang="en-US" altLang="en-US" sz="2300" dirty="0" err="1" smtClean="0">
                <a:solidFill>
                  <a:srgbClr val="FF0000"/>
                </a:solidFill>
              </a:rPr>
              <a:t>css</a:t>
            </a:r>
            <a:r>
              <a:rPr lang="en-US" altLang="en-US" sz="2300" dirty="0" smtClean="0">
                <a:solidFill>
                  <a:srgbClr val="FF0000"/>
                </a:solidFill>
              </a:rPr>
              <a:t>”  </a:t>
            </a:r>
            <a:r>
              <a:rPr lang="en-US" altLang="en-US" sz="2300" dirty="0" err="1" smtClean="0">
                <a:solidFill>
                  <a:srgbClr val="FF0000"/>
                </a:solidFill>
              </a:rPr>
              <a:t>href</a:t>
            </a:r>
            <a:r>
              <a:rPr lang="en-US" altLang="en-US" sz="2300" dirty="0" smtClean="0">
                <a:solidFill>
                  <a:srgbClr val="FF0000"/>
                </a:solidFill>
              </a:rPr>
              <a:t>="CSS/type.css"&gt;</a:t>
            </a:r>
          </a:p>
          <a:p>
            <a:pPr eaLnBrk="1" hangingPunct="1">
              <a:buFontTx/>
              <a:buNone/>
            </a:pPr>
            <a:r>
              <a:rPr lang="en-US" altLang="en-US" sz="2300" dirty="0" smtClean="0"/>
              <a:t>&lt;/head&gt;</a:t>
            </a:r>
          </a:p>
          <a:p>
            <a:pPr eaLnBrk="1" hangingPunct="1">
              <a:buFontTx/>
              <a:buNone/>
            </a:pPr>
            <a:r>
              <a:rPr lang="en-US" altLang="en-US" sz="2300" dirty="0" smtClean="0"/>
              <a:t>&lt;body&gt;</a:t>
            </a:r>
          </a:p>
          <a:p>
            <a:pPr eaLnBrk="1" hangingPunct="1">
              <a:buFontTx/>
              <a:buNone/>
            </a:pPr>
            <a:r>
              <a:rPr lang="en-US" altLang="en-US" sz="2300" dirty="0" smtClean="0"/>
              <a:t>&lt;h1&gt;Welcome to ABCD Industries&lt;/h1&gt;</a:t>
            </a:r>
          </a:p>
          <a:p>
            <a:pPr eaLnBrk="1" hangingPunct="1">
              <a:buFontTx/>
              <a:buNone/>
            </a:pPr>
            <a:r>
              <a:rPr lang="en-US" altLang="en-US" sz="2300" dirty="0" smtClean="0"/>
              <a:t>&lt;/body&gt;</a:t>
            </a:r>
          </a:p>
          <a:p>
            <a:pPr eaLnBrk="1" hangingPunct="1">
              <a:buFontTx/>
              <a:buNone/>
            </a:pPr>
            <a:r>
              <a:rPr lang="en-US" altLang="en-US" sz="2300" dirty="0" smtClean="0"/>
              <a:t>&lt;/html&gt;</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Element selector (CSS)</a:t>
            </a:r>
          </a:p>
        </p:txBody>
      </p:sp>
      <p:sp>
        <p:nvSpPr>
          <p:cNvPr id="14339" name="Content Placeholder 2"/>
          <p:cNvSpPr>
            <a:spLocks noGrp="1"/>
          </p:cNvSpPr>
          <p:nvPr>
            <p:ph idx="1"/>
          </p:nvPr>
        </p:nvSpPr>
        <p:spPr>
          <a:xfrm>
            <a:off x="685800" y="1600200"/>
            <a:ext cx="8229600" cy="5257800"/>
          </a:xfrm>
        </p:spPr>
        <p:txBody>
          <a:bodyPr rtlCol="0">
            <a:normAutofit/>
          </a:bodyPr>
          <a:lstStyle/>
          <a:p>
            <a:pPr eaLnBrk="1" fontAlgn="auto" hangingPunct="1">
              <a:spcAft>
                <a:spcPts val="0"/>
              </a:spcAft>
              <a:buFontTx/>
              <a:buNone/>
              <a:defRPr/>
            </a:pPr>
            <a:r>
              <a:rPr lang="en-US" altLang="en-US" sz="2000" dirty="0">
                <a:solidFill>
                  <a:srgbClr val="FF0000"/>
                </a:solidFill>
              </a:rPr>
              <a:t>@charset "utf-8";</a:t>
            </a:r>
          </a:p>
          <a:p>
            <a:pPr eaLnBrk="1" fontAlgn="auto" hangingPunct="1">
              <a:spcAft>
                <a:spcPts val="0"/>
              </a:spcAft>
              <a:buFontTx/>
              <a:buNone/>
              <a:defRPr/>
            </a:pPr>
            <a:r>
              <a:rPr lang="en-US" altLang="en-US" sz="2000" dirty="0">
                <a:solidFill>
                  <a:schemeClr val="bg2">
                    <a:lumMod val="50000"/>
                  </a:schemeClr>
                </a:solidFill>
              </a:rPr>
              <a:t>/* CSS Document */</a:t>
            </a:r>
          </a:p>
          <a:p>
            <a:pPr eaLnBrk="1" fontAlgn="auto" hangingPunct="1">
              <a:spcAft>
                <a:spcPts val="0"/>
              </a:spcAft>
              <a:buFontTx/>
              <a:buNone/>
              <a:defRPr/>
            </a:pPr>
            <a:r>
              <a:rPr lang="en-US" altLang="en-US" sz="2000" dirty="0"/>
              <a:t>{</a:t>
            </a:r>
          </a:p>
          <a:p>
            <a:pPr eaLnBrk="1" fontAlgn="auto" hangingPunct="1">
              <a:spcAft>
                <a:spcPts val="0"/>
              </a:spcAft>
              <a:buFontTx/>
              <a:buNone/>
              <a:defRPr/>
            </a:pPr>
            <a:r>
              <a:rPr lang="en-US" altLang="en-US" sz="2000" dirty="0"/>
              <a:t>     margin:0;</a:t>
            </a:r>
          </a:p>
          <a:p>
            <a:pPr eaLnBrk="1" fontAlgn="auto" hangingPunct="1">
              <a:spcAft>
                <a:spcPts val="0"/>
              </a:spcAft>
              <a:buFontTx/>
              <a:buNone/>
              <a:defRPr/>
            </a:pPr>
            <a:r>
              <a:rPr lang="en-US" altLang="en-US" sz="2000" dirty="0"/>
              <a:t>     border:0;</a:t>
            </a:r>
          </a:p>
          <a:p>
            <a:pPr eaLnBrk="1" fontAlgn="auto" hangingPunct="1">
              <a:spcAft>
                <a:spcPts val="0"/>
              </a:spcAft>
              <a:buFontTx/>
              <a:buNone/>
              <a:defRPr/>
            </a:pPr>
            <a:r>
              <a:rPr lang="en-US" altLang="en-US" sz="2000" dirty="0"/>
              <a:t>      padding:0;</a:t>
            </a:r>
          </a:p>
          <a:p>
            <a:pPr eaLnBrk="1" fontAlgn="auto" hangingPunct="1">
              <a:spcAft>
                <a:spcPts val="0"/>
              </a:spcAft>
              <a:buFontTx/>
              <a:buNone/>
              <a:defRPr/>
            </a:pPr>
            <a:r>
              <a:rPr lang="en-US" altLang="en-US" sz="2000" dirty="0"/>
              <a:t>}</a:t>
            </a:r>
          </a:p>
          <a:p>
            <a:pPr eaLnBrk="1" fontAlgn="auto" hangingPunct="1">
              <a:spcAft>
                <a:spcPts val="0"/>
              </a:spcAft>
              <a:buFontTx/>
              <a:buNone/>
              <a:defRPr/>
            </a:pPr>
            <a:r>
              <a:rPr lang="en-US" altLang="en-US" sz="2000" dirty="0">
                <a:solidFill>
                  <a:srgbClr val="FF0000"/>
                </a:solidFill>
              </a:rPr>
              <a:t>body</a:t>
            </a:r>
            <a:r>
              <a:rPr lang="en-US" altLang="en-US" sz="2000" dirty="0">
                <a:solidFill>
                  <a:schemeClr val="tx1">
                    <a:lumMod val="75000"/>
                    <a:lumOff val="25000"/>
                  </a:schemeClr>
                </a:solidFill>
              </a:rPr>
              <a:t>/* this is an html element*/</a:t>
            </a:r>
          </a:p>
          <a:p>
            <a:pPr eaLnBrk="1" fontAlgn="auto" hangingPunct="1">
              <a:spcAft>
                <a:spcPts val="0"/>
              </a:spcAft>
              <a:buFontTx/>
              <a:buNone/>
              <a:defRPr/>
            </a:pPr>
            <a:r>
              <a:rPr lang="en-US" altLang="en-US" sz="2000" dirty="0"/>
              <a:t>{</a:t>
            </a:r>
          </a:p>
          <a:p>
            <a:pPr eaLnBrk="1" fontAlgn="auto" hangingPunct="1">
              <a:spcAft>
                <a:spcPts val="0"/>
              </a:spcAft>
              <a:buFontTx/>
              <a:buNone/>
              <a:defRPr/>
            </a:pPr>
            <a:r>
              <a:rPr lang="en-US" altLang="en-US" sz="2000" dirty="0"/>
              <a:t>	background-color:#903;</a:t>
            </a:r>
          </a:p>
          <a:p>
            <a:pPr eaLnBrk="1" fontAlgn="auto" hangingPunct="1">
              <a:spcAft>
                <a:spcPts val="0"/>
              </a:spcAft>
              <a:buFontTx/>
              <a:buNone/>
              <a:defRPr/>
            </a:pPr>
            <a:r>
              <a:rPr lang="en-US" altLang="en-US" sz="2000" dirty="0"/>
              <a:t>}</a:t>
            </a:r>
          </a:p>
          <a:p>
            <a:pPr eaLnBrk="1" fontAlgn="auto" hangingPunct="1">
              <a:spcAft>
                <a:spcPts val="0"/>
              </a:spcAft>
              <a:buFontTx/>
              <a:buNone/>
              <a:defRPr/>
            </a:pPr>
            <a:r>
              <a:rPr lang="en-US" altLang="en-US" sz="2000" dirty="0">
                <a:solidFill>
                  <a:srgbClr val="FF0000"/>
                </a:solidFill>
              </a:rPr>
              <a:t>h1</a:t>
            </a:r>
          </a:p>
          <a:p>
            <a:pPr eaLnBrk="1" fontAlgn="auto" hangingPunct="1">
              <a:spcAft>
                <a:spcPts val="0"/>
              </a:spcAft>
              <a:buFontTx/>
              <a:buNone/>
              <a:defRPr/>
            </a:pPr>
            <a:r>
              <a:rPr lang="en-US" altLang="en-US" sz="2000" dirty="0"/>
              <a:t>{color:#0CC;</a:t>
            </a:r>
          </a:p>
          <a:p>
            <a:pPr eaLnBrk="1" fontAlgn="auto" hangingPunct="1">
              <a:spcAft>
                <a:spcPts val="0"/>
              </a:spcAft>
              <a:buFontTx/>
              <a:buNone/>
              <a:defRPr/>
            </a:pPr>
            <a:r>
              <a:rPr lang="en-US" altLang="en-US" sz="2000" dirty="0"/>
              <a:t>}</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Class and ID</a:t>
            </a:r>
          </a:p>
        </p:txBody>
      </p:sp>
      <p:sp>
        <p:nvSpPr>
          <p:cNvPr id="22531"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dirty="0" smtClean="0"/>
              <a:t>Class</a:t>
            </a:r>
            <a:r>
              <a:rPr lang="en-US" altLang="en-US" dirty="0" smtClean="0"/>
              <a:t> is used for </a:t>
            </a:r>
            <a:r>
              <a:rPr lang="en-US" altLang="en-US" b="1" dirty="0" smtClean="0"/>
              <a:t>common </a:t>
            </a:r>
            <a:r>
              <a:rPr lang="en-US" altLang="en-US" dirty="0" smtClean="0"/>
              <a:t>styling of elements</a:t>
            </a:r>
          </a:p>
          <a:p>
            <a:pPr eaLnBrk="1" hangingPunct="1"/>
            <a:r>
              <a:rPr lang="en-US" altLang="en-US" b="1" dirty="0" smtClean="0"/>
              <a:t>ID</a:t>
            </a:r>
            <a:r>
              <a:rPr lang="en-US" altLang="en-US" dirty="0" smtClean="0"/>
              <a:t> is used for </a:t>
            </a:r>
            <a:r>
              <a:rPr lang="en-US" altLang="en-US" b="1" dirty="0" smtClean="0"/>
              <a:t>unique </a:t>
            </a:r>
            <a:r>
              <a:rPr lang="en-US" altLang="en-US" dirty="0" smtClean="0"/>
              <a:t>styling for an element</a:t>
            </a:r>
          </a:p>
          <a:p>
            <a:pPr eaLnBrk="1" hangingPunct="1"/>
            <a:r>
              <a:rPr lang="en-US" altLang="en-US" dirty="0" smtClean="0"/>
              <a:t>Demo</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Class and ID</a:t>
            </a:r>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b="5080"/>
          <a:stretch>
            <a:fillRect/>
          </a:stretch>
        </p:blipFill>
        <p:spPr bwMode="auto">
          <a:xfrm>
            <a:off x="838200" y="1828800"/>
            <a:ext cx="7620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Class and ID</a:t>
            </a:r>
            <a:br>
              <a:rPr lang="en-US" altLang="en-US" b="1" smtClean="0"/>
            </a:br>
            <a:r>
              <a:rPr lang="en-US" altLang="en-US" b="1" smtClean="0"/>
              <a:t>(index.html)</a:t>
            </a:r>
          </a:p>
        </p:txBody>
      </p:sp>
      <p:sp>
        <p:nvSpPr>
          <p:cNvPr id="3" name="Content Placeholder 2"/>
          <p:cNvSpPr>
            <a:spLocks noGrp="1"/>
          </p:cNvSpPr>
          <p:nvPr>
            <p:ph idx="1"/>
          </p:nvPr>
        </p:nvSpPr>
        <p:spPr>
          <a:xfrm>
            <a:off x="609600" y="1722438"/>
            <a:ext cx="8229600" cy="4906962"/>
          </a:xfrm>
        </p:spPr>
        <p:txBody>
          <a:bodyPr rtlCol="0">
            <a:normAutofit/>
          </a:bodyPr>
          <a:lstStyle/>
          <a:p>
            <a:pPr eaLnBrk="1" fontAlgn="auto" hangingPunct="1">
              <a:spcAft>
                <a:spcPts val="0"/>
              </a:spcAft>
              <a:buFontTx/>
              <a:buNone/>
              <a:defRPr/>
            </a:pPr>
            <a:r>
              <a:rPr lang="en-US" sz="2000" dirty="0">
                <a:solidFill>
                  <a:schemeClr val="tx1">
                    <a:lumMod val="75000"/>
                    <a:lumOff val="25000"/>
                  </a:schemeClr>
                </a:solidFill>
              </a:rPr>
              <a:t>&lt;body&gt;</a:t>
            </a:r>
          </a:p>
          <a:p>
            <a:pPr eaLnBrk="1" fontAlgn="auto" hangingPunct="1">
              <a:spcAft>
                <a:spcPts val="0"/>
              </a:spcAft>
              <a:buFontTx/>
              <a:buNone/>
              <a:defRPr/>
            </a:pPr>
            <a:r>
              <a:rPr lang="en-US" sz="2000" dirty="0">
                <a:solidFill>
                  <a:srgbClr val="FF0000"/>
                </a:solidFill>
              </a:rPr>
              <a:t>&lt;header&gt;</a:t>
            </a:r>
          </a:p>
          <a:p>
            <a:pPr eaLnBrk="1" fontAlgn="auto" hangingPunct="1">
              <a:spcAft>
                <a:spcPts val="0"/>
              </a:spcAft>
              <a:buFontTx/>
              <a:buNone/>
              <a:defRPr/>
            </a:pPr>
            <a:r>
              <a:rPr lang="en-US" sz="2000" dirty="0">
                <a:solidFill>
                  <a:srgbClr val="FF0000"/>
                </a:solidFill>
              </a:rPr>
              <a:t>&lt;</a:t>
            </a:r>
            <a:r>
              <a:rPr lang="en-US" sz="2000" dirty="0" err="1">
                <a:solidFill>
                  <a:srgbClr val="FF0000"/>
                </a:solidFill>
              </a:rPr>
              <a:t>nav</a:t>
            </a:r>
            <a:r>
              <a:rPr lang="en-US" sz="2000" dirty="0">
                <a:solidFill>
                  <a:srgbClr val="FF0000"/>
                </a:solidFill>
              </a:rPr>
              <a:t> id="</a:t>
            </a:r>
            <a:r>
              <a:rPr lang="en-US" sz="2000" dirty="0" err="1">
                <a:solidFill>
                  <a:srgbClr val="FF0000"/>
                </a:solidFill>
              </a:rPr>
              <a:t>mainNav</a:t>
            </a:r>
            <a:r>
              <a:rPr lang="en-US" sz="2000" dirty="0">
                <a:solidFill>
                  <a:srgbClr val="FF0000"/>
                </a:solidFill>
              </a:rPr>
              <a:t>"&gt;</a:t>
            </a:r>
          </a:p>
          <a:p>
            <a:pPr eaLnBrk="1" fontAlgn="auto" hangingPunct="1">
              <a:spcAft>
                <a:spcPts val="0"/>
              </a:spcAft>
              <a:buFontTx/>
              <a:buNone/>
              <a:defRPr/>
            </a:pPr>
            <a:r>
              <a:rPr lang="en-US" sz="2000" dirty="0">
                <a:solidFill>
                  <a:schemeClr val="accent6"/>
                </a:solidFill>
              </a:rPr>
              <a:t>&lt;a class="</a:t>
            </a:r>
            <a:r>
              <a:rPr lang="en-US" sz="2000" dirty="0" err="1">
                <a:solidFill>
                  <a:schemeClr val="accent6"/>
                </a:solidFill>
              </a:rPr>
              <a:t>navlinks</a:t>
            </a:r>
            <a:r>
              <a:rPr lang="en-US" sz="2000" dirty="0">
                <a:solidFill>
                  <a:schemeClr val="accent6"/>
                </a:solidFill>
              </a:rPr>
              <a:t>" </a:t>
            </a:r>
            <a:r>
              <a:rPr lang="en-US" sz="2000" dirty="0" err="1">
                <a:solidFill>
                  <a:schemeClr val="accent6"/>
                </a:solidFill>
              </a:rPr>
              <a:t>href</a:t>
            </a:r>
            <a:r>
              <a:rPr lang="en-US" sz="2000" dirty="0">
                <a:solidFill>
                  <a:schemeClr val="accent6"/>
                </a:solidFill>
              </a:rPr>
              <a:t>="#"&gt;Home&lt;/a&gt;</a:t>
            </a:r>
          </a:p>
          <a:p>
            <a:pPr eaLnBrk="1" fontAlgn="auto" hangingPunct="1">
              <a:spcAft>
                <a:spcPts val="0"/>
              </a:spcAft>
              <a:buFontTx/>
              <a:buNone/>
              <a:defRPr/>
            </a:pPr>
            <a:r>
              <a:rPr lang="en-US" sz="2000" dirty="0">
                <a:solidFill>
                  <a:schemeClr val="accent6"/>
                </a:solidFill>
              </a:rPr>
              <a:t>&lt;a class="</a:t>
            </a:r>
            <a:r>
              <a:rPr lang="en-US" sz="2000" dirty="0" err="1">
                <a:solidFill>
                  <a:schemeClr val="accent6"/>
                </a:solidFill>
              </a:rPr>
              <a:t>navlinks</a:t>
            </a:r>
            <a:r>
              <a:rPr lang="en-US" sz="2000" dirty="0">
                <a:solidFill>
                  <a:schemeClr val="accent6"/>
                </a:solidFill>
              </a:rPr>
              <a:t>" </a:t>
            </a:r>
            <a:r>
              <a:rPr lang="en-US" sz="2000" dirty="0" err="1">
                <a:solidFill>
                  <a:schemeClr val="accent6"/>
                </a:solidFill>
              </a:rPr>
              <a:t>href</a:t>
            </a:r>
            <a:r>
              <a:rPr lang="en-US" sz="2000" dirty="0">
                <a:solidFill>
                  <a:schemeClr val="accent6"/>
                </a:solidFill>
              </a:rPr>
              <a:t>="#"&gt;About us&lt;/a&gt;</a:t>
            </a:r>
          </a:p>
          <a:p>
            <a:pPr eaLnBrk="1" fontAlgn="auto" hangingPunct="1">
              <a:spcAft>
                <a:spcPts val="0"/>
              </a:spcAft>
              <a:buFontTx/>
              <a:buNone/>
              <a:defRPr/>
            </a:pPr>
            <a:r>
              <a:rPr lang="en-US" sz="2000" dirty="0">
                <a:solidFill>
                  <a:schemeClr val="accent6"/>
                </a:solidFill>
              </a:rPr>
              <a:t>&lt;a class="</a:t>
            </a:r>
            <a:r>
              <a:rPr lang="en-US" sz="2000" dirty="0" err="1">
                <a:solidFill>
                  <a:schemeClr val="accent6"/>
                </a:solidFill>
              </a:rPr>
              <a:t>navlinks</a:t>
            </a:r>
            <a:r>
              <a:rPr lang="en-US" sz="2000" dirty="0">
                <a:solidFill>
                  <a:schemeClr val="accent6"/>
                </a:solidFill>
              </a:rPr>
              <a:t>" </a:t>
            </a:r>
            <a:r>
              <a:rPr lang="en-US" sz="2000" dirty="0" err="1">
                <a:solidFill>
                  <a:schemeClr val="accent6"/>
                </a:solidFill>
              </a:rPr>
              <a:t>href</a:t>
            </a:r>
            <a:r>
              <a:rPr lang="en-US" sz="2000" dirty="0">
                <a:solidFill>
                  <a:schemeClr val="accent6"/>
                </a:solidFill>
              </a:rPr>
              <a:t>="#"&gt;Our Projects&lt;/a&gt;</a:t>
            </a:r>
          </a:p>
          <a:p>
            <a:pPr eaLnBrk="1" fontAlgn="auto" hangingPunct="1">
              <a:spcAft>
                <a:spcPts val="0"/>
              </a:spcAft>
              <a:buFontTx/>
              <a:buNone/>
              <a:defRPr/>
            </a:pPr>
            <a:r>
              <a:rPr lang="en-US" sz="2000" dirty="0">
                <a:solidFill>
                  <a:schemeClr val="accent6"/>
                </a:solidFill>
              </a:rPr>
              <a:t>&lt;a class="</a:t>
            </a:r>
            <a:r>
              <a:rPr lang="en-US" sz="2000" dirty="0" err="1">
                <a:solidFill>
                  <a:schemeClr val="accent6"/>
                </a:solidFill>
              </a:rPr>
              <a:t>navlinks</a:t>
            </a:r>
            <a:r>
              <a:rPr lang="en-US" sz="2000" dirty="0">
                <a:solidFill>
                  <a:schemeClr val="accent6"/>
                </a:solidFill>
              </a:rPr>
              <a:t>" </a:t>
            </a:r>
            <a:r>
              <a:rPr lang="en-US" sz="2000" dirty="0" err="1">
                <a:solidFill>
                  <a:schemeClr val="accent6"/>
                </a:solidFill>
              </a:rPr>
              <a:t>href</a:t>
            </a:r>
            <a:r>
              <a:rPr lang="en-US" sz="2000" dirty="0">
                <a:solidFill>
                  <a:schemeClr val="accent6"/>
                </a:solidFill>
              </a:rPr>
              <a:t>="#"&gt;Gallery&lt;/a&gt;</a:t>
            </a:r>
          </a:p>
          <a:p>
            <a:pPr eaLnBrk="1" fontAlgn="auto" hangingPunct="1">
              <a:spcAft>
                <a:spcPts val="0"/>
              </a:spcAft>
              <a:buFontTx/>
              <a:buNone/>
              <a:defRPr/>
            </a:pPr>
            <a:r>
              <a:rPr lang="en-US" sz="2000" dirty="0">
                <a:solidFill>
                  <a:schemeClr val="accent6"/>
                </a:solidFill>
              </a:rPr>
              <a:t>&lt;a class="</a:t>
            </a:r>
            <a:r>
              <a:rPr lang="en-US" sz="2000" dirty="0" err="1">
                <a:solidFill>
                  <a:schemeClr val="accent6"/>
                </a:solidFill>
              </a:rPr>
              <a:t>navlinks</a:t>
            </a:r>
            <a:r>
              <a:rPr lang="en-US" sz="2000" dirty="0">
                <a:solidFill>
                  <a:schemeClr val="accent6"/>
                </a:solidFill>
              </a:rPr>
              <a:t>" </a:t>
            </a:r>
            <a:r>
              <a:rPr lang="en-US" sz="2000" dirty="0" err="1">
                <a:solidFill>
                  <a:schemeClr val="accent6"/>
                </a:solidFill>
              </a:rPr>
              <a:t>href</a:t>
            </a:r>
            <a:r>
              <a:rPr lang="en-US" sz="2000" dirty="0">
                <a:solidFill>
                  <a:schemeClr val="accent6"/>
                </a:solidFill>
              </a:rPr>
              <a:t>="#"&gt;Support&lt;/a&gt;</a:t>
            </a:r>
          </a:p>
          <a:p>
            <a:pPr eaLnBrk="1" fontAlgn="auto" hangingPunct="1">
              <a:spcAft>
                <a:spcPts val="0"/>
              </a:spcAft>
              <a:buFontTx/>
              <a:buNone/>
              <a:defRPr/>
            </a:pPr>
            <a:r>
              <a:rPr lang="en-US" sz="2000" dirty="0">
                <a:solidFill>
                  <a:schemeClr val="accent6"/>
                </a:solidFill>
              </a:rPr>
              <a:t>&lt;a class="</a:t>
            </a:r>
            <a:r>
              <a:rPr lang="en-US" sz="2000" dirty="0" err="1">
                <a:solidFill>
                  <a:schemeClr val="accent6"/>
                </a:solidFill>
              </a:rPr>
              <a:t>navlinks</a:t>
            </a:r>
            <a:r>
              <a:rPr lang="en-US" sz="2000" dirty="0">
                <a:solidFill>
                  <a:schemeClr val="accent6"/>
                </a:solidFill>
              </a:rPr>
              <a:t>" </a:t>
            </a:r>
            <a:r>
              <a:rPr lang="en-US" sz="2000" dirty="0" err="1">
                <a:solidFill>
                  <a:schemeClr val="accent6"/>
                </a:solidFill>
              </a:rPr>
              <a:t>href</a:t>
            </a:r>
            <a:r>
              <a:rPr lang="en-US" sz="2000" dirty="0">
                <a:solidFill>
                  <a:schemeClr val="accent6"/>
                </a:solidFill>
              </a:rPr>
              <a:t>="#"&gt;Contact Us&lt;/a&gt;</a:t>
            </a:r>
          </a:p>
          <a:p>
            <a:pPr eaLnBrk="1" fontAlgn="auto" hangingPunct="1">
              <a:spcAft>
                <a:spcPts val="0"/>
              </a:spcAft>
              <a:buFontTx/>
              <a:buNone/>
              <a:defRPr/>
            </a:pPr>
            <a:r>
              <a:rPr lang="en-US" sz="2000" dirty="0">
                <a:solidFill>
                  <a:srgbClr val="FF0000"/>
                </a:solidFill>
              </a:rPr>
              <a:t>&lt;/</a:t>
            </a:r>
            <a:r>
              <a:rPr lang="en-US" sz="2000" dirty="0" err="1">
                <a:solidFill>
                  <a:srgbClr val="FF0000"/>
                </a:solidFill>
              </a:rPr>
              <a:t>nav</a:t>
            </a:r>
            <a:r>
              <a:rPr lang="en-US" sz="2000" dirty="0">
                <a:solidFill>
                  <a:srgbClr val="FF0000"/>
                </a:solidFill>
              </a:rPr>
              <a:t>&gt;</a:t>
            </a:r>
          </a:p>
          <a:p>
            <a:pPr eaLnBrk="1" fontAlgn="auto" hangingPunct="1">
              <a:spcAft>
                <a:spcPts val="0"/>
              </a:spcAft>
              <a:buFontTx/>
              <a:buNone/>
              <a:defRPr/>
            </a:pPr>
            <a:r>
              <a:rPr lang="en-US" sz="2000" dirty="0">
                <a:solidFill>
                  <a:srgbClr val="FF0000"/>
                </a:solidFill>
              </a:rPr>
              <a:t>&lt;/header&gt;</a:t>
            </a:r>
          </a:p>
          <a:p>
            <a:pPr eaLnBrk="1" fontAlgn="auto" hangingPunct="1">
              <a:spcAft>
                <a:spcPts val="0"/>
              </a:spcAft>
              <a:buFontTx/>
              <a:buNone/>
              <a:defRPr/>
            </a:pPr>
            <a:r>
              <a:rPr lang="en-US" sz="2000" dirty="0">
                <a:solidFill>
                  <a:schemeClr val="tx1">
                    <a:lumMod val="75000"/>
                    <a:lumOff val="25000"/>
                  </a:schemeClr>
                </a:solidFill>
              </a:rPr>
              <a:t>&lt;h1&gt;Welcome to ABCD Industries&lt;/h1&gt;</a:t>
            </a:r>
          </a:p>
          <a:p>
            <a:pPr eaLnBrk="1" fontAlgn="auto" hangingPunct="1">
              <a:spcAft>
                <a:spcPts val="0"/>
              </a:spcAft>
              <a:buFontTx/>
              <a:buNone/>
              <a:defRPr/>
            </a:pPr>
            <a:r>
              <a:rPr lang="en-US" sz="2000" dirty="0">
                <a:solidFill>
                  <a:schemeClr val="tx1">
                    <a:lumMod val="75000"/>
                    <a:lumOff val="25000"/>
                  </a:schemeClr>
                </a:solidFill>
              </a:rPr>
              <a:t>&lt;/body&gt;</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685800"/>
            <a:ext cx="8229600" cy="1143000"/>
          </a:xfrm>
        </p:spPr>
        <p:txBody>
          <a:bodyPr rtlCol="0">
            <a:normAutofit fontScale="90000"/>
          </a:bodyPr>
          <a:lstStyle/>
          <a:p>
            <a:pPr eaLnBrk="1" fontAlgn="auto" hangingPunct="1">
              <a:spcAft>
                <a:spcPts val="0"/>
              </a:spcAft>
              <a:defRPr/>
            </a:pPr>
            <a:r>
              <a:rPr lang="en-US" altLang="en-US" b="1"/>
              <a:t>Class and ID (CSS)</a:t>
            </a:r>
            <a:br>
              <a:rPr lang="en-US" altLang="en-US" b="1"/>
            </a:br>
            <a:endParaRPr lang="en-US" altLang="en-US" b="1"/>
          </a:p>
        </p:txBody>
      </p:sp>
      <p:sp>
        <p:nvSpPr>
          <p:cNvPr id="18435" name="Content Placeholder 2"/>
          <p:cNvSpPr>
            <a:spLocks noGrp="1"/>
          </p:cNvSpPr>
          <p:nvPr>
            <p:ph idx="1"/>
          </p:nvPr>
        </p:nvSpPr>
        <p:spPr>
          <a:xfrm>
            <a:off x="100445" y="1600199"/>
            <a:ext cx="3633355" cy="4525963"/>
          </a:xfrm>
          <a:ln>
            <a:solidFill>
              <a:srgbClr val="C00000"/>
            </a:solidFill>
          </a:ln>
        </p:spPr>
        <p:style>
          <a:lnRef idx="2">
            <a:schemeClr val="accent1"/>
          </a:lnRef>
          <a:fillRef idx="1">
            <a:schemeClr val="lt1"/>
          </a:fillRef>
          <a:effectRef idx="0">
            <a:schemeClr val="accent1"/>
          </a:effectRef>
          <a:fontRef idx="minor">
            <a:schemeClr val="dk1"/>
          </a:fontRef>
        </p:style>
        <p:txBody>
          <a:bodyPr rtlCol="0">
            <a:normAutofit/>
          </a:bodyPr>
          <a:lstStyle/>
          <a:p>
            <a:pPr eaLnBrk="1" fontAlgn="auto" hangingPunct="1">
              <a:spcAft>
                <a:spcPts val="0"/>
              </a:spcAft>
              <a:buFontTx/>
              <a:buNone/>
              <a:defRPr/>
            </a:pPr>
            <a:r>
              <a:rPr lang="en-US" altLang="en-US" sz="2000" dirty="0">
                <a:solidFill>
                  <a:srgbClr val="FF0000"/>
                </a:solidFill>
              </a:rPr>
              <a:t>header</a:t>
            </a:r>
          </a:p>
          <a:p>
            <a:pPr eaLnBrk="1" fontAlgn="auto" hangingPunct="1">
              <a:spcAft>
                <a:spcPts val="0"/>
              </a:spcAft>
              <a:buFontTx/>
              <a:buNone/>
              <a:defRPr/>
            </a:pPr>
            <a:r>
              <a:rPr lang="en-US" altLang="en-US" sz="2000" dirty="0">
                <a:solidFill>
                  <a:schemeClr val="tx1">
                    <a:lumMod val="75000"/>
                    <a:lumOff val="25000"/>
                  </a:schemeClr>
                </a:solidFill>
              </a:rPr>
              <a:t>{background-color:#FFF;</a:t>
            </a:r>
          </a:p>
          <a:p>
            <a:pPr eaLnBrk="1" fontAlgn="auto" hangingPunct="1">
              <a:spcAft>
                <a:spcPts val="0"/>
              </a:spcAft>
              <a:buFontTx/>
              <a:buNone/>
              <a:defRPr/>
            </a:pPr>
            <a:r>
              <a:rPr lang="en-US" altLang="en-US" sz="2000" dirty="0">
                <a:solidFill>
                  <a:schemeClr val="tx1">
                    <a:lumMod val="75000"/>
                    <a:lumOff val="25000"/>
                  </a:schemeClr>
                </a:solidFill>
              </a:rPr>
              <a:t>width:100%;</a:t>
            </a:r>
          </a:p>
          <a:p>
            <a:pPr eaLnBrk="1" fontAlgn="auto" hangingPunct="1">
              <a:spcAft>
                <a:spcPts val="0"/>
              </a:spcAft>
              <a:buFontTx/>
              <a:buNone/>
              <a:defRPr/>
            </a:pPr>
            <a:r>
              <a:rPr lang="en-US" altLang="en-US" sz="2000" dirty="0">
                <a:solidFill>
                  <a:schemeClr val="tx1">
                    <a:lumMod val="75000"/>
                    <a:lumOff val="25000"/>
                  </a:schemeClr>
                </a:solidFill>
              </a:rPr>
              <a:t>height:80px;</a:t>
            </a:r>
          </a:p>
          <a:p>
            <a:pPr eaLnBrk="1" fontAlgn="auto" hangingPunct="1">
              <a:spcAft>
                <a:spcPts val="0"/>
              </a:spcAft>
              <a:buFontTx/>
              <a:buNone/>
              <a:defRPr/>
            </a:pPr>
            <a:r>
              <a:rPr lang="en-US" altLang="en-US" sz="2000" dirty="0">
                <a:solidFill>
                  <a:schemeClr val="tx1">
                    <a:lumMod val="75000"/>
                    <a:lumOff val="25000"/>
                  </a:schemeClr>
                </a:solidFill>
              </a:rPr>
              <a:t>}</a:t>
            </a:r>
          </a:p>
          <a:p>
            <a:pPr eaLnBrk="1" fontAlgn="auto" hangingPunct="1">
              <a:spcAft>
                <a:spcPts val="0"/>
              </a:spcAft>
              <a:buFontTx/>
              <a:buNone/>
              <a:defRPr/>
            </a:pPr>
            <a:r>
              <a:rPr lang="en-US" altLang="en-US" sz="2000" dirty="0">
                <a:solidFill>
                  <a:srgbClr val="FF0000"/>
                </a:solidFill>
              </a:rPr>
              <a:t>.</a:t>
            </a:r>
            <a:r>
              <a:rPr lang="en-US" altLang="en-US" sz="2000" dirty="0" err="1">
                <a:solidFill>
                  <a:srgbClr val="FF0000"/>
                </a:solidFill>
              </a:rPr>
              <a:t>navlinks</a:t>
            </a:r>
            <a:endParaRPr lang="en-US" altLang="en-US" sz="2000" dirty="0">
              <a:solidFill>
                <a:srgbClr val="FF0000"/>
              </a:solidFill>
            </a:endParaRPr>
          </a:p>
          <a:p>
            <a:pPr eaLnBrk="1" fontAlgn="auto" hangingPunct="1">
              <a:spcAft>
                <a:spcPts val="0"/>
              </a:spcAft>
              <a:buFontTx/>
              <a:buNone/>
              <a:defRPr/>
            </a:pPr>
            <a:r>
              <a:rPr lang="en-US" altLang="en-US" sz="2000" dirty="0">
                <a:solidFill>
                  <a:schemeClr val="tx1">
                    <a:lumMod val="75000"/>
                    <a:lumOff val="25000"/>
                  </a:schemeClr>
                </a:solidFill>
              </a:rPr>
              <a:t>{</a:t>
            </a:r>
          </a:p>
          <a:p>
            <a:pPr eaLnBrk="1" fontAlgn="auto" hangingPunct="1">
              <a:spcAft>
                <a:spcPts val="0"/>
              </a:spcAft>
              <a:buFontTx/>
              <a:buNone/>
              <a:defRPr/>
            </a:pPr>
            <a:r>
              <a:rPr lang="en-US" altLang="en-US" sz="2000" dirty="0">
                <a:solidFill>
                  <a:schemeClr val="tx1">
                    <a:lumMod val="75000"/>
                    <a:lumOff val="25000"/>
                  </a:schemeClr>
                </a:solidFill>
              </a:rPr>
              <a:t>	background-color:#903;</a:t>
            </a:r>
          </a:p>
          <a:p>
            <a:pPr eaLnBrk="1" fontAlgn="auto" hangingPunct="1">
              <a:spcAft>
                <a:spcPts val="0"/>
              </a:spcAft>
              <a:buFontTx/>
              <a:buNone/>
              <a:defRPr/>
            </a:pPr>
            <a:r>
              <a:rPr lang="en-US" altLang="en-US" sz="2000" dirty="0">
                <a:solidFill>
                  <a:schemeClr val="tx1">
                    <a:lumMod val="75000"/>
                    <a:lumOff val="25000"/>
                  </a:schemeClr>
                </a:solidFill>
              </a:rPr>
              <a:t>	color:#FFF;</a:t>
            </a:r>
          </a:p>
          <a:p>
            <a:pPr eaLnBrk="1" fontAlgn="auto" hangingPunct="1">
              <a:spcAft>
                <a:spcPts val="0"/>
              </a:spcAft>
              <a:buFontTx/>
              <a:buNone/>
              <a:defRPr/>
            </a:pPr>
            <a:r>
              <a:rPr lang="en-US" altLang="en-US" sz="2000" dirty="0">
                <a:solidFill>
                  <a:schemeClr val="tx1">
                    <a:lumMod val="75000"/>
                    <a:lumOff val="25000"/>
                  </a:schemeClr>
                </a:solidFill>
              </a:rPr>
              <a:t>	padding:5px;</a:t>
            </a:r>
          </a:p>
          <a:p>
            <a:pPr eaLnBrk="1" fontAlgn="auto" hangingPunct="1">
              <a:spcAft>
                <a:spcPts val="0"/>
              </a:spcAft>
              <a:buFontTx/>
              <a:buNone/>
              <a:defRPr/>
            </a:pPr>
            <a:r>
              <a:rPr lang="en-US" altLang="en-US" sz="2000" dirty="0">
                <a:solidFill>
                  <a:schemeClr val="tx1">
                    <a:lumMod val="75000"/>
                    <a:lumOff val="25000"/>
                  </a:schemeClr>
                </a:solidFill>
              </a:rPr>
              <a:t>	margin-left:10px;</a:t>
            </a:r>
          </a:p>
          <a:p>
            <a:pPr eaLnBrk="1" fontAlgn="auto" hangingPunct="1">
              <a:spcAft>
                <a:spcPts val="0"/>
              </a:spcAft>
              <a:buFontTx/>
              <a:buNone/>
              <a:defRPr/>
            </a:pPr>
            <a:endParaRPr lang="en-US" altLang="en-US" sz="2800" dirty="0">
              <a:solidFill>
                <a:schemeClr val="tx1">
                  <a:lumMod val="75000"/>
                  <a:lumOff val="25000"/>
                </a:schemeClr>
              </a:solidFill>
            </a:endParaRPr>
          </a:p>
        </p:txBody>
      </p:sp>
      <p:sp>
        <p:nvSpPr>
          <p:cNvPr id="4" name="Content Placeholder 2"/>
          <p:cNvSpPr txBox="1">
            <a:spLocks noChangeArrowheads="1"/>
          </p:cNvSpPr>
          <p:nvPr/>
        </p:nvSpPr>
        <p:spPr bwMode="auto">
          <a:xfrm>
            <a:off x="3886200" y="1600200"/>
            <a:ext cx="4953000" cy="4525962"/>
          </a:xfrm>
          <a:prstGeom prst="rect">
            <a:avLst/>
          </a:prstGeom>
          <a:ln>
            <a:solidFill>
              <a:srgbClr val="C00000"/>
            </a:solidFill>
            <a:headEnd/>
            <a:tailEn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eaLnBrk="1" hangingPunct="1">
              <a:buFontTx/>
              <a:buNone/>
            </a:pPr>
            <a:r>
              <a:rPr lang="en-US" altLang="en-US" sz="2000" kern="0" dirty="0" smtClean="0"/>
              <a:t>	</a:t>
            </a:r>
            <a:r>
              <a:rPr lang="en-US" altLang="en-US" sz="2000" kern="0" dirty="0" err="1" smtClean="0"/>
              <a:t>font-family:Verdana</a:t>
            </a:r>
            <a:r>
              <a:rPr lang="en-US" altLang="en-US" sz="2000" kern="0" dirty="0" smtClean="0"/>
              <a:t>, Geneva, sans-serif;</a:t>
            </a:r>
          </a:p>
          <a:p>
            <a:pPr eaLnBrk="1" hangingPunct="1">
              <a:buFontTx/>
              <a:buNone/>
            </a:pPr>
            <a:r>
              <a:rPr lang="en-US" altLang="en-US" sz="2000" kern="0" dirty="0" smtClean="0"/>
              <a:t>	font-size:14px;</a:t>
            </a:r>
          </a:p>
          <a:p>
            <a:pPr eaLnBrk="1" hangingPunct="1">
              <a:buFontTx/>
              <a:buNone/>
            </a:pPr>
            <a:r>
              <a:rPr lang="en-US" altLang="en-US" sz="2000" kern="0" dirty="0" smtClean="0"/>
              <a:t>	</a:t>
            </a:r>
            <a:r>
              <a:rPr lang="en-US" altLang="en-US" sz="2000" kern="0" dirty="0" err="1" smtClean="0"/>
              <a:t>text-decoration:none</a:t>
            </a:r>
            <a:r>
              <a:rPr lang="en-US" altLang="en-US" sz="2000" kern="0" dirty="0" smtClean="0"/>
              <a:t>;</a:t>
            </a:r>
          </a:p>
          <a:p>
            <a:pPr eaLnBrk="1" hangingPunct="1">
              <a:buFontTx/>
              <a:buNone/>
            </a:pPr>
            <a:r>
              <a:rPr lang="en-US" altLang="en-US" sz="2000" kern="0" dirty="0" smtClean="0"/>
              <a:t>}</a:t>
            </a:r>
          </a:p>
          <a:p>
            <a:pPr eaLnBrk="1" hangingPunct="1">
              <a:buFontTx/>
              <a:buNone/>
            </a:pPr>
            <a:r>
              <a:rPr lang="en-US" altLang="en-US" sz="2000" kern="0" dirty="0" smtClean="0">
                <a:solidFill>
                  <a:srgbClr val="FF0000"/>
                </a:solidFill>
              </a:rPr>
              <a:t>#</a:t>
            </a:r>
            <a:r>
              <a:rPr lang="en-US" altLang="en-US" sz="2000" kern="0" dirty="0" err="1" smtClean="0">
                <a:solidFill>
                  <a:srgbClr val="FF0000"/>
                </a:solidFill>
              </a:rPr>
              <a:t>mainNav</a:t>
            </a:r>
            <a:endParaRPr lang="en-US" altLang="en-US" sz="2000" kern="0" dirty="0" smtClean="0">
              <a:solidFill>
                <a:srgbClr val="FF0000"/>
              </a:solidFill>
            </a:endParaRPr>
          </a:p>
          <a:p>
            <a:pPr eaLnBrk="1" hangingPunct="1">
              <a:buFontTx/>
              <a:buNone/>
            </a:pPr>
            <a:r>
              <a:rPr lang="en-US" altLang="en-US" sz="2000" kern="0" dirty="0" smtClean="0"/>
              <a:t>{ margin-top:52px;</a:t>
            </a:r>
          </a:p>
          <a:p>
            <a:pPr eaLnBrk="1" hangingPunct="1">
              <a:buFontTx/>
              <a:buNone/>
            </a:pPr>
            <a:r>
              <a:rPr lang="en-US" altLang="en-US" sz="2000" kern="0" dirty="0" smtClean="0"/>
              <a:t>   </a:t>
            </a:r>
            <a:r>
              <a:rPr lang="en-US" altLang="en-US" sz="2000" kern="0" dirty="0" err="1" smtClean="0"/>
              <a:t>float:left</a:t>
            </a:r>
            <a:r>
              <a:rPr lang="en-US" altLang="en-US" sz="2000" kern="0" dirty="0" smtClean="0"/>
              <a:t>;</a:t>
            </a:r>
          </a:p>
          <a:p>
            <a:pPr eaLnBrk="1" hangingPunct="1">
              <a:buFontTx/>
              <a:buNone/>
            </a:pPr>
            <a:r>
              <a:rPr lang="en-US" altLang="en-US" sz="2000" kern="0" dirty="0" smtClean="0"/>
              <a:t>}</a:t>
            </a: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Pseudoclasses in CSS</a:t>
            </a:r>
          </a:p>
        </p:txBody>
      </p:sp>
      <p:sp>
        <p:nvSpPr>
          <p:cNvPr id="28675" name="Content Placeholder 2"/>
          <p:cNvSpPr>
            <a:spLocks noGrp="1" noChangeArrowheads="1"/>
          </p:cNvSpPr>
          <p:nvPr>
            <p:ph idx="1"/>
          </p:nvPr>
        </p:nvSpPr>
        <p:spPr bwMode="auto">
          <a:xfrm>
            <a:off x="6096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Defines a state of an element</a:t>
            </a:r>
          </a:p>
          <a:p>
            <a:pPr eaLnBrk="1" hangingPunct="1"/>
            <a:r>
              <a:rPr lang="en-US" altLang="en-US" dirty="0" smtClean="0"/>
              <a:t>E.g., </a:t>
            </a:r>
            <a:r>
              <a:rPr lang="en-US" altLang="en-US" b="1" dirty="0" smtClean="0"/>
              <a:t>Hover</a:t>
            </a:r>
            <a:r>
              <a:rPr lang="en-US" altLang="en-US" dirty="0" smtClean="0"/>
              <a:t>, </a:t>
            </a:r>
            <a:r>
              <a:rPr lang="en-US" altLang="en-US" b="1" dirty="0" smtClean="0"/>
              <a:t>Focus</a:t>
            </a:r>
            <a:r>
              <a:rPr lang="en-US" altLang="en-US" dirty="0" smtClean="0"/>
              <a:t>, </a:t>
            </a:r>
            <a:r>
              <a:rPr lang="en-US" altLang="en-US" b="1" dirty="0" smtClean="0"/>
              <a:t>Active</a:t>
            </a:r>
            <a:r>
              <a:rPr lang="en-US" altLang="en-US" dirty="0" smtClean="0"/>
              <a:t>, </a:t>
            </a:r>
            <a:r>
              <a:rPr lang="en-US" altLang="en-US" b="1" dirty="0" smtClean="0"/>
              <a:t>Visited</a:t>
            </a:r>
            <a:r>
              <a:rPr lang="en-US" altLang="en-US" dirty="0" smtClean="0"/>
              <a:t> etc…</a:t>
            </a:r>
          </a:p>
          <a:p>
            <a:pPr eaLnBrk="1" hangingPunct="1"/>
            <a:r>
              <a:rPr lang="en-US" altLang="en-US" dirty="0" smtClean="0"/>
              <a:t>Demo</a:t>
            </a:r>
          </a:p>
          <a:p>
            <a:pPr eaLnBrk="1" hangingPunct="1">
              <a:buFontTx/>
              <a:buNone/>
            </a:pPr>
            <a:r>
              <a:rPr lang="en-US" altLang="en-US" b="1" dirty="0" smtClean="0">
                <a:solidFill>
                  <a:srgbClr val="FF0000"/>
                </a:solidFill>
              </a:rPr>
              <a:t>.</a:t>
            </a:r>
            <a:r>
              <a:rPr lang="en-US" altLang="en-US" sz="2400" b="1" dirty="0" err="1" smtClean="0">
                <a:solidFill>
                  <a:srgbClr val="FF0000"/>
                </a:solidFill>
              </a:rPr>
              <a:t>navlinks:hover</a:t>
            </a:r>
            <a:endParaRPr lang="en-US" altLang="en-US" sz="2400" b="1" dirty="0" smtClean="0">
              <a:solidFill>
                <a:srgbClr val="FF0000"/>
              </a:solidFill>
            </a:endParaRPr>
          </a:p>
          <a:p>
            <a:pPr eaLnBrk="1" hangingPunct="1">
              <a:buFontTx/>
              <a:buNone/>
            </a:pPr>
            <a:r>
              <a:rPr lang="en-US" altLang="en-US" sz="2400" dirty="0" smtClean="0"/>
              <a:t>{</a:t>
            </a:r>
          </a:p>
          <a:p>
            <a:pPr eaLnBrk="1" hangingPunct="1">
              <a:buFontTx/>
              <a:buNone/>
            </a:pPr>
            <a:r>
              <a:rPr lang="en-US" altLang="en-US" sz="2400" dirty="0" smtClean="0"/>
              <a:t>	background-color:#FFF;</a:t>
            </a:r>
          </a:p>
          <a:p>
            <a:pPr eaLnBrk="1" hangingPunct="1">
              <a:buFontTx/>
              <a:buNone/>
            </a:pPr>
            <a:r>
              <a:rPr lang="en-US" altLang="en-US" sz="2400" dirty="0" smtClean="0"/>
              <a:t>	color:#903;</a:t>
            </a:r>
          </a:p>
          <a:p>
            <a:pPr eaLnBrk="1" hangingPunct="1">
              <a:buFontTx/>
              <a:buNone/>
            </a:pPr>
            <a:r>
              <a:rPr lang="en-US" altLang="en-US" sz="2400" dirty="0" smtClean="0"/>
              <a:t>}</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Pseudoclasses in CSS</a:t>
            </a:r>
          </a:p>
        </p:txBody>
      </p:sp>
      <p:sp>
        <p:nvSpPr>
          <p:cNvPr id="30723"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en-US" altLang="en-US" smtClean="0"/>
          </a:p>
        </p:txBody>
      </p:sp>
      <p:pic>
        <p:nvPicPr>
          <p:cNvPr id="30724" name="Picture 3"/>
          <p:cNvPicPr>
            <a:picLocks noChangeAspect="1" noChangeArrowheads="1"/>
          </p:cNvPicPr>
          <p:nvPr/>
        </p:nvPicPr>
        <p:blipFill>
          <a:blip r:embed="rId2">
            <a:extLst>
              <a:ext uri="{28A0092B-C50C-407E-A947-70E740481C1C}">
                <a14:useLocalDpi xmlns:a14="http://schemas.microsoft.com/office/drawing/2010/main" val="0"/>
              </a:ext>
            </a:extLst>
          </a:blip>
          <a:srcRect b="6219"/>
          <a:stretch>
            <a:fillRect/>
          </a:stretch>
        </p:blipFill>
        <p:spPr bwMode="auto">
          <a:xfrm>
            <a:off x="609600" y="1600200"/>
            <a:ext cx="792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98475" y="725488"/>
            <a:ext cx="8229600" cy="625475"/>
          </a:xfrm>
          <a:ln>
            <a:miter lim="800000"/>
            <a:headEnd/>
            <a:tailEnd/>
          </a:ln>
        </p:spPr>
        <p:txBody>
          <a:bodyPr rtlCol="0">
            <a:normAutofit fontScale="90000"/>
          </a:bodyPr>
          <a:lstStyle/>
          <a:p>
            <a:pPr eaLnBrk="1" fontAlgn="auto" hangingPunct="1">
              <a:spcAft>
                <a:spcPts val="0"/>
              </a:spcAft>
              <a:defRPr/>
            </a:pPr>
            <a:r>
              <a:rPr lang="en-US" sz="4000" b="1" dirty="0">
                <a:latin typeface="+mn-lt"/>
              </a:rPr>
              <a:t>Contents</a:t>
            </a:r>
          </a:p>
        </p:txBody>
      </p:sp>
      <p:sp>
        <p:nvSpPr>
          <p:cNvPr id="6147" name="Rectangle 3"/>
          <p:cNvSpPr>
            <a:spLocks noGrp="1" noChangeArrowheads="1"/>
          </p:cNvSpPr>
          <p:nvPr>
            <p:ph idx="1"/>
          </p:nvPr>
        </p:nvSpPr>
        <p:spPr bwMode="auto">
          <a:xfrm>
            <a:off x="295275" y="1600200"/>
            <a:ext cx="8564563"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en-US" sz="2800" smtClean="0"/>
              <a:t>CSS Basics</a:t>
            </a:r>
          </a:p>
          <a:p>
            <a:pPr eaLnBrk="1" hangingPunct="1">
              <a:lnSpc>
                <a:spcPct val="150000"/>
              </a:lnSpc>
            </a:pPr>
            <a:r>
              <a:rPr lang="en-US" altLang="en-US" sz="2800" smtClean="0"/>
              <a:t>Types of CSS</a:t>
            </a:r>
          </a:p>
          <a:p>
            <a:pPr eaLnBrk="1" hangingPunct="1">
              <a:lnSpc>
                <a:spcPct val="150000"/>
              </a:lnSpc>
            </a:pPr>
            <a:r>
              <a:rPr lang="en-US" altLang="en-US" sz="2800" smtClean="0"/>
              <a:t>General Syntax</a:t>
            </a:r>
          </a:p>
          <a:p>
            <a:pPr eaLnBrk="1" hangingPunct="1">
              <a:lnSpc>
                <a:spcPct val="150000"/>
              </a:lnSpc>
            </a:pPr>
            <a:r>
              <a:rPr lang="en-US" altLang="en-US" sz="2800" smtClean="0"/>
              <a:t>Using a stylesheet on page</a:t>
            </a:r>
          </a:p>
          <a:p>
            <a:pPr eaLnBrk="1" hangingPunct="1">
              <a:lnSpc>
                <a:spcPct val="150000"/>
              </a:lnSpc>
            </a:pPr>
            <a:r>
              <a:rPr lang="en-US" altLang="en-US" sz="2800" smtClean="0"/>
              <a:t>CSS properties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Descendant and child Selector</a:t>
            </a:r>
          </a:p>
        </p:txBody>
      </p:sp>
      <p:sp>
        <p:nvSpPr>
          <p:cNvPr id="31747" name="Content Placeholder 2"/>
          <p:cNvSpPr>
            <a:spLocks noGrp="1" noChangeArrowheads="1"/>
          </p:cNvSpPr>
          <p:nvPr>
            <p:ph idx="1"/>
          </p:nvPr>
        </p:nvSpPr>
        <p:spPr bwMode="auto">
          <a:xfrm>
            <a:off x="457200" y="17224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dirty="0" smtClean="0"/>
              <a:t>element </a:t>
            </a:r>
            <a:r>
              <a:rPr lang="en-US" altLang="en-US" sz="2400" b="1" dirty="0" smtClean="0"/>
              <a:t>A&gt;</a:t>
            </a:r>
            <a:r>
              <a:rPr lang="en-US" altLang="en-US" sz="2400" dirty="0" smtClean="0"/>
              <a:t> element </a:t>
            </a:r>
            <a:r>
              <a:rPr lang="en-US" altLang="en-US" sz="2400" b="1" dirty="0" smtClean="0"/>
              <a:t>B</a:t>
            </a:r>
            <a:r>
              <a:rPr lang="en-US" altLang="en-US" sz="2400" dirty="0" smtClean="0"/>
              <a:t>: means element B is child of element A</a:t>
            </a:r>
          </a:p>
          <a:p>
            <a:pPr eaLnBrk="1" hangingPunct="1"/>
            <a:r>
              <a:rPr lang="en-US" altLang="en-US" sz="2400" dirty="0" smtClean="0"/>
              <a:t>E.g., child element of a parent element =&gt;</a:t>
            </a:r>
          </a:p>
          <a:p>
            <a:pPr eaLnBrk="1" hangingPunct="1">
              <a:buFontTx/>
              <a:buNone/>
            </a:pPr>
            <a:r>
              <a:rPr lang="en-US" altLang="en-US" sz="2400" dirty="0" smtClean="0"/>
              <a:t>    </a:t>
            </a:r>
            <a:r>
              <a:rPr lang="en-US" altLang="en-US" sz="2400" b="1" dirty="0" err="1" smtClean="0"/>
              <a:t>ul</a:t>
            </a:r>
            <a:r>
              <a:rPr lang="en-US" altLang="en-US" sz="2400" dirty="0" smtClean="0"/>
              <a:t> (parent), </a:t>
            </a:r>
            <a:r>
              <a:rPr lang="en-US" altLang="en-US" sz="2400" b="1" dirty="0" smtClean="0"/>
              <a:t>li</a:t>
            </a:r>
            <a:r>
              <a:rPr lang="en-US" altLang="en-US" sz="2400" dirty="0" smtClean="0"/>
              <a:t>(child)</a:t>
            </a:r>
          </a:p>
          <a:p>
            <a:pPr eaLnBrk="1" hangingPunct="1"/>
            <a:r>
              <a:rPr lang="en-US" altLang="en-US" sz="2400" dirty="0" smtClean="0"/>
              <a:t>element A element B: means element is a descendant of element A </a:t>
            </a:r>
          </a:p>
          <a:p>
            <a:pPr eaLnBrk="1" hangingPunct="1"/>
            <a:r>
              <a:rPr lang="en-US" altLang="en-US" sz="2400" dirty="0" smtClean="0"/>
              <a:t>E.g., element inside another element =&gt;</a:t>
            </a:r>
          </a:p>
          <a:p>
            <a:pPr eaLnBrk="1" hangingPunct="1">
              <a:buFontTx/>
              <a:buNone/>
            </a:pPr>
            <a:r>
              <a:rPr lang="en-US" altLang="en-US" sz="2400" dirty="0" smtClean="0"/>
              <a:t>     div and paragraph or paragraph and span</a:t>
            </a:r>
          </a:p>
          <a:p>
            <a:pPr eaLnBrk="1" hangingPunct="1"/>
            <a:r>
              <a:rPr lang="en-US" altLang="en-US" sz="2400" dirty="0" smtClean="0"/>
              <a:t>Demo</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dirty="0" smtClean="0"/>
              <a:t>Descendant and child Selector</a:t>
            </a:r>
          </a:p>
        </p:txBody>
      </p:sp>
      <p:sp>
        <p:nvSpPr>
          <p:cNvPr id="32771" name="Content Placeholder 2"/>
          <p:cNvSpPr>
            <a:spLocks noGrp="1" noChangeArrowheads="1"/>
          </p:cNvSpPr>
          <p:nvPr>
            <p:ph idx="1"/>
          </p:nvPr>
        </p:nvSpPr>
        <p:spPr bwMode="auto">
          <a:xfrm>
            <a:off x="457200" y="1676400"/>
            <a:ext cx="8229600" cy="4525963"/>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400" dirty="0" smtClean="0"/>
              <a:t>&lt;div id="</a:t>
            </a:r>
            <a:r>
              <a:rPr lang="en-US" altLang="en-US" sz="2400" dirty="0" err="1" smtClean="0"/>
              <a:t>maincontent</a:t>
            </a:r>
            <a:r>
              <a:rPr lang="en-US" altLang="en-US" sz="2400" dirty="0" smtClean="0"/>
              <a:t>"&gt;</a:t>
            </a:r>
          </a:p>
          <a:p>
            <a:pPr lvl="1" eaLnBrk="1" hangingPunct="1">
              <a:buFontTx/>
              <a:buNone/>
            </a:pPr>
            <a:r>
              <a:rPr lang="en-US" altLang="en-US" sz="2000" dirty="0" smtClean="0"/>
              <a:t>&lt;p&gt; &lt;/p&gt;</a:t>
            </a:r>
          </a:p>
          <a:p>
            <a:pPr lvl="1" eaLnBrk="1" hangingPunct="1">
              <a:buFontTx/>
              <a:buNone/>
            </a:pPr>
            <a:r>
              <a:rPr lang="en-US" altLang="en-US" sz="2000" dirty="0" smtClean="0"/>
              <a:t>&lt;p&gt; &lt;/p&gt;</a:t>
            </a:r>
          </a:p>
          <a:p>
            <a:pPr eaLnBrk="1" hangingPunct="1">
              <a:buFontTx/>
              <a:buNone/>
            </a:pPr>
            <a:r>
              <a:rPr lang="en-US" altLang="en-US" sz="2400" dirty="0" smtClean="0"/>
              <a:t>&lt;/div&gt;</a:t>
            </a:r>
          </a:p>
        </p:txBody>
      </p:sp>
      <p:sp>
        <p:nvSpPr>
          <p:cNvPr id="4" name="Content Placeholder 2"/>
          <p:cNvSpPr txBox="1">
            <a:spLocks/>
          </p:cNvSpPr>
          <p:nvPr/>
        </p:nvSpPr>
        <p:spPr>
          <a:xfrm>
            <a:off x="2819400" y="2247900"/>
            <a:ext cx="5410200" cy="3611563"/>
          </a:xfrm>
          <a:prstGeom prst="rect">
            <a:avLst/>
          </a:prstGeom>
          <a:solidFill>
            <a:schemeClr val="bg1"/>
          </a:solidFill>
          <a:ln>
            <a:solidFill>
              <a:schemeClr val="accent1"/>
            </a:solidFill>
          </a:ln>
        </p:spPr>
        <p:txBody>
          <a:bodyPr/>
          <a:lstStyle/>
          <a:p>
            <a:pPr marL="342900" indent="-342900" fontAlgn="auto">
              <a:spcBef>
                <a:spcPct val="20000"/>
              </a:spcBef>
              <a:spcAft>
                <a:spcPts val="0"/>
              </a:spcAft>
              <a:defRPr/>
            </a:pPr>
            <a:r>
              <a:rPr lang="en-US" sz="2400" kern="0" dirty="0">
                <a:solidFill>
                  <a:schemeClr val="accent1">
                    <a:lumMod val="50000"/>
                  </a:schemeClr>
                </a:solidFill>
                <a:latin typeface="+mn-lt"/>
              </a:rPr>
              <a:t>#</a:t>
            </a:r>
            <a:r>
              <a:rPr lang="en-US" sz="2400" kern="0" dirty="0" err="1">
                <a:solidFill>
                  <a:schemeClr val="accent1">
                    <a:lumMod val="50000"/>
                  </a:schemeClr>
                </a:solidFill>
                <a:latin typeface="+mn-lt"/>
              </a:rPr>
              <a:t>maincontent</a:t>
            </a:r>
            <a:r>
              <a:rPr lang="en-US" sz="2400" kern="0" dirty="0">
                <a:solidFill>
                  <a:srgbClr val="FF0000"/>
                </a:solidFill>
                <a:latin typeface="+mn-lt"/>
              </a:rPr>
              <a:t> </a:t>
            </a:r>
            <a:r>
              <a:rPr lang="en-US" sz="2400" kern="0" dirty="0">
                <a:solidFill>
                  <a:schemeClr val="accent6">
                    <a:lumMod val="50000"/>
                  </a:schemeClr>
                </a:solidFill>
                <a:latin typeface="+mn-lt"/>
              </a:rPr>
              <a:t>p</a:t>
            </a:r>
          </a:p>
          <a:p>
            <a:pPr marL="342900" indent="-342900" fontAlgn="auto">
              <a:spcBef>
                <a:spcPct val="20000"/>
              </a:spcBef>
              <a:spcAft>
                <a:spcPts val="0"/>
              </a:spcAft>
              <a:defRPr/>
            </a:pPr>
            <a:r>
              <a:rPr lang="en-US" sz="2400" kern="0" dirty="0">
                <a:latin typeface="+mn-lt"/>
              </a:rPr>
              <a:t>{ width:80%;</a:t>
            </a:r>
          </a:p>
          <a:p>
            <a:pPr marL="342900" indent="-342900" fontAlgn="auto">
              <a:spcBef>
                <a:spcPct val="20000"/>
              </a:spcBef>
              <a:spcAft>
                <a:spcPts val="0"/>
              </a:spcAft>
              <a:defRPr/>
            </a:pPr>
            <a:r>
              <a:rPr lang="en-US" sz="2400" kern="0" dirty="0">
                <a:latin typeface="+mn-lt"/>
              </a:rPr>
              <a:t>  color:#FFF;</a:t>
            </a:r>
          </a:p>
          <a:p>
            <a:pPr marL="342900" indent="-342900" fontAlgn="auto">
              <a:spcBef>
                <a:spcPct val="20000"/>
              </a:spcBef>
              <a:spcAft>
                <a:spcPts val="0"/>
              </a:spcAft>
              <a:defRPr/>
            </a:pPr>
            <a:r>
              <a:rPr lang="en-US" sz="2400" kern="0" dirty="0">
                <a:latin typeface="+mn-lt"/>
              </a:rPr>
              <a:t>  line-height:25px;</a:t>
            </a:r>
          </a:p>
          <a:p>
            <a:pPr marL="342900" indent="-342900" fontAlgn="auto">
              <a:spcBef>
                <a:spcPct val="20000"/>
              </a:spcBef>
              <a:spcAft>
                <a:spcPts val="0"/>
              </a:spcAft>
              <a:defRPr/>
            </a:pPr>
            <a:r>
              <a:rPr lang="en-US" sz="2400" kern="0" dirty="0">
                <a:latin typeface="+mn-lt"/>
              </a:rPr>
              <a:t>  font-</a:t>
            </a:r>
            <a:r>
              <a:rPr lang="en-US" sz="2400" kern="0" dirty="0" err="1">
                <a:latin typeface="+mn-lt"/>
              </a:rPr>
              <a:t>family:Verdana</a:t>
            </a:r>
            <a:r>
              <a:rPr lang="en-US" sz="2400" kern="0" dirty="0">
                <a:latin typeface="+mn-lt"/>
              </a:rPr>
              <a:t>, Geneva, sans-serif;</a:t>
            </a:r>
          </a:p>
          <a:p>
            <a:pPr marL="342900" indent="-342900" fontAlgn="auto">
              <a:spcBef>
                <a:spcPct val="20000"/>
              </a:spcBef>
              <a:spcAft>
                <a:spcPts val="0"/>
              </a:spcAft>
              <a:defRPr/>
            </a:pPr>
            <a:r>
              <a:rPr lang="en-US" sz="2400" kern="0" dirty="0">
                <a:latin typeface="+mn-lt"/>
              </a:rPr>
              <a:t>  margin-top:20px;</a:t>
            </a:r>
          </a:p>
          <a:p>
            <a:pPr marL="342900" indent="-342900" fontAlgn="auto">
              <a:spcBef>
                <a:spcPct val="20000"/>
              </a:spcBef>
              <a:spcAft>
                <a:spcPts val="0"/>
              </a:spcAft>
              <a:defRPr/>
            </a:pPr>
            <a:r>
              <a:rPr lang="en-US" sz="2400" kern="0" dirty="0">
                <a:latin typeface="+mn-lt"/>
              </a:rPr>
              <a:t>  text-</a:t>
            </a:r>
            <a:r>
              <a:rPr lang="en-US" sz="2400" kern="0" dirty="0" err="1">
                <a:latin typeface="+mn-lt"/>
              </a:rPr>
              <a:t>align:justify</a:t>
            </a:r>
            <a:r>
              <a:rPr lang="en-US" sz="2400" kern="0" dirty="0">
                <a:latin typeface="+mn-lt"/>
              </a:rPr>
              <a:t>;</a:t>
            </a:r>
          </a:p>
          <a:p>
            <a:pPr marL="342900" indent="-342900" fontAlgn="auto">
              <a:spcBef>
                <a:spcPct val="20000"/>
              </a:spcBef>
              <a:spcAft>
                <a:spcPts val="0"/>
              </a:spcAft>
              <a:defRPr/>
            </a:pPr>
            <a:r>
              <a:rPr lang="en-US" sz="2400" kern="0" dirty="0">
                <a:latin typeface="+mn-lt"/>
              </a:rPr>
              <a:t>}</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Attribute Selector in CSS</a:t>
            </a:r>
          </a:p>
        </p:txBody>
      </p:sp>
      <p:sp>
        <p:nvSpPr>
          <p:cNvPr id="34819" name="Content Placeholder 2"/>
          <p:cNvSpPr>
            <a:spLocks noGrp="1" noChangeArrowheads="1"/>
          </p:cNvSpPr>
          <p:nvPr>
            <p:ph idx="1"/>
          </p:nvPr>
        </p:nvSpPr>
        <p:spPr bwMode="auto">
          <a:xfrm>
            <a:off x="457200" y="18748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None/>
            </a:pPr>
            <a:r>
              <a:rPr lang="en-US" altLang="en-US" dirty="0"/>
              <a:t>Syntax; </a:t>
            </a:r>
            <a:endParaRPr lang="en-US" altLang="en-US" dirty="0" smtClean="0"/>
          </a:p>
          <a:p>
            <a:pPr marL="0" indent="0" eaLnBrk="1" hangingPunct="1">
              <a:buNone/>
            </a:pPr>
            <a:r>
              <a:rPr lang="en-US" altLang="en-US" dirty="0"/>
              <a:t>	</a:t>
            </a:r>
            <a:r>
              <a:rPr lang="en-US" altLang="en-US" dirty="0" smtClean="0"/>
              <a:t>	</a:t>
            </a:r>
            <a:r>
              <a:rPr lang="en-US" altLang="en-US" dirty="0" smtClean="0">
                <a:solidFill>
                  <a:schemeClr val="accent1">
                    <a:lumMod val="50000"/>
                  </a:schemeClr>
                </a:solidFill>
              </a:rPr>
              <a:t>Element</a:t>
            </a:r>
            <a:r>
              <a:rPr lang="en-US" altLang="en-US" dirty="0" smtClean="0"/>
              <a:t>[</a:t>
            </a:r>
            <a:r>
              <a:rPr lang="en-US" altLang="en-US" b="1" dirty="0" smtClean="0"/>
              <a:t>attribute</a:t>
            </a:r>
            <a:r>
              <a:rPr lang="en-US" altLang="en-US" dirty="0"/>
              <a:t>= “</a:t>
            </a:r>
            <a:r>
              <a:rPr lang="en-US" altLang="en-US" b="1" dirty="0"/>
              <a:t>value</a:t>
            </a:r>
            <a:r>
              <a:rPr lang="en-US" altLang="en-US" dirty="0"/>
              <a:t>”]</a:t>
            </a:r>
          </a:p>
          <a:p>
            <a:pPr marL="0" indent="0" eaLnBrk="1" hangingPunct="1">
              <a:buNone/>
            </a:pPr>
            <a:endParaRPr lang="en-US" altLang="en-US" dirty="0" smtClean="0"/>
          </a:p>
          <a:p>
            <a:pPr eaLnBrk="1" hangingPunct="1"/>
            <a:r>
              <a:rPr lang="en-US" altLang="en-US" dirty="0" smtClean="0"/>
              <a:t>Targets all elements by name with a particular attribute set</a:t>
            </a:r>
          </a:p>
          <a:p>
            <a:pPr eaLnBrk="1" hangingPunct="1"/>
            <a:r>
              <a:rPr lang="en-US" altLang="en-US" dirty="0" smtClean="0"/>
              <a:t>Demo</a:t>
            </a:r>
          </a:p>
          <a:p>
            <a:pPr eaLnBrk="1" hangingPunct="1"/>
            <a:endParaRPr lang="en-US" altLang="en-US" dirty="0" smtClean="0"/>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Attribute Selector in CSS</a:t>
            </a:r>
          </a:p>
        </p:txBody>
      </p:sp>
      <p:sp>
        <p:nvSpPr>
          <p:cNvPr id="25603" name="Content Placeholder 2"/>
          <p:cNvSpPr>
            <a:spLocks noGrp="1"/>
          </p:cNvSpPr>
          <p:nvPr>
            <p:ph idx="1"/>
          </p:nvPr>
        </p:nvSpPr>
        <p:spPr/>
        <p:txBody>
          <a:bodyPr rtlCol="0">
            <a:normAutofit/>
          </a:bodyPr>
          <a:lstStyle/>
          <a:p>
            <a:pPr eaLnBrk="1" fontAlgn="auto" hangingPunct="1">
              <a:spcAft>
                <a:spcPts val="0"/>
              </a:spcAft>
              <a:buFontTx/>
              <a:buNone/>
              <a:defRPr/>
            </a:pPr>
            <a:r>
              <a:rPr lang="en-US" altLang="en-US" sz="2800" dirty="0">
                <a:solidFill>
                  <a:schemeClr val="tx1">
                    <a:lumMod val="75000"/>
                    <a:lumOff val="25000"/>
                  </a:schemeClr>
                </a:solidFill>
              </a:rPr>
              <a:t>&lt;form&gt;</a:t>
            </a:r>
          </a:p>
          <a:p>
            <a:pPr eaLnBrk="1" fontAlgn="auto" hangingPunct="1">
              <a:spcAft>
                <a:spcPts val="0"/>
              </a:spcAft>
              <a:buFontTx/>
              <a:buNone/>
              <a:defRPr/>
            </a:pPr>
            <a:r>
              <a:rPr lang="en-US" altLang="en-US" sz="2800" dirty="0" smtClean="0">
                <a:solidFill>
                  <a:schemeClr val="tx1">
                    <a:lumMod val="75000"/>
                    <a:lumOff val="25000"/>
                  </a:schemeClr>
                </a:solidFill>
              </a:rPr>
              <a:t>	&lt;</a:t>
            </a:r>
            <a:r>
              <a:rPr lang="en-US" altLang="en-US" sz="2800" dirty="0">
                <a:solidFill>
                  <a:schemeClr val="tx1">
                    <a:lumMod val="75000"/>
                    <a:lumOff val="25000"/>
                  </a:schemeClr>
                </a:solidFill>
              </a:rPr>
              <a:t>input type="text" name="</a:t>
            </a:r>
            <a:r>
              <a:rPr lang="en-US" altLang="en-US" sz="2800" dirty="0" err="1">
                <a:solidFill>
                  <a:schemeClr val="tx1">
                    <a:lumMod val="75000"/>
                    <a:lumOff val="25000"/>
                  </a:schemeClr>
                </a:solidFill>
              </a:rPr>
              <a:t>firstname</a:t>
            </a:r>
            <a:r>
              <a:rPr lang="en-US" altLang="en-US" sz="2800" dirty="0">
                <a:solidFill>
                  <a:schemeClr val="tx1">
                    <a:lumMod val="75000"/>
                    <a:lumOff val="25000"/>
                  </a:schemeClr>
                </a:solidFill>
              </a:rPr>
              <a:t>"/&gt;</a:t>
            </a:r>
          </a:p>
          <a:p>
            <a:pPr eaLnBrk="1" fontAlgn="auto" hangingPunct="1">
              <a:spcAft>
                <a:spcPts val="0"/>
              </a:spcAft>
              <a:buFontTx/>
              <a:buNone/>
              <a:defRPr/>
            </a:pPr>
            <a:r>
              <a:rPr lang="en-US" altLang="en-US" sz="2800" dirty="0" smtClean="0">
                <a:solidFill>
                  <a:schemeClr val="tx1">
                    <a:lumMod val="75000"/>
                    <a:lumOff val="25000"/>
                  </a:schemeClr>
                </a:solidFill>
              </a:rPr>
              <a:t>	&lt;</a:t>
            </a:r>
            <a:r>
              <a:rPr lang="en-US" altLang="en-US" sz="2800" dirty="0">
                <a:solidFill>
                  <a:schemeClr val="tx1">
                    <a:lumMod val="75000"/>
                    <a:lumOff val="25000"/>
                  </a:schemeClr>
                </a:solidFill>
              </a:rPr>
              <a:t>input type="radio" name="gender"/&gt;</a:t>
            </a:r>
          </a:p>
          <a:p>
            <a:pPr eaLnBrk="1" fontAlgn="auto" hangingPunct="1">
              <a:spcAft>
                <a:spcPts val="0"/>
              </a:spcAft>
              <a:buFontTx/>
              <a:buNone/>
              <a:defRPr/>
            </a:pPr>
            <a:r>
              <a:rPr lang="en-US" altLang="en-US" sz="2800" dirty="0" smtClean="0">
                <a:solidFill>
                  <a:schemeClr val="tx1">
                    <a:lumMod val="75000"/>
                    <a:lumOff val="25000"/>
                  </a:schemeClr>
                </a:solidFill>
              </a:rPr>
              <a:t>	&lt;</a:t>
            </a:r>
            <a:r>
              <a:rPr lang="en-US" altLang="en-US" sz="2800" dirty="0">
                <a:solidFill>
                  <a:schemeClr val="tx1">
                    <a:lumMod val="75000"/>
                    <a:lumOff val="25000"/>
                  </a:schemeClr>
                </a:solidFill>
              </a:rPr>
              <a:t>input type="checkbox" name="hobby"/&gt;</a:t>
            </a:r>
          </a:p>
          <a:p>
            <a:pPr eaLnBrk="1" fontAlgn="auto" hangingPunct="1">
              <a:spcAft>
                <a:spcPts val="0"/>
              </a:spcAft>
              <a:buFontTx/>
              <a:buNone/>
              <a:defRPr/>
            </a:pPr>
            <a:r>
              <a:rPr lang="en-US" altLang="en-US" sz="2800" dirty="0" smtClean="0">
                <a:solidFill>
                  <a:schemeClr val="tx1">
                    <a:lumMod val="75000"/>
                    <a:lumOff val="25000"/>
                  </a:schemeClr>
                </a:solidFill>
              </a:rPr>
              <a:t>	&lt;</a:t>
            </a:r>
            <a:r>
              <a:rPr lang="en-US" altLang="en-US" sz="2800" dirty="0">
                <a:solidFill>
                  <a:srgbClr val="FF0000"/>
                </a:solidFill>
              </a:rPr>
              <a:t>input</a:t>
            </a:r>
            <a:r>
              <a:rPr lang="en-US" altLang="en-US" sz="2800" dirty="0">
                <a:solidFill>
                  <a:schemeClr val="tx1">
                    <a:lumMod val="75000"/>
                    <a:lumOff val="25000"/>
                  </a:schemeClr>
                </a:solidFill>
              </a:rPr>
              <a:t> type="</a:t>
            </a:r>
            <a:r>
              <a:rPr lang="en-US" altLang="en-US" sz="2800" dirty="0">
                <a:solidFill>
                  <a:srgbClr val="FF0000"/>
                </a:solidFill>
              </a:rPr>
              <a:t>email</a:t>
            </a:r>
            <a:r>
              <a:rPr lang="en-US" altLang="en-US" sz="2800" dirty="0">
                <a:solidFill>
                  <a:schemeClr val="tx1">
                    <a:lumMod val="75000"/>
                    <a:lumOff val="25000"/>
                  </a:schemeClr>
                </a:solidFill>
              </a:rPr>
              <a:t>" name="</a:t>
            </a:r>
            <a:r>
              <a:rPr lang="en-US" altLang="en-US" sz="2800" dirty="0" err="1">
                <a:solidFill>
                  <a:schemeClr val="tx1">
                    <a:lumMod val="75000"/>
                    <a:lumOff val="25000"/>
                  </a:schemeClr>
                </a:solidFill>
              </a:rPr>
              <a:t>emailname</a:t>
            </a:r>
            <a:r>
              <a:rPr lang="en-US" altLang="en-US" sz="2800" dirty="0">
                <a:solidFill>
                  <a:schemeClr val="tx1">
                    <a:lumMod val="75000"/>
                    <a:lumOff val="25000"/>
                  </a:schemeClr>
                </a:solidFill>
              </a:rPr>
              <a:t>"/&gt;</a:t>
            </a:r>
          </a:p>
          <a:p>
            <a:pPr eaLnBrk="1" fontAlgn="auto" hangingPunct="1">
              <a:spcAft>
                <a:spcPts val="0"/>
              </a:spcAft>
              <a:buFontTx/>
              <a:buNone/>
              <a:defRPr/>
            </a:pPr>
            <a:r>
              <a:rPr lang="en-US" altLang="en-US" sz="2800" dirty="0">
                <a:solidFill>
                  <a:schemeClr val="tx1">
                    <a:lumMod val="75000"/>
                    <a:lumOff val="25000"/>
                  </a:schemeClr>
                </a:solidFill>
              </a:rPr>
              <a:t>&lt;/form&gt;</a:t>
            </a:r>
          </a:p>
        </p:txBody>
      </p:sp>
      <p:sp>
        <p:nvSpPr>
          <p:cNvPr id="35844" name="Rectangle 3"/>
          <p:cNvSpPr>
            <a:spLocks noChangeArrowheads="1"/>
          </p:cNvSpPr>
          <p:nvPr/>
        </p:nvSpPr>
        <p:spPr bwMode="auto">
          <a:xfrm>
            <a:off x="2819400" y="4572000"/>
            <a:ext cx="4572000" cy="1938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solidFill>
                  <a:schemeClr val="accent1">
                    <a:lumMod val="50000"/>
                  </a:schemeClr>
                </a:solidFill>
                <a:latin typeface="Trebuchet MS" panose="020B0603020202020204" pitchFamily="34" charset="0"/>
              </a:rPr>
              <a:t>input</a:t>
            </a:r>
            <a:r>
              <a:rPr lang="en-US" altLang="en-US" sz="2400" dirty="0">
                <a:solidFill>
                  <a:srgbClr val="FF0000"/>
                </a:solidFill>
                <a:latin typeface="Trebuchet MS" panose="020B0603020202020204" pitchFamily="34" charset="0"/>
              </a:rPr>
              <a:t>[type="email"]</a:t>
            </a:r>
          </a:p>
          <a:p>
            <a:pPr eaLnBrk="1" hangingPunct="1"/>
            <a:r>
              <a:rPr lang="en-US" altLang="en-US" sz="2400" dirty="0">
                <a:latin typeface="Trebuchet MS" panose="020B0603020202020204" pitchFamily="34" charset="0"/>
              </a:rPr>
              <a:t>{</a:t>
            </a:r>
          </a:p>
          <a:p>
            <a:pPr eaLnBrk="1" hangingPunct="1"/>
            <a:r>
              <a:rPr lang="en-US" altLang="en-US" sz="2400" dirty="0">
                <a:latin typeface="Trebuchet MS" panose="020B0603020202020204" pitchFamily="34" charset="0"/>
              </a:rPr>
              <a:t>	background-color:#FF0;</a:t>
            </a:r>
          </a:p>
          <a:p>
            <a:pPr eaLnBrk="1" hangingPunct="1"/>
            <a:r>
              <a:rPr lang="en-US" altLang="en-US" sz="2400" dirty="0">
                <a:latin typeface="Trebuchet MS" panose="020B0603020202020204" pitchFamily="34" charset="0"/>
              </a:rPr>
              <a:t>	padding:5px;</a:t>
            </a:r>
          </a:p>
          <a:p>
            <a:pPr eaLnBrk="1" hangingPunct="1"/>
            <a:r>
              <a:rPr lang="en-US" altLang="en-US" sz="2400" dirty="0">
                <a:latin typeface="Trebuchet MS" panose="020B0603020202020204" pitchFamily="34" charset="0"/>
              </a:rPr>
              <a:t>}</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Using a stylesheet on page</a:t>
            </a:r>
          </a:p>
        </p:txBody>
      </p:sp>
      <p:sp>
        <p:nvSpPr>
          <p:cNvPr id="36867"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Creating an </a:t>
            </a:r>
            <a:r>
              <a:rPr lang="en-US" altLang="en-US" b="1" dirty="0" smtClean="0"/>
              <a:t>external stylesheet </a:t>
            </a:r>
            <a:r>
              <a:rPr lang="en-US" altLang="en-US" dirty="0" smtClean="0"/>
              <a:t>and linking on page</a:t>
            </a:r>
          </a:p>
          <a:p>
            <a:pPr eaLnBrk="1" hangingPunct="1"/>
            <a:r>
              <a:rPr lang="en-US" altLang="en-US" dirty="0" smtClean="0"/>
              <a:t>Demo</a:t>
            </a:r>
          </a:p>
          <a:p>
            <a:pPr eaLnBrk="1" hangingPunct="1">
              <a:buFontTx/>
              <a:buNone/>
            </a:pPr>
            <a:r>
              <a:rPr lang="en-US" altLang="en-US" sz="2400" dirty="0" smtClean="0">
                <a:solidFill>
                  <a:srgbClr val="FF0000"/>
                </a:solidFill>
              </a:rPr>
              <a:t>&lt;link </a:t>
            </a:r>
            <a:r>
              <a:rPr lang="en-US" altLang="en-US" sz="2400" dirty="0" err="1" smtClean="0">
                <a:solidFill>
                  <a:srgbClr val="FF0000"/>
                </a:solidFill>
              </a:rPr>
              <a:t>rel</a:t>
            </a:r>
            <a:r>
              <a:rPr lang="en-US" altLang="en-US" sz="2400" dirty="0" smtClean="0">
                <a:solidFill>
                  <a:srgbClr val="FF0000"/>
                </a:solidFill>
              </a:rPr>
              <a:t>="stylesheet" type="text/</a:t>
            </a:r>
            <a:r>
              <a:rPr lang="en-US" altLang="en-US" sz="2400" dirty="0" err="1" smtClean="0">
                <a:solidFill>
                  <a:srgbClr val="FF0000"/>
                </a:solidFill>
              </a:rPr>
              <a:t>css</a:t>
            </a:r>
            <a:r>
              <a:rPr lang="en-US" altLang="en-US" sz="2400" dirty="0" smtClean="0">
                <a:solidFill>
                  <a:srgbClr val="FF0000"/>
                </a:solidFill>
              </a:rPr>
              <a:t>" </a:t>
            </a:r>
            <a:r>
              <a:rPr lang="en-US" altLang="en-US" sz="2400" dirty="0" err="1" smtClean="0">
                <a:solidFill>
                  <a:srgbClr val="FF0000"/>
                </a:solidFill>
              </a:rPr>
              <a:t>href</a:t>
            </a:r>
            <a:r>
              <a:rPr lang="en-US" altLang="en-US" sz="2400" dirty="0" smtClean="0">
                <a:solidFill>
                  <a:srgbClr val="FF0000"/>
                </a:solidFill>
              </a:rPr>
              <a:t>="CSS/type.css"&gt;</a:t>
            </a:r>
          </a:p>
          <a:p>
            <a:pPr eaLnBrk="1" hangingPunct="1">
              <a:buFontTx/>
              <a:buNone/>
            </a:pPr>
            <a:endParaRPr lang="en-US" altLang="en-US" dirty="0" smtClean="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CSS properties</a:t>
            </a:r>
          </a:p>
        </p:txBody>
      </p:sp>
      <p:sp>
        <p:nvSpPr>
          <p:cNvPr id="37891" name="Content Placeholder 2"/>
          <p:cNvSpPr>
            <a:spLocks noGrp="1" noChangeArrowheads="1"/>
          </p:cNvSpPr>
          <p:nvPr>
            <p:ph idx="1"/>
          </p:nvPr>
        </p:nvSpPr>
        <p:spPr bwMode="auto">
          <a:xfrm>
            <a:off x="6858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Backgrounds and Borders</a:t>
            </a:r>
          </a:p>
          <a:p>
            <a:pPr eaLnBrk="1" hangingPunct="1"/>
            <a:r>
              <a:rPr lang="en-US" altLang="en-US" smtClean="0"/>
              <a:t>Text Effects</a:t>
            </a:r>
          </a:p>
          <a:p>
            <a:pPr eaLnBrk="1" hangingPunct="1"/>
            <a:r>
              <a:rPr lang="en-US" altLang="en-US" smtClean="0"/>
              <a:t>2D/3D Transformations</a:t>
            </a:r>
          </a:p>
          <a:p>
            <a:pPr eaLnBrk="1" hangingPunct="1"/>
            <a:r>
              <a:rPr lang="en-US" altLang="en-US" smtClean="0"/>
              <a:t>Animations</a:t>
            </a:r>
          </a:p>
          <a:p>
            <a:pPr eaLnBrk="1" hangingPunct="1"/>
            <a:r>
              <a:rPr lang="en-US" altLang="en-US" smtClean="0"/>
              <a:t>Multiple Column Layout</a:t>
            </a:r>
          </a:p>
          <a:p>
            <a:pPr eaLnBrk="1" hangingPunct="1"/>
            <a:r>
              <a:rPr lang="en-US" altLang="en-US" smtClean="0"/>
              <a:t>User Interface</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14400" y="2895600"/>
            <a:ext cx="7491413" cy="1143000"/>
          </a:xfrm>
          <a:ln>
            <a:miter lim="800000"/>
            <a:headEnd/>
            <a:tailEnd/>
          </a:ln>
        </p:spPr>
        <p:txBody>
          <a:bodyPr rtlCol="0">
            <a:normAutofit/>
          </a:bodyPr>
          <a:lstStyle/>
          <a:p>
            <a:pPr eaLnBrk="1" fontAlgn="auto" hangingPunct="1">
              <a:spcAft>
                <a:spcPts val="0"/>
              </a:spcAft>
              <a:defRPr/>
            </a:pPr>
            <a:r>
              <a:rPr lang="en-US" sz="5400" b="1" dirty="0">
                <a:solidFill>
                  <a:schemeClr val="accent6"/>
                </a:solidFill>
              </a:rPr>
              <a:t>Thank you!</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CSS Basic</a:t>
            </a:r>
          </a:p>
        </p:txBody>
      </p:sp>
      <p:sp>
        <p:nvSpPr>
          <p:cNvPr id="8195"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CSS = Cascading Style Sheets</a:t>
            </a:r>
          </a:p>
          <a:p>
            <a:pPr eaLnBrk="1" hangingPunct="1"/>
            <a:r>
              <a:rPr lang="en-US" altLang="en-US" smtClean="0"/>
              <a:t>Used to style a HTML document</a:t>
            </a:r>
          </a:p>
          <a:p>
            <a:pPr eaLnBrk="1" hangingPunct="1"/>
            <a:r>
              <a:rPr lang="en-US" altLang="en-US" smtClean="0"/>
              <a:t>Separates presentation from structure</a:t>
            </a:r>
          </a:p>
          <a:p>
            <a:pPr eaLnBrk="1" hangingPunct="1"/>
            <a:r>
              <a:rPr lang="en-US" altLang="en-US" smtClean="0"/>
              <a:t>Can be changed without changing HTML</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bwMode="auto">
          <a:xfrm>
            <a:off x="3810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Types of CSS</a:t>
            </a:r>
          </a:p>
        </p:txBody>
      </p:sp>
      <p:sp>
        <p:nvSpPr>
          <p:cNvPr id="10243" name="Content Placeholder 2"/>
          <p:cNvSpPr>
            <a:spLocks noGrp="1" noChangeArrowheads="1"/>
          </p:cNvSpPr>
          <p:nvPr>
            <p:ph idx="1"/>
          </p:nvPr>
        </p:nvSpPr>
        <p:spPr bwMode="auto">
          <a:xfrm>
            <a:off x="6858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dirty="0"/>
              <a:t>CSS can be added to HTML documents in 3 ways:</a:t>
            </a:r>
          </a:p>
          <a:p>
            <a:r>
              <a:rPr lang="en-US" b="1" dirty="0"/>
              <a:t>Inline</a:t>
            </a:r>
            <a:r>
              <a:rPr lang="en-US" dirty="0"/>
              <a:t> - by using the </a:t>
            </a:r>
            <a:r>
              <a:rPr lang="en-US" b="1" dirty="0"/>
              <a:t>style attribute </a:t>
            </a:r>
            <a:r>
              <a:rPr lang="en-US" dirty="0"/>
              <a:t>inside HTML elements.</a:t>
            </a:r>
          </a:p>
          <a:p>
            <a:r>
              <a:rPr lang="en-US" b="1" dirty="0" smtClean="0"/>
              <a:t>Internal(Embedded)</a:t>
            </a:r>
            <a:r>
              <a:rPr lang="en-US" dirty="0" smtClean="0"/>
              <a:t> </a:t>
            </a:r>
            <a:r>
              <a:rPr lang="en-US" dirty="0"/>
              <a:t>- by using a </a:t>
            </a:r>
            <a:r>
              <a:rPr lang="en-US" b="1" dirty="0"/>
              <a:t>&lt;style&gt; element</a:t>
            </a:r>
            <a:r>
              <a:rPr lang="en-US" dirty="0"/>
              <a:t> in the &lt;head&gt; section.</a:t>
            </a:r>
          </a:p>
          <a:p>
            <a:r>
              <a:rPr lang="en-US" b="1" dirty="0"/>
              <a:t>External</a:t>
            </a:r>
            <a:r>
              <a:rPr lang="en-US" dirty="0"/>
              <a:t> - by using a </a:t>
            </a:r>
            <a:r>
              <a:rPr lang="en-US" b="1" dirty="0"/>
              <a:t>&lt;link&gt; element </a:t>
            </a:r>
            <a:r>
              <a:rPr lang="en-US" dirty="0"/>
              <a:t>to link to an external CSS file</a:t>
            </a:r>
            <a:r>
              <a:rPr lang="en-US" dirty="0" smtClean="0"/>
              <a:t>.</a:t>
            </a:r>
            <a:endParaRPr 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Inline CSS</a:t>
            </a:r>
          </a:p>
        </p:txBody>
      </p:sp>
      <p:sp>
        <p:nvSpPr>
          <p:cNvPr id="11267" name="Content Placeholder 2"/>
          <p:cNvSpPr>
            <a:spLocks noGrp="1" noChangeArrowheads="1"/>
          </p:cNvSpPr>
          <p:nvPr>
            <p:ph idx="1"/>
          </p:nvPr>
        </p:nvSpPr>
        <p:spPr bwMode="auto">
          <a:xfrm>
            <a:off x="457200" y="16462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800" smtClean="0"/>
              <a:t>The Inline style is specific to the tag itself. The inline style uses the HTML “style” attribute to style a specific tag. Every CSS change has to be made in every tag that has the inline style applied to it. The inline style is good for </a:t>
            </a:r>
            <a:r>
              <a:rPr lang="en-US" altLang="en-US" sz="2800" smtClean="0">
                <a:solidFill>
                  <a:srgbClr val="FF0000"/>
                </a:solidFill>
              </a:rPr>
              <a:t>one an individual CSS change</a:t>
            </a:r>
            <a:r>
              <a:rPr lang="en-US" altLang="en-US" sz="2800" smtClean="0"/>
              <a:t> that you do not use repeatedly through the site.</a:t>
            </a:r>
          </a:p>
        </p:txBody>
      </p:sp>
      <p:sp>
        <p:nvSpPr>
          <p:cNvPr id="11268" name="Rectangle 3"/>
          <p:cNvSpPr>
            <a:spLocks noChangeArrowheads="1"/>
          </p:cNvSpPr>
          <p:nvPr/>
        </p:nvSpPr>
        <p:spPr bwMode="auto">
          <a:xfrm>
            <a:off x="762000" y="4419600"/>
            <a:ext cx="7696200" cy="685800"/>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a:solidFill>
                  <a:srgbClr val="FF0000"/>
                </a:solidFill>
              </a:rPr>
              <a:t>&lt;p style="color:red;font-size:18px"&gt;This is a paragraph!&lt;/p&gt; </a:t>
            </a:r>
          </a:p>
          <a:p>
            <a:pPr algn="ctr"/>
            <a:endParaRPr lang="en-US" altLang="en-US" sz="2200" dirty="0">
              <a:latin typeface="Trebuchet MS" panose="020B0603020202020204"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Embedded CSS</a:t>
            </a:r>
          </a:p>
        </p:txBody>
      </p:sp>
      <p:sp>
        <p:nvSpPr>
          <p:cNvPr id="12291"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400" dirty="0" smtClean="0"/>
              <a:t>An embedded stylesheet holds the CSS code for the web page </a:t>
            </a:r>
            <a:r>
              <a:rPr lang="en-US" altLang="en-US" sz="2400" dirty="0" smtClean="0">
                <a:solidFill>
                  <a:srgbClr val="FF0000"/>
                </a:solidFill>
              </a:rPr>
              <a:t>in the head section of the particular file.</a:t>
            </a:r>
            <a:r>
              <a:rPr lang="en-US" altLang="en-US" sz="2400" dirty="0" smtClean="0"/>
              <a:t> This makes it easy to apply like classes or id’s in order to reuse the code. The downside of using an embedded stylesheet is that changes to the embedded stylesheet </a:t>
            </a:r>
            <a:r>
              <a:rPr lang="en-US" altLang="en-US" sz="2400" b="1" dirty="0" smtClean="0"/>
              <a:t>only effect the page </a:t>
            </a:r>
            <a:r>
              <a:rPr lang="en-US" altLang="en-US" sz="2400" dirty="0" smtClean="0"/>
              <a:t>the code is inserted into.</a:t>
            </a:r>
          </a:p>
        </p:txBody>
      </p:sp>
      <p:sp>
        <p:nvSpPr>
          <p:cNvPr id="12292" name="Rectangle 3"/>
          <p:cNvSpPr>
            <a:spLocks noChangeArrowheads="1"/>
          </p:cNvSpPr>
          <p:nvPr/>
        </p:nvSpPr>
        <p:spPr bwMode="auto">
          <a:xfrm>
            <a:off x="914400" y="3962400"/>
            <a:ext cx="7162800" cy="2590800"/>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000" dirty="0">
                <a:latin typeface="Trebuchet MS" panose="020B0603020202020204" pitchFamily="34" charset="0"/>
              </a:rPr>
              <a:t>&lt;head&gt;</a:t>
            </a:r>
            <a:br>
              <a:rPr lang="en-US" altLang="en-US" sz="2000" dirty="0">
                <a:latin typeface="Trebuchet MS" panose="020B0603020202020204" pitchFamily="34" charset="0"/>
              </a:rPr>
            </a:br>
            <a:r>
              <a:rPr lang="en-US" altLang="en-US" sz="2000" dirty="0">
                <a:solidFill>
                  <a:srgbClr val="FF0000"/>
                </a:solidFill>
                <a:latin typeface="Trebuchet MS" panose="020B0603020202020204" pitchFamily="34" charset="0"/>
              </a:rPr>
              <a:t>&lt;style&gt;</a:t>
            </a:r>
            <a:r>
              <a:rPr lang="en-US" altLang="en-US" sz="2000" dirty="0">
                <a:latin typeface="Trebuchet MS" panose="020B0603020202020204" pitchFamily="34" charset="0"/>
              </a:rPr>
              <a:t/>
            </a:r>
            <a:br>
              <a:rPr lang="en-US" altLang="en-US" sz="2000" dirty="0">
                <a:latin typeface="Trebuchet MS" panose="020B0603020202020204" pitchFamily="34" charset="0"/>
              </a:rPr>
            </a:br>
            <a:r>
              <a:rPr lang="en-US" altLang="en-US" sz="2000" dirty="0" smtClean="0">
                <a:latin typeface="Trebuchet MS" panose="020B0603020202020204" pitchFamily="34" charset="0"/>
              </a:rPr>
              <a:t>    </a:t>
            </a:r>
            <a:r>
              <a:rPr lang="en-US" altLang="en-US" sz="2000" dirty="0" err="1" smtClean="0">
                <a:latin typeface="Trebuchet MS" panose="020B0603020202020204" pitchFamily="34" charset="0"/>
              </a:rPr>
              <a:t>hr</a:t>
            </a:r>
            <a:r>
              <a:rPr lang="en-US" altLang="en-US" sz="2000" dirty="0" smtClean="0">
                <a:latin typeface="Trebuchet MS" panose="020B0603020202020204" pitchFamily="34" charset="0"/>
              </a:rPr>
              <a:t> </a:t>
            </a:r>
            <a:r>
              <a:rPr lang="en-US" altLang="en-US" sz="2000" dirty="0">
                <a:latin typeface="Trebuchet MS" panose="020B0603020202020204" pitchFamily="34" charset="0"/>
              </a:rPr>
              <a:t>{color: sienna;}</a:t>
            </a:r>
            <a:br>
              <a:rPr lang="en-US" altLang="en-US" sz="2000" dirty="0">
                <a:latin typeface="Trebuchet MS" panose="020B0603020202020204" pitchFamily="34" charset="0"/>
              </a:rPr>
            </a:br>
            <a:r>
              <a:rPr lang="en-US" altLang="en-US" sz="2000" dirty="0" smtClean="0">
                <a:latin typeface="Trebuchet MS" panose="020B0603020202020204" pitchFamily="34" charset="0"/>
              </a:rPr>
              <a:t>    p </a:t>
            </a:r>
            <a:r>
              <a:rPr lang="en-US" altLang="en-US" sz="2000" dirty="0">
                <a:latin typeface="Trebuchet MS" panose="020B0603020202020204" pitchFamily="34" charset="0"/>
              </a:rPr>
              <a:t>{margin-left: 20px;}</a:t>
            </a:r>
            <a:br>
              <a:rPr lang="en-US" altLang="en-US" sz="2000" dirty="0">
                <a:latin typeface="Trebuchet MS" panose="020B0603020202020204" pitchFamily="34" charset="0"/>
              </a:rPr>
            </a:br>
            <a:r>
              <a:rPr lang="en-US" altLang="en-US" sz="2000" dirty="0" smtClean="0">
                <a:latin typeface="Trebuchet MS" panose="020B0603020202020204" pitchFamily="34" charset="0"/>
              </a:rPr>
              <a:t>    body </a:t>
            </a:r>
            <a:r>
              <a:rPr lang="en-US" altLang="en-US" sz="2000" dirty="0">
                <a:latin typeface="Trebuchet MS" panose="020B0603020202020204" pitchFamily="34" charset="0"/>
              </a:rPr>
              <a:t>{</a:t>
            </a:r>
            <a:r>
              <a:rPr lang="en-US" altLang="en-US" sz="2000" dirty="0" smtClean="0">
                <a:latin typeface="Trebuchet MS" panose="020B0603020202020204" pitchFamily="34" charset="0"/>
              </a:rPr>
              <a:t>background-image: </a:t>
            </a:r>
            <a:r>
              <a:rPr lang="en-US" altLang="en-US" sz="2000" dirty="0" err="1" smtClean="0">
                <a:latin typeface="Trebuchet MS" panose="020B0603020202020204" pitchFamily="34" charset="0"/>
              </a:rPr>
              <a:t>url</a:t>
            </a:r>
            <a:r>
              <a:rPr lang="en-US" altLang="en-US" sz="2000" dirty="0">
                <a:latin typeface="Trebuchet MS" panose="020B0603020202020204" pitchFamily="34" charset="0"/>
              </a:rPr>
              <a:t>("images/background.gif");} </a:t>
            </a:r>
            <a:br>
              <a:rPr lang="en-US" altLang="en-US" sz="2000" dirty="0">
                <a:latin typeface="Trebuchet MS" panose="020B0603020202020204" pitchFamily="34" charset="0"/>
              </a:rPr>
            </a:br>
            <a:r>
              <a:rPr lang="en-US" altLang="en-US" sz="2000" dirty="0">
                <a:solidFill>
                  <a:srgbClr val="FF0000"/>
                </a:solidFill>
                <a:latin typeface="Trebuchet MS" panose="020B0603020202020204" pitchFamily="34" charset="0"/>
              </a:rPr>
              <a:t>&lt;/style&gt;</a:t>
            </a:r>
            <a:r>
              <a:rPr lang="en-US" altLang="en-US" sz="2000" dirty="0">
                <a:latin typeface="Trebuchet MS" panose="020B0603020202020204" pitchFamily="34" charset="0"/>
              </a:rPr>
              <a:t/>
            </a:r>
            <a:br>
              <a:rPr lang="en-US" altLang="en-US" sz="2000" dirty="0">
                <a:latin typeface="Trebuchet MS" panose="020B0603020202020204" pitchFamily="34" charset="0"/>
              </a:rPr>
            </a:br>
            <a:r>
              <a:rPr lang="en-US" altLang="en-US" sz="2000" dirty="0">
                <a:latin typeface="Trebuchet MS" panose="020B0603020202020204" pitchFamily="34" charset="0"/>
              </a:rPr>
              <a:t>&lt;/head&gt;</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External CSS</a:t>
            </a:r>
          </a:p>
        </p:txBody>
      </p:sp>
      <p:sp>
        <p:nvSpPr>
          <p:cNvPr id="13315"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400" dirty="0" smtClean="0"/>
              <a:t>The external stylesheet in a </a:t>
            </a:r>
            <a:r>
              <a:rPr lang="en-US" altLang="en-US" sz="2400" dirty="0" smtClean="0">
                <a:solidFill>
                  <a:srgbClr val="FF0000"/>
                </a:solidFill>
              </a:rPr>
              <a:t>“.</a:t>
            </a:r>
            <a:r>
              <a:rPr lang="en-US" altLang="en-US" sz="2400" dirty="0" err="1" smtClean="0">
                <a:solidFill>
                  <a:srgbClr val="FF0000"/>
                </a:solidFill>
              </a:rPr>
              <a:t>css</a:t>
            </a:r>
            <a:r>
              <a:rPr lang="en-US" altLang="en-US" sz="2400" dirty="0" smtClean="0">
                <a:solidFill>
                  <a:srgbClr val="FF0000"/>
                </a:solidFill>
              </a:rPr>
              <a:t>” file that you link your website to</a:t>
            </a:r>
            <a:r>
              <a:rPr lang="en-US" altLang="en-US" sz="2400" dirty="0" smtClean="0"/>
              <a:t>. This makes it so that </a:t>
            </a:r>
            <a:r>
              <a:rPr lang="en-US" altLang="en-US" sz="2400" b="1" dirty="0" smtClean="0"/>
              <a:t>what ever you change in the .</a:t>
            </a:r>
            <a:r>
              <a:rPr lang="en-US" altLang="en-US" sz="2400" b="1" dirty="0" err="1" smtClean="0"/>
              <a:t>css</a:t>
            </a:r>
            <a:r>
              <a:rPr lang="en-US" altLang="en-US" sz="2400" dirty="0" smtClean="0"/>
              <a:t> sheet, will effect every page in your website. This prevents you from having to make many code changes in each page. This is for “</a:t>
            </a:r>
            <a:r>
              <a:rPr lang="en-US" altLang="en-US" sz="2400" dirty="0" smtClean="0">
                <a:solidFill>
                  <a:srgbClr val="FF0000"/>
                </a:solidFill>
              </a:rPr>
              <a:t>global” site changes</a:t>
            </a:r>
            <a:r>
              <a:rPr lang="en-US" altLang="en-US" sz="2400" dirty="0" smtClean="0"/>
              <a:t>.</a:t>
            </a:r>
          </a:p>
        </p:txBody>
      </p:sp>
      <p:sp>
        <p:nvSpPr>
          <p:cNvPr id="13316" name="Rectangle 3"/>
          <p:cNvSpPr>
            <a:spLocks noChangeArrowheads="1"/>
          </p:cNvSpPr>
          <p:nvPr/>
        </p:nvSpPr>
        <p:spPr bwMode="auto">
          <a:xfrm>
            <a:off x="0" y="3609109"/>
            <a:ext cx="8153400" cy="464127"/>
          </a:xfrm>
          <a:prstGeom prst="rect">
            <a:avLst/>
          </a:prstGeom>
          <a:solidFill>
            <a:schemeClr val="accent1">
              <a:lumMod val="75000"/>
            </a:schemeClr>
          </a:solidFill>
          <a:ln>
            <a:noFill/>
          </a:ln>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200" dirty="0" smtClean="0">
                <a:latin typeface="Trebuchet MS" panose="020B0603020202020204" pitchFamily="34" charset="0"/>
              </a:rPr>
              <a:t>#sample.css</a:t>
            </a:r>
            <a:endParaRPr lang="en-US" altLang="en-US" sz="2200" dirty="0">
              <a:latin typeface="Trebuchet MS" panose="020B0603020202020204" pitchFamily="34" charset="0"/>
            </a:endParaRPr>
          </a:p>
        </p:txBody>
      </p:sp>
      <p:sp>
        <p:nvSpPr>
          <p:cNvPr id="13317" name="Rectangle 4"/>
          <p:cNvSpPr>
            <a:spLocks noChangeArrowheads="1"/>
          </p:cNvSpPr>
          <p:nvPr/>
        </p:nvSpPr>
        <p:spPr bwMode="auto">
          <a:xfrm>
            <a:off x="0" y="4073236"/>
            <a:ext cx="8153400" cy="2632364"/>
          </a:xfrm>
          <a:prstGeom prst="rect">
            <a:avLst/>
          </a:prstGeom>
          <a:solidFill>
            <a:schemeClr val="accent5">
              <a:lumMod val="75000"/>
            </a:schemeClr>
          </a:solidFill>
          <a:ln>
            <a:noFill/>
          </a:ln>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dirty="0">
                <a:solidFill>
                  <a:schemeClr val="accent6">
                    <a:lumMod val="50000"/>
                  </a:schemeClr>
                </a:solidFill>
              </a:rPr>
              <a:t>&lt;link </a:t>
            </a:r>
            <a:r>
              <a:rPr lang="en-US" altLang="en-US" sz="2400" dirty="0" err="1">
                <a:solidFill>
                  <a:schemeClr val="accent6">
                    <a:lumMod val="50000"/>
                  </a:schemeClr>
                </a:solidFill>
              </a:rPr>
              <a:t>rel</a:t>
            </a:r>
            <a:r>
              <a:rPr lang="en-US" altLang="en-US" sz="2400" dirty="0">
                <a:solidFill>
                  <a:schemeClr val="accent6">
                    <a:lumMod val="50000"/>
                  </a:schemeClr>
                </a:solidFill>
              </a:rPr>
              <a:t>="stylesheet" type="</a:t>
            </a:r>
            <a:r>
              <a:rPr lang="en-US" altLang="en-US" sz="2400" dirty="0" smtClean="0">
                <a:solidFill>
                  <a:schemeClr val="accent6">
                    <a:lumMod val="50000"/>
                  </a:schemeClr>
                </a:solidFill>
              </a:rPr>
              <a:t>text/</a:t>
            </a:r>
            <a:r>
              <a:rPr lang="en-US" altLang="en-US" sz="2400" dirty="0" err="1" smtClean="0">
                <a:solidFill>
                  <a:schemeClr val="accent6">
                    <a:lumMod val="50000"/>
                  </a:schemeClr>
                </a:solidFill>
              </a:rPr>
              <a:t>css</a:t>
            </a:r>
            <a:r>
              <a:rPr lang="en-US" altLang="en-US" sz="2400" dirty="0" smtClean="0">
                <a:solidFill>
                  <a:schemeClr val="accent6">
                    <a:lumMod val="50000"/>
                  </a:schemeClr>
                </a:solidFill>
              </a:rPr>
              <a:t>“ </a:t>
            </a:r>
            <a:r>
              <a:rPr lang="en-US" altLang="en-US" sz="2400" dirty="0" err="1" smtClean="0">
                <a:solidFill>
                  <a:schemeClr val="accent6">
                    <a:lumMod val="50000"/>
                  </a:schemeClr>
                </a:solidFill>
              </a:rPr>
              <a:t>href</a:t>
            </a:r>
            <a:r>
              <a:rPr lang="en-US" altLang="en-US" sz="2400" dirty="0">
                <a:solidFill>
                  <a:schemeClr val="accent6">
                    <a:lumMod val="50000"/>
                  </a:schemeClr>
                </a:solidFill>
              </a:rPr>
              <a:t>="</a:t>
            </a:r>
            <a:r>
              <a:rPr lang="en-US" altLang="en-US" sz="2000" dirty="0">
                <a:solidFill>
                  <a:schemeClr val="accent6">
                    <a:lumMod val="50000"/>
                  </a:schemeClr>
                </a:solidFill>
              </a:rPr>
              <a:t>CSS/type.css</a:t>
            </a:r>
            <a:r>
              <a:rPr lang="en-US" altLang="en-US" sz="2400" dirty="0">
                <a:solidFill>
                  <a:schemeClr val="accent6">
                    <a:lumMod val="50000"/>
                  </a:schemeClr>
                </a:solidFill>
              </a:rPr>
              <a:t>"&gt;</a:t>
            </a:r>
          </a:p>
          <a:p>
            <a:pPr algn="ctr"/>
            <a:endParaRPr lang="en-US" altLang="en-US" sz="2400" dirty="0">
              <a:solidFill>
                <a:schemeClr val="accent6">
                  <a:lumMod val="50000"/>
                </a:schemeClr>
              </a:solidFill>
              <a:latin typeface="Trebuchet MS" panose="020B0603020202020204" pitchFamily="34" charset="0"/>
            </a:endParaRPr>
          </a:p>
          <a:p>
            <a:r>
              <a:rPr lang="en-US" altLang="en-US" sz="2400" dirty="0" err="1" smtClean="0">
                <a:solidFill>
                  <a:schemeClr val="accent6">
                    <a:lumMod val="50000"/>
                  </a:schemeClr>
                </a:solidFill>
                <a:latin typeface="Trebuchet MS" panose="020B0603020202020204" pitchFamily="34" charset="0"/>
              </a:rPr>
              <a:t>hr</a:t>
            </a:r>
            <a:r>
              <a:rPr lang="en-US" altLang="en-US" sz="2400" dirty="0" smtClean="0">
                <a:solidFill>
                  <a:schemeClr val="accent6">
                    <a:lumMod val="50000"/>
                  </a:schemeClr>
                </a:solidFill>
                <a:latin typeface="Trebuchet MS" panose="020B0603020202020204" pitchFamily="34" charset="0"/>
              </a:rPr>
              <a:t> </a:t>
            </a:r>
            <a:r>
              <a:rPr lang="en-US" altLang="en-US" sz="2400" dirty="0">
                <a:solidFill>
                  <a:schemeClr val="accent6">
                    <a:lumMod val="50000"/>
                  </a:schemeClr>
                </a:solidFill>
                <a:latin typeface="Trebuchet MS" panose="020B0603020202020204" pitchFamily="34" charset="0"/>
              </a:rPr>
              <a:t>{color: sienna;}</a:t>
            </a:r>
            <a:br>
              <a:rPr lang="en-US" altLang="en-US" sz="2400" dirty="0">
                <a:solidFill>
                  <a:schemeClr val="accent6">
                    <a:lumMod val="50000"/>
                  </a:schemeClr>
                </a:solidFill>
                <a:latin typeface="Trebuchet MS" panose="020B0603020202020204" pitchFamily="34" charset="0"/>
              </a:rPr>
            </a:br>
            <a:r>
              <a:rPr lang="en-US" altLang="en-US" sz="2400" dirty="0">
                <a:solidFill>
                  <a:schemeClr val="accent6">
                    <a:lumMod val="50000"/>
                  </a:schemeClr>
                </a:solidFill>
                <a:latin typeface="Trebuchet MS" panose="020B0603020202020204" pitchFamily="34" charset="0"/>
              </a:rPr>
              <a:t>p {margin-left: 20px;}</a:t>
            </a:r>
            <a:br>
              <a:rPr lang="en-US" altLang="en-US" sz="2400" dirty="0">
                <a:solidFill>
                  <a:schemeClr val="accent6">
                    <a:lumMod val="50000"/>
                  </a:schemeClr>
                </a:solidFill>
                <a:latin typeface="Trebuchet MS" panose="020B0603020202020204" pitchFamily="34" charset="0"/>
              </a:rPr>
            </a:br>
            <a:r>
              <a:rPr lang="en-US" altLang="en-US" sz="2400" dirty="0">
                <a:solidFill>
                  <a:schemeClr val="accent6">
                    <a:lumMod val="50000"/>
                  </a:schemeClr>
                </a:solidFill>
                <a:latin typeface="Trebuchet MS" panose="020B0603020202020204" pitchFamily="34" charset="0"/>
              </a:rPr>
              <a:t>body </a:t>
            </a:r>
          </a:p>
          <a:p>
            <a:r>
              <a:rPr lang="en-US" altLang="en-US" sz="2400" dirty="0">
                <a:solidFill>
                  <a:schemeClr val="accent6">
                    <a:lumMod val="50000"/>
                  </a:schemeClr>
                </a:solidFill>
                <a:latin typeface="Trebuchet MS" panose="020B0603020202020204" pitchFamily="34" charset="0"/>
              </a:rPr>
              <a:t>{background-image: </a:t>
            </a:r>
            <a:r>
              <a:rPr lang="en-US" altLang="en-US" sz="2400" dirty="0" err="1">
                <a:solidFill>
                  <a:schemeClr val="accent6">
                    <a:lumMod val="50000"/>
                  </a:schemeClr>
                </a:solidFill>
                <a:latin typeface="Trebuchet MS" panose="020B0603020202020204" pitchFamily="34" charset="0"/>
              </a:rPr>
              <a:t>url</a:t>
            </a:r>
            <a:r>
              <a:rPr lang="en-US" altLang="en-US" sz="2400" dirty="0">
                <a:solidFill>
                  <a:schemeClr val="accent6">
                    <a:lumMod val="50000"/>
                  </a:schemeClr>
                </a:solidFill>
                <a:latin typeface="Trebuchet MS" panose="020B0603020202020204" pitchFamily="34" charset="0"/>
              </a:rPr>
              <a:t>("images/background.gif");</a:t>
            </a:r>
          </a:p>
          <a:p>
            <a:r>
              <a:rPr lang="en-US" altLang="en-US" sz="2400" dirty="0">
                <a:solidFill>
                  <a:schemeClr val="accent6">
                    <a:lumMod val="50000"/>
                  </a:schemeClr>
                </a:solidFill>
                <a:latin typeface="Trebuchet MS" panose="020B0603020202020204" pitchFamily="34" charset="0"/>
              </a:rPr>
              <a: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Media Queries</a:t>
            </a:r>
          </a:p>
        </p:txBody>
      </p:sp>
      <p:sp>
        <p:nvSpPr>
          <p:cNvPr id="14339"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400" smtClean="0"/>
              <a:t>Media Queries work fine on modern browsers (IE9, FF, Chrome, Safari, Opera) and on mobile devices (iPhone, Android, Opera Mobile &amp; Mini, Blackberry, IE Mobile 7, etc.)</a:t>
            </a:r>
          </a:p>
          <a:p>
            <a:pPr algn="just" eaLnBrk="1" hangingPunct="1"/>
            <a:r>
              <a:rPr lang="en-US" altLang="en-US" sz="2400" smtClean="0"/>
              <a:t>A </a:t>
            </a:r>
            <a:r>
              <a:rPr lang="en-US" altLang="en-US" sz="2400" b="1" smtClean="0"/>
              <a:t>media query</a:t>
            </a:r>
            <a:r>
              <a:rPr lang="en-US" altLang="en-US" sz="2400" smtClean="0"/>
              <a:t> consists of a media type and at least one </a:t>
            </a:r>
            <a:r>
              <a:rPr lang="en-US" altLang="en-US" sz="2400" smtClean="0">
                <a:solidFill>
                  <a:srgbClr val="FF0000"/>
                </a:solidFill>
              </a:rPr>
              <a:t>expression that limits the style sheets' scope</a:t>
            </a:r>
            <a:r>
              <a:rPr lang="en-US" altLang="en-US" sz="2400" smtClean="0"/>
              <a:t> by using media features, such as </a:t>
            </a:r>
            <a:r>
              <a:rPr lang="en-US" altLang="en-US" sz="2400" smtClean="0">
                <a:solidFill>
                  <a:srgbClr val="FF0000"/>
                </a:solidFill>
              </a:rPr>
              <a:t>width, height, and color. </a:t>
            </a:r>
          </a:p>
          <a:p>
            <a:pPr algn="just" eaLnBrk="1" hangingPunct="1"/>
            <a:r>
              <a:rPr lang="en-US" altLang="en-US" sz="2400" smtClean="0"/>
              <a:t>Media queries, added in CSS3, let the presentation of content be tailored to </a:t>
            </a:r>
            <a:r>
              <a:rPr lang="en-US" altLang="en-US" sz="2400" smtClean="0">
                <a:solidFill>
                  <a:srgbClr val="FF0000"/>
                </a:solidFill>
              </a:rPr>
              <a:t>a specific range of output devices without having to change the content itself.</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General Syntax</a:t>
            </a:r>
          </a:p>
        </p:txBody>
      </p:sp>
      <p:sp>
        <p:nvSpPr>
          <p:cNvPr id="16387" name="Content Placeholder 2"/>
          <p:cNvSpPr>
            <a:spLocks noGrp="1" noChangeArrowheads="1"/>
          </p:cNvSpPr>
          <p:nvPr>
            <p:ph idx="1"/>
          </p:nvPr>
        </p:nvSpPr>
        <p:spPr bwMode="auto">
          <a:xfrm>
            <a:off x="457200" y="20272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3600" b="1" dirty="0" smtClean="0"/>
              <a:t>Selector {</a:t>
            </a:r>
          </a:p>
          <a:p>
            <a:pPr algn="ctr" eaLnBrk="1" hangingPunct="1">
              <a:buFontTx/>
              <a:buNone/>
            </a:pPr>
            <a:r>
              <a:rPr lang="en-US" altLang="en-US" sz="3600" b="1" dirty="0" smtClean="0"/>
              <a:t>Property: value;</a:t>
            </a:r>
          </a:p>
          <a:p>
            <a:pPr eaLnBrk="1" hangingPunct="1">
              <a:buFontTx/>
              <a:buNone/>
            </a:pPr>
            <a:r>
              <a:rPr lang="en-US" altLang="en-US" sz="3600" b="1" dirty="0"/>
              <a:t>	</a:t>
            </a:r>
            <a:r>
              <a:rPr lang="en-US" altLang="en-US" sz="3600" b="1" dirty="0" smtClean="0"/>
              <a:t>		}</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16979D82-5C2C-4A4C-9BB8-77848C32B353}" vid="{F4FD1AB0-0B30-4B59-9AEB-4CD820E55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3281</TotalTime>
  <Words>1282</Words>
  <Application>Microsoft Office PowerPoint</Application>
  <PresentationFormat>On-screen Show (4:3)</PresentationFormat>
  <Paragraphs>210</Paragraphs>
  <Slides>26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AvantGarde Md BT</vt:lpstr>
      <vt:lpstr>Calibri</vt:lpstr>
      <vt:lpstr>Cordia New</vt:lpstr>
      <vt:lpstr>Times New Roman</vt:lpstr>
      <vt:lpstr>Trebuchet MS</vt:lpstr>
      <vt:lpstr>Wingdings</vt:lpstr>
      <vt:lpstr>Theme1</vt:lpstr>
      <vt:lpstr>  Session 3.1 Intro to CSS 3</vt:lpstr>
      <vt:lpstr>Contents</vt:lpstr>
      <vt:lpstr>CSS Basic</vt:lpstr>
      <vt:lpstr>Types of CSS</vt:lpstr>
      <vt:lpstr>Inline CSS</vt:lpstr>
      <vt:lpstr>Embedded CSS</vt:lpstr>
      <vt:lpstr>External CSS</vt:lpstr>
      <vt:lpstr>Media Queries</vt:lpstr>
      <vt:lpstr>General Syntax</vt:lpstr>
      <vt:lpstr>Selectors in CSS</vt:lpstr>
      <vt:lpstr>Element selector</vt:lpstr>
      <vt:lpstr>Element selector</vt:lpstr>
      <vt:lpstr>Element selector (CSS)</vt:lpstr>
      <vt:lpstr>Class and ID</vt:lpstr>
      <vt:lpstr>Class and ID</vt:lpstr>
      <vt:lpstr>Class and ID (index.html)</vt:lpstr>
      <vt:lpstr>Class and ID (CSS) </vt:lpstr>
      <vt:lpstr>Pseudoclasses in CSS</vt:lpstr>
      <vt:lpstr>Pseudoclasses in CSS</vt:lpstr>
      <vt:lpstr>Descendant and child Selector</vt:lpstr>
      <vt:lpstr>Descendant and child Selector</vt:lpstr>
      <vt:lpstr>Attribute Selector in CSS</vt:lpstr>
      <vt:lpstr>Attribute Selector in CSS</vt:lpstr>
      <vt:lpstr>Using a stylesheet on page</vt:lpstr>
      <vt:lpstr>CSS properties</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Admin</dc:creator>
  <cp:lastModifiedBy>hp</cp:lastModifiedBy>
  <cp:revision>402</cp:revision>
  <dcterms:created xsi:type="dcterms:W3CDTF">2008-11-18T07:26:16Z</dcterms:created>
  <dcterms:modified xsi:type="dcterms:W3CDTF">2023-06-30T05:04:20Z</dcterms:modified>
</cp:coreProperties>
</file>