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2" r:id="rId3"/>
    <p:sldId id="415" r:id="rId4"/>
    <p:sldId id="423" r:id="rId5"/>
    <p:sldId id="424" r:id="rId6"/>
    <p:sldId id="422" r:id="rId7"/>
    <p:sldId id="425" r:id="rId8"/>
    <p:sldId id="427" r:id="rId9"/>
    <p:sldId id="426" r:id="rId10"/>
    <p:sldId id="416" r:id="rId11"/>
    <p:sldId id="428" r:id="rId12"/>
    <p:sldId id="429" r:id="rId13"/>
    <p:sldId id="430" r:id="rId14"/>
    <p:sldId id="431" r:id="rId15"/>
    <p:sldId id="417" r:id="rId16"/>
    <p:sldId id="432" r:id="rId17"/>
    <p:sldId id="433" r:id="rId18"/>
    <p:sldId id="434" r:id="rId19"/>
    <p:sldId id="418" r:id="rId20"/>
    <p:sldId id="419" r:id="rId21"/>
    <p:sldId id="436" r:id="rId22"/>
    <p:sldId id="435" r:id="rId23"/>
    <p:sldId id="437" r:id="rId24"/>
    <p:sldId id="420" r:id="rId25"/>
    <p:sldId id="438" r:id="rId26"/>
    <p:sldId id="439" r:id="rId27"/>
    <p:sldId id="421" r:id="rId28"/>
    <p:sldId id="440" r:id="rId29"/>
    <p:sldId id="441" r:id="rId30"/>
    <p:sldId id="442" r:id="rId31"/>
    <p:sldId id="443" r:id="rId32"/>
    <p:sldId id="444" r:id="rId33"/>
    <p:sldId id="414" r:id="rId34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2362" autoAdjust="0"/>
  </p:normalViewPr>
  <p:slideViewPr>
    <p:cSldViewPr>
      <p:cViewPr varScale="1">
        <p:scale>
          <a:sx n="66" d="100"/>
          <a:sy n="66" d="100"/>
        </p:scale>
        <p:origin x="14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9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2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Generally speaking, the best web safe fonts that are also accessible are: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Arial (sans serif)</a:t>
            </a:r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Arial Black (sans serif)</a:t>
            </a:r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Tahoma (sans serif)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Web-safe fonts are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fonts that can adapt to any browser on any device</a:t>
            </a:r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. By using these types of fonts, web designers and developers ensure that the intended font will always be displayed properly on a web page, even if these fonts aren't installed on the user's computer.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2297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968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923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32842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2156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3785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28947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5196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7601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2122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701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19B41A7C-B535-48B3-B7E9-968318803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81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1219200"/>
            <a:ext cx="83058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br>
              <a:rPr lang="en-GB" b="1" dirty="0">
                <a:solidFill>
                  <a:schemeClr val="accent6"/>
                </a:solidFill>
              </a:rPr>
            </a:b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3.2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CSS 3 Properties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Borders, Background &amp; Fonts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533400" y="1905000"/>
            <a:ext cx="8054975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4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4837"/>
            <a:ext cx="8229600" cy="4525963"/>
          </a:xfrm>
        </p:spPr>
        <p:txBody>
          <a:bodyPr/>
          <a:lstStyle/>
          <a:p>
            <a:r>
              <a:rPr lang="en-US" dirty="0"/>
              <a:t>Background is very useful in creative designing</a:t>
            </a:r>
          </a:p>
          <a:p>
            <a:r>
              <a:rPr lang="en-US" dirty="0"/>
              <a:t>Background properties:</a:t>
            </a:r>
          </a:p>
          <a:p>
            <a:pPr lvl="1"/>
            <a:r>
              <a:rPr lang="en-US" dirty="0"/>
              <a:t>Color, size, repeat and multiple images</a:t>
            </a:r>
          </a:p>
          <a:p>
            <a:pPr marL="406400" lvl="1" indent="-406400">
              <a:buFont typeface="Arial" pitchFamily="34" charset="0"/>
              <a:buChar char="•"/>
            </a:pPr>
            <a:r>
              <a:rPr lang="en-US" dirty="0"/>
              <a:t>Demo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header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background-</a:t>
            </a:r>
            <a:r>
              <a:rPr lang="en-US" sz="2800" b="1" dirty="0" err="1">
                <a:solidFill>
                  <a:srgbClr val="C00000"/>
                </a:solidFill>
              </a:rPr>
              <a:t>image:url</a:t>
            </a:r>
            <a:r>
              <a:rPr lang="en-US" sz="2800" b="1" dirty="0">
                <a:solidFill>
                  <a:srgbClr val="C00000"/>
                </a:solidFill>
              </a:rPr>
              <a:t>(../images/background.jpg);</a:t>
            </a:r>
          </a:p>
          <a:p>
            <a:pPr>
              <a:buNone/>
            </a:pPr>
            <a:r>
              <a:rPr lang="en-US" sz="2800" dirty="0"/>
              <a:t>background-</a:t>
            </a:r>
            <a:r>
              <a:rPr lang="en-US" sz="2800" dirty="0" err="1"/>
              <a:t>position:left</a:t>
            </a:r>
            <a:r>
              <a:rPr lang="en-US" sz="2800" dirty="0"/>
              <a:t> top;</a:t>
            </a:r>
          </a:p>
          <a:p>
            <a:pPr>
              <a:buNone/>
            </a:pPr>
            <a:r>
              <a:rPr lang="en-US" sz="2800" dirty="0"/>
              <a:t>background-size:450px 150px;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background-</a:t>
            </a:r>
            <a:r>
              <a:rPr lang="en-US" sz="2800" b="1" dirty="0" err="1">
                <a:solidFill>
                  <a:srgbClr val="C00000"/>
                </a:solidFill>
              </a:rPr>
              <a:t>repeat:repeat</a:t>
            </a:r>
            <a:r>
              <a:rPr lang="en-US" sz="2800" b="1" dirty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800" dirty="0"/>
              <a:t>width:100%;</a:t>
            </a:r>
          </a:p>
          <a:p>
            <a:pPr>
              <a:buNone/>
            </a:pPr>
            <a:r>
              <a:rPr lang="en-US" sz="2800" dirty="0"/>
              <a:t>height:80px;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Backgrounds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079"/>
          <a:stretch>
            <a:fillRect/>
          </a:stretch>
        </p:blipFill>
        <p:spPr bwMode="auto">
          <a:xfrm>
            <a:off x="457200" y="1905000"/>
            <a:ext cx="82296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 bwMode="auto">
          <a:xfrm>
            <a:off x="457200" y="1981200"/>
            <a:ext cx="8229600" cy="609600"/>
          </a:xfrm>
          <a:prstGeom prst="roundRect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6019800" y="1600200"/>
            <a:ext cx="1371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65707" y="1230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Image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</a:t>
            </a:r>
            <a:r>
              <a:rPr lang="en-US" sz="2400" dirty="0" err="1">
                <a:solidFill>
                  <a:srgbClr val="FF0000"/>
                </a:solidFill>
              </a:rPr>
              <a:t>largebg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largebg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background:url</a:t>
            </a:r>
            <a:r>
              <a:rPr lang="en-US" sz="2400" dirty="0"/>
              <a:t>(../images/back.gif)     </a:t>
            </a:r>
          </a:p>
          <a:p>
            <a:pPr>
              <a:buNone/>
            </a:pPr>
            <a:r>
              <a:rPr lang="en-US" sz="2400" dirty="0"/>
              <a:t>    left top no-repeat;</a:t>
            </a:r>
          </a:p>
          <a:p>
            <a:pPr>
              <a:buNone/>
            </a:pPr>
            <a:r>
              <a:rPr lang="en-US" sz="2400" dirty="0"/>
              <a:t>	width:10000px;</a:t>
            </a:r>
          </a:p>
          <a:p>
            <a:pPr>
              <a:buNone/>
            </a:pPr>
            <a:r>
              <a:rPr lang="en-US" sz="2400" dirty="0"/>
              <a:t>	height:300px;</a:t>
            </a:r>
          </a:p>
          <a:p>
            <a:pPr>
              <a:buNone/>
            </a:pPr>
            <a:r>
              <a:rPr lang="en-US" sz="2400" dirty="0"/>
              <a:t>	margin-top:20px;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D036B2-CE12-4EFA-B422-E99ED3ED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b="7928"/>
          <a:stretch>
            <a:fillRect/>
          </a:stretch>
        </p:blipFill>
        <p:spPr bwMode="auto">
          <a:xfrm>
            <a:off x="838200" y="15240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Fonts and 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419600"/>
          </a:xfrm>
        </p:spPr>
        <p:txBody>
          <a:bodyPr/>
          <a:lstStyle/>
          <a:p>
            <a:r>
              <a:rPr lang="en-US" dirty="0"/>
              <a:t>Font-family defines the font</a:t>
            </a:r>
          </a:p>
          <a:p>
            <a:r>
              <a:rPr lang="en-US" dirty="0"/>
              <a:t>Fonts must be web safe</a:t>
            </a:r>
          </a:p>
          <a:p>
            <a:r>
              <a:rPr lang="en-US" dirty="0"/>
              <a:t>CSS3 allows us to define our own fonts</a:t>
            </a:r>
          </a:p>
          <a:p>
            <a:r>
              <a:rPr lang="en-US" dirty="0"/>
              <a:t>Using @font-face directive</a:t>
            </a:r>
          </a:p>
          <a:p>
            <a:r>
              <a:rPr lang="en-US" dirty="0"/>
              <a:t>Demo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Font-family defines the font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524000"/>
            <a:ext cx="8001000" cy="4449763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Verdana, Geneva, sans-serif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Georgia, "Times New Roman", Times, 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"Courier New", Courier, </a:t>
            </a:r>
            <a:r>
              <a:rPr lang="en-US" sz="2000" kern="0" dirty="0" err="1">
                <a:latin typeface="+mn-lt"/>
                <a:cs typeface="+mn-cs"/>
              </a:rPr>
              <a:t>monospace</a:t>
            </a:r>
            <a:endParaRPr lang="en-US" sz="2000" kern="0" dirty="0">
              <a:latin typeface="+mn-lt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Arial, Helvetica, sans-serif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Tahoma, Geneva, sans-serif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"Trebuchet MS", Arial, Helvetica, sans-serif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"Arial Black", Gadget, sans-serif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"Times New Roman", Times, 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it-IT" sz="2000" kern="0" dirty="0">
                <a:latin typeface="+mn-lt"/>
                <a:cs typeface="+mn-cs"/>
              </a:rPr>
              <a:t>"Palatino Linotype", "Book Antiqua", Palatino, 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"Lucida Sans Unicode", "Lucida Grande", sans-serif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"MS Serif", "New York", serif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"Lucida Console", Monaco, </a:t>
            </a:r>
            <a:r>
              <a:rPr lang="en-US" sz="2000" kern="0" dirty="0" err="1">
                <a:latin typeface="+mn-lt"/>
                <a:cs typeface="+mn-cs"/>
              </a:rPr>
              <a:t>monospace</a:t>
            </a:r>
            <a:endParaRPr lang="en-US" sz="2000" kern="0" dirty="0">
              <a:latin typeface="+mn-lt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>
                <a:latin typeface="+mn-lt"/>
                <a:cs typeface="+mn-cs"/>
              </a:rPr>
              <a:t>"Comic Sans MS", cursive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Font-family defines the font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4"/>
          <p:cNvPicPr>
            <a:picLocks/>
          </p:cNvPicPr>
          <p:nvPr/>
        </p:nvPicPr>
        <p:blipFill>
          <a:blip r:embed="rId2" cstate="print"/>
          <a:srcRect r="18620" b="44000"/>
          <a:stretch>
            <a:fillRect/>
          </a:stretch>
        </p:blipFill>
        <p:spPr bwMode="auto">
          <a:xfrm>
            <a:off x="457200" y="1921499"/>
            <a:ext cx="8229600" cy="31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Font-family defines the font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8637"/>
            <a:ext cx="7772400" cy="4525963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font-variant </a:t>
            </a:r>
          </a:p>
          <a:p>
            <a:r>
              <a:rPr lang="en-US" dirty="0"/>
              <a:t>font-style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/>
              <a:t>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/>
              <a:t>Web designers do not have to use one of the “web-safe” fonts.</a:t>
            </a:r>
          </a:p>
          <a:p>
            <a:r>
              <a:rPr lang="en-US" dirty="0"/>
              <a:t>Make a font-face rule by giving the font a name:</a:t>
            </a:r>
          </a:p>
          <a:p>
            <a:pPr lvl="1"/>
            <a:r>
              <a:rPr lang="en-US" dirty="0"/>
              <a:t>font-family: </a:t>
            </a:r>
            <a:r>
              <a:rPr lang="en-US" dirty="0" err="1"/>
              <a:t>myFont</a:t>
            </a:r>
            <a:r>
              <a:rPr lang="en-US" dirty="0"/>
              <a:t>;</a:t>
            </a:r>
          </a:p>
          <a:p>
            <a:pPr marL="406400" lvl="1" indent="-406400">
              <a:buFont typeface="Arial" pitchFamily="34" charset="0"/>
              <a:buChar char="•"/>
            </a:pPr>
            <a:r>
              <a:rPr lang="en-US" dirty="0"/>
              <a:t>Include a font file somewhere on your server, and refer to it with CSS:</a:t>
            </a:r>
          </a:p>
          <a:p>
            <a:pPr marL="806450" lvl="2" indent="-406400">
              <a:buFont typeface="Times New Roman" pitchFamily="18" charset="0"/>
              <a:buChar char="−"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 (‘font-name.tff’)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725488"/>
            <a:ext cx="8229600" cy="6254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latin typeface="+mn-lt"/>
              </a:rPr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55637" y="1676400"/>
            <a:ext cx="8564563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CSS3 Borders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CSS3 Background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CSS3 Fonts and @font-face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Designing links using CSS3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Google Fonts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@font-face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b="1" dirty="0"/>
              <a:t>@font-face</a:t>
            </a:r>
          </a:p>
          <a:p>
            <a:pPr algn="ctr">
              <a:buNone/>
            </a:pPr>
            <a:r>
              <a:rPr lang="en-US" sz="3600" b="1" dirty="0"/>
              <a:t>{</a:t>
            </a:r>
          </a:p>
          <a:p>
            <a:pPr algn="ctr">
              <a:buNone/>
            </a:pPr>
            <a:r>
              <a:rPr lang="en-US" sz="3600" b="1" dirty="0"/>
              <a:t>font-properties</a:t>
            </a:r>
          </a:p>
          <a:p>
            <a:pPr algn="ctr">
              <a:buNone/>
            </a:pPr>
            <a:r>
              <a:rPr lang="en-US" sz="3600" b="1" dirty="0"/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000" b="1" dirty="0"/>
              <a:t>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class="boxes"&gt;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height="150" </a:t>
            </a:r>
            <a:r>
              <a:rPr lang="en-US" sz="2000" dirty="0" err="1"/>
              <a:t>src</a:t>
            </a:r>
            <a:r>
              <a:rPr lang="en-US" sz="2000" dirty="0"/>
              <a:t>="images/html-logo.jpg" alt="HTML Logo"&gt;</a:t>
            </a:r>
          </a:p>
          <a:p>
            <a:pPr>
              <a:buNone/>
            </a:pPr>
            <a:r>
              <a:rPr lang="en-US" sz="2000" dirty="0"/>
              <a:t>&lt;h3&gt;HTML&lt;/h3&gt;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class="boxes"&gt;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height="150" </a:t>
            </a:r>
            <a:r>
              <a:rPr lang="en-US" sz="2000" dirty="0" err="1"/>
              <a:t>src</a:t>
            </a:r>
            <a:r>
              <a:rPr lang="en-US" sz="2000" dirty="0"/>
              <a:t>="images/CSS3-logo.jpg" alt="CSS3 Logo"&gt;</a:t>
            </a:r>
          </a:p>
          <a:p>
            <a:pPr>
              <a:buNone/>
            </a:pPr>
            <a:r>
              <a:rPr lang="en-US" sz="2000" dirty="0"/>
              <a:t>&lt;h3&gt;CSS&lt;/h3&gt;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class="boxes"&gt;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height="150" </a:t>
            </a:r>
            <a:r>
              <a:rPr lang="en-US" sz="2000" dirty="0" err="1"/>
              <a:t>src</a:t>
            </a:r>
            <a:r>
              <a:rPr lang="en-US" sz="2000" dirty="0"/>
              <a:t>="images/jQuery-logo.jpg" alt="</a:t>
            </a:r>
            <a:r>
              <a:rPr lang="en-US" sz="2000" dirty="0" err="1"/>
              <a:t>jQuery</a:t>
            </a:r>
            <a:r>
              <a:rPr lang="en-US" sz="2000" dirty="0"/>
              <a:t> Logo"&gt;</a:t>
            </a:r>
          </a:p>
          <a:p>
            <a:pPr>
              <a:buNone/>
            </a:pPr>
            <a:r>
              <a:rPr lang="en-US" sz="2000" dirty="0"/>
              <a:t>&lt;h3&gt;</a:t>
            </a:r>
            <a:r>
              <a:rPr lang="en-US" sz="2000" dirty="0" err="1"/>
              <a:t>jQuery</a:t>
            </a:r>
            <a:r>
              <a:rPr lang="en-US" sz="2000" dirty="0"/>
              <a:t>&lt;/h3&gt;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98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@font-face</a:t>
            </a:r>
          </a:p>
          <a:p>
            <a:pPr>
              <a:buNone/>
            </a:pPr>
            <a:r>
              <a:rPr lang="en-US" sz="2800" dirty="0"/>
              <a:t>{ font-</a:t>
            </a:r>
            <a:r>
              <a:rPr lang="en-US" sz="2800" dirty="0" err="1"/>
              <a:t>family:Blackadder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src:url</a:t>
            </a:r>
            <a:r>
              <a:rPr lang="en-US" sz="2800" dirty="0"/>
              <a:t>(../font/Blackadder.TTF)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.boxes h3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800" dirty="0"/>
              <a:t>	font-</a:t>
            </a:r>
            <a:r>
              <a:rPr lang="en-US" sz="2800" dirty="0" err="1"/>
              <a:t>family:Blackadder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	font-size:30px;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@font-face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6504"/>
          <a:stretch>
            <a:fillRect/>
          </a:stretch>
        </p:blipFill>
        <p:spPr bwMode="auto">
          <a:xfrm>
            <a:off x="609600" y="17526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780144" y="5562600"/>
            <a:ext cx="6763656" cy="3810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7010400" y="4876800"/>
            <a:ext cx="7620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391400" y="45074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Font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Designing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/>
              <a:t>Links are text</a:t>
            </a:r>
          </a:p>
          <a:p>
            <a:r>
              <a:rPr lang="en-US" dirty="0"/>
              <a:t>We should make them box</a:t>
            </a:r>
          </a:p>
          <a:p>
            <a:r>
              <a:rPr lang="en-US" dirty="0"/>
              <a:t>Add padding and </a:t>
            </a:r>
            <a:r>
              <a:rPr lang="en-US" b="1" dirty="0" err="1"/>
              <a:t>display:block</a:t>
            </a:r>
            <a:r>
              <a:rPr lang="en-US" b="1" dirty="0"/>
              <a:t> </a:t>
            </a:r>
            <a:r>
              <a:rPr lang="en-US" dirty="0"/>
              <a:t>to make it a box</a:t>
            </a:r>
          </a:p>
          <a:p>
            <a:r>
              <a:rPr lang="en-US" dirty="0"/>
              <a:t>Text-decoration is used for underline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Designing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style="</a:t>
            </a:r>
            <a:r>
              <a:rPr lang="en-US" sz="2000" dirty="0" err="1">
                <a:solidFill>
                  <a:srgbClr val="FF0000"/>
                </a:solidFill>
              </a:rPr>
              <a:t>clear:both</a:t>
            </a:r>
            <a:r>
              <a:rPr lang="en-US" sz="2000" dirty="0">
                <a:solidFill>
                  <a:srgbClr val="FF0000"/>
                </a:solidFill>
              </a:rPr>
              <a:t>"&gt;&lt;/div&gt;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&lt;a id="</a:t>
            </a:r>
            <a:r>
              <a:rPr lang="en-US" sz="2000" dirty="0" err="1">
                <a:solidFill>
                  <a:srgbClr val="FF0000"/>
                </a:solidFill>
              </a:rPr>
              <a:t>specialLink</a:t>
            </a:r>
            <a:r>
              <a:rPr lang="en-US" sz="2000" dirty="0">
                <a:solidFill>
                  <a:srgbClr val="FF0000"/>
                </a:solidFill>
              </a:rPr>
              <a:t>"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FF0000"/>
                </a:solidFill>
              </a:rPr>
              <a:t>="#"&gt;View Tutorial&lt;/a&gt;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 err="1">
                <a:solidFill>
                  <a:srgbClr val="FF0000"/>
                </a:solidFill>
              </a:rPr>
              <a:t>specialLink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/>
              <a:t>{ </a:t>
            </a:r>
            <a:r>
              <a:rPr lang="en-US" sz="2000" dirty="0" err="1"/>
              <a:t>display:block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padding:10px;</a:t>
            </a:r>
          </a:p>
          <a:p>
            <a:pPr>
              <a:buNone/>
            </a:pPr>
            <a:r>
              <a:rPr lang="en-US" sz="2000" dirty="0"/>
              <a:t>  background-color:#FFF;</a:t>
            </a:r>
          </a:p>
          <a:p>
            <a:pPr>
              <a:buNone/>
            </a:pPr>
            <a:r>
              <a:rPr lang="en-US" sz="2000" dirty="0"/>
              <a:t>  border-radius:5px;</a:t>
            </a:r>
          </a:p>
          <a:p>
            <a:pPr>
              <a:buNone/>
            </a:pPr>
            <a:r>
              <a:rPr lang="en-US" sz="2000" dirty="0"/>
              <a:t>  color:#903;</a:t>
            </a:r>
          </a:p>
          <a:p>
            <a:pPr>
              <a:buNone/>
            </a:pPr>
            <a:r>
              <a:rPr lang="en-US" sz="2000" dirty="0"/>
              <a:t>  width:200px;</a:t>
            </a:r>
          </a:p>
          <a:p>
            <a:pPr>
              <a:buNone/>
            </a:pPr>
            <a:r>
              <a:rPr lang="en-US" sz="2000" dirty="0"/>
              <a:t>  height:40px;</a:t>
            </a:r>
          </a:p>
          <a:p>
            <a:pPr>
              <a:buNone/>
            </a:pPr>
            <a:r>
              <a:rPr lang="en-US" sz="2000" dirty="0"/>
              <a:t>  font-size:30px;</a:t>
            </a:r>
          </a:p>
          <a:p>
            <a:pPr>
              <a:buNone/>
            </a:pPr>
            <a:r>
              <a:rPr lang="en-US" sz="2000" dirty="0"/>
              <a:t>  font-</a:t>
            </a:r>
            <a:r>
              <a:rPr lang="en-US" sz="2000" dirty="0" err="1"/>
              <a:t>weight:bold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text-</a:t>
            </a:r>
            <a:r>
              <a:rPr lang="en-US" sz="2000" dirty="0" err="1"/>
              <a:t>decoration:none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Designing hyperlinks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16475"/>
          <a:stretch>
            <a:fillRect/>
          </a:stretch>
        </p:blipFill>
        <p:spPr bwMode="auto">
          <a:xfrm>
            <a:off x="685800" y="1905001"/>
            <a:ext cx="77724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67656" y="5334000"/>
            <a:ext cx="1447800" cy="5334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371600" y="56388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2133600" y="5486400"/>
            <a:ext cx="685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52058" y="530173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Designing Hyperlink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Google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https://www.google.com/fonts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Google Fonts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5079"/>
          <a:stretch>
            <a:fillRect/>
          </a:stretch>
        </p:blipFill>
        <p:spPr bwMode="auto">
          <a:xfrm>
            <a:off x="914400" y="17526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Google Fonts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364"/>
          <a:stretch>
            <a:fillRect/>
          </a:stretch>
        </p:blipFill>
        <p:spPr bwMode="auto">
          <a:xfrm>
            <a:off x="685800" y="16002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r>
              <a:rPr lang="en-US" dirty="0"/>
              <a:t>Borders have 3 specifications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Width</a:t>
            </a:r>
          </a:p>
          <a:p>
            <a:pPr marL="406400" lvl="1" indent="-406400">
              <a:buFont typeface="Arial" pitchFamily="34" charset="0"/>
              <a:buChar char="•"/>
            </a:pPr>
            <a:r>
              <a:rPr lang="en-US" dirty="0"/>
              <a:t>New Border properties in CSS3</a:t>
            </a:r>
          </a:p>
          <a:p>
            <a:pPr marL="806450" lvl="2" indent="-406400">
              <a:buFont typeface="Times New Roman" pitchFamily="18" charset="0"/>
              <a:buChar char="−"/>
            </a:pPr>
            <a:r>
              <a:rPr lang="en-US" sz="2800" dirty="0"/>
              <a:t>Border-radius &amp; box-shadow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Google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 b="5934"/>
          <a:stretch>
            <a:fillRect/>
          </a:stretch>
        </p:blipFill>
        <p:spPr bwMode="auto">
          <a:xfrm>
            <a:off x="533400" y="13716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85800" y="3425370"/>
            <a:ext cx="3581400" cy="4572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4996542"/>
            <a:ext cx="1981200" cy="3810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 bwMode="auto">
          <a:xfrm flipH="1" flipV="1">
            <a:off x="4267200" y="3653970"/>
            <a:ext cx="1143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8" idx="3"/>
          </p:cNvCxnSpPr>
          <p:nvPr/>
        </p:nvCxnSpPr>
        <p:spPr bwMode="auto">
          <a:xfrm flipH="1">
            <a:off x="2590800" y="4386942"/>
            <a:ext cx="281940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55774" y="420188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fonts properties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Declaring Google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@import </a:t>
            </a:r>
            <a:r>
              <a:rPr lang="en-US" sz="2400" dirty="0" err="1">
                <a:solidFill>
                  <a:srgbClr val="FF0000"/>
                </a:solidFill>
              </a:rPr>
              <a:t>url</a:t>
            </a:r>
            <a:r>
              <a:rPr lang="en-US" sz="2400" dirty="0">
                <a:solidFill>
                  <a:srgbClr val="FF0000"/>
                </a:solidFill>
              </a:rPr>
              <a:t>(http://fonts.googleapis.com/css?family=Open+Sans:400,300,600,700);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h1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  <a:r>
              <a:rPr lang="en-US" sz="2400" dirty="0"/>
              <a:t>color:#0CC;</a:t>
            </a:r>
          </a:p>
          <a:p>
            <a:pPr marL="457200" indent="-457200">
              <a:buNone/>
            </a:pPr>
            <a:r>
              <a:rPr lang="en-US" sz="2400" dirty="0"/>
              <a:t>font-weight:300;</a:t>
            </a:r>
          </a:p>
          <a:p>
            <a:pPr marL="457200" indent="-457200">
              <a:buNone/>
            </a:pPr>
            <a:r>
              <a:rPr lang="en-US" sz="2400" dirty="0"/>
              <a:t>font-family: 'Open Sans', sans-serif;</a:t>
            </a:r>
          </a:p>
          <a:p>
            <a:pPr marL="457200" indent="-457200">
              <a:buNone/>
            </a:pPr>
            <a:r>
              <a:rPr lang="en-US" sz="2400" dirty="0"/>
              <a:t>margin-top:20px;</a:t>
            </a:r>
          </a:p>
          <a:p>
            <a:pPr marL="457200" indent="-457200">
              <a:buNone/>
            </a:pPr>
            <a:r>
              <a:rPr lang="en-US" sz="2400" dirty="0"/>
              <a:t>font-size:40px;</a:t>
            </a:r>
          </a:p>
          <a:p>
            <a:pPr marL="457200" indent="-457200"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Google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6789"/>
          <a:stretch>
            <a:fillRect/>
          </a:stretch>
        </p:blipFill>
        <p:spPr bwMode="auto">
          <a:xfrm>
            <a:off x="457200" y="16764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457200" y="2438400"/>
            <a:ext cx="3124200" cy="45720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657600" y="26670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876800" y="25146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Google Fonts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Border-radius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The border-radius CSS property allows Web authors to define how rounded border corners are. The curve of each corner is defined using one or two radii, defining its shape: circle or ellipse.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#example1 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{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border-radius: 15px;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algn="just"/>
            <a:r>
              <a:rPr lang="en-US" sz="2400" dirty="0"/>
              <a:t>Rounder corners can be created independently using the four individual border-*-radius properties (border-bottom-left-radius, border-top-left-radius, etc.)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Border-radius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border-top-left-radius: 10px 5px;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border-bottom-right-radius: 10% 5%;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border-top-right-radius: 10px;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62125"/>
            <a:ext cx="85439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Box-shadow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algn="just"/>
            <a:r>
              <a:rPr lang="en-US" sz="2300" b="1" dirty="0"/>
              <a:t>The horizontal offset</a:t>
            </a:r>
            <a:r>
              <a:rPr lang="en-US" sz="2300" dirty="0"/>
              <a:t> of the shadow, positive means the shadow will be on the right of the box, a negative offset will put the shadow on the left of the box.</a:t>
            </a:r>
          </a:p>
          <a:p>
            <a:pPr algn="just"/>
            <a:r>
              <a:rPr lang="en-US" sz="2300" b="1" dirty="0"/>
              <a:t>The vertical offset</a:t>
            </a:r>
            <a:r>
              <a:rPr lang="en-US" sz="2300" dirty="0"/>
              <a:t> of the shadow, a negative one means the box-shadow will be above the box, a positive one means the shadow will be below the box.</a:t>
            </a:r>
          </a:p>
          <a:p>
            <a:pPr algn="just"/>
            <a:r>
              <a:rPr lang="en-US" sz="2300" b="1" dirty="0"/>
              <a:t>The blur radius</a:t>
            </a:r>
            <a:r>
              <a:rPr lang="en-US" sz="2300" dirty="0"/>
              <a:t> (optional), if set to 0 the shadow will be sharp, the higher the number, the more blurred it will be.</a:t>
            </a:r>
          </a:p>
          <a:p>
            <a:pPr algn="just"/>
            <a:r>
              <a:rPr lang="en-US" sz="2300" b="1" dirty="0"/>
              <a:t>The spread radius</a:t>
            </a:r>
            <a:r>
              <a:rPr lang="en-US" sz="2300" dirty="0"/>
              <a:t> (optional), positive values increase the size of the shadow, negative values decrease the size. Default is 0 (the shadow is same size as blur).</a:t>
            </a:r>
          </a:p>
          <a:p>
            <a:pPr algn="just"/>
            <a:r>
              <a:rPr lang="en-US" sz="2300" b="1" dirty="0"/>
              <a:t>Color</a:t>
            </a:r>
          </a:p>
          <a:p>
            <a:pPr algn="just">
              <a:buNone/>
            </a:pPr>
            <a:r>
              <a:rPr lang="en-US" sz="2300" dirty="0">
                <a:solidFill>
                  <a:srgbClr val="FF0000"/>
                </a:solidFill>
              </a:rPr>
              <a:t>     box-shadow: 3px </a:t>
            </a:r>
            <a:r>
              <a:rPr lang="en-US" sz="2300" dirty="0" err="1">
                <a:solidFill>
                  <a:srgbClr val="FF0000"/>
                </a:solidFill>
              </a:rPr>
              <a:t>3px</a:t>
            </a:r>
            <a:r>
              <a:rPr lang="en-US" sz="2300" dirty="0">
                <a:solidFill>
                  <a:srgbClr val="FF0000"/>
                </a:solidFill>
              </a:rPr>
              <a:t> 5px 6px #</a:t>
            </a:r>
            <a:r>
              <a:rPr lang="en-US" sz="2300" dirty="0" err="1">
                <a:solidFill>
                  <a:srgbClr val="FF0000"/>
                </a:solidFill>
              </a:rPr>
              <a:t>ccc</a:t>
            </a:r>
            <a:r>
              <a:rPr lang="en-US" sz="2300" dirty="0">
                <a:solidFill>
                  <a:srgbClr val="FF0000"/>
                </a:solidFill>
              </a:rPr>
              <a:t>;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of Border radius and Box-shadow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b="5079"/>
          <a:stretch>
            <a:fillRect/>
          </a:stretch>
        </p:blipFill>
        <p:spPr bwMode="auto">
          <a:xfrm>
            <a:off x="533400" y="1828801"/>
            <a:ext cx="79248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of Border radius and Box-shadow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class="boxes"&gt;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height="150" </a:t>
            </a:r>
            <a:r>
              <a:rPr lang="en-US" sz="2000" dirty="0" err="1"/>
              <a:t>src</a:t>
            </a:r>
            <a:r>
              <a:rPr lang="en-US" sz="2000" dirty="0"/>
              <a:t>="images/html-logo.jpg" alt="HTML Logo"&gt;</a:t>
            </a:r>
          </a:p>
          <a:p>
            <a:pPr>
              <a:buNone/>
            </a:pPr>
            <a:r>
              <a:rPr lang="en-US" sz="2000" dirty="0"/>
              <a:t>&lt;h3&gt;HTML&lt;/h3&gt;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class="boxes"&gt;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height="150" </a:t>
            </a:r>
            <a:r>
              <a:rPr lang="en-US" sz="2000" dirty="0" err="1"/>
              <a:t>src</a:t>
            </a:r>
            <a:r>
              <a:rPr lang="en-US" sz="2000" dirty="0"/>
              <a:t>="images/CSS3-logo.jpg" alt="CSS3 Logo"&gt;</a:t>
            </a:r>
          </a:p>
          <a:p>
            <a:pPr>
              <a:buNone/>
            </a:pPr>
            <a:r>
              <a:rPr lang="en-US" sz="2000" dirty="0"/>
              <a:t>&lt;h3&gt;CSS&lt;/h3&gt;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&lt;div class="boxes"&gt;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height="150" </a:t>
            </a:r>
            <a:r>
              <a:rPr lang="en-US" sz="2000" dirty="0" err="1"/>
              <a:t>src</a:t>
            </a:r>
            <a:r>
              <a:rPr lang="en-US" sz="2000" dirty="0"/>
              <a:t>="images/jQuery-logo.jpg" alt="</a:t>
            </a:r>
            <a:r>
              <a:rPr lang="en-US" sz="2000" dirty="0" err="1"/>
              <a:t>jQuery</a:t>
            </a:r>
            <a:r>
              <a:rPr lang="en-US" sz="2000" dirty="0"/>
              <a:t> Logo"&gt;</a:t>
            </a:r>
          </a:p>
          <a:p>
            <a:pPr>
              <a:buNone/>
            </a:pPr>
            <a:r>
              <a:rPr lang="en-US" sz="2000" dirty="0"/>
              <a:t>&lt;h3&gt;</a:t>
            </a:r>
            <a:r>
              <a:rPr lang="en-US" sz="2000" dirty="0" err="1"/>
              <a:t>jQuery</a:t>
            </a:r>
            <a:r>
              <a:rPr lang="en-US" sz="2000" dirty="0"/>
              <a:t>&lt;/h3&gt;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of Border radius and Box-shadow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100" dirty="0">
                <a:solidFill>
                  <a:srgbClr val="FF0000"/>
                </a:solidFill>
              </a:rPr>
              <a:t>.boxes</a:t>
            </a:r>
          </a:p>
          <a:p>
            <a:pPr>
              <a:buNone/>
            </a:pPr>
            <a:r>
              <a:rPr lang="en-US" sz="2100" dirty="0">
                <a:solidFill>
                  <a:srgbClr val="FF0000"/>
                </a:solidFill>
              </a:rPr>
              <a:t>{   </a:t>
            </a:r>
            <a:r>
              <a:rPr lang="en-US" sz="2100" dirty="0"/>
              <a:t>background-color:#FFF;</a:t>
            </a:r>
          </a:p>
          <a:p>
            <a:pPr>
              <a:buNone/>
            </a:pPr>
            <a:r>
              <a:rPr lang="en-US" sz="2100" dirty="0"/>
              <a:t>	width:25%;</a:t>
            </a:r>
          </a:p>
          <a:p>
            <a:pPr>
              <a:buNone/>
            </a:pPr>
            <a:r>
              <a:rPr lang="en-US" sz="2100" dirty="0"/>
              <a:t>	height:200px;</a:t>
            </a:r>
          </a:p>
          <a:p>
            <a:pPr>
              <a:buNone/>
            </a:pPr>
            <a:r>
              <a:rPr lang="en-US" sz="2100" dirty="0"/>
              <a:t>	padding:20px;</a:t>
            </a:r>
          </a:p>
          <a:p>
            <a:pPr>
              <a:buNone/>
            </a:pPr>
            <a:r>
              <a:rPr lang="en-US" sz="2100" dirty="0"/>
              <a:t>	text-</a:t>
            </a:r>
            <a:r>
              <a:rPr lang="en-US" sz="2100" dirty="0" err="1"/>
              <a:t>align:center</a:t>
            </a:r>
            <a:r>
              <a:rPr lang="en-US" sz="2100" dirty="0"/>
              <a:t>;</a:t>
            </a:r>
          </a:p>
          <a:p>
            <a:pPr>
              <a:buNone/>
            </a:pPr>
            <a:r>
              <a:rPr lang="en-US" sz="2100" dirty="0"/>
              <a:t>	</a:t>
            </a:r>
            <a:r>
              <a:rPr lang="en-US" sz="2100" dirty="0" err="1"/>
              <a:t>float:left</a:t>
            </a:r>
            <a:r>
              <a:rPr lang="en-US" sz="2100" dirty="0"/>
              <a:t>;</a:t>
            </a:r>
          </a:p>
          <a:p>
            <a:pPr>
              <a:buNone/>
            </a:pPr>
            <a:r>
              <a:rPr lang="en-US" sz="2100" dirty="0"/>
              <a:t>	margin-left:20px;</a:t>
            </a:r>
          </a:p>
          <a:p>
            <a:pPr>
              <a:buNone/>
            </a:pPr>
            <a:r>
              <a:rPr lang="en-US" sz="2100" dirty="0"/>
              <a:t>	margin-top:20px;</a:t>
            </a:r>
          </a:p>
          <a:p>
            <a:pPr>
              <a:buNone/>
            </a:pPr>
            <a:r>
              <a:rPr lang="en-US" sz="2100" dirty="0"/>
              <a:t>	margin-bottom:20px;</a:t>
            </a:r>
          </a:p>
          <a:p>
            <a:pPr>
              <a:buNone/>
            </a:pPr>
            <a:r>
              <a:rPr lang="en-US" sz="2100" dirty="0"/>
              <a:t>	</a:t>
            </a:r>
            <a:r>
              <a:rPr lang="en-US" sz="2100" dirty="0" err="1"/>
              <a:t>border:solid</a:t>
            </a:r>
            <a:r>
              <a:rPr lang="en-US" sz="2100" dirty="0"/>
              <a:t> 2px #000;</a:t>
            </a:r>
          </a:p>
          <a:p>
            <a:pPr>
              <a:buNone/>
            </a:pPr>
            <a:r>
              <a:rPr lang="en-US" sz="2100" dirty="0"/>
              <a:t>	border-radius:10px;</a:t>
            </a:r>
          </a:p>
          <a:p>
            <a:pPr>
              <a:buNone/>
            </a:pPr>
            <a:r>
              <a:rPr lang="en-US" sz="2100" dirty="0"/>
              <a:t>	box-shadow:5px 5px 2px #333;</a:t>
            </a:r>
          </a:p>
          <a:p>
            <a:pPr>
              <a:buNone/>
            </a:pPr>
            <a:r>
              <a:rPr lang="en-US" sz="21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3750</TotalTime>
  <Words>1205</Words>
  <Application>Microsoft Office PowerPoint</Application>
  <PresentationFormat>On-screen Show (4:3)</PresentationFormat>
  <Paragraphs>196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AvantGarde Md BT</vt:lpstr>
      <vt:lpstr>Calibri</vt:lpstr>
      <vt:lpstr>Helvetica Neue</vt:lpstr>
      <vt:lpstr>Times New Roman</vt:lpstr>
      <vt:lpstr>Trebuchet MS</vt:lpstr>
      <vt:lpstr>Wingdings</vt:lpstr>
      <vt:lpstr>Theme1</vt:lpstr>
      <vt:lpstr>  Session 3.2 CSS 3 Properties Borders, Background &amp; Fonts</vt:lpstr>
      <vt:lpstr>Contents</vt:lpstr>
      <vt:lpstr>CSS Borders</vt:lpstr>
      <vt:lpstr>Border-radius property</vt:lpstr>
      <vt:lpstr>Border-radius property</vt:lpstr>
      <vt:lpstr>Box-shadow property</vt:lpstr>
      <vt:lpstr>Example of Border radius and Box-shadow</vt:lpstr>
      <vt:lpstr>Example of Border radius and Box-shadow</vt:lpstr>
      <vt:lpstr>Example of Border radius and Box-shadow</vt:lpstr>
      <vt:lpstr>CSS Backgrounds</vt:lpstr>
      <vt:lpstr>CSS Backgrounds</vt:lpstr>
      <vt:lpstr>CSS Backgrounds</vt:lpstr>
      <vt:lpstr>PowerPoint Presentation</vt:lpstr>
      <vt:lpstr>PowerPoint Presentation</vt:lpstr>
      <vt:lpstr>CSS Fonts and @font-face</vt:lpstr>
      <vt:lpstr>Font-family defines the font </vt:lpstr>
      <vt:lpstr>Font-family defines the font </vt:lpstr>
      <vt:lpstr>Font-family defines the font </vt:lpstr>
      <vt:lpstr>@font-face</vt:lpstr>
      <vt:lpstr>@font-face Syntax</vt:lpstr>
      <vt:lpstr>@font-face</vt:lpstr>
      <vt:lpstr>@font-face</vt:lpstr>
      <vt:lpstr>@font-face</vt:lpstr>
      <vt:lpstr>Designing hyperlinks</vt:lpstr>
      <vt:lpstr>Designing hyperlinks</vt:lpstr>
      <vt:lpstr>Designing hyperlinks</vt:lpstr>
      <vt:lpstr>Google Fonts</vt:lpstr>
      <vt:lpstr>Google Fonts</vt:lpstr>
      <vt:lpstr>Google Fonts</vt:lpstr>
      <vt:lpstr>Google Fonts</vt:lpstr>
      <vt:lpstr>Declaring Google Fonts</vt:lpstr>
      <vt:lpstr>Google Fonts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409</cp:revision>
  <dcterms:created xsi:type="dcterms:W3CDTF">2008-11-18T07:26:16Z</dcterms:created>
  <dcterms:modified xsi:type="dcterms:W3CDTF">2023-03-14T17:00:14Z</dcterms:modified>
</cp:coreProperties>
</file>