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6"/>
  </p:notesMasterIdLst>
  <p:handoutMasterIdLst>
    <p:handoutMasterId r:id="rId37"/>
  </p:handoutMasterIdLst>
  <p:sldIdLst>
    <p:sldId id="256" r:id="rId2"/>
    <p:sldId id="312" r:id="rId3"/>
    <p:sldId id="415" r:id="rId4"/>
    <p:sldId id="422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16" r:id="rId13"/>
    <p:sldId id="430" r:id="rId14"/>
    <p:sldId id="431" r:id="rId15"/>
    <p:sldId id="417" r:id="rId16"/>
    <p:sldId id="432" r:id="rId17"/>
    <p:sldId id="433" r:id="rId18"/>
    <p:sldId id="434" r:id="rId19"/>
    <p:sldId id="418" r:id="rId20"/>
    <p:sldId id="435" r:id="rId21"/>
    <p:sldId id="436" r:id="rId22"/>
    <p:sldId id="437" r:id="rId23"/>
    <p:sldId id="419" r:id="rId24"/>
    <p:sldId id="438" r:id="rId25"/>
    <p:sldId id="439" r:id="rId26"/>
    <p:sldId id="440" r:id="rId27"/>
    <p:sldId id="441" r:id="rId28"/>
    <p:sldId id="442" r:id="rId29"/>
    <p:sldId id="420" r:id="rId30"/>
    <p:sldId id="443" r:id="rId31"/>
    <p:sldId id="444" r:id="rId32"/>
    <p:sldId id="445" r:id="rId33"/>
    <p:sldId id="421" r:id="rId34"/>
    <p:sldId id="414" r:id="rId35"/>
  </p:sldIdLst>
  <p:sldSz cx="9144000" cy="6858000" type="screen4x3"/>
  <p:notesSz cx="67945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139" autoAdjust="0"/>
  </p:normalViewPr>
  <p:slideViewPr>
    <p:cSldViewPr>
      <p:cViewPr varScale="1">
        <p:scale>
          <a:sx n="69" d="100"/>
          <a:sy n="69" d="100"/>
        </p:scale>
        <p:origin x="139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1E9407-CDE7-4D68-AA91-2FD28EFA78F1}" type="datetimeFigureOut">
              <a:rPr lang="en-US"/>
              <a:pPr>
                <a:defRPr/>
              </a:pPr>
              <a:t>7/3/2023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218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9F7EDA7-6317-427B-828E-E784C8107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95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54D6335-B9E9-4BAC-992D-4DB34403717B}" type="datetimeFigureOut">
              <a:rPr lang="en-US"/>
              <a:pPr>
                <a:defRPr/>
              </a:pPr>
              <a:t>7/3/2023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1700"/>
            <a:ext cx="5435600" cy="4462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218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409683C-0792-482F-A481-9444E4EE1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40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81088" y="866775"/>
            <a:ext cx="4632325" cy="34750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3288" y="4713288"/>
            <a:ext cx="4987925" cy="41767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1700"/>
            <a:ext cx="4981575" cy="446246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9683C-0792-482F-A481-9444E4EE1D7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Remark:  width=&gt; 900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</a:rPr>
              <a:t>px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,</a:t>
            </a:r>
          </a:p>
          <a:p>
            <a:pPr>
              <a:buNone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                  image resolution =&gt; 256px*4 =1024</a:t>
            </a:r>
          </a:p>
          <a:p>
            <a:pPr>
              <a:buNone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                  image width for each =&gt; 900/4=225px for each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9683C-0792-482F-A481-9444E4EE1D7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9683C-0792-482F-A481-9444E4EE1D7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2562701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46457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869783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782613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357892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78611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835851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276263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517058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23374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824220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6" descr="template_final copy4">
            <a:extLst>
              <a:ext uri="{FF2B5EF4-FFF2-40B4-BE49-F238E27FC236}">
                <a16:creationId xmlns:a16="http://schemas.microsoft.com/office/drawing/2014/main" id="{BF89B22B-59BB-46DC-B09E-4EA603B81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3">
            <a:extLst>
              <a:ext uri="{FF2B5EF4-FFF2-40B4-BE49-F238E27FC236}">
                <a16:creationId xmlns:a16="http://schemas.microsoft.com/office/drawing/2014/main" id="{2AEF861A-9FFE-4182-969D-47085454C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5938" y="6180138"/>
            <a:ext cx="498475" cy="5572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fld id="{E44998FF-5BCB-4F06-A9C0-17DBED51E867}" type="slidenum">
              <a:rPr lang="en-US" altLang="en-US" sz="1400" smtClean="0">
                <a:latin typeface="AvantGarde Md BT" pitchFamily="34" charset="0"/>
              </a:rPr>
              <a:pPr eaLnBrk="1" hangingPunct="1">
                <a:lnSpc>
                  <a:spcPct val="150000"/>
                </a:lnSpc>
                <a:buFont typeface="Wingdings" panose="05000000000000000000" pitchFamily="2" charset="2"/>
                <a:buNone/>
                <a:defRPr/>
              </a:pPr>
              <a:t>‹#›</a:t>
            </a:fld>
            <a:endParaRPr lang="en-US" altLang="en-US" sz="1400">
              <a:latin typeface="AvantGarde Md BT" pitchFamily="34" charset="0"/>
            </a:endParaRPr>
          </a:p>
        </p:txBody>
      </p:sp>
      <p:pic>
        <p:nvPicPr>
          <p:cNvPr id="1028" name="Picture 5" descr="logo">
            <a:extLst>
              <a:ext uri="{FF2B5EF4-FFF2-40B4-BE49-F238E27FC236}">
                <a16:creationId xmlns:a16="http://schemas.microsoft.com/office/drawing/2014/main" id="{0BF6282F-189B-4F42-A86E-B10398C92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logo">
            <a:extLst>
              <a:ext uri="{FF2B5EF4-FFF2-40B4-BE49-F238E27FC236}">
                <a16:creationId xmlns:a16="http://schemas.microsoft.com/office/drawing/2014/main" id="{5D1BD4AE-095C-4055-BB1F-BC133AD2F2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58200" y="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428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381000" y="1676400"/>
            <a:ext cx="7239000" cy="2549525"/>
          </a:xfr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b="1" dirty="0">
                <a:solidFill>
                  <a:schemeClr val="accent6"/>
                </a:solidFill>
              </a:rPr>
              <a:t/>
            </a:r>
            <a:br>
              <a:rPr lang="en-GB" b="1" dirty="0">
                <a:solidFill>
                  <a:schemeClr val="accent6"/>
                </a:solidFill>
              </a:rPr>
            </a:br>
            <a:r>
              <a:rPr lang="en-GB" b="1" dirty="0">
                <a:solidFill>
                  <a:schemeClr val="accent6"/>
                </a:solidFill>
              </a:rPr>
              <a:t/>
            </a:r>
            <a:br>
              <a:rPr lang="en-GB" b="1" dirty="0">
                <a:solidFill>
                  <a:schemeClr val="accent6"/>
                </a:solidFill>
              </a:rPr>
            </a:br>
            <a:r>
              <a:rPr lang="en-GB" b="1" dirty="0">
                <a:solidFill>
                  <a:schemeClr val="accent6"/>
                </a:solidFill>
              </a:rPr>
              <a:t>Session 3.3</a:t>
            </a:r>
            <a:br>
              <a:rPr lang="en-GB" b="1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CSS 3 Properties</a:t>
            </a:r>
            <a:r>
              <a:rPr lang="en-US" b="1" dirty="0">
                <a:solidFill>
                  <a:schemeClr val="accent6"/>
                </a:solidFill>
              </a:rPr>
              <a:t/>
            </a:r>
            <a:br>
              <a:rPr lang="en-US" b="1" dirty="0">
                <a:solidFill>
                  <a:schemeClr val="accent6"/>
                </a:solidFill>
              </a:rPr>
            </a:br>
            <a:r>
              <a:rPr lang="en-US" b="1" dirty="0">
                <a:solidFill>
                  <a:schemeClr val="accent6"/>
                </a:solidFill>
              </a:rPr>
              <a:t>Lists, Box Model &amp; Effects</a:t>
            </a:r>
            <a:endParaRPr lang="en-GB" b="1" dirty="0">
              <a:solidFill>
                <a:schemeClr val="accent6"/>
              </a:solidFill>
            </a:endParaRPr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631825" y="3030538"/>
            <a:ext cx="8054975" cy="771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en-US" sz="44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Lists with Submenu (HTML)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86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it-IT" sz="2400" dirty="0">
                <a:solidFill>
                  <a:srgbClr val="FF0000"/>
                </a:solidFill>
              </a:rPr>
              <a:t>&lt;ul class="navlist"&gt;</a:t>
            </a:r>
          </a:p>
          <a:p>
            <a:pPr>
              <a:buNone/>
            </a:pPr>
            <a:r>
              <a:rPr lang="it-IT" sz="2400" dirty="0"/>
              <a:t>&lt;li&gt;&lt;a href=""&gt;Our Founder&lt;/a&gt;&lt;/li&gt;</a:t>
            </a:r>
          </a:p>
          <a:p>
            <a:pPr>
              <a:buNone/>
            </a:pPr>
            <a:r>
              <a:rPr lang="it-IT" sz="2400" dirty="0"/>
              <a:t>&lt;li&gt;&lt;a href=""&gt;History&lt;/a&gt;&lt;/li&gt;</a:t>
            </a:r>
          </a:p>
          <a:p>
            <a:pPr>
              <a:buNone/>
            </a:pPr>
            <a:r>
              <a:rPr lang="it-IT" sz="2400" dirty="0"/>
              <a:t>&lt;li&gt;&lt;a href=""&gt;Vision&lt;/a&gt;&lt;/li&gt;</a:t>
            </a:r>
          </a:p>
          <a:p>
            <a:pPr>
              <a:buNone/>
            </a:pPr>
            <a:r>
              <a:rPr lang="it-IT" sz="2400" dirty="0"/>
              <a:t>&lt;li&gt;&lt;a href=""&gt;Our Clients&lt;/a&gt;&lt;/li&gt;</a:t>
            </a:r>
          </a:p>
          <a:p>
            <a:pPr>
              <a:buNone/>
            </a:pPr>
            <a:r>
              <a:rPr lang="it-IT" sz="2400" dirty="0">
                <a:solidFill>
                  <a:srgbClr val="FF0000"/>
                </a:solidFill>
              </a:rPr>
              <a:t>&lt;/ul&gt;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Lists with Submenu(CSS)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200" dirty="0">
                <a:solidFill>
                  <a:srgbClr val="FF0000"/>
                </a:solidFill>
              </a:rPr>
              <a:t>.</a:t>
            </a:r>
            <a:r>
              <a:rPr lang="en-US" sz="2200" dirty="0" err="1">
                <a:solidFill>
                  <a:srgbClr val="FF0000"/>
                </a:solidFill>
              </a:rPr>
              <a:t>navlist</a:t>
            </a:r>
            <a:endParaRPr lang="en-US" sz="22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200" dirty="0"/>
              <a:t>{margin-top:20px;}</a:t>
            </a:r>
          </a:p>
          <a:p>
            <a:pPr>
              <a:buNone/>
            </a:pPr>
            <a:r>
              <a:rPr lang="en-US" sz="2200" dirty="0">
                <a:solidFill>
                  <a:srgbClr val="FF0000"/>
                </a:solidFill>
              </a:rPr>
              <a:t>.</a:t>
            </a:r>
            <a:r>
              <a:rPr lang="en-US" sz="2200" dirty="0" err="1">
                <a:solidFill>
                  <a:srgbClr val="FF0000"/>
                </a:solidFill>
              </a:rPr>
              <a:t>navlist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li</a:t>
            </a:r>
            <a:endParaRPr lang="en-US" sz="22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200" dirty="0"/>
              <a:t>{</a:t>
            </a:r>
            <a:r>
              <a:rPr lang="en-US" sz="2200" dirty="0" err="1"/>
              <a:t>display:inline</a:t>
            </a:r>
            <a:r>
              <a:rPr lang="en-US" sz="2200" dirty="0"/>
              <a:t>;</a:t>
            </a:r>
          </a:p>
          <a:p>
            <a:pPr>
              <a:buNone/>
            </a:pPr>
            <a:r>
              <a:rPr lang="en-US" sz="2200" dirty="0"/>
              <a:t> margin-left:20px;}</a:t>
            </a:r>
          </a:p>
          <a:p>
            <a:pPr>
              <a:buNone/>
            </a:pPr>
            <a:r>
              <a:rPr lang="en-US" sz="2200" dirty="0">
                <a:solidFill>
                  <a:srgbClr val="FF0000"/>
                </a:solidFill>
              </a:rPr>
              <a:t>.</a:t>
            </a:r>
            <a:r>
              <a:rPr lang="en-US" sz="2200" dirty="0" err="1">
                <a:solidFill>
                  <a:srgbClr val="FF0000"/>
                </a:solidFill>
              </a:rPr>
              <a:t>navlist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li</a:t>
            </a:r>
            <a:r>
              <a:rPr lang="en-US" sz="2200" dirty="0">
                <a:solidFill>
                  <a:srgbClr val="FF0000"/>
                </a:solidFill>
              </a:rPr>
              <a:t> a</a:t>
            </a:r>
          </a:p>
          <a:p>
            <a:pPr>
              <a:buNone/>
            </a:pPr>
            <a:r>
              <a:rPr lang="en-US" sz="2200" dirty="0"/>
              <a:t>{color:#FFF;</a:t>
            </a:r>
          </a:p>
          <a:p>
            <a:pPr>
              <a:buNone/>
            </a:pPr>
            <a:r>
              <a:rPr lang="en-US" sz="2200" dirty="0"/>
              <a:t> font-size:15px;</a:t>
            </a:r>
          </a:p>
          <a:p>
            <a:pPr>
              <a:buNone/>
            </a:pPr>
            <a:r>
              <a:rPr lang="en-US" sz="2200" dirty="0"/>
              <a:t> padding:5px;</a:t>
            </a:r>
          </a:p>
          <a:p>
            <a:pPr>
              <a:buNone/>
            </a:pPr>
            <a:r>
              <a:rPr lang="en-US" sz="2200" dirty="0"/>
              <a:t> text-</a:t>
            </a:r>
            <a:r>
              <a:rPr lang="en-US" sz="2200" dirty="0" err="1"/>
              <a:t>decoration:none</a:t>
            </a:r>
            <a:r>
              <a:rPr lang="en-US" sz="2200" dirty="0"/>
              <a:t>;</a:t>
            </a:r>
          </a:p>
          <a:p>
            <a:pPr>
              <a:buNone/>
            </a:pPr>
            <a:r>
              <a:rPr lang="en-US" sz="2200" dirty="0"/>
              <a:t> background-color:#999;</a:t>
            </a:r>
          </a:p>
          <a:p>
            <a:pPr>
              <a:buNone/>
            </a:pPr>
            <a:r>
              <a:rPr lang="en-US" sz="2200" dirty="0"/>
              <a:t>}</a:t>
            </a:r>
          </a:p>
          <a:p>
            <a:endParaRPr lang="en-US" sz="2200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CSS Box Model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24000"/>
            <a:ext cx="6934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CSS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/>
          <a:lstStyle/>
          <a:p>
            <a:pPr algn="just"/>
            <a:r>
              <a:rPr lang="en-US" sz="2400" b="1" dirty="0"/>
              <a:t>Margin</a:t>
            </a:r>
            <a:r>
              <a:rPr lang="en-US" sz="2400" dirty="0"/>
              <a:t> - Clears an area around the border. </a:t>
            </a:r>
            <a:r>
              <a:rPr lang="en-US" sz="2400" dirty="0">
                <a:solidFill>
                  <a:srgbClr val="FF0000"/>
                </a:solidFill>
              </a:rPr>
              <a:t>The margin does not have a background color, </a:t>
            </a:r>
            <a:r>
              <a:rPr lang="en-US" sz="2400" dirty="0"/>
              <a:t>it is completely transparent</a:t>
            </a:r>
          </a:p>
          <a:p>
            <a:pPr algn="just"/>
            <a:r>
              <a:rPr lang="en-US" sz="2400" b="1" dirty="0"/>
              <a:t>Border</a:t>
            </a:r>
            <a:r>
              <a:rPr lang="en-US" sz="2400" dirty="0"/>
              <a:t> - A border that goes around the padding and content. </a:t>
            </a:r>
            <a:r>
              <a:rPr lang="en-US" sz="2400" dirty="0">
                <a:solidFill>
                  <a:srgbClr val="FF0000"/>
                </a:solidFill>
              </a:rPr>
              <a:t>The border is inherited from the color property </a:t>
            </a:r>
            <a:r>
              <a:rPr lang="en-US" sz="2400" dirty="0"/>
              <a:t>of the box</a:t>
            </a:r>
          </a:p>
          <a:p>
            <a:pPr algn="just"/>
            <a:r>
              <a:rPr lang="en-US" sz="2400" b="1" dirty="0"/>
              <a:t>Padding</a:t>
            </a:r>
            <a:r>
              <a:rPr lang="en-US" sz="2400" dirty="0"/>
              <a:t> - Clears an area around the content. The padding is </a:t>
            </a:r>
            <a:r>
              <a:rPr lang="en-US" sz="2400" dirty="0">
                <a:solidFill>
                  <a:srgbClr val="FF0000"/>
                </a:solidFill>
              </a:rPr>
              <a:t>affected by the background color</a:t>
            </a:r>
            <a:r>
              <a:rPr lang="en-US" sz="2400" dirty="0"/>
              <a:t> of the box</a:t>
            </a:r>
          </a:p>
          <a:p>
            <a:pPr algn="just"/>
            <a:r>
              <a:rPr lang="en-US" sz="2400" b="1" dirty="0"/>
              <a:t>Content</a:t>
            </a:r>
            <a:r>
              <a:rPr lang="en-US" sz="2400" dirty="0"/>
              <a:t> - The content of the box, where text and images appear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CSS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/>
          <a:lstStyle/>
          <a:p>
            <a:pPr algn="just"/>
            <a:r>
              <a:rPr lang="en-US" sz="2400" dirty="0"/>
              <a:t>The </a:t>
            </a:r>
            <a:r>
              <a:rPr lang="en-US" sz="2400" b="1" dirty="0"/>
              <a:t>total width of an element </a:t>
            </a:r>
            <a:r>
              <a:rPr lang="en-US" sz="2400" dirty="0"/>
              <a:t>should be calculated like this:</a:t>
            </a:r>
          </a:p>
          <a:p>
            <a:pPr algn="just"/>
            <a:r>
              <a:rPr lang="en-US" sz="2400" b="1" dirty="0"/>
              <a:t>Total element width </a:t>
            </a:r>
            <a:r>
              <a:rPr lang="en-US" sz="2400" dirty="0"/>
              <a:t>= </a:t>
            </a:r>
            <a:r>
              <a:rPr lang="en-US" sz="2400" b="1" dirty="0"/>
              <a:t>width</a:t>
            </a:r>
            <a:r>
              <a:rPr lang="en-US" sz="2400" dirty="0"/>
              <a:t> + </a:t>
            </a:r>
            <a:r>
              <a:rPr lang="en-US" sz="2400" b="1" dirty="0"/>
              <a:t>left padding</a:t>
            </a:r>
            <a:r>
              <a:rPr lang="en-US" sz="2400" dirty="0"/>
              <a:t> + </a:t>
            </a:r>
            <a:r>
              <a:rPr lang="en-US" sz="2400" b="1" dirty="0"/>
              <a:t>right padding </a:t>
            </a:r>
            <a:r>
              <a:rPr lang="en-US" sz="2400" dirty="0"/>
              <a:t>+ </a:t>
            </a:r>
            <a:r>
              <a:rPr lang="en-US" sz="2400" b="1" dirty="0"/>
              <a:t>left border </a:t>
            </a:r>
            <a:r>
              <a:rPr lang="en-US" sz="2400" dirty="0"/>
              <a:t>+ </a:t>
            </a:r>
            <a:r>
              <a:rPr lang="en-US" sz="2400" b="1" dirty="0"/>
              <a:t>right border </a:t>
            </a:r>
            <a:r>
              <a:rPr lang="en-US" sz="2400" dirty="0"/>
              <a:t>+ </a:t>
            </a:r>
            <a:r>
              <a:rPr lang="en-US" sz="2400" b="1" dirty="0"/>
              <a:t>left margin </a:t>
            </a:r>
            <a:r>
              <a:rPr lang="en-US" sz="2400" dirty="0"/>
              <a:t>+ </a:t>
            </a:r>
            <a:r>
              <a:rPr lang="en-US" sz="2400" b="1" dirty="0"/>
              <a:t>right margin</a:t>
            </a:r>
          </a:p>
          <a:p>
            <a:pPr algn="just"/>
            <a:r>
              <a:rPr lang="en-US" sz="2400" b="1" dirty="0"/>
              <a:t>The total height of an element </a:t>
            </a:r>
            <a:r>
              <a:rPr lang="en-US" sz="2400" dirty="0"/>
              <a:t>should be calculated like this:</a:t>
            </a:r>
          </a:p>
          <a:p>
            <a:pPr algn="just"/>
            <a:r>
              <a:rPr lang="en-US" sz="2400" b="1" dirty="0"/>
              <a:t>Total element height </a:t>
            </a:r>
            <a:r>
              <a:rPr lang="en-US" sz="2400" dirty="0"/>
              <a:t>= </a:t>
            </a:r>
            <a:r>
              <a:rPr lang="en-US" sz="2400" b="1" dirty="0"/>
              <a:t>height</a:t>
            </a:r>
            <a:r>
              <a:rPr lang="en-US" sz="2400" dirty="0"/>
              <a:t> + </a:t>
            </a:r>
            <a:r>
              <a:rPr lang="en-US" sz="2400" b="1" dirty="0"/>
              <a:t>top padding </a:t>
            </a:r>
            <a:r>
              <a:rPr lang="en-US" sz="2400" dirty="0"/>
              <a:t>+ </a:t>
            </a:r>
            <a:r>
              <a:rPr lang="en-US" sz="2400" b="1" dirty="0"/>
              <a:t>bottom padding</a:t>
            </a:r>
            <a:r>
              <a:rPr lang="en-US" sz="2400" dirty="0"/>
              <a:t> + </a:t>
            </a:r>
            <a:r>
              <a:rPr lang="en-US" sz="2400" b="1" dirty="0"/>
              <a:t>top border </a:t>
            </a:r>
            <a:r>
              <a:rPr lang="en-US" sz="2400" dirty="0"/>
              <a:t>+ </a:t>
            </a:r>
            <a:r>
              <a:rPr lang="en-US" sz="2400" b="1" dirty="0"/>
              <a:t>bottom border </a:t>
            </a:r>
            <a:r>
              <a:rPr lang="en-US" sz="2400" dirty="0"/>
              <a:t>+ </a:t>
            </a:r>
            <a:r>
              <a:rPr lang="en-US" sz="2400" b="1" dirty="0"/>
              <a:t>top margin</a:t>
            </a:r>
            <a:r>
              <a:rPr lang="en-US" sz="2400" dirty="0"/>
              <a:t> + </a:t>
            </a:r>
            <a:r>
              <a:rPr lang="en-US" sz="2400" b="1" dirty="0"/>
              <a:t>bottom margin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143000"/>
          </a:xfrm>
        </p:spPr>
        <p:txBody>
          <a:bodyPr/>
          <a:lstStyle/>
          <a:p>
            <a:r>
              <a:rPr lang="en-US" b="1" dirty="0"/>
              <a:t>CSS Margin and 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8637"/>
            <a:ext cx="8229600" cy="4525963"/>
          </a:xfrm>
        </p:spPr>
        <p:txBody>
          <a:bodyPr/>
          <a:lstStyle/>
          <a:p>
            <a:r>
              <a:rPr lang="en-US" b="1" dirty="0"/>
              <a:t>Clockwise val</a:t>
            </a:r>
            <a:r>
              <a:rPr lang="en-US" dirty="0"/>
              <a:t>ues are given</a:t>
            </a:r>
          </a:p>
          <a:p>
            <a:r>
              <a:rPr lang="en-US" b="1" dirty="0"/>
              <a:t>Margin</a:t>
            </a:r>
            <a:r>
              <a:rPr lang="en-US" dirty="0"/>
              <a:t>: top right bottom left;</a:t>
            </a:r>
          </a:p>
          <a:p>
            <a:r>
              <a:rPr lang="en-US" b="1" dirty="0"/>
              <a:t>Padding</a:t>
            </a:r>
            <a:r>
              <a:rPr lang="en-US" dirty="0"/>
              <a:t>: top right bottom left;</a:t>
            </a:r>
          </a:p>
          <a:p>
            <a:r>
              <a:rPr lang="en-US" dirty="0"/>
              <a:t>Individual properties are also there.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143000"/>
          </a:xfrm>
        </p:spPr>
        <p:txBody>
          <a:bodyPr/>
          <a:lstStyle/>
          <a:p>
            <a:r>
              <a:rPr lang="en-US" b="1" dirty="0"/>
              <a:t>CSS Margin and Padding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b="5507"/>
          <a:stretch>
            <a:fillRect/>
          </a:stretch>
        </p:blipFill>
        <p:spPr bwMode="auto">
          <a:xfrm>
            <a:off x="457200" y="1676400"/>
            <a:ext cx="8077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CSS Margin and Padding</a:t>
            </a:r>
            <a:br>
              <a:rPr lang="en-US" b="1" dirty="0"/>
            </a:br>
            <a:r>
              <a:rPr lang="en-US" b="1" dirty="0"/>
              <a:t>(HTML)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84437"/>
            <a:ext cx="8229600" cy="3154363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&lt;div class="persons"&gt;</a:t>
            </a:r>
          </a:p>
          <a:p>
            <a:pPr>
              <a:buNone/>
            </a:pPr>
            <a:r>
              <a:rPr lang="en-US" sz="2400" dirty="0"/>
              <a:t>&lt;</a:t>
            </a:r>
            <a:r>
              <a:rPr lang="en-US" sz="2400" dirty="0" err="1"/>
              <a:t>img</a:t>
            </a:r>
            <a:r>
              <a:rPr lang="en-US" sz="2400" dirty="0"/>
              <a:t> width="200" </a:t>
            </a:r>
            <a:r>
              <a:rPr lang="en-US" sz="2400" dirty="0" err="1"/>
              <a:t>src</a:t>
            </a:r>
            <a:r>
              <a:rPr lang="en-US" sz="2400" dirty="0"/>
              <a:t>="images/person.jpg" alt=""&gt;</a:t>
            </a:r>
          </a:p>
          <a:p>
            <a:pPr>
              <a:buNone/>
            </a:pPr>
            <a:r>
              <a:rPr lang="en-US" sz="2400" dirty="0"/>
              <a:t>&lt;</a:t>
            </a:r>
            <a:r>
              <a:rPr lang="en-US" sz="2400" dirty="0" err="1"/>
              <a:t>img</a:t>
            </a:r>
            <a:r>
              <a:rPr lang="en-US" sz="2400" dirty="0"/>
              <a:t> width="200" </a:t>
            </a:r>
            <a:r>
              <a:rPr lang="en-US" sz="2400" dirty="0" err="1"/>
              <a:t>src</a:t>
            </a:r>
            <a:r>
              <a:rPr lang="en-US" sz="2400" dirty="0"/>
              <a:t>="images/person.jpg" alt=""&gt;</a:t>
            </a:r>
          </a:p>
          <a:p>
            <a:pPr>
              <a:buNone/>
            </a:pPr>
            <a:r>
              <a:rPr lang="en-US" sz="2400" dirty="0"/>
              <a:t>&lt;</a:t>
            </a:r>
            <a:r>
              <a:rPr lang="en-US" sz="2400" dirty="0" err="1"/>
              <a:t>img</a:t>
            </a:r>
            <a:r>
              <a:rPr lang="en-US" sz="2400" dirty="0"/>
              <a:t> width="200" </a:t>
            </a:r>
            <a:r>
              <a:rPr lang="en-US" sz="2400" dirty="0" err="1"/>
              <a:t>src</a:t>
            </a:r>
            <a:r>
              <a:rPr lang="en-US" sz="2400" dirty="0"/>
              <a:t>="images/person.jpg" alt=""&gt;</a:t>
            </a:r>
          </a:p>
          <a:p>
            <a:pPr>
              <a:buNone/>
            </a:pPr>
            <a:r>
              <a:rPr lang="en-US" sz="2400" dirty="0"/>
              <a:t>&lt;</a:t>
            </a:r>
            <a:r>
              <a:rPr lang="en-US" sz="2400" dirty="0" err="1"/>
              <a:t>img</a:t>
            </a:r>
            <a:r>
              <a:rPr lang="en-US" sz="2400" dirty="0"/>
              <a:t> width="200" </a:t>
            </a:r>
            <a:r>
              <a:rPr lang="en-US" sz="2400" dirty="0" err="1"/>
              <a:t>src</a:t>
            </a:r>
            <a:r>
              <a:rPr lang="en-US" sz="2400" dirty="0"/>
              <a:t>="images/person.jpg" alt=""&gt;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&lt;/div&gt;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CSS Margin and Padding</a:t>
            </a:r>
            <a:br>
              <a:rPr lang="en-US" b="1" dirty="0"/>
            </a:br>
            <a:r>
              <a:rPr lang="en-US" b="1" dirty="0"/>
              <a:t>(CSS)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484437"/>
            <a:ext cx="7848600" cy="4144963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.persons{</a:t>
            </a:r>
          </a:p>
          <a:p>
            <a:pPr>
              <a:buNone/>
            </a:pPr>
            <a:r>
              <a:rPr lang="en-US" sz="2400" dirty="0"/>
              <a:t>width:900px;</a:t>
            </a:r>
          </a:p>
          <a:p>
            <a:pPr>
              <a:buNone/>
            </a:pPr>
            <a:r>
              <a:rPr lang="en-US" sz="2400" dirty="0"/>
              <a:t>height:250px;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.persons </a:t>
            </a:r>
            <a:r>
              <a:rPr lang="en-US" sz="2400" dirty="0" err="1">
                <a:solidFill>
                  <a:srgbClr val="FF0000"/>
                </a:solidFill>
              </a:rPr>
              <a:t>img</a:t>
            </a:r>
            <a:r>
              <a:rPr lang="en-US" sz="2400" dirty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padding:10px;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CSS Float and clear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7237"/>
            <a:ext cx="8229600" cy="4525963"/>
          </a:xfrm>
        </p:spPr>
        <p:txBody>
          <a:bodyPr/>
          <a:lstStyle/>
          <a:p>
            <a:r>
              <a:rPr lang="en-US" dirty="0"/>
              <a:t>Floating an element makes it independent of other boxes</a:t>
            </a:r>
          </a:p>
          <a:p>
            <a:r>
              <a:rPr lang="en-US" dirty="0"/>
              <a:t>We can arrange multiple elements horizontally</a:t>
            </a:r>
          </a:p>
          <a:p>
            <a:r>
              <a:rPr lang="en-US" dirty="0"/>
              <a:t>Use </a:t>
            </a:r>
            <a:r>
              <a:rPr lang="en-US" b="1" dirty="0"/>
              <a:t>clear</a:t>
            </a:r>
            <a:r>
              <a:rPr lang="en-US" dirty="0"/>
              <a:t> property to clear any floats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8475" y="725488"/>
            <a:ext cx="8229600" cy="62547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sz="4000" b="1" dirty="0">
                <a:latin typeface="+mn-lt"/>
              </a:rPr>
              <a:t>Contents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95275" y="1600200"/>
            <a:ext cx="8564563" cy="5029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CSS3 Lists Styling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CSS3 Box Model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CSS3 Margin &amp; Padding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CSS3 Effects &amp; Tables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CSS3 Image Gallery Demo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CSS Float and clear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 b="5079"/>
          <a:stretch>
            <a:fillRect/>
          </a:stretch>
        </p:blipFill>
        <p:spPr bwMode="auto">
          <a:xfrm>
            <a:off x="381000" y="1524000"/>
            <a:ext cx="8534400" cy="449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CSS Float and clear (HTML)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400" dirty="0"/>
              <a:t>&lt;header&gt;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&lt;</a:t>
            </a:r>
            <a:r>
              <a:rPr lang="en-US" sz="2400" dirty="0" err="1">
                <a:solidFill>
                  <a:srgbClr val="FF0000"/>
                </a:solidFill>
              </a:rPr>
              <a:t>img</a:t>
            </a:r>
            <a:r>
              <a:rPr lang="en-US" sz="2400" dirty="0">
                <a:solidFill>
                  <a:srgbClr val="FF0000"/>
                </a:solidFill>
              </a:rPr>
              <a:t> class="</a:t>
            </a:r>
            <a:r>
              <a:rPr lang="en-US" sz="2400" dirty="0" err="1">
                <a:solidFill>
                  <a:srgbClr val="FF0000"/>
                </a:solidFill>
              </a:rPr>
              <a:t>logoimg</a:t>
            </a:r>
            <a:r>
              <a:rPr lang="en-US" sz="2400" dirty="0">
                <a:solidFill>
                  <a:srgbClr val="FF0000"/>
                </a:solidFill>
              </a:rPr>
              <a:t>" width="100" </a:t>
            </a:r>
            <a:r>
              <a:rPr lang="en-US" sz="2400" dirty="0" err="1">
                <a:solidFill>
                  <a:srgbClr val="FF0000"/>
                </a:solidFill>
              </a:rPr>
              <a:t>src</a:t>
            </a:r>
            <a:r>
              <a:rPr lang="en-US" sz="2400" dirty="0">
                <a:solidFill>
                  <a:srgbClr val="FF0000"/>
                </a:solidFill>
              </a:rPr>
              <a:t>="images/browser.png" alt=""&gt;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&lt;h1 class="logo"&gt;ABCD Web Experts&lt;/h1&gt;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&lt;span class="phone"&gt;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  95  1 553 666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&lt;/span&gt;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&lt;span class="</a:t>
            </a:r>
            <a:r>
              <a:rPr lang="en-US" sz="2400" dirty="0" err="1">
                <a:solidFill>
                  <a:srgbClr val="FF0000"/>
                </a:solidFill>
              </a:rPr>
              <a:t>clearFix</a:t>
            </a:r>
            <a:r>
              <a:rPr lang="en-US" sz="2400" dirty="0">
                <a:solidFill>
                  <a:srgbClr val="FF0000"/>
                </a:solidFill>
              </a:rPr>
              <a:t>"&gt;&lt;/span&gt;</a:t>
            </a:r>
          </a:p>
          <a:p>
            <a:pPr>
              <a:buNone/>
            </a:pPr>
            <a:r>
              <a:rPr lang="en-US" sz="2400" dirty="0"/>
              <a:t>&lt;</a:t>
            </a:r>
            <a:r>
              <a:rPr lang="en-US" sz="2400" dirty="0" err="1"/>
              <a:t>nav</a:t>
            </a:r>
            <a:r>
              <a:rPr lang="en-US" sz="2400" dirty="0"/>
              <a:t> id="</a:t>
            </a:r>
            <a:r>
              <a:rPr lang="en-US" sz="2400" dirty="0" err="1"/>
              <a:t>mainNav</a:t>
            </a:r>
            <a:r>
              <a:rPr lang="en-US" sz="2400" dirty="0"/>
              <a:t>"&gt;</a:t>
            </a:r>
          </a:p>
          <a:p>
            <a:pPr>
              <a:buNone/>
            </a:pPr>
            <a:r>
              <a:rPr lang="en-US" sz="2400" dirty="0"/>
              <a:t>……..</a:t>
            </a:r>
          </a:p>
          <a:p>
            <a:pPr>
              <a:buNone/>
            </a:pPr>
            <a:r>
              <a:rPr lang="en-US" sz="2400" dirty="0"/>
              <a:t>……..</a:t>
            </a:r>
          </a:p>
          <a:p>
            <a:pPr>
              <a:buNone/>
            </a:pPr>
            <a:r>
              <a:rPr lang="en-US" sz="2400" dirty="0"/>
              <a:t>&lt;/header&gt;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CSS Float and clear(CSS)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1400" cy="4953000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.logo, .</a:t>
            </a:r>
            <a:r>
              <a:rPr lang="en-US" sz="2400" dirty="0" err="1">
                <a:solidFill>
                  <a:srgbClr val="FF0000"/>
                </a:solidFill>
              </a:rPr>
              <a:t>logoimg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/>
              <a:t>{</a:t>
            </a:r>
            <a:r>
              <a:rPr lang="en-US" sz="2400" dirty="0" err="1"/>
              <a:t>float:left</a:t>
            </a:r>
            <a:r>
              <a:rPr lang="en-US" sz="2400" dirty="0"/>
              <a:t>;</a:t>
            </a:r>
          </a:p>
          <a:p>
            <a:pPr>
              <a:buNone/>
            </a:pPr>
            <a:r>
              <a:rPr lang="en-US" sz="2400" dirty="0"/>
              <a:t>  margin:20px 0 0 20px;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.</a:t>
            </a:r>
            <a:r>
              <a:rPr lang="en-US" sz="2400" dirty="0" err="1">
                <a:solidFill>
                  <a:srgbClr val="FF0000"/>
                </a:solidFill>
              </a:rPr>
              <a:t>clearFix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/>
              <a:t>{</a:t>
            </a:r>
            <a:r>
              <a:rPr lang="en-US" sz="2400" dirty="0" err="1"/>
              <a:t>clear:both</a:t>
            </a:r>
            <a:r>
              <a:rPr lang="en-US" sz="2400" dirty="0"/>
              <a:t>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#</a:t>
            </a:r>
            <a:r>
              <a:rPr lang="en-US" sz="2400" dirty="0" err="1">
                <a:solidFill>
                  <a:srgbClr val="FF0000"/>
                </a:solidFill>
              </a:rPr>
              <a:t>mainNav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/>
              <a:t>{margin-top:130px;</a:t>
            </a:r>
          </a:p>
          <a:p>
            <a:pPr>
              <a:buNone/>
            </a:pPr>
            <a:r>
              <a:rPr lang="en-US" sz="2400" dirty="0" err="1"/>
              <a:t>float:left</a:t>
            </a:r>
            <a:r>
              <a:rPr lang="en-US" sz="2400" dirty="0"/>
              <a:t>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67200" y="1600200"/>
            <a:ext cx="3581400" cy="4953000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/>
          <a:lstStyle/>
          <a:p>
            <a:pPr marL="342900" lvl="0" indent="-342900" eaLnBrk="0" hangingPunct="0">
              <a:spcBef>
                <a:spcPct val="20000"/>
              </a:spcBef>
            </a:pPr>
            <a:r>
              <a:rPr lang="en-US" sz="2400" kern="0" dirty="0">
                <a:solidFill>
                  <a:srgbClr val="FF0000"/>
                </a:solidFill>
                <a:latin typeface="+mn-lt"/>
                <a:cs typeface="+mn-cs"/>
              </a:rPr>
              <a:t>.phone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sz="2400" kern="0" dirty="0">
                <a:solidFill>
                  <a:srgbClr val="FF0000"/>
                </a:solidFill>
                <a:latin typeface="+mn-lt"/>
                <a:cs typeface="+mn-cs"/>
              </a:rPr>
              <a:t>{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sz="2400" kern="0" dirty="0">
                <a:solidFill>
                  <a:srgbClr val="FF0000"/>
                </a:solidFill>
                <a:latin typeface="+mn-lt"/>
                <a:cs typeface="+mn-cs"/>
              </a:rPr>
              <a:t>	</a:t>
            </a:r>
            <a:r>
              <a:rPr lang="en-US" sz="2400" kern="0" dirty="0" err="1">
                <a:latin typeface="+mn-lt"/>
                <a:cs typeface="+mn-cs"/>
              </a:rPr>
              <a:t>float:right</a:t>
            </a:r>
            <a:r>
              <a:rPr lang="en-US" sz="2400" kern="0" dirty="0">
                <a:latin typeface="+mn-lt"/>
                <a:cs typeface="+mn-cs"/>
              </a:rPr>
              <a:t>;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sz="2400" kern="0" dirty="0">
                <a:latin typeface="+mn-lt"/>
                <a:cs typeface="+mn-cs"/>
              </a:rPr>
              <a:t>	font-</a:t>
            </a:r>
            <a:r>
              <a:rPr lang="en-US" sz="2400" kern="0" dirty="0" err="1">
                <a:latin typeface="+mn-lt"/>
                <a:cs typeface="+mn-cs"/>
              </a:rPr>
              <a:t>family:Blackadder</a:t>
            </a:r>
            <a:r>
              <a:rPr lang="en-US" sz="2400" kern="0" dirty="0">
                <a:latin typeface="+mn-lt"/>
                <a:cs typeface="+mn-cs"/>
              </a:rPr>
              <a:t>;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sz="2400" kern="0" dirty="0">
                <a:latin typeface="+mn-lt"/>
                <a:cs typeface="+mn-cs"/>
              </a:rPr>
              <a:t>	font-size:50px;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sz="2400" kern="0" dirty="0">
                <a:latin typeface="+mn-lt"/>
                <a:cs typeface="+mn-cs"/>
              </a:rPr>
              <a:t>	color:#666;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sz="2400" kern="0" dirty="0">
                <a:latin typeface="+mn-lt"/>
                <a:cs typeface="+mn-cs"/>
              </a:rPr>
              <a:t>	margin:20px 50px 0 0;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sz="2400" kern="0" dirty="0">
                <a:solidFill>
                  <a:srgbClr val="FF0000"/>
                </a:solidFill>
                <a:latin typeface="+mn-lt"/>
                <a:cs typeface="+mn-cs"/>
              </a:rPr>
              <a:t>}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CSS3 Opacity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51037"/>
            <a:ext cx="8229600" cy="4525963"/>
          </a:xfrm>
        </p:spPr>
        <p:txBody>
          <a:bodyPr/>
          <a:lstStyle/>
          <a:p>
            <a:r>
              <a:rPr lang="en-US" dirty="0"/>
              <a:t>Opacity is a property that can be applied to any element</a:t>
            </a:r>
          </a:p>
          <a:p>
            <a:r>
              <a:rPr lang="en-US" dirty="0"/>
              <a:t>Opacity is measured from 0 to 1</a:t>
            </a:r>
          </a:p>
          <a:p>
            <a:r>
              <a:rPr lang="en-US" dirty="0"/>
              <a:t>0 = totally transparent</a:t>
            </a:r>
          </a:p>
          <a:p>
            <a:r>
              <a:rPr lang="en-US" dirty="0"/>
              <a:t>1 = total opaque</a:t>
            </a:r>
          </a:p>
          <a:p>
            <a:r>
              <a:rPr lang="en-US" dirty="0"/>
              <a:t>0.5 = 50% transparent and so on….</a:t>
            </a:r>
          </a:p>
          <a:p>
            <a:r>
              <a:rPr lang="en-US" dirty="0"/>
              <a:t>Demo.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CSS3 Opacity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b="5079"/>
          <a:stretch>
            <a:fillRect/>
          </a:stretch>
        </p:blipFill>
        <p:spPr bwMode="auto">
          <a:xfrm>
            <a:off x="457200" y="1676401"/>
            <a:ext cx="8229600" cy="4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CSS3 Opacity(CSS)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4525963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.persons </a:t>
            </a:r>
            <a:r>
              <a:rPr lang="en-US" sz="2400" dirty="0" err="1">
                <a:solidFill>
                  <a:srgbClr val="FF0000"/>
                </a:solidFill>
              </a:rPr>
              <a:t>img</a:t>
            </a:r>
            <a:r>
              <a:rPr lang="en-US" sz="2400" dirty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sz="2400" dirty="0"/>
              <a:t>	padding:10px;</a:t>
            </a:r>
          </a:p>
          <a:p>
            <a:pPr>
              <a:buNone/>
            </a:pPr>
            <a:r>
              <a:rPr lang="en-US" sz="2400" dirty="0"/>
              <a:t>	opacity:0.3;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.persons </a:t>
            </a:r>
            <a:r>
              <a:rPr lang="en-US" sz="2400" dirty="0" err="1">
                <a:solidFill>
                  <a:srgbClr val="FF0000"/>
                </a:solidFill>
              </a:rPr>
              <a:t>img:hover</a:t>
            </a:r>
            <a:r>
              <a:rPr lang="en-US" sz="2400" dirty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sz="2400" dirty="0"/>
              <a:t>	opacity:1;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cursor:pointer</a:t>
            </a:r>
            <a:r>
              <a:rPr lang="en-US" sz="2400" dirty="0"/>
              <a:t>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CSS3 Opacity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b="4794"/>
          <a:stretch>
            <a:fillRect/>
          </a:stretch>
        </p:blipFill>
        <p:spPr bwMode="auto">
          <a:xfrm>
            <a:off x="457200" y="1676400"/>
            <a:ext cx="8305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CSS3 Opacity(HTML)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7848600" cy="4373563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&lt;</a:t>
            </a:r>
            <a:r>
              <a:rPr lang="en-US" sz="2000" dirty="0" err="1">
                <a:solidFill>
                  <a:srgbClr val="FF0000"/>
                </a:solidFill>
              </a:rPr>
              <a:t>ul</a:t>
            </a:r>
            <a:r>
              <a:rPr lang="en-US" sz="2000" dirty="0">
                <a:solidFill>
                  <a:srgbClr val="FF0000"/>
                </a:solidFill>
              </a:rPr>
              <a:t> class="gallery"&gt;</a:t>
            </a:r>
          </a:p>
          <a:p>
            <a:pPr>
              <a:buNone/>
            </a:pPr>
            <a:r>
              <a:rPr lang="en-US" sz="2000" dirty="0"/>
              <a:t>&lt;</a:t>
            </a:r>
            <a:r>
              <a:rPr lang="en-US" sz="2000" dirty="0" err="1"/>
              <a:t>li</a:t>
            </a:r>
            <a:r>
              <a:rPr lang="en-US" sz="2000" dirty="0"/>
              <a:t>&gt;&lt;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="images/Flower.jpg"&gt;&lt;/</a:t>
            </a:r>
            <a:r>
              <a:rPr lang="en-US" sz="2000" dirty="0" err="1"/>
              <a:t>li</a:t>
            </a:r>
            <a:r>
              <a:rPr lang="en-US" sz="2000" dirty="0"/>
              <a:t>&gt;</a:t>
            </a:r>
          </a:p>
          <a:p>
            <a:pPr>
              <a:buNone/>
            </a:pPr>
            <a:r>
              <a:rPr lang="en-US" sz="2000" dirty="0"/>
              <a:t>&lt;</a:t>
            </a:r>
            <a:r>
              <a:rPr lang="en-US" sz="2000" dirty="0" err="1"/>
              <a:t>li</a:t>
            </a:r>
            <a:r>
              <a:rPr lang="en-US" sz="2000" dirty="0"/>
              <a:t>&gt;&lt;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="images/Flower.jpg"&gt;&lt;/</a:t>
            </a:r>
            <a:r>
              <a:rPr lang="en-US" sz="2000" dirty="0" err="1"/>
              <a:t>li</a:t>
            </a:r>
            <a:r>
              <a:rPr lang="en-US" sz="2000" dirty="0"/>
              <a:t>&gt;</a:t>
            </a:r>
          </a:p>
          <a:p>
            <a:pPr>
              <a:buNone/>
            </a:pPr>
            <a:r>
              <a:rPr lang="en-US" sz="2000" dirty="0"/>
              <a:t>&lt;</a:t>
            </a:r>
            <a:r>
              <a:rPr lang="en-US" sz="2000" dirty="0" err="1"/>
              <a:t>li</a:t>
            </a:r>
            <a:r>
              <a:rPr lang="en-US" sz="2000" dirty="0"/>
              <a:t>&gt;&lt;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="images/Flower.jpg"&gt;&lt;/</a:t>
            </a:r>
            <a:r>
              <a:rPr lang="en-US" sz="2000" dirty="0" err="1"/>
              <a:t>li</a:t>
            </a:r>
            <a:r>
              <a:rPr lang="en-US" sz="2000" dirty="0"/>
              <a:t>&gt;</a:t>
            </a:r>
          </a:p>
          <a:p>
            <a:pPr>
              <a:buNone/>
            </a:pPr>
            <a:r>
              <a:rPr lang="en-US" sz="2000" dirty="0"/>
              <a:t>&lt;</a:t>
            </a:r>
            <a:r>
              <a:rPr lang="en-US" sz="2000" dirty="0" err="1"/>
              <a:t>li</a:t>
            </a:r>
            <a:r>
              <a:rPr lang="en-US" sz="2000" dirty="0"/>
              <a:t>&gt;&lt;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="images/Flower.jpg"&gt;&lt;/</a:t>
            </a:r>
            <a:r>
              <a:rPr lang="en-US" sz="2000" dirty="0" err="1"/>
              <a:t>li</a:t>
            </a:r>
            <a:r>
              <a:rPr lang="en-US" sz="2000" dirty="0"/>
              <a:t>&gt;</a:t>
            </a:r>
          </a:p>
          <a:p>
            <a:pPr>
              <a:buNone/>
            </a:pPr>
            <a:r>
              <a:rPr lang="en-US" sz="2000" dirty="0"/>
              <a:t>&lt;</a:t>
            </a:r>
            <a:r>
              <a:rPr lang="en-US" sz="2000" dirty="0" err="1"/>
              <a:t>li</a:t>
            </a:r>
            <a:r>
              <a:rPr lang="en-US" sz="2000" dirty="0"/>
              <a:t>&gt;&lt;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="images/Flower.jpg"&gt;&lt;/</a:t>
            </a:r>
            <a:r>
              <a:rPr lang="en-US" sz="2000" dirty="0" err="1"/>
              <a:t>li</a:t>
            </a:r>
            <a:r>
              <a:rPr lang="en-US" sz="2000" dirty="0"/>
              <a:t>&gt;</a:t>
            </a:r>
          </a:p>
          <a:p>
            <a:pPr>
              <a:buNone/>
            </a:pPr>
            <a:r>
              <a:rPr lang="en-US" sz="2000" dirty="0"/>
              <a:t>&lt;</a:t>
            </a:r>
            <a:r>
              <a:rPr lang="en-US" sz="2000" dirty="0" err="1"/>
              <a:t>li</a:t>
            </a:r>
            <a:r>
              <a:rPr lang="en-US" sz="2000" dirty="0"/>
              <a:t>&gt;&lt;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="images/Flower.jpg"&gt;&lt;/</a:t>
            </a:r>
            <a:r>
              <a:rPr lang="en-US" sz="2000" dirty="0" err="1"/>
              <a:t>li</a:t>
            </a:r>
            <a:r>
              <a:rPr lang="en-US" sz="2000" dirty="0"/>
              <a:t>&gt;</a:t>
            </a:r>
          </a:p>
          <a:p>
            <a:pPr>
              <a:buNone/>
            </a:pPr>
            <a:r>
              <a:rPr lang="en-US" sz="2000" dirty="0"/>
              <a:t>&lt;</a:t>
            </a:r>
            <a:r>
              <a:rPr lang="en-US" sz="2000" dirty="0" err="1"/>
              <a:t>li</a:t>
            </a:r>
            <a:r>
              <a:rPr lang="en-US" sz="2000" dirty="0"/>
              <a:t>&gt;&lt;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="images/Flower.jpg"&gt;&lt;/</a:t>
            </a:r>
            <a:r>
              <a:rPr lang="en-US" sz="2000" dirty="0" err="1"/>
              <a:t>li</a:t>
            </a:r>
            <a:r>
              <a:rPr lang="en-US" sz="2000" dirty="0"/>
              <a:t>&gt;</a:t>
            </a:r>
          </a:p>
          <a:p>
            <a:pPr>
              <a:buNone/>
            </a:pPr>
            <a:r>
              <a:rPr lang="en-US" sz="2000" dirty="0"/>
              <a:t>&lt;</a:t>
            </a:r>
            <a:r>
              <a:rPr lang="en-US" sz="2000" dirty="0" err="1"/>
              <a:t>li</a:t>
            </a:r>
            <a:r>
              <a:rPr lang="en-US" sz="2000" dirty="0"/>
              <a:t>&gt;&lt;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="images/Flower.jpg"&gt;&lt;/</a:t>
            </a:r>
            <a:r>
              <a:rPr lang="en-US" sz="2000" dirty="0" err="1"/>
              <a:t>li</a:t>
            </a:r>
            <a:r>
              <a:rPr lang="en-US" sz="2000" dirty="0"/>
              <a:t>&gt;</a:t>
            </a: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&lt;/</a:t>
            </a:r>
            <a:r>
              <a:rPr lang="en-US" sz="2000" dirty="0" err="1">
                <a:solidFill>
                  <a:srgbClr val="FF0000"/>
                </a:solidFill>
              </a:rPr>
              <a:t>ul</a:t>
            </a:r>
            <a:r>
              <a:rPr lang="en-US" sz="2000" dirty="0">
                <a:solidFill>
                  <a:srgbClr val="FF0000"/>
                </a:solidFill>
              </a:rPr>
              <a:t>&gt;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CSS3 Opacity(CSS)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.gallery</a:t>
            </a:r>
          </a:p>
          <a:p>
            <a:pPr>
              <a:buNone/>
            </a:pPr>
            <a:r>
              <a:rPr lang="en-US" sz="2400" dirty="0"/>
              <a:t>{list-</a:t>
            </a:r>
            <a:r>
              <a:rPr lang="en-US" sz="2400" dirty="0" err="1"/>
              <a:t>style:none</a:t>
            </a:r>
            <a:r>
              <a:rPr lang="en-US" sz="2400" dirty="0"/>
              <a:t>;}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.gallery </a:t>
            </a:r>
            <a:r>
              <a:rPr lang="en-US" sz="2400" dirty="0" err="1">
                <a:solidFill>
                  <a:srgbClr val="FF0000"/>
                </a:solidFill>
              </a:rPr>
              <a:t>li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/>
              <a:t>{</a:t>
            </a:r>
            <a:r>
              <a:rPr lang="en-US" sz="2400" dirty="0" err="1"/>
              <a:t>display:inline</a:t>
            </a:r>
            <a:r>
              <a:rPr lang="en-US" sz="2400" dirty="0"/>
              <a:t>;}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.gallery </a:t>
            </a:r>
            <a:r>
              <a:rPr lang="en-US" sz="2400" dirty="0" err="1">
                <a:solidFill>
                  <a:srgbClr val="FF0000"/>
                </a:solidFill>
              </a:rPr>
              <a:t>li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img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/>
              <a:t>{ margin:10px;</a:t>
            </a:r>
          </a:p>
          <a:p>
            <a:pPr>
              <a:buNone/>
            </a:pPr>
            <a:r>
              <a:rPr lang="en-US" sz="2400" dirty="0"/>
              <a:t>opacity:0.2;</a:t>
            </a:r>
          </a:p>
          <a:p>
            <a:pPr>
              <a:buNone/>
            </a:pPr>
            <a:r>
              <a:rPr lang="en-US" sz="2400" dirty="0" err="1"/>
              <a:t>cursor:pointer</a:t>
            </a:r>
            <a:r>
              <a:rPr lang="en-US" sz="2400" dirty="0"/>
              <a:t>;}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.gallery </a:t>
            </a:r>
            <a:r>
              <a:rPr lang="en-US" sz="2400" dirty="0" err="1">
                <a:solidFill>
                  <a:srgbClr val="FF0000"/>
                </a:solidFill>
              </a:rPr>
              <a:t>li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img:hover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/>
              <a:t>{opacity:1;}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CSS tables styling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077200" cy="4297363"/>
          </a:xfrm>
        </p:spPr>
        <p:txBody>
          <a:bodyPr/>
          <a:lstStyle/>
          <a:p>
            <a:r>
              <a:rPr lang="en-US" dirty="0"/>
              <a:t>HTML Tables look very simple</a:t>
            </a:r>
          </a:p>
          <a:p>
            <a:r>
              <a:rPr lang="en-US" dirty="0"/>
              <a:t>Styling them using CSS is logical </a:t>
            </a:r>
          </a:p>
          <a:p>
            <a:r>
              <a:rPr lang="en-US" dirty="0"/>
              <a:t>We should style </a:t>
            </a:r>
            <a:r>
              <a:rPr lang="en-US" b="1" dirty="0" err="1"/>
              <a:t>tr</a:t>
            </a:r>
            <a:r>
              <a:rPr lang="en-US" dirty="0"/>
              <a:t>, </a:t>
            </a:r>
            <a:r>
              <a:rPr lang="en-US" b="1" dirty="0"/>
              <a:t>td</a:t>
            </a:r>
            <a:r>
              <a:rPr lang="en-US" dirty="0"/>
              <a:t> and </a:t>
            </a:r>
            <a:r>
              <a:rPr lang="en-US" b="1" dirty="0" err="1"/>
              <a:t>th</a:t>
            </a:r>
            <a:r>
              <a:rPr lang="en-US" dirty="0"/>
              <a:t> individually</a:t>
            </a:r>
          </a:p>
          <a:p>
            <a:r>
              <a:rPr lang="en-US" dirty="0"/>
              <a:t>It is a mixture of using all </a:t>
            </a:r>
            <a:r>
              <a:rPr lang="en-US" b="1" dirty="0"/>
              <a:t>selectors- elements</a:t>
            </a:r>
            <a:r>
              <a:rPr lang="en-US" dirty="0"/>
              <a:t>, </a:t>
            </a:r>
            <a:r>
              <a:rPr lang="en-US" b="1" dirty="0"/>
              <a:t>ID</a:t>
            </a:r>
            <a:r>
              <a:rPr lang="en-US" dirty="0"/>
              <a:t> and </a:t>
            </a:r>
            <a:r>
              <a:rPr lang="en-US" b="1" dirty="0"/>
              <a:t>class</a:t>
            </a:r>
          </a:p>
          <a:p>
            <a:r>
              <a:rPr lang="en-US" dirty="0"/>
              <a:t>Demo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CSS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51037"/>
            <a:ext cx="8229600" cy="4525963"/>
          </a:xfrm>
        </p:spPr>
        <p:txBody>
          <a:bodyPr/>
          <a:lstStyle/>
          <a:p>
            <a:r>
              <a:rPr lang="en-US" dirty="0"/>
              <a:t>Lists are by default numbered or bulleted</a:t>
            </a:r>
          </a:p>
          <a:p>
            <a:r>
              <a:rPr lang="en-US" dirty="0"/>
              <a:t>We can style lists by CSS</a:t>
            </a:r>
          </a:p>
          <a:p>
            <a:r>
              <a:rPr lang="en-US" dirty="0"/>
              <a:t>Properties: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list-style-image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list-style-position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list-style-type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CSS tables styling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b="5079"/>
          <a:stretch>
            <a:fillRect/>
          </a:stretch>
        </p:blipFill>
        <p:spPr bwMode="auto">
          <a:xfrm>
            <a:off x="457200" y="1676401"/>
            <a:ext cx="8229600" cy="449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CSS tables styling(HTML)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848600" cy="5105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200" dirty="0">
                <a:solidFill>
                  <a:srgbClr val="FF0000"/>
                </a:solidFill>
              </a:rPr>
              <a:t>&lt;table class="support" align="left"&gt;</a:t>
            </a:r>
          </a:p>
          <a:p>
            <a:pPr>
              <a:buNone/>
            </a:pPr>
            <a:r>
              <a:rPr lang="en-US" sz="2200" dirty="0"/>
              <a:t>&lt;caption&gt;Support Number&lt;/caption&gt;</a:t>
            </a:r>
          </a:p>
          <a:p>
            <a:pPr>
              <a:buNone/>
            </a:pPr>
            <a:r>
              <a:rPr lang="en-US" sz="2200" dirty="0"/>
              <a:t>&lt;</a:t>
            </a:r>
            <a:r>
              <a:rPr lang="en-US" sz="2200" dirty="0" err="1"/>
              <a:t>tr</a:t>
            </a:r>
            <a:r>
              <a:rPr lang="en-US" sz="2200" dirty="0"/>
              <a:t>&gt;&lt;</a:t>
            </a:r>
            <a:r>
              <a:rPr lang="en-US" sz="2200" dirty="0" err="1"/>
              <a:t>th</a:t>
            </a:r>
            <a:r>
              <a:rPr lang="en-US" sz="2200" dirty="0"/>
              <a:t>&gt;</a:t>
            </a:r>
            <a:r>
              <a:rPr lang="en-US" sz="2200" dirty="0" err="1"/>
              <a:t>Sno</a:t>
            </a:r>
            <a:r>
              <a:rPr lang="en-US" sz="2200" dirty="0"/>
              <a:t>&lt;/</a:t>
            </a:r>
            <a:r>
              <a:rPr lang="en-US" sz="2200" dirty="0" err="1"/>
              <a:t>th</a:t>
            </a:r>
            <a:r>
              <a:rPr lang="en-US" sz="2200" dirty="0"/>
              <a:t>&gt;</a:t>
            </a:r>
          </a:p>
          <a:p>
            <a:pPr>
              <a:buNone/>
            </a:pPr>
            <a:r>
              <a:rPr lang="en-US" sz="2200" dirty="0"/>
              <a:t>&lt;</a:t>
            </a:r>
            <a:r>
              <a:rPr lang="en-US" sz="2200" dirty="0" err="1"/>
              <a:t>th</a:t>
            </a:r>
            <a:r>
              <a:rPr lang="en-US" sz="2200" dirty="0"/>
              <a:t>&gt;Person Name&lt;/</a:t>
            </a:r>
            <a:r>
              <a:rPr lang="en-US" sz="2200" dirty="0" err="1"/>
              <a:t>th</a:t>
            </a:r>
            <a:r>
              <a:rPr lang="en-US" sz="2200" dirty="0"/>
              <a:t>&gt;</a:t>
            </a:r>
          </a:p>
          <a:p>
            <a:pPr>
              <a:buNone/>
            </a:pPr>
            <a:r>
              <a:rPr lang="en-US" sz="2200" dirty="0"/>
              <a:t>&lt;</a:t>
            </a:r>
            <a:r>
              <a:rPr lang="en-US" sz="2200" dirty="0" err="1"/>
              <a:t>th</a:t>
            </a:r>
            <a:r>
              <a:rPr lang="en-US" sz="2200" dirty="0"/>
              <a:t>&gt;Phone Number&lt;/</a:t>
            </a:r>
            <a:r>
              <a:rPr lang="en-US" sz="2200" dirty="0" err="1"/>
              <a:t>th</a:t>
            </a:r>
            <a:r>
              <a:rPr lang="en-US" sz="2200" dirty="0"/>
              <a:t>&gt;</a:t>
            </a:r>
          </a:p>
          <a:p>
            <a:pPr>
              <a:buNone/>
            </a:pPr>
            <a:r>
              <a:rPr lang="en-US" sz="2200" dirty="0"/>
              <a:t>&lt;</a:t>
            </a:r>
            <a:r>
              <a:rPr lang="en-US" sz="2200" dirty="0" err="1"/>
              <a:t>th</a:t>
            </a:r>
            <a:r>
              <a:rPr lang="en-US" sz="2200" dirty="0"/>
              <a:t>&gt;Email ID&lt;/</a:t>
            </a:r>
            <a:r>
              <a:rPr lang="en-US" sz="2200" dirty="0" err="1"/>
              <a:t>th</a:t>
            </a:r>
            <a:r>
              <a:rPr lang="en-US" sz="2200" dirty="0"/>
              <a:t>&gt;&lt;/</a:t>
            </a:r>
            <a:r>
              <a:rPr lang="en-US" sz="2200" dirty="0" err="1"/>
              <a:t>tr</a:t>
            </a:r>
            <a:r>
              <a:rPr lang="en-US" sz="2200" dirty="0"/>
              <a:t>&gt;</a:t>
            </a:r>
          </a:p>
          <a:p>
            <a:pPr>
              <a:buNone/>
            </a:pPr>
            <a:r>
              <a:rPr lang="en-US" sz="2200" dirty="0"/>
              <a:t>&lt;</a:t>
            </a:r>
            <a:r>
              <a:rPr lang="en-US" sz="2200" dirty="0" err="1"/>
              <a:t>tr</a:t>
            </a:r>
            <a:r>
              <a:rPr lang="en-US" sz="2200" dirty="0"/>
              <a:t>&gt;&lt;td&gt;1.&lt;/td&gt;</a:t>
            </a:r>
          </a:p>
          <a:p>
            <a:pPr>
              <a:buNone/>
            </a:pPr>
            <a:r>
              <a:rPr lang="en-US" sz="2200" dirty="0"/>
              <a:t>&lt;td&gt;John Doe&lt;/td&gt;</a:t>
            </a:r>
          </a:p>
          <a:p>
            <a:pPr>
              <a:buNone/>
            </a:pPr>
            <a:r>
              <a:rPr lang="en-US" sz="2200" dirty="0"/>
              <a:t>&lt;td&gt;95432221&lt;/td&gt;</a:t>
            </a:r>
          </a:p>
          <a:p>
            <a:pPr>
              <a:buNone/>
            </a:pPr>
            <a:r>
              <a:rPr lang="en-US" sz="2200" dirty="0"/>
              <a:t>&lt;td&gt;johndoe@gmail.com&lt;/td&gt;</a:t>
            </a:r>
          </a:p>
          <a:p>
            <a:pPr>
              <a:buNone/>
            </a:pPr>
            <a:r>
              <a:rPr lang="en-US" sz="2200" dirty="0"/>
              <a:t>&lt;/</a:t>
            </a:r>
            <a:r>
              <a:rPr lang="en-US" sz="2200" dirty="0" err="1"/>
              <a:t>tr</a:t>
            </a:r>
            <a:r>
              <a:rPr lang="en-US" sz="2200" dirty="0"/>
              <a:t>&gt;</a:t>
            </a:r>
          </a:p>
          <a:p>
            <a:pPr>
              <a:buNone/>
            </a:pPr>
            <a:r>
              <a:rPr lang="en-US" sz="2200" dirty="0"/>
              <a:t>---</a:t>
            </a:r>
          </a:p>
          <a:p>
            <a:pPr>
              <a:buNone/>
            </a:pPr>
            <a:r>
              <a:rPr lang="en-US" sz="2200" dirty="0">
                <a:solidFill>
                  <a:srgbClr val="FF0000"/>
                </a:solidFill>
              </a:rPr>
              <a:t>&lt;/table&gt;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CSS tables styling(CSS)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876800"/>
          </a:xfrm>
          <a:ln w="254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>
                <a:solidFill>
                  <a:srgbClr val="FF0000"/>
                </a:solidFill>
              </a:rPr>
              <a:t>.support</a:t>
            </a:r>
          </a:p>
          <a:p>
            <a:pPr>
              <a:buNone/>
            </a:pPr>
            <a:r>
              <a:rPr lang="en-US" sz="2200" dirty="0"/>
              <a:t>{width:700px;</a:t>
            </a:r>
          </a:p>
          <a:p>
            <a:pPr>
              <a:buNone/>
            </a:pPr>
            <a:r>
              <a:rPr lang="en-US" sz="2200" dirty="0"/>
              <a:t>background-color:#FFF;</a:t>
            </a:r>
          </a:p>
          <a:p>
            <a:pPr>
              <a:buNone/>
            </a:pPr>
            <a:r>
              <a:rPr lang="en-US" sz="2200" dirty="0"/>
              <a:t>margin:20px 0 0 0;}</a:t>
            </a:r>
          </a:p>
          <a:p>
            <a:pPr>
              <a:buNone/>
            </a:pPr>
            <a:r>
              <a:rPr lang="en-US" sz="2200" dirty="0">
                <a:solidFill>
                  <a:srgbClr val="FF0000"/>
                </a:solidFill>
              </a:rPr>
              <a:t>.support caption</a:t>
            </a:r>
          </a:p>
          <a:p>
            <a:pPr>
              <a:buNone/>
            </a:pPr>
            <a:r>
              <a:rPr lang="en-US" sz="2200" dirty="0"/>
              <a:t>{font-</a:t>
            </a:r>
            <a:r>
              <a:rPr lang="en-US" sz="2200" dirty="0" err="1"/>
              <a:t>family:Blackadder</a:t>
            </a:r>
            <a:r>
              <a:rPr lang="en-US" sz="2200" dirty="0"/>
              <a:t>;</a:t>
            </a:r>
          </a:p>
          <a:p>
            <a:pPr>
              <a:buNone/>
            </a:pPr>
            <a:r>
              <a:rPr lang="en-US" sz="2200" dirty="0"/>
              <a:t>font-size:25px;</a:t>
            </a:r>
          </a:p>
          <a:p>
            <a:pPr>
              <a:buNone/>
            </a:pPr>
            <a:r>
              <a:rPr lang="en-US" sz="2200" dirty="0"/>
              <a:t>color:#FFF;}</a:t>
            </a:r>
          </a:p>
          <a:p>
            <a:pPr>
              <a:buNone/>
            </a:pPr>
            <a:r>
              <a:rPr lang="en-US" sz="2200" dirty="0">
                <a:solidFill>
                  <a:srgbClr val="FF0000"/>
                </a:solidFill>
              </a:rPr>
              <a:t>.support </a:t>
            </a:r>
            <a:r>
              <a:rPr lang="en-US" sz="2200" dirty="0" err="1">
                <a:solidFill>
                  <a:srgbClr val="FF0000"/>
                </a:solidFill>
              </a:rPr>
              <a:t>th</a:t>
            </a:r>
            <a:endParaRPr lang="en-US" sz="22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200" dirty="0"/>
              <a:t>{background-color:#666;</a:t>
            </a:r>
          </a:p>
          <a:p>
            <a:pPr>
              <a:buNone/>
            </a:pPr>
            <a:r>
              <a:rPr lang="en-US" sz="2200" dirty="0"/>
              <a:t>  color:#FFF;}</a:t>
            </a:r>
          </a:p>
          <a:p>
            <a:pPr>
              <a:buNone/>
            </a:pPr>
            <a:endParaRPr lang="en-US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1600200"/>
            <a:ext cx="3962400" cy="480060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.support td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{padding:10px;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text-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align:center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.support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td:hover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{background-color:#F00;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CSS Image Gallery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4525963"/>
          </a:xfrm>
        </p:spPr>
        <p:txBody>
          <a:bodyPr/>
          <a:lstStyle/>
          <a:p>
            <a:r>
              <a:rPr lang="en-US" dirty="0"/>
              <a:t>Use of </a:t>
            </a:r>
            <a:r>
              <a:rPr lang="en-US" b="1" dirty="0"/>
              <a:t>multiple styles</a:t>
            </a:r>
          </a:p>
          <a:p>
            <a:r>
              <a:rPr lang="en-US" b="1" dirty="0"/>
              <a:t>Float</a:t>
            </a:r>
            <a:r>
              <a:rPr lang="en-US" dirty="0"/>
              <a:t> makes horizontal alignment</a:t>
            </a:r>
          </a:p>
          <a:p>
            <a:r>
              <a:rPr lang="en-US" b="1" dirty="0"/>
              <a:t>Opacity</a:t>
            </a:r>
            <a:r>
              <a:rPr lang="en-US" dirty="0"/>
              <a:t> adds effects</a:t>
            </a:r>
          </a:p>
          <a:p>
            <a:r>
              <a:rPr lang="en-US" dirty="0"/>
              <a:t>Demo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895600"/>
            <a:ext cx="7491413" cy="11430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5400" b="1" dirty="0">
                <a:solidFill>
                  <a:schemeClr val="accent6"/>
                </a:solidFill>
              </a:rPr>
              <a:t>Thank you!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143000"/>
          </a:xfrm>
        </p:spPr>
        <p:txBody>
          <a:bodyPr/>
          <a:lstStyle/>
          <a:p>
            <a:r>
              <a:rPr lang="en-US" b="1" dirty="0"/>
              <a:t>Lists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 b="5222"/>
          <a:stretch>
            <a:fillRect/>
          </a:stretch>
        </p:blipFill>
        <p:spPr bwMode="auto">
          <a:xfrm>
            <a:off x="381000" y="1600200"/>
            <a:ext cx="8382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auto">
          <a:xfrm>
            <a:off x="457200" y="3276600"/>
            <a:ext cx="1524000" cy="9906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1981200" y="3657600"/>
            <a:ext cx="1295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276600" y="35052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Display Bullets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Lists with Bullets (HTML)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46237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&lt;div id="</a:t>
            </a:r>
            <a:r>
              <a:rPr lang="en-US" sz="2400" dirty="0" err="1">
                <a:solidFill>
                  <a:srgbClr val="FF0000"/>
                </a:solidFill>
              </a:rPr>
              <a:t>maincontent</a:t>
            </a:r>
            <a:r>
              <a:rPr lang="en-US" sz="2400" dirty="0">
                <a:solidFill>
                  <a:srgbClr val="FF0000"/>
                </a:solidFill>
              </a:rPr>
              <a:t>"&gt;</a:t>
            </a:r>
          </a:p>
          <a:p>
            <a:pPr>
              <a:buNone/>
            </a:pPr>
            <a:r>
              <a:rPr lang="en-US" sz="2400" dirty="0"/>
              <a:t>&lt;p&gt; We offer a number of courses&lt;/p&gt;</a:t>
            </a:r>
          </a:p>
          <a:p>
            <a:pPr>
              <a:buNone/>
            </a:pPr>
            <a:r>
              <a:rPr lang="en-US" sz="2400" dirty="0"/>
              <a:t>&lt;h3&gt;Course List:&lt;/h3&gt;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&lt;</a:t>
            </a:r>
            <a:r>
              <a:rPr lang="en-US" sz="2400" dirty="0" err="1">
                <a:solidFill>
                  <a:srgbClr val="FF0000"/>
                </a:solidFill>
              </a:rPr>
              <a:t>ul</a:t>
            </a:r>
            <a:r>
              <a:rPr lang="en-US" sz="2400" dirty="0">
                <a:solidFill>
                  <a:srgbClr val="FF0000"/>
                </a:solidFill>
              </a:rPr>
              <a:t> class="lists"&gt;</a:t>
            </a:r>
          </a:p>
          <a:p>
            <a:pPr>
              <a:buNone/>
            </a:pPr>
            <a:r>
              <a:rPr lang="en-US" sz="2400" dirty="0"/>
              <a:t>&lt;</a:t>
            </a:r>
            <a:r>
              <a:rPr lang="en-US" sz="2400" dirty="0" err="1"/>
              <a:t>li</a:t>
            </a:r>
            <a:r>
              <a:rPr lang="en-US" sz="2400" dirty="0"/>
              <a:t>&gt;Web Programming&lt;/</a:t>
            </a:r>
            <a:r>
              <a:rPr lang="en-US" sz="2400" dirty="0" err="1"/>
              <a:t>li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/>
              <a:t>&lt;</a:t>
            </a:r>
            <a:r>
              <a:rPr lang="en-US" sz="2400" dirty="0" err="1"/>
              <a:t>li</a:t>
            </a:r>
            <a:r>
              <a:rPr lang="en-US" sz="2400" dirty="0"/>
              <a:t>&gt;Web Designing&lt;/</a:t>
            </a:r>
            <a:r>
              <a:rPr lang="en-US" sz="2400" dirty="0" err="1"/>
              <a:t>li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/>
              <a:t>&lt;</a:t>
            </a:r>
            <a:r>
              <a:rPr lang="en-US" sz="2400" dirty="0" err="1"/>
              <a:t>li</a:t>
            </a:r>
            <a:r>
              <a:rPr lang="en-US" sz="2400" dirty="0"/>
              <a:t>&gt;Database Programming&lt;/</a:t>
            </a:r>
            <a:r>
              <a:rPr lang="en-US" sz="2400" dirty="0" err="1"/>
              <a:t>li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/>
              <a:t>&lt;</a:t>
            </a:r>
            <a:r>
              <a:rPr lang="en-US" sz="2400" dirty="0" err="1"/>
              <a:t>li</a:t>
            </a:r>
            <a:r>
              <a:rPr lang="en-US" sz="2400" dirty="0"/>
              <a:t>&gt;Application Development&lt;/</a:t>
            </a:r>
            <a:r>
              <a:rPr lang="en-US" sz="2400" dirty="0" err="1"/>
              <a:t>li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/>
              <a:t>&lt;</a:t>
            </a:r>
            <a:r>
              <a:rPr lang="en-US" sz="2400" dirty="0" err="1"/>
              <a:t>li</a:t>
            </a:r>
            <a:r>
              <a:rPr lang="en-US" sz="2400" dirty="0"/>
              <a:t>&gt;</a:t>
            </a:r>
            <a:r>
              <a:rPr lang="en-US" sz="2400" dirty="0" err="1"/>
              <a:t>Photoshops</a:t>
            </a:r>
            <a:r>
              <a:rPr lang="en-US" sz="2400" dirty="0"/>
              <a:t>&lt;/</a:t>
            </a:r>
            <a:r>
              <a:rPr lang="en-US" sz="2400" dirty="0" err="1"/>
              <a:t>li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&lt;/</a:t>
            </a:r>
            <a:r>
              <a:rPr lang="en-US" sz="2400" dirty="0" err="1">
                <a:solidFill>
                  <a:srgbClr val="FF0000"/>
                </a:solidFill>
              </a:rPr>
              <a:t>ul</a:t>
            </a:r>
            <a:r>
              <a:rPr lang="en-US" sz="2400" dirty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&lt;/div&gt;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Lists with Bullets (CSS)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22437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.lists</a:t>
            </a:r>
          </a:p>
          <a:p>
            <a:pPr>
              <a:buNone/>
            </a:pPr>
            <a:r>
              <a:rPr lang="en-US" sz="2400" dirty="0"/>
              <a:t>{ color:#FFF;</a:t>
            </a:r>
          </a:p>
          <a:p>
            <a:pPr>
              <a:buNone/>
            </a:pPr>
            <a:r>
              <a:rPr lang="en-US" sz="2400" dirty="0"/>
              <a:t>  font-size:15px;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  list-style-</a:t>
            </a:r>
            <a:r>
              <a:rPr lang="en-US" sz="2400" dirty="0" err="1">
                <a:solidFill>
                  <a:srgbClr val="FF0000"/>
                </a:solidFill>
              </a:rPr>
              <a:t>type:disc</a:t>
            </a:r>
            <a:r>
              <a:rPr lang="en-US" sz="2400" dirty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sz="2400" dirty="0"/>
              <a:t>  margin-left:30px;}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#</a:t>
            </a:r>
            <a:r>
              <a:rPr lang="en-US" sz="2400" dirty="0" err="1">
                <a:solidFill>
                  <a:srgbClr val="FF0000"/>
                </a:solidFill>
              </a:rPr>
              <a:t>maincontent</a:t>
            </a:r>
            <a:r>
              <a:rPr lang="en-US" sz="2400" dirty="0">
                <a:solidFill>
                  <a:srgbClr val="FF0000"/>
                </a:solidFill>
              </a:rPr>
              <a:t> p</a:t>
            </a:r>
          </a:p>
          <a:p>
            <a:pPr>
              <a:buNone/>
            </a:pPr>
            <a:r>
              <a:rPr lang="en-US" sz="2400" dirty="0"/>
              <a:t>{ font-size::14px;}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#</a:t>
            </a:r>
            <a:r>
              <a:rPr lang="en-US" sz="2400" dirty="0" err="1">
                <a:solidFill>
                  <a:srgbClr val="FF0000"/>
                </a:solidFill>
              </a:rPr>
              <a:t>maincontent</a:t>
            </a:r>
            <a:r>
              <a:rPr lang="en-US" sz="2400" dirty="0">
                <a:solidFill>
                  <a:srgbClr val="FF0000"/>
                </a:solidFill>
              </a:rPr>
              <a:t> h3</a:t>
            </a:r>
          </a:p>
          <a:p>
            <a:pPr>
              <a:buNone/>
            </a:pPr>
            <a:r>
              <a:rPr lang="en-US" sz="2400" dirty="0"/>
              <a:t>{ font-size::18px;</a:t>
            </a:r>
          </a:p>
          <a:p>
            <a:pPr>
              <a:buNone/>
            </a:pPr>
            <a:r>
              <a:rPr lang="en-US" sz="2400" dirty="0"/>
              <a:t>color:#FFF; }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Lists with Images (CSS)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b="4794"/>
          <a:stretch>
            <a:fillRect/>
          </a:stretch>
        </p:blipFill>
        <p:spPr bwMode="auto">
          <a:xfrm>
            <a:off x="304800" y="1676400"/>
            <a:ext cx="8534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Lists with Bullets (CSS)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748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.lists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{</a:t>
            </a:r>
            <a:r>
              <a:rPr lang="en-US" sz="2400" dirty="0"/>
              <a:t> color:#FFF;</a:t>
            </a:r>
          </a:p>
          <a:p>
            <a:pPr>
              <a:buNone/>
            </a:pPr>
            <a:r>
              <a:rPr lang="en-US" sz="2400" dirty="0"/>
              <a:t>  font-size:15px;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  list-style-</a:t>
            </a:r>
            <a:r>
              <a:rPr lang="en-US" sz="2400" dirty="0" err="1">
                <a:solidFill>
                  <a:srgbClr val="FF0000"/>
                </a:solidFill>
              </a:rPr>
              <a:t>image:url</a:t>
            </a:r>
            <a:r>
              <a:rPr lang="en-US" sz="2400" dirty="0">
                <a:solidFill>
                  <a:srgbClr val="FF0000"/>
                </a:solidFill>
              </a:rPr>
              <a:t>(../images/star.png);</a:t>
            </a:r>
          </a:p>
          <a:p>
            <a:pPr>
              <a:buNone/>
            </a:pPr>
            <a:r>
              <a:rPr lang="en-US" sz="2400" dirty="0"/>
              <a:t>  </a:t>
            </a:r>
            <a:r>
              <a:rPr lang="en-US" sz="2400" dirty="0">
                <a:solidFill>
                  <a:srgbClr val="FF0000"/>
                </a:solidFill>
              </a:rPr>
              <a:t>line-height:30px;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  list-style-position: outside;</a:t>
            </a:r>
          </a:p>
          <a:p>
            <a:pPr>
              <a:buNone/>
            </a:pPr>
            <a:r>
              <a:rPr lang="en-US" sz="2400" dirty="0"/>
              <a:t>  margin-left:30px;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}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Lists with Submenu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b="5364"/>
          <a:stretch>
            <a:fillRect/>
          </a:stretch>
        </p:blipFill>
        <p:spPr bwMode="auto">
          <a:xfrm>
            <a:off x="685800" y="17526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6979D82-5C2C-4A4C-9BB8-77848C32B353}" vid="{F4FD1AB0-0B30-4B59-9AEB-4CD820E559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3393</TotalTime>
  <Words>1107</Words>
  <Application>Microsoft Office PowerPoint</Application>
  <PresentationFormat>On-screen Show (4:3)</PresentationFormat>
  <Paragraphs>231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AvantGarde Md BT</vt:lpstr>
      <vt:lpstr>Calibri</vt:lpstr>
      <vt:lpstr>Cordia New</vt:lpstr>
      <vt:lpstr>Times New Roman</vt:lpstr>
      <vt:lpstr>Trebuchet MS</vt:lpstr>
      <vt:lpstr>Wingdings</vt:lpstr>
      <vt:lpstr>Theme1</vt:lpstr>
      <vt:lpstr>  Session 3.3 CSS 3 Properties Lists, Box Model &amp; Effects</vt:lpstr>
      <vt:lpstr>Contents</vt:lpstr>
      <vt:lpstr>CSS Lists</vt:lpstr>
      <vt:lpstr>Lists with Bullets</vt:lpstr>
      <vt:lpstr>Lists with Bullets (HTML)</vt:lpstr>
      <vt:lpstr>Lists with Bullets (CSS)</vt:lpstr>
      <vt:lpstr>Lists with Images (CSS)</vt:lpstr>
      <vt:lpstr>Lists with Bullets (CSS)</vt:lpstr>
      <vt:lpstr>Lists with Submenu</vt:lpstr>
      <vt:lpstr>Lists with Submenu (HTML)</vt:lpstr>
      <vt:lpstr>Lists with Submenu(CSS)</vt:lpstr>
      <vt:lpstr>CSS Box Model</vt:lpstr>
      <vt:lpstr>CSS Box Model</vt:lpstr>
      <vt:lpstr>CSS Box Model</vt:lpstr>
      <vt:lpstr>CSS Margin and Padding</vt:lpstr>
      <vt:lpstr>CSS Margin and Padding</vt:lpstr>
      <vt:lpstr>CSS Margin and Padding (HTML)</vt:lpstr>
      <vt:lpstr>CSS Margin and Padding (CSS)</vt:lpstr>
      <vt:lpstr>CSS Float and clear</vt:lpstr>
      <vt:lpstr>CSS Float and clear</vt:lpstr>
      <vt:lpstr>CSS Float and clear (HTML)</vt:lpstr>
      <vt:lpstr>CSS Float and clear(CSS)</vt:lpstr>
      <vt:lpstr>CSS3 Opacity</vt:lpstr>
      <vt:lpstr>CSS3 Opacity</vt:lpstr>
      <vt:lpstr>CSS3 Opacity(CSS)</vt:lpstr>
      <vt:lpstr>CSS3 Opacity</vt:lpstr>
      <vt:lpstr>CSS3 Opacity(HTML)</vt:lpstr>
      <vt:lpstr>CSS3 Opacity(CSS)</vt:lpstr>
      <vt:lpstr>CSS tables styling</vt:lpstr>
      <vt:lpstr>CSS tables styling</vt:lpstr>
      <vt:lpstr>CSS tables styling(HTML)</vt:lpstr>
      <vt:lpstr>CSS tables styling(CSS)</vt:lpstr>
      <vt:lpstr>CSS Image Gallery</vt:lpstr>
      <vt:lpstr>Thank you!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Admin</dc:creator>
  <cp:lastModifiedBy>hp</cp:lastModifiedBy>
  <cp:revision>391</cp:revision>
  <dcterms:created xsi:type="dcterms:W3CDTF">2008-11-18T07:26:16Z</dcterms:created>
  <dcterms:modified xsi:type="dcterms:W3CDTF">2023-07-03T04:06:26Z</dcterms:modified>
</cp:coreProperties>
</file>