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9"/>
  </p:notesMasterIdLst>
  <p:handoutMasterIdLst>
    <p:handoutMasterId r:id="rId30"/>
  </p:handoutMasterIdLst>
  <p:sldIdLst>
    <p:sldId id="256" r:id="rId2"/>
    <p:sldId id="415" r:id="rId3"/>
    <p:sldId id="416" r:id="rId4"/>
    <p:sldId id="430" r:id="rId5"/>
    <p:sldId id="431" r:id="rId6"/>
    <p:sldId id="433" r:id="rId7"/>
    <p:sldId id="417" r:id="rId8"/>
    <p:sldId id="418" r:id="rId9"/>
    <p:sldId id="419" r:id="rId10"/>
    <p:sldId id="420" r:id="rId11"/>
    <p:sldId id="421" r:id="rId12"/>
    <p:sldId id="434" r:id="rId13"/>
    <p:sldId id="435" r:id="rId14"/>
    <p:sldId id="422" r:id="rId15"/>
    <p:sldId id="423" r:id="rId16"/>
    <p:sldId id="432" r:id="rId17"/>
    <p:sldId id="424" r:id="rId18"/>
    <p:sldId id="425" r:id="rId19"/>
    <p:sldId id="426" r:id="rId20"/>
    <p:sldId id="442" r:id="rId21"/>
    <p:sldId id="437" r:id="rId22"/>
    <p:sldId id="438" r:id="rId23"/>
    <p:sldId id="439" r:id="rId24"/>
    <p:sldId id="440" r:id="rId25"/>
    <p:sldId id="441" r:id="rId26"/>
    <p:sldId id="429" r:id="rId27"/>
    <p:sldId id="414" r:id="rId28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78832" autoAdjust="0"/>
  </p:normalViewPr>
  <p:slideViewPr>
    <p:cSldViewPr>
      <p:cViewPr varScale="1">
        <p:scale>
          <a:sx n="58" d="100"/>
          <a:sy n="58" d="100"/>
        </p:scale>
        <p:origin x="17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1E9407-CDE7-4D68-AA91-2FD28EFA78F1}" type="datetimeFigureOut">
              <a:rPr lang="en-US"/>
              <a:pPr>
                <a:defRPr/>
              </a:pPr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F7EDA7-6317-427B-828E-E784C8107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66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54D6335-B9E9-4BAC-992D-4DB34403717B}" type="datetimeFigureOut">
              <a:rPr lang="en-US"/>
              <a:pPr>
                <a:defRPr/>
              </a:pPr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09683C-0792-482F-A481-9444E4EE1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c/command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mputerhope.com/jargon/c/compile.ht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1088" y="866775"/>
            <a:ext cx="4632325" cy="34750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713288"/>
            <a:ext cx="4987925" cy="41767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can be used to perform more advanced tasks such as printing the time and date, creating a calendar, or other tasks that are not possible in HTML.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scripting language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computer language with a series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commands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within a file that is capable of being executed without being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compiled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 can  be  thought  of  as  an  extension  to  HTML  which  allows  authors  to  incorporate  some </a:t>
            </a:r>
          </a:p>
          <a:p>
            <a:r>
              <a:rPr lang="en-US" dirty="0"/>
              <a:t>functionality in their web pages. So now, whenever the user presses the SUBMIT button, you don't </a:t>
            </a:r>
          </a:p>
          <a:p>
            <a:r>
              <a:rPr lang="en-US" dirty="0"/>
              <a:t>necessarily  have  to  invoke  a  common  gateway  interface  (CGI)  script  to  do  the  processing.  If  it  is </a:t>
            </a:r>
          </a:p>
          <a:p>
            <a:r>
              <a:rPr lang="en-US" dirty="0"/>
              <a:t>something  simple,  you  can  do  the  processing  locally  using  JavaScript  and  give  back  the  results. </a:t>
            </a:r>
          </a:p>
          <a:p>
            <a:r>
              <a:rPr lang="en-US" dirty="0"/>
              <a:t>JavaScript can also be used in a number of ways to spice up your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Helvetica Neue"/>
              </a:rPr>
              <a:t>What is MIME type?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Helvetica Neue"/>
              </a:rPr>
              <a:t>A MIME type (or media type) is </a:t>
            </a:r>
            <a:r>
              <a:rPr lang="en-US" b="1" i="0" dirty="0">
                <a:solidFill>
                  <a:srgbClr val="202124"/>
                </a:solidFill>
                <a:effectLst/>
                <a:latin typeface="Helvetica Neue"/>
              </a:rPr>
              <a:t>an identifier for file formats or format contents on the Internet</a:t>
            </a:r>
            <a:r>
              <a:rPr lang="en-US" b="0" i="0" dirty="0">
                <a:solidFill>
                  <a:srgbClr val="202124"/>
                </a:solidFill>
                <a:effectLst/>
                <a:latin typeface="Helvetica Neue"/>
              </a:rPr>
              <a:t>. MIME stands for Multipurpose Internet Mail Extensions and all MIME types are officially maintained by the Internet Assigned Numbers Authority (IANA).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Some common values:</a:t>
            </a:r>
          </a:p>
          <a:p>
            <a:pPr algn="just">
              <a:buNone/>
            </a:pPr>
            <a:r>
              <a:rPr lang="en-US" sz="1200" dirty="0"/>
              <a:t>	 text/</a:t>
            </a:r>
            <a:r>
              <a:rPr lang="en-US" sz="1200" dirty="0" err="1"/>
              <a:t>javascript</a:t>
            </a:r>
            <a:r>
              <a:rPr lang="en-US" sz="1200" dirty="0"/>
              <a:t> (this is default)</a:t>
            </a:r>
          </a:p>
          <a:p>
            <a:pPr algn="just">
              <a:buNone/>
            </a:pPr>
            <a:r>
              <a:rPr lang="en-US" sz="1200" dirty="0"/>
              <a:t>	 text/</a:t>
            </a:r>
            <a:r>
              <a:rPr lang="en-US" sz="1200" dirty="0" err="1"/>
              <a:t>ecmascript</a:t>
            </a:r>
            <a:endParaRPr lang="en-US" sz="1200" dirty="0"/>
          </a:p>
          <a:p>
            <a:pPr algn="just">
              <a:buNone/>
            </a:pPr>
            <a:r>
              <a:rPr lang="en-US" sz="1200" dirty="0"/>
              <a:t>	 application/</a:t>
            </a:r>
            <a:r>
              <a:rPr lang="en-US" sz="1200" dirty="0" err="1"/>
              <a:t>ecmascript</a:t>
            </a:r>
            <a:endParaRPr lang="en-US" sz="1200" dirty="0"/>
          </a:p>
          <a:p>
            <a:pPr algn="just">
              <a:buNone/>
            </a:pPr>
            <a:r>
              <a:rPr lang="en-US" sz="1200" dirty="0"/>
              <a:t>	 application/</a:t>
            </a:r>
            <a:r>
              <a:rPr lang="en-US" sz="1200" dirty="0" err="1"/>
              <a:t>javascript</a:t>
            </a:r>
            <a:endParaRPr lang="en-US" sz="1200" dirty="0"/>
          </a:p>
          <a:p>
            <a:pPr algn="just">
              <a:buNone/>
            </a:pPr>
            <a:r>
              <a:rPr lang="en-US" sz="1200" dirty="0"/>
              <a:t>	 text/</a:t>
            </a:r>
            <a:r>
              <a:rPr lang="en-US" sz="1200" dirty="0" err="1"/>
              <a:t>vbscript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solidFill>
                  <a:srgbClr val="0077AA"/>
                </a:solidFill>
                <a:effectLst/>
                <a:latin typeface="inherit"/>
              </a:rPr>
              <a:t>var</a:t>
            </a:r>
            <a:r>
              <a:rPr lang="en-SG" dirty="0"/>
              <a:t> greeter </a:t>
            </a:r>
            <a:r>
              <a:rPr lang="en-SG" dirty="0">
                <a:solidFill>
                  <a:srgbClr val="9A6E3A"/>
                </a:solidFill>
                <a:effectLst/>
                <a:latin typeface="inherit"/>
              </a:rPr>
              <a:t>=</a:t>
            </a:r>
            <a:r>
              <a:rPr lang="en-SG" dirty="0"/>
              <a:t> </a:t>
            </a:r>
            <a:r>
              <a:rPr lang="en-SG" dirty="0">
                <a:solidFill>
                  <a:srgbClr val="669900"/>
                </a:solidFill>
                <a:effectLst/>
                <a:latin typeface="inherit"/>
              </a:rPr>
              <a:t>"hey hi"</a:t>
            </a:r>
            <a:r>
              <a:rPr lang="en-SG" dirty="0">
                <a:solidFill>
                  <a:srgbClr val="999999"/>
                </a:solidFill>
                <a:effectLst/>
                <a:latin typeface="inherit"/>
              </a:rPr>
              <a:t>;</a:t>
            </a:r>
          </a:p>
          <a:p>
            <a:r>
              <a:rPr lang="en-SG" dirty="0"/>
              <a:t> </a:t>
            </a:r>
            <a:r>
              <a:rPr lang="en-SG" dirty="0">
                <a:solidFill>
                  <a:srgbClr val="0077AA"/>
                </a:solidFill>
                <a:effectLst/>
                <a:latin typeface="inherit"/>
              </a:rPr>
              <a:t>function</a:t>
            </a:r>
            <a:r>
              <a:rPr lang="en-SG" dirty="0"/>
              <a:t> </a:t>
            </a:r>
            <a:r>
              <a:rPr lang="en-SG" dirty="0" err="1">
                <a:solidFill>
                  <a:srgbClr val="DD4A68"/>
                </a:solidFill>
                <a:effectLst/>
                <a:latin typeface="inherit"/>
              </a:rPr>
              <a:t>newFunction</a:t>
            </a:r>
            <a:r>
              <a:rPr lang="en-SG" dirty="0">
                <a:solidFill>
                  <a:srgbClr val="999999"/>
                </a:solidFill>
                <a:effectLst/>
                <a:latin typeface="inherit"/>
              </a:rPr>
              <a:t>()</a:t>
            </a:r>
          </a:p>
          <a:p>
            <a:r>
              <a:rPr lang="en-SG" dirty="0"/>
              <a:t> </a:t>
            </a:r>
            <a:r>
              <a:rPr lang="en-SG" dirty="0">
                <a:solidFill>
                  <a:srgbClr val="999999"/>
                </a:solidFill>
                <a:effectLst/>
                <a:latin typeface="inherit"/>
              </a:rPr>
              <a:t>{</a:t>
            </a:r>
            <a:r>
              <a:rPr lang="en-SG" dirty="0"/>
              <a:t> </a:t>
            </a:r>
            <a:r>
              <a:rPr lang="en-SG" dirty="0">
                <a:solidFill>
                  <a:srgbClr val="0077AA"/>
                </a:solidFill>
                <a:effectLst/>
                <a:latin typeface="inherit"/>
              </a:rPr>
              <a:t>var</a:t>
            </a:r>
            <a:r>
              <a:rPr lang="en-SG" dirty="0"/>
              <a:t> hello </a:t>
            </a:r>
            <a:r>
              <a:rPr lang="en-SG" dirty="0">
                <a:solidFill>
                  <a:srgbClr val="9A6E3A"/>
                </a:solidFill>
                <a:effectLst/>
                <a:latin typeface="inherit"/>
              </a:rPr>
              <a:t>=</a:t>
            </a:r>
            <a:r>
              <a:rPr lang="en-SG" dirty="0"/>
              <a:t> </a:t>
            </a:r>
            <a:r>
              <a:rPr lang="en-SG" dirty="0">
                <a:solidFill>
                  <a:srgbClr val="669900"/>
                </a:solidFill>
                <a:effectLst/>
                <a:latin typeface="inherit"/>
              </a:rPr>
              <a:t>"hello"</a:t>
            </a:r>
            <a:r>
              <a:rPr lang="en-SG" dirty="0">
                <a:solidFill>
                  <a:srgbClr val="999999"/>
                </a:solidFill>
                <a:effectLst/>
                <a:latin typeface="inherit"/>
              </a:rPr>
              <a:t>;</a:t>
            </a:r>
            <a:r>
              <a:rPr lang="en-SG" dirty="0"/>
              <a:t> </a:t>
            </a:r>
            <a:r>
              <a:rPr lang="en-SG" dirty="0">
                <a:solidFill>
                  <a:srgbClr val="999999"/>
                </a:solidFill>
                <a:effectLst/>
                <a:latin typeface="inherit"/>
              </a:rPr>
              <a:t>}//</a:t>
            </a:r>
            <a:r>
              <a:rPr lang="en-US" dirty="0"/>
              <a:t>var</a:t>
            </a:r>
            <a:r>
              <a:rPr lang="en-US" b="0" i="0" dirty="0">
                <a:solidFill>
                  <a:srgbClr val="0A0A23"/>
                </a:solidFill>
                <a:effectLst/>
                <a:latin typeface="Lato"/>
              </a:rPr>
              <a:t> is function scoped when it is declared within a function. This means that it is available and can be accessed only within that function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61707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1285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39837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3904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9571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636909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24223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75468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622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4229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97415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template_final copy4">
            <a:extLst>
              <a:ext uri="{FF2B5EF4-FFF2-40B4-BE49-F238E27FC236}">
                <a16:creationId xmlns:a16="http://schemas.microsoft.com/office/drawing/2014/main" id="{BF89B22B-59BB-46DC-B09E-4EA603B8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id="{2AEF861A-9FFE-4182-969D-47085454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6180138"/>
            <a:ext cx="498475" cy="5572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fld id="{E44998FF-5BCB-4F06-A9C0-17DBED51E867}" type="slidenum">
              <a:rPr lang="en-US" altLang="en-US" sz="1400" smtClean="0">
                <a:latin typeface="AvantGarde Md BT" pitchFamily="34" charset="0"/>
              </a:rPr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400">
              <a:latin typeface="AvantGarde Md BT" pitchFamily="34" charset="0"/>
            </a:endParaRPr>
          </a:p>
        </p:txBody>
      </p:sp>
      <p:pic>
        <p:nvPicPr>
          <p:cNvPr id="1028" name="Picture 5" descr="logo">
            <a:extLst>
              <a:ext uri="{FF2B5EF4-FFF2-40B4-BE49-F238E27FC236}">
                <a16:creationId xmlns:a16="http://schemas.microsoft.com/office/drawing/2014/main" id="{0BF6282F-189B-4F42-A86E-B10398C9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logo">
            <a:extLst>
              <a:ext uri="{FF2B5EF4-FFF2-40B4-BE49-F238E27FC236}">
                <a16:creationId xmlns:a16="http://schemas.microsoft.com/office/drawing/2014/main" id="{4F997A0D-0A32-4E7D-9B75-B3EB7612FD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216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1676400"/>
            <a:ext cx="7467600" cy="2549525"/>
          </a:xfr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Session 4.1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Intro to JavaScript</a:t>
            </a:r>
            <a:r>
              <a:rPr lang="en-US" b="1" dirty="0">
                <a:solidFill>
                  <a:schemeClr val="accent6"/>
                </a:solidFill>
              </a:rPr>
              <a:t/>
            </a:r>
            <a:br>
              <a:rPr lang="en-US" b="1" dirty="0">
                <a:solidFill>
                  <a:schemeClr val="accent6"/>
                </a:solidFill>
              </a:rPr>
            </a:b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31825" y="3030538"/>
            <a:ext cx="7216775" cy="5869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/>
              <a:t>JavaScript code (or just JavaScript) is a sequence of JavaScript statements.</a:t>
            </a:r>
          </a:p>
          <a:p>
            <a:r>
              <a:rPr lang="en-US" dirty="0"/>
              <a:t>JavaScript is </a:t>
            </a:r>
            <a:r>
              <a:rPr lang="en-US" b="1" dirty="0">
                <a:solidFill>
                  <a:srgbClr val="FF0000"/>
                </a:solidFill>
              </a:rPr>
              <a:t>case sensitive.</a:t>
            </a:r>
          </a:p>
          <a:p>
            <a:pPr algn="ctr">
              <a:buNone/>
            </a:pPr>
            <a:r>
              <a:rPr lang="en-US" b="1" dirty="0"/>
              <a:t>&lt;script…&gt;</a:t>
            </a:r>
          </a:p>
          <a:p>
            <a:pPr algn="ctr">
              <a:buNone/>
            </a:pPr>
            <a:r>
              <a:rPr lang="en-US" dirty="0"/>
              <a:t>JavaScript code/statements;</a:t>
            </a:r>
          </a:p>
          <a:p>
            <a:pPr algn="ctr">
              <a:buNone/>
            </a:pPr>
            <a:r>
              <a:rPr lang="en-US" b="1" dirty="0"/>
              <a:t>&lt;/script&gt;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Types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Between the HTML document’s </a:t>
            </a:r>
            <a:r>
              <a:rPr lang="en-US" b="1" dirty="0"/>
              <a:t>head tags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Within the HTML document’s </a:t>
            </a:r>
            <a:r>
              <a:rPr lang="en-US" b="1" dirty="0"/>
              <a:t>body</a:t>
            </a:r>
            <a:r>
              <a:rPr lang="en-US" dirty="0"/>
              <a:t> </a:t>
            </a:r>
            <a:r>
              <a:rPr lang="en-US" b="1" dirty="0" smtClean="0"/>
              <a:t>tags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In an </a:t>
            </a:r>
            <a:r>
              <a:rPr lang="en-US" b="1" dirty="0"/>
              <a:t>external</a:t>
            </a:r>
            <a:r>
              <a:rPr lang="en-US" dirty="0"/>
              <a:t> </a:t>
            </a:r>
            <a:r>
              <a:rPr lang="en-US" b="1" dirty="0"/>
              <a:t>file</a:t>
            </a:r>
            <a:r>
              <a:rPr lang="en-US" dirty="0"/>
              <a:t> (and link to it from your HTML document).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HTML&lt;script&gt; </a:t>
            </a:r>
            <a:r>
              <a:rPr lang="en-US" b="1" dirty="0" err="1"/>
              <a:t>src</a:t>
            </a:r>
            <a:r>
              <a:rPr lang="en-US" b="1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b="1" dirty="0" err="1"/>
              <a:t>src</a:t>
            </a:r>
            <a:r>
              <a:rPr lang="en-US" sz="2800" dirty="0"/>
              <a:t> attribute specifies the </a:t>
            </a:r>
            <a:r>
              <a:rPr lang="en-US" sz="2800" b="1" dirty="0"/>
              <a:t>URL</a:t>
            </a:r>
            <a:r>
              <a:rPr lang="en-US" sz="2800" dirty="0"/>
              <a:t> of an external script file. </a:t>
            </a:r>
          </a:p>
          <a:p>
            <a:pPr algn="just"/>
            <a:r>
              <a:rPr lang="en-US" sz="2800" dirty="0"/>
              <a:t>If  you want to run the </a:t>
            </a:r>
            <a:r>
              <a:rPr lang="en-US" sz="2800" b="1" i="1" dirty="0">
                <a:solidFill>
                  <a:srgbClr val="FF0000"/>
                </a:solidFill>
              </a:rPr>
              <a:t>same JavaScript on several pages in a web site</a:t>
            </a:r>
            <a:r>
              <a:rPr lang="en-US" sz="2800" dirty="0"/>
              <a:t>;  you should create an external JavaScript file, instead of writing the  same script over and over again. </a:t>
            </a:r>
          </a:p>
          <a:p>
            <a:pPr algn="just"/>
            <a:r>
              <a:rPr lang="en-US" sz="2800" dirty="0"/>
              <a:t>Save the script file with a </a:t>
            </a:r>
            <a:r>
              <a:rPr lang="en-US" sz="2800" b="1" dirty="0">
                <a:solidFill>
                  <a:srgbClr val="FF0000"/>
                </a:solidFill>
              </a:rPr>
              <a:t>.</a:t>
            </a:r>
            <a:r>
              <a:rPr lang="en-US" sz="2800" b="1" dirty="0" err="1">
                <a:solidFill>
                  <a:srgbClr val="FF0000"/>
                </a:solidFill>
              </a:rPr>
              <a:t>js</a:t>
            </a:r>
            <a:r>
              <a:rPr lang="en-US" sz="2800" b="1" dirty="0">
                <a:solidFill>
                  <a:srgbClr val="FF0000"/>
                </a:solidFill>
              </a:rPr>
              <a:t> extension</a:t>
            </a:r>
            <a:r>
              <a:rPr lang="en-US" sz="2800" dirty="0"/>
              <a:t>, and then refer to it using the </a:t>
            </a:r>
            <a:r>
              <a:rPr lang="en-US" sz="2800" b="1" dirty="0" err="1"/>
              <a:t>src</a:t>
            </a:r>
            <a:r>
              <a:rPr lang="en-US" sz="2800" b="1" dirty="0"/>
              <a:t> attribute </a:t>
            </a:r>
            <a:r>
              <a:rPr lang="en-US" sz="2800" dirty="0"/>
              <a:t>in the &lt;script&gt; tag. The external script file cannot contain the &lt;script&gt; tag.</a:t>
            </a:r>
          </a:p>
          <a:p>
            <a:pPr algn="just"/>
            <a:r>
              <a:rPr lang="en-US" sz="2800" b="1" dirty="0"/>
              <a:t>Syntax:</a:t>
            </a:r>
          </a:p>
          <a:p>
            <a:pPr algn="just">
              <a:buNone/>
            </a:pPr>
            <a:r>
              <a:rPr lang="en-US" sz="2800" dirty="0"/>
              <a:t>    &lt;script </a:t>
            </a:r>
            <a:r>
              <a:rPr lang="en-US" sz="2800" dirty="0" err="1"/>
              <a:t>src</a:t>
            </a:r>
            <a:r>
              <a:rPr lang="en-US" sz="2800" dirty="0"/>
              <a:t>="URL"&gt;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HTML&lt;script&gt; type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74837"/>
            <a:ext cx="8229600" cy="4525963"/>
          </a:xfrm>
        </p:spPr>
        <p:txBody>
          <a:bodyPr/>
          <a:lstStyle/>
          <a:p>
            <a:pPr algn="just"/>
            <a:r>
              <a:rPr lang="en-US" sz="2400" dirty="0"/>
              <a:t>The  </a:t>
            </a:r>
            <a:r>
              <a:rPr lang="en-US" sz="2400" b="1" dirty="0"/>
              <a:t>type</a:t>
            </a:r>
            <a:r>
              <a:rPr lang="en-US" sz="2400" dirty="0"/>
              <a:t>  attribute  specifies  the  MIME  type  of  a  script.  The  </a:t>
            </a:r>
            <a:r>
              <a:rPr lang="en-US" sz="2400" b="1" dirty="0"/>
              <a:t>type</a:t>
            </a:r>
            <a:r>
              <a:rPr lang="en-US" sz="2400" dirty="0"/>
              <a:t>  attribute  identifies  the  content between the &lt;script&gt; and &lt;/script&gt; tags. &lt;script type="</a:t>
            </a:r>
            <a:r>
              <a:rPr lang="en-US" sz="2400" dirty="0" err="1"/>
              <a:t>MIME_type</a:t>
            </a:r>
            <a:r>
              <a:rPr lang="en-US" sz="2400" dirty="0"/>
              <a:t>"&gt;</a:t>
            </a:r>
          </a:p>
          <a:p>
            <a:pPr algn="just"/>
            <a:r>
              <a:rPr lang="en-US" sz="2400" dirty="0"/>
              <a:t>Specifies the MIME type of the script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>
                <a:solidFill>
                  <a:srgbClr val="202124"/>
                </a:solidFill>
              </a:rPr>
              <a:t>A MIME type (or media type) is an identifier for file formats or format contents on the Internet. MIME stands for </a:t>
            </a:r>
            <a:r>
              <a:rPr lang="en-US" sz="2400" b="1" dirty="0">
                <a:solidFill>
                  <a:srgbClr val="202124"/>
                </a:solidFill>
              </a:rPr>
              <a:t>Multipurpose Internet Mail </a:t>
            </a:r>
            <a:r>
              <a:rPr lang="en-US" sz="2400" b="1" dirty="0" smtClean="0">
                <a:solidFill>
                  <a:srgbClr val="202124"/>
                </a:solidFill>
              </a:rPr>
              <a:t>Extensions.</a:t>
            </a:r>
            <a:endParaRPr lang="en-US" sz="2400" b="1" dirty="0"/>
          </a:p>
          <a:p>
            <a:pPr algn="just"/>
            <a:r>
              <a:rPr lang="en-US" sz="2400" dirty="0"/>
              <a:t>The MIME type consists of two parts: one media type and one subtype. For JavaScript, the MIME type is "</a:t>
            </a:r>
            <a:r>
              <a:rPr lang="en-US" sz="2400" b="1" dirty="0"/>
              <a:t>text/</a:t>
            </a:r>
            <a:r>
              <a:rPr lang="en-US" sz="2400" b="1" dirty="0" err="1"/>
              <a:t>javascript</a:t>
            </a:r>
            <a:r>
              <a:rPr lang="en-US" sz="2400" dirty="0"/>
              <a:t>".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/>
              <a:t>A function is written as a code block (inside curly { } braces), preceded by the </a:t>
            </a:r>
            <a:r>
              <a:rPr lang="en-US" b="1" dirty="0"/>
              <a:t>function </a:t>
            </a:r>
            <a:r>
              <a:rPr lang="en-US" dirty="0"/>
              <a:t>keyword</a:t>
            </a:r>
          </a:p>
          <a:p>
            <a:pPr algn="ctr">
              <a:buNone/>
            </a:pPr>
            <a:r>
              <a:rPr lang="en-US" b="1" dirty="0"/>
              <a:t>function </a:t>
            </a:r>
            <a:r>
              <a:rPr lang="en-US" b="1" dirty="0" err="1"/>
              <a:t>functionname</a:t>
            </a:r>
            <a:r>
              <a:rPr lang="en-US" b="1" dirty="0"/>
              <a:t>( )</a:t>
            </a:r>
          </a:p>
          <a:p>
            <a:pPr algn="ctr">
              <a:buNone/>
            </a:pPr>
            <a:r>
              <a:rPr lang="en-US" b="1" dirty="0"/>
              <a:t>{</a:t>
            </a:r>
          </a:p>
          <a:p>
            <a:pPr algn="ctr">
              <a:buNone/>
            </a:pPr>
            <a:r>
              <a:rPr lang="en-US" b="1" dirty="0"/>
              <a:t>Some code to be executed</a:t>
            </a:r>
          </a:p>
          <a:p>
            <a:pPr algn="ctr"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/>
              <a:t>JavaScript is a sequence of statements to be executed by the browser</a:t>
            </a:r>
          </a:p>
          <a:p>
            <a:r>
              <a:rPr lang="en-US" dirty="0"/>
              <a:t>The purpose of the statements is to tell the browser what to do.</a:t>
            </a:r>
          </a:p>
          <a:p>
            <a:r>
              <a:rPr lang="en-US" dirty="0"/>
              <a:t>Semicolon separates JavaScript statements.</a:t>
            </a:r>
          </a:p>
          <a:p>
            <a:pPr algn="ctr"/>
            <a:r>
              <a:rPr lang="en-US" sz="2800" b="1" dirty="0" err="1"/>
              <a:t>document.getElementById</a:t>
            </a:r>
            <a:r>
              <a:rPr lang="en-US" sz="2800" b="1" dirty="0"/>
              <a:t>(“demo”).</a:t>
            </a:r>
            <a:r>
              <a:rPr lang="en-US" sz="2800" b="1" dirty="0" err="1"/>
              <a:t>innerHTML</a:t>
            </a:r>
            <a:endParaRPr lang="en-US" sz="2800" b="1" dirty="0"/>
          </a:p>
          <a:p>
            <a:pPr algn="ctr">
              <a:buNone/>
            </a:pPr>
            <a:r>
              <a:rPr lang="en-US" sz="2800" b="1" dirty="0"/>
              <a:t>= “Hello World”;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&lt;head&gt;</a:t>
            </a:r>
          </a:p>
          <a:p>
            <a:pPr>
              <a:buNone/>
            </a:pPr>
            <a:r>
              <a:rPr lang="en-US" sz="2200" dirty="0"/>
              <a:t>&lt;script type="text/</a:t>
            </a:r>
            <a:r>
              <a:rPr lang="en-US" sz="2200" dirty="0" err="1"/>
              <a:t>javascript</a:t>
            </a:r>
            <a:r>
              <a:rPr lang="en-US" sz="2200" dirty="0"/>
              <a:t>"&gt;</a:t>
            </a:r>
          </a:p>
          <a:p>
            <a:pPr>
              <a:buNone/>
            </a:pPr>
            <a:r>
              <a:rPr lang="en-US" sz="2200" dirty="0"/>
              <a:t>function message()</a:t>
            </a:r>
          </a:p>
          <a:p>
            <a:pPr>
              <a:buNone/>
            </a:pPr>
            <a:r>
              <a:rPr lang="en-US" sz="2200" dirty="0"/>
              <a:t>{alert("Hello from JavaScript");</a:t>
            </a:r>
          </a:p>
          <a:p>
            <a:pPr>
              <a:buNone/>
            </a:pPr>
            <a:r>
              <a:rPr lang="en-US" sz="2200" dirty="0" err="1">
                <a:solidFill>
                  <a:srgbClr val="FF0000"/>
                </a:solidFill>
              </a:rPr>
              <a:t>document.getElementById</a:t>
            </a:r>
            <a:r>
              <a:rPr lang="en-US" sz="2200" dirty="0">
                <a:solidFill>
                  <a:srgbClr val="FF0000"/>
                </a:solidFill>
              </a:rPr>
              <a:t>("demo").</a:t>
            </a:r>
            <a:r>
              <a:rPr lang="en-US" sz="2200" dirty="0" err="1">
                <a:solidFill>
                  <a:srgbClr val="FF0000"/>
                </a:solidFill>
              </a:rPr>
              <a:t>innerHTML</a:t>
            </a:r>
            <a:r>
              <a:rPr lang="en-US" sz="2200" dirty="0">
                <a:solidFill>
                  <a:srgbClr val="FF0000"/>
                </a:solidFill>
              </a:rPr>
              <a:t> ="Hello World";</a:t>
            </a:r>
          </a:p>
          <a:p>
            <a:pPr>
              <a:buNone/>
            </a:pPr>
            <a:r>
              <a:rPr lang="en-US" sz="2200" dirty="0"/>
              <a:t>}</a:t>
            </a:r>
          </a:p>
          <a:p>
            <a:pPr>
              <a:buNone/>
            </a:pPr>
            <a:r>
              <a:rPr lang="en-US" sz="2200" dirty="0"/>
              <a:t>&lt;/script&gt;</a:t>
            </a:r>
          </a:p>
          <a:p>
            <a:pPr>
              <a:buNone/>
            </a:pPr>
            <a:r>
              <a:rPr lang="en-US" sz="2200" dirty="0"/>
              <a:t>&lt;/head&gt;</a:t>
            </a:r>
          </a:p>
          <a:p>
            <a:pPr>
              <a:buNone/>
            </a:pPr>
            <a:r>
              <a:rPr lang="en-US" sz="2200" dirty="0"/>
              <a:t>&lt;body&gt;</a:t>
            </a:r>
          </a:p>
          <a:p>
            <a:pPr>
              <a:buNone/>
            </a:pPr>
            <a:r>
              <a:rPr lang="en-US" sz="2200" dirty="0"/>
              <a:t>&lt;h1 id="</a:t>
            </a:r>
            <a:r>
              <a:rPr lang="en-US" sz="2200" dirty="0">
                <a:solidFill>
                  <a:srgbClr val="FF0000"/>
                </a:solidFill>
              </a:rPr>
              <a:t>demo</a:t>
            </a:r>
            <a:r>
              <a:rPr lang="en-US" sz="2200" dirty="0"/>
              <a:t>"&gt;&lt;/h1&gt;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&lt;button </a:t>
            </a:r>
            <a:r>
              <a:rPr lang="en-US" sz="2200" dirty="0" err="1">
                <a:solidFill>
                  <a:srgbClr val="FF0000"/>
                </a:solidFill>
              </a:rPr>
              <a:t>onClick</a:t>
            </a:r>
            <a:r>
              <a:rPr lang="en-US" sz="2200" dirty="0">
                <a:solidFill>
                  <a:srgbClr val="FF0000"/>
                </a:solidFill>
              </a:rPr>
              <a:t>="message()"&gt;Click Me&lt;/button&gt;</a:t>
            </a:r>
          </a:p>
          <a:p>
            <a:pPr>
              <a:buNone/>
            </a:pPr>
            <a:r>
              <a:rPr lang="en-US" sz="2200" dirty="0"/>
              <a:t>&lt;/body&gt;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/>
              <a:t>Single line comments start with //.</a:t>
            </a:r>
          </a:p>
          <a:p>
            <a:r>
              <a:rPr lang="en-US" dirty="0"/>
              <a:t>Multi line comments start with /* and end with */.</a:t>
            </a:r>
          </a:p>
          <a:p>
            <a:r>
              <a:rPr lang="en-US" dirty="0"/>
              <a:t>Comments will not be executed by JavaScript.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/>
          <a:lstStyle/>
          <a:p>
            <a:r>
              <a:rPr lang="en-US" dirty="0"/>
              <a:t>JavaScript variables are “containers” for storing information:</a:t>
            </a:r>
          </a:p>
          <a:p>
            <a:r>
              <a:rPr lang="en-US" dirty="0"/>
              <a:t>Variable names must begin with a </a:t>
            </a:r>
            <a:r>
              <a:rPr lang="en-US" dirty="0">
                <a:solidFill>
                  <a:srgbClr val="FF0000"/>
                </a:solidFill>
              </a:rPr>
              <a:t>letter</a:t>
            </a:r>
          </a:p>
          <a:p>
            <a:r>
              <a:rPr lang="en-US" dirty="0"/>
              <a:t>Variable names can also begin with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  <a:p>
            <a:r>
              <a:rPr lang="en-US" dirty="0"/>
              <a:t>Variable names are </a:t>
            </a:r>
            <a:r>
              <a:rPr lang="en-US" dirty="0">
                <a:solidFill>
                  <a:srgbClr val="FF0000"/>
                </a:solidFill>
              </a:rPr>
              <a:t>case sensitive</a:t>
            </a:r>
          </a:p>
          <a:p>
            <a:pPr>
              <a:buNone/>
            </a:pPr>
            <a:r>
              <a:rPr lang="en-US" b="1" dirty="0"/>
              <a:t>(y and Y are different variables)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Declaring JavaScript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/>
              <a:t>JavaScript variables can hold various types of data, like </a:t>
            </a:r>
            <a:r>
              <a:rPr lang="en-US" b="1" dirty="0"/>
              <a:t>text values</a:t>
            </a:r>
            <a:r>
              <a:rPr lang="en-US" dirty="0"/>
              <a:t>, </a:t>
            </a:r>
            <a:r>
              <a:rPr lang="en-US" b="1" dirty="0"/>
              <a:t>numbers</a:t>
            </a:r>
            <a:r>
              <a:rPr lang="en-US" dirty="0"/>
              <a:t>, </a:t>
            </a:r>
            <a:r>
              <a:rPr lang="en-US" b="1" dirty="0"/>
              <a:t>Booleans arrays </a:t>
            </a:r>
            <a:r>
              <a:rPr lang="en-US" dirty="0"/>
              <a:t>and </a:t>
            </a:r>
            <a:r>
              <a:rPr lang="en-US" b="1" dirty="0"/>
              <a:t>objects</a:t>
            </a:r>
            <a:r>
              <a:rPr lang="en-US" dirty="0"/>
              <a:t>.</a:t>
            </a:r>
          </a:p>
          <a:p>
            <a:r>
              <a:rPr lang="en-US" i="1" dirty="0"/>
              <a:t>Text values </a:t>
            </a:r>
            <a:r>
              <a:rPr lang="en-US" dirty="0"/>
              <a:t>are assigned by using </a:t>
            </a:r>
            <a:r>
              <a:rPr lang="en-US" b="1" dirty="0"/>
              <a:t>single</a:t>
            </a:r>
            <a:r>
              <a:rPr lang="en-US" dirty="0"/>
              <a:t> or </a:t>
            </a:r>
            <a:r>
              <a:rPr lang="en-US" b="1" dirty="0"/>
              <a:t>double</a:t>
            </a:r>
            <a:r>
              <a:rPr lang="en-US" dirty="0"/>
              <a:t> quotes</a:t>
            </a:r>
          </a:p>
          <a:p>
            <a:pPr algn="ctr">
              <a:buNone/>
            </a:pPr>
            <a:r>
              <a:rPr lang="en-US" b="1" dirty="0" err="1"/>
              <a:t>var</a:t>
            </a:r>
            <a:r>
              <a:rPr lang="en-US" b="1" dirty="0"/>
              <a:t> pi=3.14;</a:t>
            </a:r>
          </a:p>
          <a:p>
            <a:pPr algn="ctr">
              <a:buNone/>
            </a:pPr>
            <a:r>
              <a:rPr lang="en-US" b="1" dirty="0" err="1"/>
              <a:t>var</a:t>
            </a:r>
            <a:r>
              <a:rPr lang="en-US" b="1" dirty="0"/>
              <a:t> name= “John Doe”;</a:t>
            </a:r>
          </a:p>
          <a:p>
            <a:pPr algn="ctr">
              <a:buNone/>
            </a:pPr>
            <a:r>
              <a:rPr lang="en-US" b="1" dirty="0" err="1"/>
              <a:t>var</a:t>
            </a:r>
            <a:r>
              <a:rPr lang="en-US" b="1" dirty="0"/>
              <a:t> message = “Yes I am here!”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2437"/>
            <a:ext cx="8229600" cy="4525963"/>
          </a:xfrm>
        </p:spPr>
        <p:txBody>
          <a:bodyPr/>
          <a:lstStyle/>
          <a:p>
            <a:r>
              <a:rPr lang="en-US" dirty="0"/>
              <a:t>JavaScript Basics</a:t>
            </a:r>
          </a:p>
          <a:p>
            <a:r>
              <a:rPr lang="en-US" dirty="0"/>
              <a:t>JavaScript Syntax</a:t>
            </a:r>
          </a:p>
          <a:p>
            <a:r>
              <a:rPr lang="en-US" dirty="0"/>
              <a:t>Types of JavaScript</a:t>
            </a:r>
          </a:p>
          <a:p>
            <a:r>
              <a:rPr lang="en-US" dirty="0"/>
              <a:t>JavaScript Function &amp; Statements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JavaScript has dynamic types. This means that the same variable can be used as different types:</a:t>
            </a:r>
          </a:p>
          <a:p>
            <a:pPr algn="just">
              <a:buNone/>
            </a:pPr>
            <a:r>
              <a:rPr lang="en-US" sz="2400" b="1" dirty="0"/>
              <a:t>JavaScript Strings</a:t>
            </a:r>
          </a:p>
          <a:p>
            <a:pPr algn="just"/>
            <a:r>
              <a:rPr lang="en-US" sz="2400" dirty="0"/>
              <a:t>A string is a variable which stores a series of characters like "John Doe".</a:t>
            </a:r>
          </a:p>
          <a:p>
            <a:pPr algn="just"/>
            <a:r>
              <a:rPr lang="en-US" sz="2400" dirty="0"/>
              <a:t>A string can be any text inside quotes. You can use single or double quotes: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carname</a:t>
            </a:r>
            <a:r>
              <a:rPr lang="en-US" sz="2400" dirty="0"/>
              <a:t>="Volvo XC60";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carname</a:t>
            </a:r>
            <a:r>
              <a:rPr lang="en-US" sz="2400" dirty="0"/>
              <a:t>='Volvo XC60';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b="1" dirty="0"/>
              <a:t>JavaScript Numbers</a:t>
            </a:r>
          </a:p>
          <a:p>
            <a:pPr algn="just"/>
            <a:r>
              <a:rPr lang="en-US" sz="2400" dirty="0"/>
              <a:t>JavaScript has only one type of numbers. Numbers can be written with, or without decimals:</a:t>
            </a:r>
          </a:p>
          <a:p>
            <a:pPr algn="just">
              <a:buNone/>
            </a:pPr>
            <a:r>
              <a:rPr lang="en-US" sz="2400" dirty="0"/>
              <a:t>Example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x1=34.00;   // Written with decimals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x2=34;   // Written without decimals</a:t>
            </a:r>
          </a:p>
          <a:p>
            <a:pPr algn="just">
              <a:buNone/>
            </a:pPr>
            <a:r>
              <a:rPr lang="en-US" sz="2400" b="1" dirty="0"/>
              <a:t>JavaScript Booleans</a:t>
            </a:r>
          </a:p>
          <a:p>
            <a:pPr algn="just"/>
            <a:r>
              <a:rPr lang="en-US" sz="2400" dirty="0"/>
              <a:t>Booleans can only have two values: true or false.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x=true;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y=false;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algn="just">
              <a:buNone/>
            </a:pPr>
            <a:r>
              <a:rPr lang="en-US" sz="2400" b="1" dirty="0"/>
              <a:t>JavaScript Array</a:t>
            </a:r>
          </a:p>
          <a:p>
            <a:pPr algn="just"/>
            <a:r>
              <a:rPr lang="en-US" sz="2400" dirty="0"/>
              <a:t>An array is a special variable, which can hold </a:t>
            </a:r>
            <a:r>
              <a:rPr lang="en-US" sz="2400" i="1" dirty="0"/>
              <a:t>more than one value at a time.</a:t>
            </a:r>
          </a:p>
          <a:p>
            <a:pPr algn="just"/>
            <a:r>
              <a:rPr lang="en-US" sz="2400" dirty="0"/>
              <a:t>If you have a list of items (a list of car names, for example), storing the cars in single variables could  look like this: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car1="Saab";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car2="Volvo";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var</a:t>
            </a:r>
            <a:r>
              <a:rPr lang="en-US" sz="2400" dirty="0"/>
              <a:t> car3="BMW";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/>
              <a:t>Create an Array</a:t>
            </a:r>
          </a:p>
          <a:p>
            <a:pPr>
              <a:buNone/>
            </a:pPr>
            <a:r>
              <a:rPr lang="en-US" sz="2400" dirty="0"/>
              <a:t>An array can be created in three ways.</a:t>
            </a:r>
          </a:p>
          <a:p>
            <a:pPr>
              <a:buNone/>
            </a:pPr>
            <a:r>
              <a:rPr lang="en-US" sz="2400" dirty="0"/>
              <a:t>The following code creates an Array object called </a:t>
            </a:r>
            <a:r>
              <a:rPr lang="en-US" sz="2400" dirty="0" err="1"/>
              <a:t>myCars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b="1" dirty="0"/>
              <a:t>1: Regular:</a:t>
            </a:r>
          </a:p>
          <a:p>
            <a:pPr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myCars</a:t>
            </a:r>
            <a:r>
              <a:rPr lang="en-US" sz="2400" dirty="0"/>
              <a:t>=</a:t>
            </a:r>
            <a:r>
              <a:rPr lang="en-US" sz="2400" b="1" dirty="0"/>
              <a:t>new</a:t>
            </a:r>
            <a:r>
              <a:rPr lang="en-US" sz="2400" dirty="0"/>
              <a:t> Array(); </a:t>
            </a:r>
          </a:p>
          <a:p>
            <a:pPr>
              <a:buNone/>
            </a:pPr>
            <a:r>
              <a:rPr lang="en-US" sz="2400" dirty="0" err="1"/>
              <a:t>myCars</a:t>
            </a:r>
            <a:r>
              <a:rPr lang="en-US" sz="2400" dirty="0"/>
              <a:t>[0]="Saab"; </a:t>
            </a:r>
          </a:p>
          <a:p>
            <a:pPr>
              <a:buNone/>
            </a:pPr>
            <a:r>
              <a:rPr lang="en-US" sz="2400" dirty="0" err="1"/>
              <a:t>myCars</a:t>
            </a:r>
            <a:r>
              <a:rPr lang="en-US" sz="2400" dirty="0"/>
              <a:t>[1]="Volvo";</a:t>
            </a:r>
          </a:p>
          <a:p>
            <a:pPr>
              <a:buNone/>
            </a:pPr>
            <a:r>
              <a:rPr lang="en-US" sz="2400" dirty="0" err="1"/>
              <a:t>myCars</a:t>
            </a:r>
            <a:r>
              <a:rPr lang="en-US" sz="2400" dirty="0"/>
              <a:t>[2]="BMW";</a:t>
            </a:r>
          </a:p>
          <a:p>
            <a:pPr>
              <a:buNone/>
            </a:pPr>
            <a:r>
              <a:rPr lang="en-US" sz="2400" b="1" dirty="0"/>
              <a:t>2: Condensed:</a:t>
            </a:r>
          </a:p>
          <a:p>
            <a:pPr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myCars</a:t>
            </a:r>
            <a:r>
              <a:rPr lang="en-US" sz="2400" dirty="0"/>
              <a:t>=new Array("</a:t>
            </a:r>
            <a:r>
              <a:rPr lang="en-US" sz="2400" dirty="0" err="1"/>
              <a:t>Saab","Volvo","BMW</a:t>
            </a:r>
            <a:r>
              <a:rPr lang="en-US" sz="2400" dirty="0"/>
              <a:t>");</a:t>
            </a:r>
          </a:p>
          <a:p>
            <a:pPr>
              <a:buNone/>
            </a:pPr>
            <a:r>
              <a:rPr lang="en-US" sz="2400" b="1" dirty="0"/>
              <a:t>3: Literal:</a:t>
            </a:r>
          </a:p>
          <a:p>
            <a:pPr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myCars</a:t>
            </a:r>
            <a:r>
              <a:rPr lang="en-US" sz="2400" dirty="0"/>
              <a:t>=["</a:t>
            </a:r>
            <a:r>
              <a:rPr lang="en-US" sz="2400" dirty="0" err="1"/>
              <a:t>Saab","Volvo","BMW</a:t>
            </a:r>
            <a:r>
              <a:rPr lang="en-US" sz="2400" dirty="0"/>
              <a:t>"];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JavaScript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534400" cy="4525963"/>
          </a:xfrm>
        </p:spPr>
        <p:txBody>
          <a:bodyPr/>
          <a:lstStyle/>
          <a:p>
            <a:pPr algn="just">
              <a:buNone/>
            </a:pPr>
            <a:r>
              <a:rPr lang="en-US" sz="2800" b="1" dirty="0"/>
              <a:t>JavaScript Object</a:t>
            </a:r>
          </a:p>
          <a:p>
            <a:pPr algn="just"/>
            <a:r>
              <a:rPr lang="en-US" sz="2800" dirty="0"/>
              <a:t>An object is delimited by curly braces. Inside the braces the object's properties are defined as name and value pairs (name : value). The properties are separated by commas:</a:t>
            </a:r>
          </a:p>
          <a:p>
            <a:pPr algn="just">
              <a:buNone/>
            </a:pPr>
            <a:r>
              <a:rPr lang="en-US" sz="2800" dirty="0" err="1"/>
              <a:t>var</a:t>
            </a:r>
            <a:r>
              <a:rPr lang="en-US" sz="2800" dirty="0"/>
              <a:t> person={</a:t>
            </a:r>
            <a:r>
              <a:rPr lang="en-US" sz="2800" dirty="0" err="1"/>
              <a:t>firstname</a:t>
            </a:r>
            <a:r>
              <a:rPr lang="en-US" sz="2800" dirty="0"/>
              <a:t>:"John", </a:t>
            </a:r>
            <a:r>
              <a:rPr lang="en-US" sz="2800" dirty="0" err="1"/>
              <a:t>lastname</a:t>
            </a:r>
            <a:r>
              <a:rPr lang="en-US" sz="2800" dirty="0"/>
              <a:t>:"Doe", id:5566};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00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err="1"/>
              <a:t>var</a:t>
            </a:r>
            <a:r>
              <a:rPr lang="en-US" sz="2800" b="1" dirty="0"/>
              <a:t> person={</a:t>
            </a:r>
          </a:p>
          <a:p>
            <a:pPr>
              <a:buNone/>
            </a:pPr>
            <a:r>
              <a:rPr lang="en-US" sz="2800" b="1" dirty="0" err="1"/>
              <a:t>firstname</a:t>
            </a:r>
            <a:r>
              <a:rPr lang="en-US" sz="2800" b="1" dirty="0"/>
              <a:t> : "John",</a:t>
            </a:r>
          </a:p>
          <a:p>
            <a:pPr>
              <a:buNone/>
            </a:pPr>
            <a:r>
              <a:rPr lang="en-US" sz="2800" b="1" dirty="0" err="1"/>
              <a:t>lastname</a:t>
            </a:r>
            <a:r>
              <a:rPr lang="en-US" sz="2800" b="1" dirty="0"/>
              <a:t>  : "Doe",</a:t>
            </a:r>
          </a:p>
          <a:p>
            <a:pPr>
              <a:buNone/>
            </a:pPr>
            <a:r>
              <a:rPr lang="en-US" sz="2800" b="1" dirty="0"/>
              <a:t>id   :  5566</a:t>
            </a:r>
          </a:p>
          <a:p>
            <a:pPr>
              <a:buNone/>
            </a:pPr>
            <a:r>
              <a:rPr lang="en-US" sz="2800" b="1" dirty="0"/>
              <a:t>};</a:t>
            </a:r>
          </a:p>
          <a:p>
            <a:pPr>
              <a:buNone/>
            </a:pPr>
            <a:r>
              <a:rPr lang="en-US" sz="2800" dirty="0"/>
              <a:t>You can address the object properties in two ways:</a:t>
            </a:r>
          </a:p>
          <a:p>
            <a:pPr>
              <a:buNone/>
            </a:pPr>
            <a:r>
              <a:rPr lang="en-US" sz="2800" dirty="0"/>
              <a:t>Example:</a:t>
            </a:r>
          </a:p>
          <a:p>
            <a:pPr>
              <a:buNone/>
            </a:pPr>
            <a:r>
              <a:rPr lang="en-US" sz="2800" dirty="0"/>
              <a:t>name=</a:t>
            </a:r>
            <a:r>
              <a:rPr lang="en-US" sz="2800" dirty="0" err="1"/>
              <a:t>person.lastname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/>
              <a:t>name=person["</a:t>
            </a:r>
            <a:r>
              <a:rPr lang="en-US" sz="2800" dirty="0" err="1"/>
              <a:t>lastname</a:t>
            </a:r>
            <a:r>
              <a:rPr lang="en-US" dirty="0"/>
              <a:t>"];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First JavaScript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432802" cy="4525963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&lt;script&gt;</a:t>
            </a:r>
          </a:p>
          <a:p>
            <a:pPr>
              <a:buNone/>
            </a:pPr>
            <a:r>
              <a:rPr lang="en-US" sz="2800" dirty="0"/>
              <a:t>function </a:t>
            </a:r>
            <a:r>
              <a:rPr lang="en-US" sz="2800" dirty="0" err="1"/>
              <a:t>myFunction</a:t>
            </a:r>
            <a:r>
              <a:rPr lang="en-US" sz="2800" dirty="0"/>
              <a:t>(a, b)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/>
              <a:t>return a*b;</a:t>
            </a:r>
          </a:p>
          <a:p>
            <a:pPr>
              <a:buNone/>
            </a:pPr>
            <a:r>
              <a:rPr lang="en-US" sz="2800" dirty="0"/>
              <a:t>}</a:t>
            </a:r>
          </a:p>
          <a:p>
            <a:pPr>
              <a:buNone/>
            </a:pPr>
            <a:r>
              <a:rPr lang="en-US" sz="2800" dirty="0" err="1"/>
              <a:t>document.getElementById</a:t>
            </a:r>
            <a:r>
              <a:rPr lang="en-US" sz="2800" dirty="0"/>
              <a:t>(“demo”).</a:t>
            </a:r>
            <a:r>
              <a:rPr lang="en-US" sz="2800" dirty="0" err="1"/>
              <a:t>innerHTML</a:t>
            </a:r>
            <a:r>
              <a:rPr lang="en-US" sz="2800" dirty="0"/>
              <a:t> =</a:t>
            </a:r>
            <a:r>
              <a:rPr lang="en-US" sz="2800" dirty="0" err="1"/>
              <a:t>myFunction</a:t>
            </a:r>
            <a:r>
              <a:rPr lang="en-US" sz="2800" dirty="0"/>
              <a:t>(4,3);</a:t>
            </a:r>
          </a:p>
          <a:p>
            <a:pPr>
              <a:buNone/>
            </a:pPr>
            <a:r>
              <a:rPr lang="en-US" sz="2800" dirty="0"/>
              <a:t>&lt;/script&gt;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895600"/>
            <a:ext cx="7491413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5400" b="1" dirty="0">
                <a:solidFill>
                  <a:schemeClr val="accent6"/>
                </a:solidFill>
              </a:rPr>
              <a:t>Thank you!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JavaScript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/>
              <a:t>JavaScript is the </a:t>
            </a:r>
            <a:r>
              <a:rPr lang="en-US" b="1" dirty="0"/>
              <a:t>scripting language </a:t>
            </a:r>
            <a:r>
              <a:rPr lang="en-US" dirty="0"/>
              <a:t>of the Web.</a:t>
            </a:r>
          </a:p>
          <a:p>
            <a:r>
              <a:rPr lang="en-US" dirty="0"/>
              <a:t>Used to </a:t>
            </a:r>
            <a:r>
              <a:rPr lang="en-US" b="1" dirty="0"/>
              <a:t>add</a:t>
            </a:r>
            <a:r>
              <a:rPr lang="en-US" dirty="0"/>
              <a:t> functionality, validate input and much more.</a:t>
            </a:r>
          </a:p>
          <a:p>
            <a:r>
              <a:rPr lang="en-US" dirty="0"/>
              <a:t>JavaScript </a:t>
            </a:r>
            <a:r>
              <a:rPr lang="en-US" b="1" dirty="0"/>
              <a:t>inserted</a:t>
            </a:r>
            <a:r>
              <a:rPr lang="en-US" dirty="0"/>
              <a:t> into HTML pages, can be </a:t>
            </a:r>
            <a:r>
              <a:rPr lang="en-US" b="1" dirty="0"/>
              <a:t>executed</a:t>
            </a:r>
            <a:r>
              <a:rPr lang="en-US" dirty="0"/>
              <a:t> by all modern web browsers.</a:t>
            </a:r>
          </a:p>
          <a:p>
            <a:r>
              <a:rPr lang="en-US" b="1" dirty="0"/>
              <a:t>Lightweight</a:t>
            </a:r>
            <a:r>
              <a:rPr lang="en-US" dirty="0"/>
              <a:t> programming language.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vs</a:t>
            </a:r>
            <a:r>
              <a:rPr lang="en-US" b="1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pPr algn="just"/>
            <a:r>
              <a:rPr lang="en-US" sz="2800" dirty="0"/>
              <a:t>The JavaScript programming language, developed by </a:t>
            </a:r>
            <a:r>
              <a:rPr lang="en-US" sz="2800" b="1" dirty="0"/>
              <a:t>Netscape</a:t>
            </a:r>
            <a:r>
              <a:rPr lang="en-US" sz="2800" dirty="0"/>
              <a:t>, </a:t>
            </a:r>
            <a:r>
              <a:rPr lang="en-US" sz="2800" b="1" dirty="0"/>
              <a:t>Inc</a:t>
            </a:r>
            <a:r>
              <a:rPr lang="en-US" sz="2800" dirty="0"/>
              <a:t>., is </a:t>
            </a:r>
            <a:r>
              <a:rPr lang="en-US" sz="2800" b="1" dirty="0"/>
              <a:t>not part of the Java platform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JavaScript </a:t>
            </a:r>
            <a:r>
              <a:rPr lang="en-US" sz="2800" b="1" dirty="0"/>
              <a:t>does not create</a:t>
            </a:r>
            <a:r>
              <a:rPr lang="en-US" sz="2800" dirty="0"/>
              <a:t> </a:t>
            </a:r>
            <a:r>
              <a:rPr lang="en-US" sz="2800" i="1" dirty="0"/>
              <a:t>applets</a:t>
            </a:r>
            <a:r>
              <a:rPr lang="en-US" sz="2800" dirty="0"/>
              <a:t> or </a:t>
            </a:r>
            <a:r>
              <a:rPr lang="en-US" sz="2800" i="1" dirty="0"/>
              <a:t>stand-alone applications</a:t>
            </a:r>
            <a:r>
              <a:rPr lang="en-US" sz="2800" dirty="0"/>
              <a:t>. In its most common form, JavaScript resides inside HTML documents, and can provide levels of </a:t>
            </a:r>
            <a:r>
              <a:rPr lang="en-US" sz="2800" i="1" dirty="0"/>
              <a:t>interactivity</a:t>
            </a:r>
            <a:r>
              <a:rPr lang="en-US" sz="2800" dirty="0"/>
              <a:t> to web pages that are not achievable with simple HTML. </a:t>
            </a:r>
          </a:p>
          <a:p>
            <a:pPr algn="just">
              <a:buNone/>
            </a:pP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sz="3200" b="1" dirty="0"/>
              <a:t>Differences between Java and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pPr algn="just"/>
            <a:r>
              <a:rPr lang="en-US" sz="2800" dirty="0"/>
              <a:t>Java is an </a:t>
            </a:r>
            <a:r>
              <a:rPr lang="en-US" sz="2800" b="1" dirty="0"/>
              <a:t>OOP programming language </a:t>
            </a:r>
            <a:r>
              <a:rPr lang="en-US" sz="2800" dirty="0"/>
              <a:t>while Java Script is an </a:t>
            </a:r>
            <a:r>
              <a:rPr lang="en-US" sz="2800" b="1" dirty="0"/>
              <a:t>OOP scripting language</a:t>
            </a:r>
            <a:r>
              <a:rPr lang="en-US" sz="2800" dirty="0"/>
              <a:t>.</a:t>
            </a:r>
          </a:p>
          <a:p>
            <a:pPr algn="just"/>
            <a:r>
              <a:rPr lang="en-US" sz="2800" b="1" dirty="0"/>
              <a:t>Java</a:t>
            </a:r>
            <a:r>
              <a:rPr lang="en-US" sz="2800" dirty="0"/>
              <a:t> creates applications that run in a </a:t>
            </a:r>
            <a:r>
              <a:rPr lang="en-US" sz="2800" i="1" dirty="0"/>
              <a:t>virtual machine </a:t>
            </a:r>
            <a:r>
              <a:rPr lang="en-US" sz="2800" dirty="0"/>
              <a:t>or </a:t>
            </a:r>
            <a:r>
              <a:rPr lang="en-US" sz="2800" i="1" dirty="0"/>
              <a:t>browser</a:t>
            </a:r>
            <a:r>
              <a:rPr lang="en-US" sz="2800" dirty="0"/>
              <a:t> while </a:t>
            </a:r>
            <a:r>
              <a:rPr lang="en-US" sz="2800" b="1" dirty="0"/>
              <a:t>JavaScript</a:t>
            </a:r>
            <a:r>
              <a:rPr lang="en-US" sz="2800" dirty="0"/>
              <a:t> code is run on a </a:t>
            </a:r>
            <a:r>
              <a:rPr lang="en-US" sz="2800" i="1" dirty="0"/>
              <a:t>browser only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Java code </a:t>
            </a:r>
            <a:r>
              <a:rPr lang="en-US" sz="2800" b="1" dirty="0"/>
              <a:t>needs to be compiled</a:t>
            </a:r>
            <a:r>
              <a:rPr lang="en-US" sz="2800" dirty="0"/>
              <a:t> while JavaScript code are </a:t>
            </a:r>
            <a:r>
              <a:rPr lang="en-US" sz="2800" b="1" dirty="0"/>
              <a:t>all in text.</a:t>
            </a:r>
          </a:p>
          <a:p>
            <a:pPr algn="just"/>
            <a:r>
              <a:rPr lang="en-US" sz="2800" dirty="0"/>
              <a:t>They require </a:t>
            </a:r>
            <a:r>
              <a:rPr lang="en-US" sz="2800" b="1" dirty="0"/>
              <a:t>different plug-ins.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JavaScript  is  most  commonly  used  as  </a:t>
            </a:r>
            <a:r>
              <a:rPr lang="en-US" b="1" dirty="0"/>
              <a:t>a  client  side</a:t>
            </a:r>
            <a:r>
              <a:rPr lang="en-US" dirty="0"/>
              <a:t>  scripting  language.  </a:t>
            </a:r>
          </a:p>
          <a:p>
            <a:pPr algn="just"/>
            <a:r>
              <a:rPr lang="en-US" dirty="0"/>
              <a:t>This  means  that  JavaScript code is written into an HTML page. </a:t>
            </a:r>
          </a:p>
          <a:p>
            <a:pPr algn="just"/>
            <a:r>
              <a:rPr lang="en-US" dirty="0"/>
              <a:t>When a user requests an HTML page with JavaScript in it, the script is sent to the browser and it's up to the browser to do something with it.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74837"/>
            <a:ext cx="8229600" cy="4525963"/>
          </a:xfrm>
        </p:spPr>
        <p:txBody>
          <a:bodyPr/>
          <a:lstStyle/>
          <a:p>
            <a:r>
              <a:rPr lang="en-US" dirty="0" err="1"/>
              <a:t>JavaScripts</a:t>
            </a:r>
            <a:r>
              <a:rPr lang="en-US" dirty="0"/>
              <a:t> in HTML must be inserted between </a:t>
            </a:r>
            <a:r>
              <a:rPr lang="en-US" b="1" dirty="0">
                <a:solidFill>
                  <a:srgbClr val="FF0000"/>
                </a:solidFill>
              </a:rPr>
              <a:t>&lt;script&gt;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&lt;/script&gt; </a:t>
            </a:r>
            <a:r>
              <a:rPr lang="en-US" dirty="0"/>
              <a:t>element.</a:t>
            </a:r>
          </a:p>
          <a:p>
            <a:r>
              <a:rPr lang="en-US" dirty="0" err="1"/>
              <a:t>JavaScripts</a:t>
            </a:r>
            <a:r>
              <a:rPr lang="en-US" dirty="0"/>
              <a:t> can be put in the </a:t>
            </a:r>
            <a:r>
              <a:rPr lang="en-US" b="1" dirty="0"/>
              <a:t>&lt;body&gt; </a:t>
            </a:r>
            <a:r>
              <a:rPr lang="en-US" dirty="0"/>
              <a:t>and in the </a:t>
            </a:r>
            <a:r>
              <a:rPr lang="en-US" b="1" dirty="0"/>
              <a:t>&lt;head&gt; </a:t>
            </a:r>
            <a:r>
              <a:rPr lang="en-US" dirty="0"/>
              <a:t>section of an HTML page.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How JavaScript Looks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algn="ctr">
              <a:buNone/>
            </a:pPr>
            <a:r>
              <a:rPr lang="en-US" b="1" dirty="0"/>
              <a:t>&lt;</a:t>
            </a:r>
            <a:r>
              <a:rPr lang="en-US" b="1" dirty="0" smtClean="0"/>
              <a:t>script&gt;</a:t>
            </a:r>
          </a:p>
          <a:p>
            <a:pPr algn="ctr"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(“&lt;h1&gt;This is a heading &lt;/h1&gt;”);</a:t>
            </a:r>
          </a:p>
          <a:p>
            <a:pPr algn="ctr">
              <a:buNone/>
            </a:pPr>
            <a:r>
              <a:rPr lang="en-US" dirty="0" err="1" smtClean="0"/>
              <a:t>document.write</a:t>
            </a:r>
            <a:r>
              <a:rPr lang="en-US" dirty="0"/>
              <a:t>(“&lt;p&gt;This is a paragraph&lt;/p&gt;”);</a:t>
            </a:r>
          </a:p>
          <a:p>
            <a:pPr algn="ctr">
              <a:buNone/>
            </a:pPr>
            <a:r>
              <a:rPr lang="en-US" b="1" dirty="0"/>
              <a:t>&lt;/script&gt;</a:t>
            </a:r>
          </a:p>
          <a:p>
            <a:pPr algn="just"/>
            <a:r>
              <a:rPr lang="en-US" sz="2800" dirty="0"/>
              <a:t>Use  </a:t>
            </a:r>
            <a:r>
              <a:rPr lang="en-US" sz="2800" b="1" dirty="0" err="1"/>
              <a:t>document.write</a:t>
            </a:r>
            <a:r>
              <a:rPr lang="en-US" sz="2800" b="1" dirty="0"/>
              <a:t>()  </a:t>
            </a:r>
            <a:r>
              <a:rPr lang="en-US" sz="2800" dirty="0"/>
              <a:t>only  to  write  directly  into  the  </a:t>
            </a:r>
            <a:r>
              <a:rPr lang="en-US" sz="2800" b="1" dirty="0"/>
              <a:t>document  output</a:t>
            </a:r>
            <a:r>
              <a:rPr lang="en-US" sz="2800" dirty="0"/>
              <a:t>.  If  you  execute </a:t>
            </a:r>
            <a:r>
              <a:rPr lang="en-US" sz="2800" dirty="0" err="1"/>
              <a:t>document.write</a:t>
            </a:r>
            <a:r>
              <a:rPr lang="en-US" sz="2800" dirty="0"/>
              <a:t> after the document has finished loading, the entire HTML page will be overwritten.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Why Use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algn="just"/>
            <a:r>
              <a:rPr lang="en-US" dirty="0"/>
              <a:t>We want to execute code when an </a:t>
            </a:r>
            <a:r>
              <a:rPr lang="en-US" b="1" dirty="0"/>
              <a:t>event </a:t>
            </a:r>
            <a:r>
              <a:rPr lang="en-US" dirty="0"/>
              <a:t>occurs</a:t>
            </a:r>
          </a:p>
          <a:p>
            <a:pPr algn="just"/>
            <a:r>
              <a:rPr lang="en-US" dirty="0"/>
              <a:t>You can place an </a:t>
            </a:r>
            <a:r>
              <a:rPr lang="en-US" b="1" dirty="0"/>
              <a:t>unlimited number </a:t>
            </a:r>
            <a:r>
              <a:rPr lang="en-US" dirty="0"/>
              <a:t>of scripts in an HTML document.</a:t>
            </a:r>
          </a:p>
          <a:p>
            <a:pPr algn="just"/>
            <a:r>
              <a:rPr lang="en-US" dirty="0"/>
              <a:t>Scripts can also be placed in </a:t>
            </a:r>
            <a:r>
              <a:rPr lang="en-US" b="1" dirty="0"/>
              <a:t>external files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JavaScript </a:t>
            </a:r>
            <a:r>
              <a:rPr lang="en-US" b="1" dirty="0"/>
              <a:t>makes</a:t>
            </a:r>
            <a:r>
              <a:rPr lang="en-US" dirty="0"/>
              <a:t> </a:t>
            </a:r>
            <a:r>
              <a:rPr lang="en-US" b="1" dirty="0"/>
              <a:t>easy to manipulate </a:t>
            </a:r>
            <a:r>
              <a:rPr lang="en-US" dirty="0"/>
              <a:t>HTML elements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6979D82-5C2C-4A4C-9BB8-77848C32B353}" vid="{F4FD1AB0-0B30-4B59-9AEB-4CD820E55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3727</TotalTime>
  <Words>1321</Words>
  <Application>Microsoft Office PowerPoint</Application>
  <PresentationFormat>On-screen Show (4:3)</PresentationFormat>
  <Paragraphs>183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AvantGarde Md BT</vt:lpstr>
      <vt:lpstr>Calibri</vt:lpstr>
      <vt:lpstr>Helvetica Neue</vt:lpstr>
      <vt:lpstr>inherit</vt:lpstr>
      <vt:lpstr>Lato</vt:lpstr>
      <vt:lpstr>Times New Roman</vt:lpstr>
      <vt:lpstr>Wingdings</vt:lpstr>
      <vt:lpstr>Theme1</vt:lpstr>
      <vt:lpstr>  Session 4.1 Intro to JavaScript </vt:lpstr>
      <vt:lpstr>Contents</vt:lpstr>
      <vt:lpstr>JavaScript Introduction</vt:lpstr>
      <vt:lpstr>Java vs JavaScript</vt:lpstr>
      <vt:lpstr>Differences between Java and JavaScript</vt:lpstr>
      <vt:lpstr>JavaScript Basics</vt:lpstr>
      <vt:lpstr>JavaScript Basics</vt:lpstr>
      <vt:lpstr>How JavaScript Looks</vt:lpstr>
      <vt:lpstr>Why Use JavaScript</vt:lpstr>
      <vt:lpstr>JavaScript Syntax</vt:lpstr>
      <vt:lpstr>Types of JavaScript</vt:lpstr>
      <vt:lpstr>HTML&lt;script&gt; src Attribute</vt:lpstr>
      <vt:lpstr>HTML&lt;script&gt; type Attribute</vt:lpstr>
      <vt:lpstr>JavaScript Functions</vt:lpstr>
      <vt:lpstr>JavaScript Statements</vt:lpstr>
      <vt:lpstr>JavaScript Tutorial</vt:lpstr>
      <vt:lpstr>JavaScript Comments</vt:lpstr>
      <vt:lpstr>JavaScript Variables</vt:lpstr>
      <vt:lpstr>Declaring JavaScript Variables</vt:lpstr>
      <vt:lpstr>JavaScript Data types</vt:lpstr>
      <vt:lpstr>JavaScript Data types</vt:lpstr>
      <vt:lpstr>JavaScript Data types</vt:lpstr>
      <vt:lpstr>JavaScript Data types</vt:lpstr>
      <vt:lpstr>JavaScript Data types</vt:lpstr>
      <vt:lpstr>JavaScript Data types</vt:lpstr>
      <vt:lpstr>First JavaScript Program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hp</cp:lastModifiedBy>
  <cp:revision>409</cp:revision>
  <dcterms:created xsi:type="dcterms:W3CDTF">2008-11-18T07:26:16Z</dcterms:created>
  <dcterms:modified xsi:type="dcterms:W3CDTF">2023-07-04T02:26:58Z</dcterms:modified>
</cp:coreProperties>
</file>