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3"/>
  </p:notesMasterIdLst>
  <p:handoutMasterIdLst>
    <p:handoutMasterId r:id="rId54"/>
  </p:handoutMasterIdLst>
  <p:sldIdLst>
    <p:sldId id="256" r:id="rId2"/>
    <p:sldId id="415" r:id="rId3"/>
    <p:sldId id="416" r:id="rId4"/>
    <p:sldId id="417" r:id="rId5"/>
    <p:sldId id="418" r:id="rId6"/>
    <p:sldId id="419" r:id="rId7"/>
    <p:sldId id="420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51" r:id="rId38"/>
    <p:sldId id="452" r:id="rId39"/>
    <p:sldId id="453" r:id="rId40"/>
    <p:sldId id="454" r:id="rId41"/>
    <p:sldId id="455" r:id="rId42"/>
    <p:sldId id="463" r:id="rId43"/>
    <p:sldId id="456" r:id="rId44"/>
    <p:sldId id="464" r:id="rId45"/>
    <p:sldId id="465" r:id="rId46"/>
    <p:sldId id="457" r:id="rId47"/>
    <p:sldId id="466" r:id="rId48"/>
    <p:sldId id="467" r:id="rId49"/>
    <p:sldId id="469" r:id="rId50"/>
    <p:sldId id="468" r:id="rId51"/>
    <p:sldId id="414" r:id="rId52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7226" autoAdjust="0"/>
  </p:normalViewPr>
  <p:slideViewPr>
    <p:cSldViewPr>
      <p:cViewPr varScale="1">
        <p:scale>
          <a:sx n="64" d="100"/>
          <a:sy n="64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1E9407-CDE7-4D68-AA91-2FD28EFA78F1}" type="datetimeFigureOut">
              <a:rPr lang="en-US"/>
              <a:pPr>
                <a:defRPr/>
              </a:pPr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F7EDA7-6317-427B-828E-E784C810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4D6335-B9E9-4BAC-992D-4DB34403717B}" type="datetimeFigureOut">
              <a:rPr lang="en-US"/>
              <a:pPr>
                <a:defRPr/>
              </a:pPr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09683C-0792-482F-A481-9444E4EE1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7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1088" y="866775"/>
            <a:ext cx="4632325" cy="34750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713288"/>
            <a:ext cx="4987925" cy="41767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 in return key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regular expression is a sequence of characters that forms a search pattern.</a:t>
            </a:r>
          </a:p>
          <a:p>
            <a:r>
              <a:rPr lang="en-US" dirty="0"/>
              <a:t>The search pattern can be used for text search and text replace operations. </a:t>
            </a:r>
          </a:p>
          <a:p>
            <a:r>
              <a:rPr lang="en-US" b="1" dirty="0"/>
              <a:t>What Is a Regular Expression?</a:t>
            </a:r>
          </a:p>
          <a:p>
            <a:r>
              <a:rPr lang="en-US" dirty="0"/>
              <a:t>A regular expression is a sequence of characters that forms a </a:t>
            </a:r>
            <a:r>
              <a:rPr lang="en-US" b="1" dirty="0"/>
              <a:t>search pattern</a:t>
            </a:r>
            <a:r>
              <a:rPr lang="en-US" dirty="0"/>
              <a:t>.</a:t>
            </a:r>
          </a:p>
          <a:p>
            <a:r>
              <a:rPr lang="en-US" dirty="0"/>
              <a:t>When you search for data in a text, you can use this search pattern to describe what you are searching for.</a:t>
            </a:r>
          </a:p>
          <a:p>
            <a:r>
              <a:rPr lang="en-US" dirty="0"/>
              <a:t>A regular expression can be a single character, or a more complicated pattern.</a:t>
            </a:r>
          </a:p>
          <a:p>
            <a:r>
              <a:rPr lang="en-US" dirty="0"/>
              <a:t>Regular expressions can be used to perform all types of </a:t>
            </a:r>
            <a:r>
              <a:rPr lang="en-US" b="1" dirty="0"/>
              <a:t>text search</a:t>
            </a:r>
            <a:r>
              <a:rPr lang="en-US" dirty="0"/>
              <a:t> and </a:t>
            </a:r>
            <a:r>
              <a:rPr lang="en-US" b="1" dirty="0"/>
              <a:t>text replace</a:t>
            </a:r>
            <a:r>
              <a:rPr lang="en-US" dirty="0"/>
              <a:t> operations.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/</a:t>
            </a:r>
            <a:r>
              <a:rPr lang="en-US" i="1" dirty="0"/>
              <a:t>pattern</a:t>
            </a:r>
            <a:r>
              <a:rPr lang="en-US" dirty="0"/>
              <a:t>/</a:t>
            </a:r>
            <a:r>
              <a:rPr lang="en-US" i="1" dirty="0"/>
              <a:t>modifiers</a:t>
            </a:r>
            <a:r>
              <a:rPr lang="en-US" dirty="0"/>
              <a:t>;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"g" modifier specifies a global match.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global match finds all matches (compared to only the first).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modifier specifies a case-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insenitive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match.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"m" modifier specifies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multiline match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only affects the behavior of start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^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^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specifies a match at the start of a string.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specifies a match at the end of a string.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 "m" set, ^ and $ also match at the beginning and end of each 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If  the  comparison in double-equals  being  made  is  between two different “types” of values, type coercion will occur. The  triple-equals  operator never  does  type  coercion.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1200" dirty="0"/>
              <a:t>When the delete  operator removes an array element, that element is no longer in the array. In the following  example,  trees[3]  is  removed  with  delete.  However,  trees[3]  is  still  addressable  and returns undefined.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1200" dirty="0"/>
              <a:t>When the delete  operator removes an array element, that element is no longer in the array. In the following  example,  trees[3]  is  removed  with  delete.  However,  trees[3]  is  still  addressable  and returns undefined.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6934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56822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2382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2448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277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7673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4648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12052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0957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19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3035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>
            <a:extLst>
              <a:ext uri="{FF2B5EF4-FFF2-40B4-BE49-F238E27FC236}">
                <a16:creationId xmlns:a16="http://schemas.microsoft.com/office/drawing/2014/main" id="{BF89B22B-59BB-46DC-B09E-4EA603B8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2AEF861A-9FFE-4182-969D-47085454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fld id="{E44998FF-5BCB-4F06-A9C0-17DBED51E867}" type="slidenum">
              <a:rPr lang="en-US" altLang="en-US" sz="1400" smtClean="0">
                <a:latin typeface="AvantGarde Md BT" pitchFamily="34" charset="0"/>
              </a:rPr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400">
              <a:latin typeface="AvantGarde Md BT" pitchFamily="34" charset="0"/>
            </a:endParaRPr>
          </a:p>
        </p:txBody>
      </p:sp>
      <p:pic>
        <p:nvPicPr>
          <p:cNvPr id="1028" name="Picture 5" descr="logo">
            <a:extLst>
              <a:ext uri="{FF2B5EF4-FFF2-40B4-BE49-F238E27FC236}">
                <a16:creationId xmlns:a16="http://schemas.microsoft.com/office/drawing/2014/main" id="{0BF6282F-189B-4F42-A86E-B10398C9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">
            <a:extLst>
              <a:ext uri="{FF2B5EF4-FFF2-40B4-BE49-F238E27FC236}">
                <a16:creationId xmlns:a16="http://schemas.microsoft.com/office/drawing/2014/main" id="{B9630FD7-8924-47AB-9E8B-E6ACE77B1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92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295400"/>
            <a:ext cx="8305800" cy="2549525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Session 4.2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JavaScript Operators and Loops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31825" y="3030538"/>
            <a:ext cx="8054975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sz="44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test() function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/>
            <a:r>
              <a:rPr lang="en-US" sz="2800" dirty="0"/>
              <a:t>The  </a:t>
            </a:r>
            <a:r>
              <a:rPr lang="en-US" sz="2800" dirty="0">
                <a:solidFill>
                  <a:srgbClr val="C00000"/>
                </a:solidFill>
              </a:rPr>
              <a:t>test()  method  </a:t>
            </a:r>
            <a:r>
              <a:rPr lang="en-US" sz="2800" dirty="0"/>
              <a:t>tests  for  a  </a:t>
            </a:r>
            <a:r>
              <a:rPr lang="en-US" sz="2800" b="1" dirty="0"/>
              <a:t>match</a:t>
            </a:r>
            <a:r>
              <a:rPr lang="en-US" sz="2800" dirty="0"/>
              <a:t>  in  a  string.  This  method  </a:t>
            </a:r>
            <a:r>
              <a:rPr lang="en-US" sz="2800" dirty="0">
                <a:solidFill>
                  <a:srgbClr val="C00000"/>
                </a:solidFill>
              </a:rPr>
              <a:t>returns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true </a:t>
            </a:r>
            <a:r>
              <a:rPr lang="en-US" sz="2800" dirty="0"/>
              <a:t> if  it  finds  a  match, otherwise it returns </a:t>
            </a:r>
            <a:r>
              <a:rPr lang="en-US" sz="2800" dirty="0">
                <a:solidFill>
                  <a:srgbClr val="C00000"/>
                </a:solidFill>
              </a:rPr>
              <a:t>false.</a:t>
            </a:r>
          </a:p>
          <a:p>
            <a:pPr>
              <a:buNone/>
            </a:pPr>
            <a:r>
              <a:rPr lang="en-US" sz="2800" b="1" dirty="0"/>
              <a:t>Syntax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400" dirty="0" err="1"/>
              <a:t>RegExpObject.test</a:t>
            </a:r>
            <a:r>
              <a:rPr lang="en-US" sz="2400" dirty="0"/>
              <a:t>(string)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str</a:t>
            </a:r>
            <a:r>
              <a:rPr lang="en-US" sz="2400" dirty="0"/>
              <a:t>="Hello world!";</a:t>
            </a:r>
          </a:p>
          <a:p>
            <a:pPr>
              <a:buNone/>
            </a:pPr>
            <a:r>
              <a:rPr lang="en-US" sz="2400" dirty="0"/>
              <a:t>	//look for "Hello"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patt</a:t>
            </a:r>
            <a:r>
              <a:rPr lang="en-US" sz="2400" dirty="0"/>
              <a:t>=/Hello/g;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result=</a:t>
            </a:r>
            <a:r>
              <a:rPr lang="en-US" sz="2400" dirty="0" err="1"/>
              <a:t>patt.test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document.write</a:t>
            </a:r>
            <a:r>
              <a:rPr lang="en-US" sz="2400" dirty="0"/>
              <a:t>("Returned value: " + result); //true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Expressions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</a:t>
            </a:r>
            <a:r>
              <a:rPr lang="en-US" sz="2400" b="1" dirty="0">
                <a:solidFill>
                  <a:srgbClr val="FF0000"/>
                </a:solidFill>
              </a:rPr>
              <a:t>object creation expression</a:t>
            </a:r>
            <a:r>
              <a:rPr lang="en-US" sz="2400" dirty="0"/>
              <a:t>  creates a new object and invokes a function (called a constructor) to </a:t>
            </a:r>
            <a:r>
              <a:rPr lang="en-US" sz="2400" dirty="0">
                <a:solidFill>
                  <a:srgbClr val="FF0000"/>
                </a:solidFill>
              </a:rPr>
              <a:t>initialize the properties of that object. </a:t>
            </a:r>
          </a:p>
          <a:p>
            <a:pPr algn="just">
              <a:buNone/>
            </a:pPr>
            <a:r>
              <a:rPr lang="en-US" sz="2400" b="1" dirty="0"/>
              <a:t>Syntax:</a:t>
            </a:r>
          </a:p>
          <a:p>
            <a:pPr algn="just">
              <a:buNone/>
            </a:pPr>
            <a:r>
              <a:rPr lang="en-US" sz="2400" dirty="0"/>
              <a:t>	new Object()</a:t>
            </a:r>
          </a:p>
          <a:p>
            <a:pPr algn="just">
              <a:buNone/>
            </a:pPr>
            <a:r>
              <a:rPr lang="en-US" sz="2400" dirty="0"/>
              <a:t>	new Point(2,3)</a:t>
            </a:r>
          </a:p>
          <a:p>
            <a:pPr marL="347663" indent="-347663" algn="just"/>
            <a:r>
              <a:rPr lang="en-US" sz="2400" dirty="0"/>
              <a:t>If  </a:t>
            </a:r>
            <a:r>
              <a:rPr lang="en-US" sz="2400" b="1" dirty="0">
                <a:solidFill>
                  <a:srgbClr val="FF0000"/>
                </a:solidFill>
              </a:rPr>
              <a:t>no arguments</a:t>
            </a:r>
            <a:r>
              <a:rPr lang="en-US" sz="2400" dirty="0"/>
              <a:t> are passed to the constructor function in an object creation expression, </a:t>
            </a:r>
            <a:r>
              <a:rPr lang="en-US" sz="2400" dirty="0">
                <a:solidFill>
                  <a:srgbClr val="FF0000"/>
                </a:solidFill>
              </a:rPr>
              <a:t>the empty pair of parentheses can be omitted:</a:t>
            </a:r>
          </a:p>
          <a:p>
            <a:pPr marL="347663" indent="-347663" algn="just">
              <a:buNone/>
            </a:pPr>
            <a:r>
              <a:rPr lang="en-US" sz="2400" b="1" dirty="0"/>
              <a:t>Syntax:</a:t>
            </a:r>
            <a:endParaRPr lang="en-US" sz="2400" dirty="0"/>
          </a:p>
          <a:p>
            <a:pPr algn="just">
              <a:buNone/>
            </a:pPr>
            <a:r>
              <a:rPr lang="en-US" sz="2400" dirty="0"/>
              <a:t>	new Object</a:t>
            </a:r>
          </a:p>
          <a:p>
            <a:pPr algn="just">
              <a:buNone/>
            </a:pPr>
            <a:r>
              <a:rPr lang="en-US" sz="2400" dirty="0"/>
              <a:t>	new Date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Expressions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 </a:t>
            </a:r>
            <a:r>
              <a:rPr lang="en-US" sz="2400" b="1" dirty="0">
                <a:solidFill>
                  <a:srgbClr val="FF0000"/>
                </a:solidFill>
              </a:rPr>
              <a:t>invocation  expression  </a:t>
            </a:r>
            <a:r>
              <a:rPr lang="en-US" sz="2400" dirty="0"/>
              <a:t>is  JavaScript’s  syntax  for  calling  (or  executing)  a  function  or  method.  </a:t>
            </a:r>
          </a:p>
          <a:p>
            <a:pPr algn="just"/>
            <a:r>
              <a:rPr lang="en-US" sz="2400" dirty="0"/>
              <a:t>It starts with a function expression that identifies the function to be called.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The function expression is followed  by  an  open  parenthesis,  a  comma-separated  list  of  zero  or  more  argument  expressions, and a close parenthesis</a:t>
            </a:r>
            <a:r>
              <a:rPr lang="en-US" sz="2400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f(0)       // f is the function expression; 0 is the argument expression.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Math.max(</a:t>
            </a:r>
            <a:r>
              <a:rPr lang="en-US" sz="2400" dirty="0" err="1"/>
              <a:t>x,y,z</a:t>
            </a:r>
            <a:r>
              <a:rPr lang="en-US" sz="2400" dirty="0"/>
              <a:t>)   // Math.max is the function; x, y and z are the arguments.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/>
              <a:t>a.sort</a:t>
            </a:r>
            <a:r>
              <a:rPr lang="en-US" sz="2400" dirty="0"/>
              <a:t>()       // </a:t>
            </a:r>
            <a:r>
              <a:rPr lang="en-US" sz="2400" dirty="0" err="1"/>
              <a:t>a.sort</a:t>
            </a:r>
            <a:r>
              <a:rPr lang="en-US" sz="2400" dirty="0"/>
              <a:t> is the function; there are no arguments.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Expressions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simplest expressions, known as </a:t>
            </a:r>
            <a:r>
              <a:rPr lang="en-US" sz="2400" b="1" dirty="0">
                <a:solidFill>
                  <a:srgbClr val="FF0000"/>
                </a:solidFill>
              </a:rPr>
              <a:t>primary  expressions</a:t>
            </a:r>
            <a:r>
              <a:rPr lang="en-US" sz="2400" dirty="0"/>
              <a:t>, are those that stand alone—they do not include  any  simpler  expressions.  Primary  expressions  in  JavaScript  are  constant  or  literal  values, certain language keywords, and variable references.</a:t>
            </a:r>
          </a:p>
          <a:p>
            <a:pPr algn="just">
              <a:buNone/>
            </a:pPr>
            <a:r>
              <a:rPr lang="en-US" sz="2400" dirty="0"/>
              <a:t>	1.23 // A </a:t>
            </a:r>
            <a:r>
              <a:rPr lang="en-US" sz="2400" b="1" dirty="0"/>
              <a:t>number</a:t>
            </a:r>
            <a:r>
              <a:rPr lang="en-US" sz="2400" dirty="0"/>
              <a:t> literal</a:t>
            </a:r>
          </a:p>
          <a:p>
            <a:pPr algn="just">
              <a:buNone/>
            </a:pPr>
            <a:r>
              <a:rPr lang="en-US" sz="2400" dirty="0"/>
              <a:t>	"hello" // A </a:t>
            </a:r>
            <a:r>
              <a:rPr lang="en-US" sz="2400" b="1" dirty="0"/>
              <a:t>string</a:t>
            </a:r>
            <a:r>
              <a:rPr lang="en-US" sz="2400" dirty="0"/>
              <a:t> literal</a:t>
            </a:r>
          </a:p>
          <a:p>
            <a:pPr algn="just">
              <a:buNone/>
            </a:pPr>
            <a:r>
              <a:rPr lang="en-US" sz="2400" dirty="0"/>
              <a:t>	/pattern/ // A </a:t>
            </a:r>
            <a:r>
              <a:rPr lang="en-US" sz="2400" b="1" dirty="0"/>
              <a:t>regular expression </a:t>
            </a:r>
            <a:r>
              <a:rPr lang="en-US" sz="2400" dirty="0"/>
              <a:t>literal</a:t>
            </a:r>
          </a:p>
          <a:p>
            <a:pPr algn="just">
              <a:buNone/>
            </a:pPr>
            <a:r>
              <a:rPr lang="en-US" sz="2400" dirty="0"/>
              <a:t>	true // </a:t>
            </a:r>
            <a:r>
              <a:rPr lang="en-US" sz="2400" dirty="0" err="1"/>
              <a:t>Evalutes</a:t>
            </a:r>
            <a:r>
              <a:rPr lang="en-US" sz="2400" dirty="0"/>
              <a:t> to the </a:t>
            </a:r>
            <a:r>
              <a:rPr lang="en-US" sz="2400" b="1" dirty="0" err="1"/>
              <a:t>boolean</a:t>
            </a:r>
            <a:r>
              <a:rPr lang="en-US" sz="2400" b="1" dirty="0"/>
              <a:t> true</a:t>
            </a:r>
            <a:r>
              <a:rPr lang="en-US" sz="2400" dirty="0"/>
              <a:t> value</a:t>
            </a:r>
          </a:p>
          <a:p>
            <a:pPr algn="just">
              <a:buNone/>
            </a:pPr>
            <a:r>
              <a:rPr lang="en-US" sz="2400" dirty="0"/>
              <a:t>	false // Evaluates to the </a:t>
            </a:r>
            <a:r>
              <a:rPr lang="en-US" sz="2400" b="1" dirty="0" err="1"/>
              <a:t>boolean</a:t>
            </a:r>
            <a:r>
              <a:rPr lang="en-US" sz="2400" b="1" dirty="0"/>
              <a:t> false </a:t>
            </a:r>
            <a:r>
              <a:rPr lang="en-US" sz="2400" dirty="0"/>
              <a:t>value</a:t>
            </a:r>
          </a:p>
          <a:p>
            <a:pPr algn="just">
              <a:buNone/>
            </a:pPr>
            <a:r>
              <a:rPr lang="en-US" sz="2400" dirty="0"/>
              <a:t>	null // Evaluates to the </a:t>
            </a:r>
            <a:r>
              <a:rPr lang="en-US" sz="2400" b="1" dirty="0"/>
              <a:t>null</a:t>
            </a:r>
            <a:r>
              <a:rPr lang="en-US" sz="2400" dirty="0"/>
              <a:t> value</a:t>
            </a:r>
          </a:p>
          <a:p>
            <a:pPr algn="just">
              <a:buNone/>
            </a:pPr>
            <a:r>
              <a:rPr lang="en-US" sz="2400" dirty="0"/>
              <a:t>	this // Evaluates to the "</a:t>
            </a:r>
            <a:r>
              <a:rPr lang="en-US" sz="2400" b="1" dirty="0"/>
              <a:t>current</a:t>
            </a:r>
            <a:r>
              <a:rPr lang="en-US" sz="2400" dirty="0"/>
              <a:t>" object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‘in’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The  </a:t>
            </a:r>
            <a:r>
              <a:rPr lang="en-US" sz="2400" b="1" dirty="0">
                <a:solidFill>
                  <a:srgbClr val="FF0000"/>
                </a:solidFill>
              </a:rPr>
              <a:t>‘in’  operator  </a:t>
            </a:r>
            <a:r>
              <a:rPr lang="en-US" sz="2400" dirty="0"/>
              <a:t>is  a  special  kind  of  operator  used  in  JavaScript.  ‘in’  operator  returns  true  if  the specified property is in the specified object.</a:t>
            </a:r>
          </a:p>
          <a:p>
            <a:pPr algn="just">
              <a:buNone/>
            </a:pPr>
            <a:r>
              <a:rPr lang="en-US" sz="2400" b="1" dirty="0"/>
              <a:t>Syntax: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propNameOrNumber</a:t>
            </a:r>
            <a:r>
              <a:rPr lang="en-US" sz="2400" b="1" dirty="0"/>
              <a:t>    </a:t>
            </a:r>
            <a:r>
              <a:rPr lang="en-US" sz="2400" b="1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   </a:t>
            </a:r>
            <a:r>
              <a:rPr lang="en-US" sz="2400" b="1" dirty="0" err="1"/>
              <a:t>objectName</a:t>
            </a:r>
            <a:endParaRPr lang="en-US" sz="2400" b="1" dirty="0"/>
          </a:p>
          <a:p>
            <a:pPr algn="just"/>
            <a:r>
              <a:rPr lang="en-US" sz="2400" dirty="0"/>
              <a:t>where  </a:t>
            </a:r>
            <a:r>
              <a:rPr lang="en-US" sz="2400" b="1" dirty="0" err="1"/>
              <a:t>propNameOrNumber</a:t>
            </a:r>
            <a:r>
              <a:rPr lang="en-US" sz="2400" b="1" dirty="0"/>
              <a:t> </a:t>
            </a:r>
            <a:r>
              <a:rPr lang="en-US" sz="2400" dirty="0"/>
              <a:t> is  a  string  or  numeric  </a:t>
            </a:r>
            <a:r>
              <a:rPr lang="en-US" sz="2400" i="1" dirty="0"/>
              <a:t>expression</a:t>
            </a:r>
            <a:r>
              <a:rPr lang="en-US" sz="2400" dirty="0"/>
              <a:t>  representing  a  property  name  or  array index, and </a:t>
            </a:r>
            <a:r>
              <a:rPr lang="en-US" sz="2400" b="1" dirty="0" err="1"/>
              <a:t>objectName</a:t>
            </a:r>
            <a:r>
              <a:rPr lang="en-US" sz="2400" dirty="0"/>
              <a:t> is the name of an </a:t>
            </a:r>
            <a:r>
              <a:rPr lang="en-US" sz="2400" i="1" dirty="0"/>
              <a:t>object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‘in’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458200" cy="4525963"/>
          </a:xfrm>
        </p:spPr>
        <p:txBody>
          <a:bodyPr/>
          <a:lstStyle/>
          <a:p>
            <a:pPr algn="just">
              <a:buNone/>
            </a:pPr>
            <a:r>
              <a:rPr lang="en-US" sz="2400" b="1" dirty="0"/>
              <a:t>Arrays</a:t>
            </a:r>
          </a:p>
          <a:p>
            <a:pPr algn="just">
              <a:buNone/>
            </a:pPr>
            <a:r>
              <a:rPr lang="en-US" sz="2400" dirty="0" err="1"/>
              <a:t>var</a:t>
            </a:r>
            <a:r>
              <a:rPr lang="en-US" sz="2400" dirty="0"/>
              <a:t> trees = new </a:t>
            </a:r>
            <a:r>
              <a:rPr lang="en-US" sz="2400" b="1" dirty="0"/>
              <a:t>Array</a:t>
            </a:r>
            <a:r>
              <a:rPr lang="en-US" sz="2400" dirty="0"/>
              <a:t>("redwood", "bay", "cedar", "oak", "maple");</a:t>
            </a:r>
          </a:p>
          <a:p>
            <a:pPr algn="just">
              <a:buNone/>
            </a:pPr>
            <a:r>
              <a:rPr lang="en-US" sz="2400" dirty="0"/>
              <a:t>	0 in trees; // returns true</a:t>
            </a:r>
          </a:p>
          <a:p>
            <a:pPr algn="just">
              <a:buNone/>
            </a:pPr>
            <a:r>
              <a:rPr lang="en-US" sz="2400" dirty="0"/>
              <a:t>	3 in trees; // returns true</a:t>
            </a:r>
          </a:p>
          <a:p>
            <a:pPr algn="just">
              <a:buNone/>
            </a:pPr>
            <a:r>
              <a:rPr lang="en-US" sz="2400" dirty="0"/>
              <a:t>	6 in trees; // returns false</a:t>
            </a:r>
          </a:p>
          <a:p>
            <a:pPr algn="just">
              <a:buNone/>
            </a:pPr>
            <a:r>
              <a:rPr lang="en-US" sz="2400" dirty="0"/>
              <a:t>	"</a:t>
            </a:r>
            <a:r>
              <a:rPr lang="en-US" sz="2400" b="1" dirty="0"/>
              <a:t>bay</a:t>
            </a:r>
            <a:r>
              <a:rPr lang="en-US" sz="2400" dirty="0"/>
              <a:t>"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dirty="0"/>
              <a:t>trees</a:t>
            </a:r>
            <a:r>
              <a:rPr lang="en-US" sz="2400" dirty="0"/>
              <a:t>; // returns false (you must specify the index number</a:t>
            </a:r>
            <a:r>
              <a:rPr lang="en-US" sz="2400" b="1" dirty="0"/>
              <a:t>, not the value </a:t>
            </a:r>
            <a:r>
              <a:rPr lang="en-US" sz="2400" dirty="0"/>
              <a:t>at that index)</a:t>
            </a:r>
          </a:p>
          <a:p>
            <a:pPr algn="just">
              <a:buNone/>
            </a:pPr>
            <a:r>
              <a:rPr lang="en-US" sz="2400" dirty="0"/>
              <a:t>	"</a:t>
            </a:r>
            <a:r>
              <a:rPr lang="en-US" sz="2400" b="1" dirty="0"/>
              <a:t>length</a:t>
            </a:r>
            <a:r>
              <a:rPr lang="en-US" sz="2400" dirty="0"/>
              <a:t>"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dirty="0"/>
              <a:t>trees</a:t>
            </a:r>
            <a:r>
              <a:rPr lang="en-US" sz="2400" dirty="0"/>
              <a:t>; // returns true (length is an Array </a:t>
            </a:r>
            <a:r>
              <a:rPr lang="en-US" sz="2400" b="1" dirty="0"/>
              <a:t>property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‘in’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153400" cy="4525963"/>
          </a:xfrm>
        </p:spPr>
        <p:txBody>
          <a:bodyPr/>
          <a:lstStyle/>
          <a:p>
            <a:pPr algn="just">
              <a:buNone/>
            </a:pPr>
            <a:r>
              <a:rPr lang="en-US" sz="2400" b="1" dirty="0"/>
              <a:t>Predefined objects</a:t>
            </a:r>
          </a:p>
          <a:p>
            <a:pPr algn="just">
              <a:buNone/>
            </a:pPr>
            <a:r>
              <a:rPr lang="en-US" sz="2400" dirty="0"/>
              <a:t>	"PI"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Math; // returns true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myString</a:t>
            </a:r>
            <a:r>
              <a:rPr lang="en-US" sz="2400" dirty="0"/>
              <a:t> = new String("coral");</a:t>
            </a:r>
          </a:p>
          <a:p>
            <a:pPr algn="just">
              <a:buNone/>
            </a:pPr>
            <a:r>
              <a:rPr lang="en-US" sz="2400" dirty="0"/>
              <a:t>	"length"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myString</a:t>
            </a:r>
            <a:r>
              <a:rPr lang="en-US" sz="2400" dirty="0"/>
              <a:t>; // returns true</a:t>
            </a:r>
          </a:p>
          <a:p>
            <a:pPr algn="just">
              <a:buNone/>
            </a:pPr>
            <a:r>
              <a:rPr lang="en-US" sz="2400" b="1" dirty="0"/>
              <a:t>Custom objects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mycar</a:t>
            </a:r>
            <a:r>
              <a:rPr lang="en-US" sz="2400" dirty="0"/>
              <a:t> = {make: "Honda", model: "Accord", year: 1998};</a:t>
            </a:r>
          </a:p>
          <a:p>
            <a:pPr algn="just">
              <a:buNone/>
            </a:pPr>
            <a:r>
              <a:rPr lang="en-US" sz="2400" dirty="0"/>
              <a:t>	"make"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mycar</a:t>
            </a:r>
            <a:r>
              <a:rPr lang="en-US" sz="2400" dirty="0"/>
              <a:t>; // returns true</a:t>
            </a:r>
          </a:p>
          <a:p>
            <a:pPr algn="just">
              <a:buNone/>
            </a:pPr>
            <a:r>
              <a:rPr lang="en-US" sz="2400" dirty="0"/>
              <a:t>	"model"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mycar</a:t>
            </a:r>
            <a:r>
              <a:rPr lang="en-US" sz="2400" dirty="0"/>
              <a:t>; // returns true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‘===’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Determining  whether  </a:t>
            </a:r>
            <a:r>
              <a:rPr lang="en-US" sz="2200" dirty="0">
                <a:solidFill>
                  <a:srgbClr val="FF0000"/>
                </a:solidFill>
              </a:rPr>
              <a:t>two  variables  are  equivalent </a:t>
            </a:r>
            <a:r>
              <a:rPr lang="en-US" sz="2200" dirty="0"/>
              <a:t> is  one  of  the  most  important  operations  in programming.</a:t>
            </a:r>
          </a:p>
          <a:p>
            <a:pPr>
              <a:buNone/>
            </a:pPr>
            <a:r>
              <a:rPr lang="en-US" sz="2200" b="1" dirty="0"/>
              <a:t>Double equals </a:t>
            </a:r>
          </a:p>
          <a:p>
            <a:pPr>
              <a:buNone/>
            </a:pPr>
            <a:r>
              <a:rPr lang="en-US" sz="2200" dirty="0"/>
              <a:t>If (99 == "99"){ </a:t>
            </a:r>
            <a:r>
              <a:rPr lang="en-US" sz="2200" dirty="0" err="1"/>
              <a:t>document.write</a:t>
            </a:r>
            <a:r>
              <a:rPr lang="en-US" sz="2200" dirty="0"/>
              <a:t>(“</a:t>
            </a:r>
            <a:r>
              <a:rPr lang="en-US" sz="2200" b="1" dirty="0"/>
              <a:t>true</a:t>
            </a:r>
            <a:r>
              <a:rPr lang="en-US" sz="2200" dirty="0"/>
              <a:t>”);}</a:t>
            </a:r>
          </a:p>
          <a:p>
            <a:pPr>
              <a:buNone/>
            </a:pPr>
            <a:r>
              <a:rPr lang="en-US" sz="2200" dirty="0"/>
              <a:t>if (x == y) {</a:t>
            </a:r>
          </a:p>
          <a:p>
            <a:pPr>
              <a:buNone/>
            </a:pPr>
            <a:r>
              <a:rPr lang="en-US" sz="2200" dirty="0"/>
              <a:t>// do something here</a:t>
            </a:r>
          </a:p>
          <a:p>
            <a:pPr>
              <a:buNone/>
            </a:pPr>
            <a:r>
              <a:rPr lang="en-US" sz="2200" dirty="0"/>
              <a:t>} </a:t>
            </a:r>
          </a:p>
          <a:p>
            <a:pPr marL="0" indent="0" algn="just">
              <a:buNone/>
            </a:pPr>
            <a:r>
              <a:rPr lang="en-US" sz="2200" b="1" dirty="0"/>
              <a:t>Triple-equals operator, also called “</a:t>
            </a:r>
            <a:r>
              <a:rPr lang="en-US" sz="2200" b="1" dirty="0">
                <a:solidFill>
                  <a:srgbClr val="FF0000"/>
                </a:solidFill>
              </a:rPr>
              <a:t>strict equals</a:t>
            </a:r>
            <a:r>
              <a:rPr lang="en-US" sz="2200" b="1" dirty="0"/>
              <a:t>” or “</a:t>
            </a:r>
            <a:r>
              <a:rPr lang="en-US" sz="2200" b="1" dirty="0">
                <a:solidFill>
                  <a:srgbClr val="FF0000"/>
                </a:solidFill>
              </a:rPr>
              <a:t>identically equal</a:t>
            </a:r>
            <a:r>
              <a:rPr lang="en-US" sz="2200" b="1" dirty="0"/>
              <a:t>”</a:t>
            </a:r>
          </a:p>
          <a:p>
            <a:pPr marL="0" indent="0" algn="just">
              <a:buNone/>
            </a:pPr>
            <a:r>
              <a:rPr lang="en-US" sz="2200" dirty="0"/>
              <a:t>if(99 === "99"){</a:t>
            </a:r>
            <a:r>
              <a:rPr lang="en-US" sz="2200" dirty="0" err="1"/>
              <a:t>document.write</a:t>
            </a:r>
            <a:r>
              <a:rPr lang="en-US" sz="2200" dirty="0"/>
              <a:t>(“</a:t>
            </a:r>
            <a:r>
              <a:rPr lang="en-US" sz="2200" b="1" dirty="0"/>
              <a:t>false</a:t>
            </a:r>
            <a:r>
              <a:rPr lang="en-US" sz="2200" dirty="0"/>
              <a:t>”);}</a:t>
            </a:r>
            <a:endParaRPr lang="en-US" sz="2200" b="1" dirty="0"/>
          </a:p>
          <a:p>
            <a:pPr algn="just">
              <a:buNone/>
            </a:pPr>
            <a:r>
              <a:rPr lang="en-US" sz="2200" dirty="0"/>
              <a:t>if (x === y) { </a:t>
            </a:r>
          </a:p>
          <a:p>
            <a:pPr>
              <a:buNone/>
            </a:pPr>
            <a:r>
              <a:rPr lang="en-US" sz="2200" dirty="0"/>
              <a:t>   // do something here </a:t>
            </a:r>
          </a:p>
          <a:p>
            <a:pPr>
              <a:buNone/>
            </a:pPr>
            <a:r>
              <a:rPr lang="en-US" sz="2200" dirty="0"/>
              <a:t>}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delete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b="1" dirty="0"/>
              <a:t>delete</a:t>
            </a:r>
            <a:r>
              <a:rPr lang="en-US" sz="2400" dirty="0"/>
              <a:t> operator deletes an </a:t>
            </a:r>
            <a:r>
              <a:rPr lang="en-US" sz="2400" i="1" dirty="0"/>
              <a:t>object</a:t>
            </a:r>
            <a:r>
              <a:rPr lang="en-US" sz="2400" dirty="0"/>
              <a:t>, an </a:t>
            </a:r>
            <a:r>
              <a:rPr lang="en-US" sz="2400" i="1" dirty="0"/>
              <a:t>object's property</a:t>
            </a:r>
            <a:r>
              <a:rPr lang="en-US" sz="2400" dirty="0"/>
              <a:t>, or an </a:t>
            </a:r>
            <a:r>
              <a:rPr lang="en-US" sz="2400" i="1" dirty="0"/>
              <a:t>element</a:t>
            </a:r>
            <a:r>
              <a:rPr lang="en-US" sz="2400" dirty="0"/>
              <a:t> at a specified index in an array.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b="1" dirty="0"/>
              <a:t>delete  </a:t>
            </a:r>
            <a:r>
              <a:rPr lang="en-US" sz="2400" b="1" dirty="0" err="1"/>
              <a:t>objectName</a:t>
            </a:r>
            <a:r>
              <a:rPr lang="en-US" sz="2400" b="1" dirty="0"/>
              <a:t>;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b="1" dirty="0"/>
              <a:t>delete  </a:t>
            </a:r>
            <a:r>
              <a:rPr lang="en-US" sz="2400" b="1" dirty="0" err="1"/>
              <a:t>objectName.property</a:t>
            </a:r>
            <a:r>
              <a:rPr lang="en-US" sz="2400" b="1" dirty="0"/>
              <a:t>;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b="1" dirty="0"/>
              <a:t>delete  </a:t>
            </a:r>
            <a:r>
              <a:rPr lang="en-US" sz="2400" b="1" dirty="0" err="1"/>
              <a:t>objectName</a:t>
            </a:r>
            <a:r>
              <a:rPr lang="en-US" sz="2400" b="1" dirty="0"/>
              <a:t>[index];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b="1" dirty="0"/>
              <a:t>delete  property;   </a:t>
            </a:r>
            <a:r>
              <a:rPr lang="en-US" sz="2400" dirty="0"/>
              <a:t>// legal only within a with statement</a:t>
            </a:r>
          </a:p>
          <a:p>
            <a:pPr algn="just"/>
            <a:r>
              <a:rPr lang="en-US" sz="2400" dirty="0"/>
              <a:t>where  </a:t>
            </a:r>
            <a:r>
              <a:rPr lang="en-US" sz="2400" b="1" dirty="0" err="1"/>
              <a:t>objectName</a:t>
            </a:r>
            <a:r>
              <a:rPr lang="en-US" sz="2400" dirty="0"/>
              <a:t>  is  the  name  of  an  object,  property  is  an  existing  property,  and  index  is  an integer representing the location of an element in an array.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delete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610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x = 42;</a:t>
            </a:r>
          </a:p>
          <a:p>
            <a:pPr algn="just">
              <a:buNone/>
            </a:pPr>
            <a:r>
              <a:rPr lang="en-US" sz="2400" dirty="0" err="1"/>
              <a:t>var</a:t>
            </a:r>
            <a:r>
              <a:rPr lang="en-US" sz="2400" dirty="0"/>
              <a:t> y = 43;</a:t>
            </a:r>
          </a:p>
          <a:p>
            <a:pPr algn="just">
              <a:buNone/>
            </a:pPr>
            <a:r>
              <a:rPr lang="en-US" sz="2400" dirty="0" err="1"/>
              <a:t>myobj</a:t>
            </a:r>
            <a:r>
              <a:rPr lang="en-US" sz="2400" dirty="0"/>
              <a:t> = new Number();</a:t>
            </a:r>
          </a:p>
          <a:p>
            <a:pPr algn="just">
              <a:buNone/>
            </a:pPr>
            <a:r>
              <a:rPr lang="en-US" sz="2400" dirty="0" err="1"/>
              <a:t>myobj.h</a:t>
            </a:r>
            <a:r>
              <a:rPr lang="en-US" sz="2400" dirty="0"/>
              <a:t> = 4;     // create property h</a:t>
            </a:r>
          </a:p>
          <a:p>
            <a:pPr algn="just">
              <a:buNone/>
            </a:pPr>
            <a:r>
              <a:rPr lang="en-US" sz="2400" dirty="0"/>
              <a:t>delete x;     // returns true (can delete </a:t>
            </a:r>
            <a:r>
              <a:rPr lang="en-US" sz="2400" b="1" dirty="0"/>
              <a:t>if declared implicitly</a:t>
            </a:r>
            <a:r>
              <a:rPr lang="en-US" sz="2400" dirty="0"/>
              <a:t>)</a:t>
            </a:r>
          </a:p>
          <a:p>
            <a:pPr algn="just">
              <a:buNone/>
            </a:pPr>
            <a:r>
              <a:rPr lang="en-US" sz="2400" dirty="0"/>
              <a:t>delete y;     // returns false (cannot delete </a:t>
            </a:r>
            <a:r>
              <a:rPr lang="en-US" sz="2400" b="1" dirty="0"/>
              <a:t>if declared with </a:t>
            </a:r>
            <a:r>
              <a:rPr lang="en-US" sz="2400" b="1" dirty="0" err="1"/>
              <a:t>var</a:t>
            </a:r>
            <a:r>
              <a:rPr lang="en-US" sz="2400" dirty="0"/>
              <a:t>)</a:t>
            </a:r>
          </a:p>
          <a:p>
            <a:pPr algn="just">
              <a:buNone/>
            </a:pPr>
            <a:r>
              <a:rPr lang="en-US" sz="2400" dirty="0"/>
              <a:t>delete </a:t>
            </a:r>
            <a:r>
              <a:rPr lang="en-US" sz="2400" dirty="0" err="1"/>
              <a:t>Math.PI</a:t>
            </a:r>
            <a:r>
              <a:rPr lang="en-US" sz="2400" dirty="0" smtClean="0"/>
              <a:t>;//returns </a:t>
            </a:r>
            <a:r>
              <a:rPr lang="en-US" sz="2400" dirty="0"/>
              <a:t>false (cannot delete </a:t>
            </a:r>
            <a:r>
              <a:rPr lang="en-US" sz="2400" b="1" dirty="0"/>
              <a:t>predefined properties</a:t>
            </a:r>
            <a:r>
              <a:rPr lang="en-US" sz="2400" dirty="0"/>
              <a:t>)</a:t>
            </a:r>
          </a:p>
          <a:p>
            <a:pPr algn="just">
              <a:buNone/>
            </a:pPr>
            <a:r>
              <a:rPr lang="en-US" sz="2400" dirty="0"/>
              <a:t>delete </a:t>
            </a:r>
            <a:r>
              <a:rPr lang="en-US" sz="2400" dirty="0" err="1"/>
              <a:t>myobj.h</a:t>
            </a:r>
            <a:r>
              <a:rPr lang="en-US" sz="2400" dirty="0"/>
              <a:t>;   // returns true (can delete </a:t>
            </a:r>
            <a:r>
              <a:rPr lang="en-US" sz="2400" b="1" dirty="0"/>
              <a:t>user-defined properties</a:t>
            </a:r>
            <a:r>
              <a:rPr lang="en-US" sz="2400" dirty="0"/>
              <a:t>)</a:t>
            </a:r>
          </a:p>
          <a:p>
            <a:pPr algn="just">
              <a:buNone/>
            </a:pPr>
            <a:r>
              <a:rPr lang="en-US" sz="2400" dirty="0"/>
              <a:t>delete </a:t>
            </a:r>
            <a:r>
              <a:rPr lang="en-US" sz="2400" dirty="0" err="1"/>
              <a:t>myobj</a:t>
            </a:r>
            <a:r>
              <a:rPr lang="en-US" sz="2400" dirty="0"/>
              <a:t>;     // returns true (can delete </a:t>
            </a:r>
            <a:r>
              <a:rPr lang="en-US" sz="2400" b="1" dirty="0"/>
              <a:t>if declared implicitly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7"/>
            <a:ext cx="8229600" cy="1143000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229600" cy="4525963"/>
          </a:xfrm>
        </p:spPr>
        <p:txBody>
          <a:bodyPr/>
          <a:lstStyle/>
          <a:p>
            <a:r>
              <a:rPr lang="en-US" dirty="0"/>
              <a:t>JavaScript Operators</a:t>
            </a:r>
          </a:p>
          <a:p>
            <a:r>
              <a:rPr lang="en-US" dirty="0"/>
              <a:t>JavaScript Conditions (If….Else)</a:t>
            </a:r>
          </a:p>
          <a:p>
            <a:r>
              <a:rPr lang="en-US" dirty="0"/>
              <a:t>For Loop in JavaScript</a:t>
            </a:r>
          </a:p>
          <a:p>
            <a:r>
              <a:rPr lang="en-US" dirty="0"/>
              <a:t>JavaScript While Loop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delete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/>
              <a:t>Deleting array elements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When you delete an array element, the array length is not affected.</a:t>
            </a:r>
            <a:r>
              <a:rPr lang="en-US" sz="2400" dirty="0"/>
              <a:t> For example, if you delete a[3], a[4] is still a[4] and a[3] is undefined.</a:t>
            </a:r>
          </a:p>
          <a:p>
            <a:pPr algn="just"/>
            <a:r>
              <a:rPr lang="en-US" sz="2400" dirty="0"/>
              <a:t>The	trees[3]  is  removed  with  delete.  However,  trees[3]  is  still  addressable  and returns undefined.</a:t>
            </a:r>
          </a:p>
          <a:p>
            <a:pPr algn="just">
              <a:buNone/>
            </a:pPr>
            <a:r>
              <a:rPr lang="en-US" sz="2400" dirty="0" err="1"/>
              <a:t>var</a:t>
            </a:r>
            <a:r>
              <a:rPr lang="en-US" sz="2400" dirty="0"/>
              <a:t> trees = new Array("redwood", "bay", "cedar", "oak", "maple");</a:t>
            </a:r>
          </a:p>
          <a:p>
            <a:pPr algn="just">
              <a:buNone/>
            </a:pPr>
            <a:r>
              <a:rPr lang="en-US" sz="2400" dirty="0"/>
              <a:t>delete trees[3];</a:t>
            </a:r>
          </a:p>
          <a:p>
            <a:pPr algn="just">
              <a:buNone/>
            </a:pPr>
            <a:r>
              <a:rPr lang="en-US" sz="2400" dirty="0"/>
              <a:t>if (3 in trees) {</a:t>
            </a:r>
          </a:p>
          <a:p>
            <a:pPr algn="just">
              <a:buNone/>
            </a:pPr>
            <a:r>
              <a:rPr lang="en-US" sz="2400" dirty="0"/>
              <a:t>// this does not get executed</a:t>
            </a:r>
          </a:p>
          <a:p>
            <a:pPr algn="just">
              <a:buNone/>
            </a:pPr>
            <a:r>
              <a:rPr lang="en-US" sz="2400" dirty="0"/>
              <a:t>}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delete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/>
          <a:lstStyle/>
          <a:p>
            <a:pPr algn="just"/>
            <a:r>
              <a:rPr lang="en-US" sz="2400" dirty="0"/>
              <a:t>If  you  want  an  array  element  to  exist  but  have  an  undefined  value,  use  the  undefined  keyword instead of the  delete  operator. </a:t>
            </a:r>
          </a:p>
          <a:p>
            <a:pPr algn="just">
              <a:buNone/>
            </a:pPr>
            <a:r>
              <a:rPr lang="en-US" sz="2400" dirty="0" err="1"/>
              <a:t>var</a:t>
            </a:r>
            <a:r>
              <a:rPr lang="en-US" sz="2400" dirty="0"/>
              <a:t> trees = new Array("redwood", "bay", "cedar", "oak", "maple");</a:t>
            </a:r>
          </a:p>
          <a:p>
            <a:pPr algn="just">
              <a:buNone/>
            </a:pPr>
            <a:r>
              <a:rPr lang="en-US" sz="2400" dirty="0"/>
              <a:t>	trees[3] = undefined;</a:t>
            </a:r>
          </a:p>
          <a:p>
            <a:pPr algn="just">
              <a:buNone/>
            </a:pPr>
            <a:r>
              <a:rPr lang="en-US" sz="2400" dirty="0"/>
              <a:t>	if (3 in trees) {</a:t>
            </a:r>
          </a:p>
          <a:p>
            <a:pPr algn="just">
              <a:buNone/>
            </a:pPr>
            <a:r>
              <a:rPr lang="en-US" sz="2400" dirty="0"/>
              <a:t>	// this gets executed</a:t>
            </a:r>
          </a:p>
          <a:p>
            <a:pPr algn="just">
              <a:buNone/>
            </a:pPr>
            <a:r>
              <a:rPr lang="en-US" sz="2400" dirty="0"/>
              <a:t>	}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typeof</a:t>
            </a:r>
            <a:r>
              <a:rPr lang="en-US" b="1" dirty="0"/>
              <a:t>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953000"/>
          </a:xfrm>
        </p:spPr>
        <p:txBody>
          <a:bodyPr/>
          <a:lstStyle/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typeof</a:t>
            </a:r>
            <a:r>
              <a:rPr lang="en-US" sz="2400" dirty="0"/>
              <a:t> operator is used in either of the following ways:</a:t>
            </a:r>
          </a:p>
          <a:p>
            <a:pPr algn="just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typeof</a:t>
            </a:r>
            <a:r>
              <a:rPr lang="en-US" sz="2400" b="1" dirty="0"/>
              <a:t> operand</a:t>
            </a:r>
          </a:p>
          <a:p>
            <a:pPr algn="just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typeof</a:t>
            </a:r>
            <a:r>
              <a:rPr lang="en-US" sz="2400" b="1" dirty="0"/>
              <a:t> (operand)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typeof</a:t>
            </a:r>
            <a:r>
              <a:rPr lang="en-US" sz="2400" dirty="0"/>
              <a:t> operator returns a string indicating the type of the unevaluated operand. </a:t>
            </a:r>
          </a:p>
          <a:p>
            <a:pPr algn="just"/>
            <a:r>
              <a:rPr lang="en-US" sz="2400" dirty="0"/>
              <a:t>Operand is the string,  variable,  keyword,  or  object  for  which  the  type  is  to  be  returned. </a:t>
            </a:r>
          </a:p>
          <a:p>
            <a:pPr algn="just"/>
            <a:r>
              <a:rPr lang="en-US" sz="2400" dirty="0"/>
              <a:t> The  parentheses  are optional.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typeof</a:t>
            </a:r>
            <a:r>
              <a:rPr lang="en-US" b="1" dirty="0"/>
              <a:t> operator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4582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Example</a:t>
            </a:r>
          </a:p>
          <a:p>
            <a:pPr algn="just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myFun</a:t>
            </a:r>
            <a:r>
              <a:rPr lang="en-US" sz="2400" dirty="0"/>
              <a:t> = new function("5 + 2");</a:t>
            </a:r>
          </a:p>
          <a:p>
            <a:pPr algn="just">
              <a:buNone/>
            </a:pPr>
            <a:r>
              <a:rPr lang="en-US" sz="2400" dirty="0" err="1"/>
              <a:t>var</a:t>
            </a:r>
            <a:r>
              <a:rPr lang="en-US" sz="2400" dirty="0"/>
              <a:t> shape = "round";</a:t>
            </a:r>
          </a:p>
          <a:p>
            <a:pPr algn="just">
              <a:buNone/>
            </a:pPr>
            <a:r>
              <a:rPr lang="en-US" sz="2400" dirty="0" err="1"/>
              <a:t>var</a:t>
            </a:r>
            <a:r>
              <a:rPr lang="en-US" sz="2400" dirty="0"/>
              <a:t> size = 1;</a:t>
            </a:r>
          </a:p>
          <a:p>
            <a:pPr algn="just">
              <a:buNone/>
            </a:pPr>
            <a:r>
              <a:rPr lang="en-US" sz="2400" dirty="0" err="1"/>
              <a:t>var</a:t>
            </a:r>
            <a:r>
              <a:rPr lang="en-US" sz="2400" dirty="0"/>
              <a:t> today = new Date();</a:t>
            </a:r>
          </a:p>
          <a:p>
            <a:pPr algn="just">
              <a:buNone/>
            </a:pPr>
            <a:r>
              <a:rPr lang="en-US" sz="2400" b="1" dirty="0"/>
              <a:t>The </a:t>
            </a:r>
            <a:r>
              <a:rPr lang="en-US" sz="2400" b="1" dirty="0" err="1"/>
              <a:t>typeof</a:t>
            </a:r>
            <a:r>
              <a:rPr lang="en-US" sz="2400" b="1" dirty="0"/>
              <a:t> operator returns the results:</a:t>
            </a:r>
          </a:p>
          <a:p>
            <a:pPr algn="just">
              <a:buNone/>
            </a:pPr>
            <a:r>
              <a:rPr lang="en-US" sz="2400" dirty="0" err="1"/>
              <a:t>typeof</a:t>
            </a:r>
            <a:r>
              <a:rPr lang="en-US" sz="2400" dirty="0"/>
              <a:t> </a:t>
            </a:r>
            <a:r>
              <a:rPr lang="en-US" sz="2400" dirty="0" err="1"/>
              <a:t>myFun</a:t>
            </a:r>
            <a:r>
              <a:rPr lang="en-US" sz="2400" dirty="0"/>
              <a:t>; // returns "function"</a:t>
            </a:r>
          </a:p>
          <a:p>
            <a:pPr algn="just">
              <a:buNone/>
            </a:pPr>
            <a:r>
              <a:rPr lang="en-US" sz="2400" dirty="0" err="1"/>
              <a:t>typeof</a:t>
            </a:r>
            <a:r>
              <a:rPr lang="en-US" sz="2400" dirty="0"/>
              <a:t> shape; // returns "string"</a:t>
            </a:r>
          </a:p>
          <a:p>
            <a:pPr algn="just">
              <a:buNone/>
            </a:pPr>
            <a:r>
              <a:rPr lang="en-US" sz="2400" dirty="0" err="1"/>
              <a:t>typeof</a:t>
            </a:r>
            <a:r>
              <a:rPr lang="en-US" sz="2400" dirty="0"/>
              <a:t> size; // returns "number"</a:t>
            </a:r>
          </a:p>
          <a:p>
            <a:pPr algn="just">
              <a:buNone/>
            </a:pPr>
            <a:r>
              <a:rPr lang="en-US" sz="2400" dirty="0" err="1"/>
              <a:t>typeof</a:t>
            </a:r>
            <a:r>
              <a:rPr lang="en-US" sz="2400" dirty="0"/>
              <a:t> today; // returns "object"</a:t>
            </a:r>
          </a:p>
          <a:p>
            <a:pPr algn="just">
              <a:buNone/>
            </a:pPr>
            <a:r>
              <a:rPr lang="en-US" sz="2400" dirty="0" err="1"/>
              <a:t>typeof</a:t>
            </a:r>
            <a:r>
              <a:rPr lang="en-US" sz="2400" dirty="0"/>
              <a:t> </a:t>
            </a:r>
            <a:r>
              <a:rPr lang="en-US" sz="2400" dirty="0" err="1"/>
              <a:t>dontExist</a:t>
            </a:r>
            <a:r>
              <a:rPr lang="en-US" sz="2400" dirty="0"/>
              <a:t>; // returns "undefined"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Logical  operators  are  typically  used  with  Boolean  (logical)  values;  when  they  are,  they  return  a Boolean value.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895600"/>
          <a:ext cx="8305800" cy="33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 AND </a:t>
                      </a:r>
                    </a:p>
                    <a:p>
                      <a:r>
                        <a:rPr lang="en-US" dirty="0"/>
                        <a:t>(&amp;&amp;)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expr1  &amp;&amp;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expr2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expr1  if it can be converted to false; otherwise, returns expr2</a:t>
                      </a:r>
                      <a:r>
                        <a:rPr lang="en-US"/>
                        <a:t>. Thus</a:t>
                      </a:r>
                      <a:r>
                        <a:rPr lang="en-US" dirty="0"/>
                        <a:t>,  when  used  with  Boolean  values,  &amp;&amp;  returns  true  if  both operands are true; otherwise, returns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 OR </a:t>
                      </a:r>
                    </a:p>
                    <a:p>
                      <a:r>
                        <a:rPr lang="en-US" dirty="0"/>
                        <a:t>(||)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expr1  || expr2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expr1  if it can be converted to true; otherwise, returns  expr2. Thus, when used with Boolean values, || returns true if either operand </a:t>
                      </a:r>
                    </a:p>
                    <a:p>
                      <a:pPr algn="just"/>
                      <a:r>
                        <a:rPr lang="en-US" dirty="0"/>
                        <a:t>is true; if both are false, returns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 NOT </a:t>
                      </a:r>
                    </a:p>
                    <a:p>
                      <a:r>
                        <a:rPr lang="en-US" dirty="0"/>
                        <a:t>(!)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r>
                        <a:rPr lang="en-US" dirty="0" err="1"/>
                        <a:t>expr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false if its single operand can be converted to true; otherwise, returns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  logical  expressions  are  evaluated  left  to  right,  they  are  tested  for  possible  "short-circuit" evaluation using the following rules:</a:t>
            </a:r>
          </a:p>
          <a:p>
            <a:pPr>
              <a:buNone/>
            </a:pPr>
            <a:r>
              <a:rPr lang="en-US" sz="2400" b="1" dirty="0"/>
              <a:t>False &amp;&amp; anything is short-circuit evaluated to false.</a:t>
            </a:r>
          </a:p>
          <a:p>
            <a:pPr>
              <a:buNone/>
            </a:pPr>
            <a:r>
              <a:rPr lang="en-US" sz="2400" b="1" dirty="0"/>
              <a:t>True || anything is short-circuit evaluated to true.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shortCircuitEvaluation</a:t>
            </a:r>
            <a:r>
              <a:rPr lang="en-US" sz="2200" dirty="0"/>
              <a:t> () {</a:t>
            </a:r>
          </a:p>
          <a:p>
            <a:pPr>
              <a:buNone/>
            </a:pPr>
            <a:r>
              <a:rPr lang="en-US" sz="2200" b="1" dirty="0" err="1"/>
              <a:t>doSomething</a:t>
            </a:r>
            <a:r>
              <a:rPr lang="en-US" sz="2200" b="1" dirty="0"/>
              <a:t>() || </a:t>
            </a:r>
            <a:r>
              <a:rPr lang="en-US" sz="2200" b="1" dirty="0" err="1"/>
              <a:t>doSomethingElse</a:t>
            </a:r>
            <a:r>
              <a:rPr lang="en-US" sz="2200" b="1" dirty="0"/>
              <a:t>()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equivalentEvaluation</a:t>
            </a:r>
            <a:r>
              <a:rPr lang="en-US" sz="2200" dirty="0"/>
              <a:t>() {</a:t>
            </a:r>
          </a:p>
          <a:p>
            <a:pPr>
              <a:buNone/>
            </a:pPr>
            <a:r>
              <a:rPr lang="en-US" sz="2200" dirty="0" err="1"/>
              <a:t>var</a:t>
            </a:r>
            <a:r>
              <a:rPr lang="en-US" sz="2200" dirty="0"/>
              <a:t> flag = </a:t>
            </a:r>
            <a:r>
              <a:rPr lang="en-US" sz="2200" dirty="0" err="1"/>
              <a:t>doSomething</a:t>
            </a:r>
            <a:r>
              <a:rPr lang="en-US" sz="2200" dirty="0"/>
              <a:t>();</a:t>
            </a:r>
          </a:p>
          <a:p>
            <a:pPr>
              <a:buNone/>
            </a:pPr>
            <a:r>
              <a:rPr lang="en-US" sz="2200" dirty="0"/>
              <a:t>if (!flag) {</a:t>
            </a:r>
          </a:p>
          <a:p>
            <a:pPr>
              <a:buNone/>
            </a:pPr>
            <a:r>
              <a:rPr lang="en-US" sz="2200" b="1" dirty="0" err="1"/>
              <a:t>doSomethingElse</a:t>
            </a:r>
            <a:r>
              <a:rPr lang="en-US" sz="2200" b="1" dirty="0"/>
              <a:t> ();</a:t>
            </a:r>
          </a:p>
          <a:p>
            <a:pPr>
              <a:buNone/>
            </a:pPr>
            <a:r>
              <a:rPr lang="en-US" sz="2200" dirty="0"/>
              <a:t>} }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4000" b="1" dirty="0"/>
              <a:t>Accessing HTML Elements (Nodes)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Accessing an </a:t>
            </a:r>
            <a:r>
              <a:rPr lang="en-US" sz="2400" b="1" dirty="0"/>
              <a:t>HTML element </a:t>
            </a:r>
            <a:r>
              <a:rPr lang="en-US" sz="2400" dirty="0"/>
              <a:t>is the same as accessing a Node.</a:t>
            </a:r>
          </a:p>
          <a:p>
            <a:pPr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getElementById</a:t>
            </a:r>
            <a:r>
              <a:rPr lang="en-US" sz="2400" b="1" dirty="0"/>
              <a:t>() method</a:t>
            </a:r>
          </a:p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 err="1"/>
              <a:t>getElementById</a:t>
            </a:r>
            <a:r>
              <a:rPr lang="en-US" sz="2400" dirty="0"/>
              <a:t>() method returns the element with the specified ID:</a:t>
            </a:r>
          </a:p>
          <a:p>
            <a:pPr>
              <a:buNone/>
            </a:pPr>
            <a:r>
              <a:rPr lang="en-US" sz="2400" b="1" dirty="0"/>
              <a:t>Syntax: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node.getElementById</a:t>
            </a:r>
            <a:r>
              <a:rPr lang="en-US" sz="2400" dirty="0"/>
              <a:t>("id");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Gets the element with id="intro":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document.getElementById</a:t>
            </a:r>
            <a:r>
              <a:rPr lang="en-US" sz="2400" dirty="0"/>
              <a:t>("intro"); </a:t>
            </a:r>
          </a:p>
          <a:p>
            <a:pPr>
              <a:buNone/>
            </a:pPr>
            <a:r>
              <a:rPr lang="en-US" sz="2400" b="1" dirty="0"/>
              <a:t>	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4000" b="1" dirty="0"/>
              <a:t>Accessing HTML Elements (Nodes)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err="1"/>
              <a:t>getElementsByTagName</a:t>
            </a:r>
            <a:r>
              <a:rPr lang="en-US" sz="2400" b="1" dirty="0"/>
              <a:t>() method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getElementsByTagName</a:t>
            </a:r>
            <a:r>
              <a:rPr lang="en-US" sz="2400" dirty="0"/>
              <a:t>() returns all elements with a specified tag name.</a:t>
            </a:r>
          </a:p>
          <a:p>
            <a:pPr>
              <a:buNone/>
            </a:pPr>
            <a:r>
              <a:rPr lang="en-US" sz="2400" b="1" dirty="0"/>
              <a:t>Syntax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 err="1"/>
              <a:t>node.getElementsByTagName</a:t>
            </a:r>
            <a:r>
              <a:rPr lang="en-US" sz="2400" dirty="0"/>
              <a:t>("</a:t>
            </a:r>
            <a:r>
              <a:rPr lang="en-US" sz="2400" dirty="0" err="1"/>
              <a:t>tagname</a:t>
            </a:r>
            <a:r>
              <a:rPr lang="en-US" sz="2400" dirty="0"/>
              <a:t>");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Returns a list of all &lt;p&gt; elements in the document: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document.getElementsByTagName</a:t>
            </a:r>
            <a:r>
              <a:rPr lang="en-US" sz="2400" dirty="0"/>
              <a:t>("p");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Returns  a  list  of  all  &lt;p&gt;  elements  that  are  descendants (children,  grandchildren, etc.) of the element with id="main":</a:t>
            </a:r>
          </a:p>
          <a:p>
            <a:pPr>
              <a:buNone/>
            </a:pPr>
            <a:r>
              <a:rPr lang="en-US" sz="2300" dirty="0" err="1"/>
              <a:t>document.getElementById</a:t>
            </a:r>
            <a:r>
              <a:rPr lang="en-US" sz="2300" dirty="0"/>
              <a:t>("main").</a:t>
            </a:r>
            <a:r>
              <a:rPr lang="en-US" sz="2300" dirty="0" err="1"/>
              <a:t>getElementsByTagName</a:t>
            </a:r>
            <a:r>
              <a:rPr lang="en-US" sz="2300" dirty="0"/>
              <a:t>("p"); </a:t>
            </a:r>
          </a:p>
          <a:p>
            <a:pPr>
              <a:buNone/>
            </a:pPr>
            <a:r>
              <a:rPr lang="en-US" sz="2400" b="1" dirty="0"/>
              <a:t>	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4000" b="1" dirty="0"/>
              <a:t>Accessing HTML Elements (Nodes)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err="1"/>
              <a:t>getElementsByClassName</a:t>
            </a:r>
            <a:r>
              <a:rPr lang="en-US" sz="2400" b="1" dirty="0"/>
              <a:t>() method</a:t>
            </a:r>
          </a:p>
          <a:p>
            <a:pPr>
              <a:buNone/>
            </a:pPr>
            <a:r>
              <a:rPr lang="en-US" sz="2400" dirty="0"/>
              <a:t>If you want to find all HTML elements with the same class name. </a:t>
            </a:r>
          </a:p>
          <a:p>
            <a:pPr>
              <a:buNone/>
            </a:pPr>
            <a:r>
              <a:rPr lang="en-US" sz="2400" b="1" dirty="0"/>
              <a:t>Example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document.getElementsByClassName</a:t>
            </a:r>
            <a:r>
              <a:rPr lang="en-US" sz="2400" dirty="0"/>
              <a:t>("intro");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Loops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supports different kinds of loops:</a:t>
            </a:r>
          </a:p>
          <a:p>
            <a:r>
              <a:rPr lang="en-US" b="1" dirty="0"/>
              <a:t>for</a:t>
            </a:r>
            <a:r>
              <a:rPr lang="en-US" dirty="0"/>
              <a:t>- loops through a block of code a number of times</a:t>
            </a:r>
          </a:p>
          <a:p>
            <a:r>
              <a:rPr lang="en-US" b="1" dirty="0"/>
              <a:t>for/in</a:t>
            </a:r>
            <a:r>
              <a:rPr lang="en-US" dirty="0"/>
              <a:t>-loops through the properties of an object</a:t>
            </a:r>
          </a:p>
          <a:p>
            <a:r>
              <a:rPr lang="en-US" b="1" dirty="0"/>
              <a:t>while</a:t>
            </a:r>
            <a:r>
              <a:rPr lang="en-US" dirty="0"/>
              <a:t>-loops through a block of code while a specified condition is true</a:t>
            </a:r>
          </a:p>
          <a:p>
            <a:r>
              <a:rPr lang="en-US" b="1" dirty="0"/>
              <a:t>do/while</a:t>
            </a:r>
            <a:r>
              <a:rPr lang="en-US" dirty="0"/>
              <a:t> – also loops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Arithmetic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6280"/>
          <a:ext cx="82296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x=y+2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x=y*2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x=y/2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Modulus(division</a:t>
                      </a:r>
                      <a:r>
                        <a:rPr lang="en-US" baseline="0" dirty="0"/>
                        <a:t> remainder)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x=y%2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x=++y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x=y-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for loop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sz="2400" b="1" dirty="0"/>
              <a:t>for(statement 1; statement 2; statement 3)</a:t>
            </a:r>
          </a:p>
          <a:p>
            <a:pPr marL="514350" indent="-514350" algn="just">
              <a:buNone/>
            </a:pPr>
            <a:r>
              <a:rPr lang="en-US" sz="2400" b="1" dirty="0"/>
              <a:t>{</a:t>
            </a:r>
          </a:p>
          <a:p>
            <a:pPr marL="514350" indent="-514350" algn="just">
              <a:buNone/>
            </a:pPr>
            <a:r>
              <a:rPr lang="en-US" sz="2400" b="1" dirty="0"/>
              <a:t>the code block to be executed</a:t>
            </a:r>
          </a:p>
          <a:p>
            <a:pPr marL="514350" indent="-514350" algn="just">
              <a:buNone/>
            </a:pPr>
            <a:r>
              <a:rPr lang="en-US" sz="2400" b="1" dirty="0"/>
              <a:t>}</a:t>
            </a:r>
          </a:p>
          <a:p>
            <a:pPr marL="514350" indent="-514350" algn="just">
              <a:buNone/>
            </a:pPr>
            <a:r>
              <a:rPr lang="en-US" sz="2400" b="1" dirty="0"/>
              <a:t>Statement 1 </a:t>
            </a:r>
            <a:r>
              <a:rPr lang="en-US" sz="2400" dirty="0"/>
              <a:t>is executed before the loop (the code block) starts.</a:t>
            </a:r>
          </a:p>
          <a:p>
            <a:pPr marL="514350" indent="-514350" algn="just">
              <a:buNone/>
            </a:pPr>
            <a:r>
              <a:rPr lang="en-US" sz="2400" b="1" dirty="0"/>
              <a:t>Statement 2 </a:t>
            </a:r>
            <a:r>
              <a:rPr lang="en-US" sz="2400" dirty="0"/>
              <a:t>defines the condition for running the loop (the code block)</a:t>
            </a:r>
          </a:p>
          <a:p>
            <a:pPr marL="514350" indent="-514350" algn="just">
              <a:buNone/>
            </a:pPr>
            <a:r>
              <a:rPr lang="en-US" sz="2400" b="1" dirty="0"/>
              <a:t>Statement 3 </a:t>
            </a:r>
            <a:r>
              <a:rPr lang="en-US" sz="2400" dirty="0"/>
              <a:t>is executed each time after the loop (the code block) has been executed.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for/In Loop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err="1"/>
              <a:t>var</a:t>
            </a:r>
            <a:r>
              <a:rPr lang="en-US" sz="2800" dirty="0"/>
              <a:t> person = {</a:t>
            </a:r>
            <a:r>
              <a:rPr lang="en-US" sz="2800" dirty="0" err="1"/>
              <a:t>fname</a:t>
            </a:r>
            <a:r>
              <a:rPr lang="en-US" sz="2800" dirty="0"/>
              <a:t>: “John”, </a:t>
            </a:r>
            <a:r>
              <a:rPr lang="en-US" sz="2800" dirty="0" err="1"/>
              <a:t>lname</a:t>
            </a:r>
            <a:r>
              <a:rPr lang="en-US" sz="2800" dirty="0"/>
              <a:t>: “Doe, age: 25};</a:t>
            </a:r>
          </a:p>
          <a:p>
            <a:pPr>
              <a:buNone/>
            </a:pPr>
            <a:r>
              <a:rPr lang="en-US" sz="2800" dirty="0"/>
              <a:t>for (x in person)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txt =txt + person[x];</a:t>
            </a:r>
          </a:p>
          <a:p>
            <a:pPr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>
              <a:tabLst>
                <a:tab pos="5080000" algn="l"/>
              </a:tabLst>
            </a:pPr>
            <a:r>
              <a:rPr lang="en-US" b="1" dirty="0"/>
              <a:t>while loop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46237"/>
            <a:ext cx="8229600" cy="4525963"/>
          </a:xfrm>
        </p:spPr>
        <p:txBody>
          <a:bodyPr/>
          <a:lstStyle/>
          <a:p>
            <a:pPr marL="0" indent="0" algn="just">
              <a:buNone/>
              <a:tabLst>
                <a:tab pos="406400" algn="l"/>
              </a:tabLst>
            </a:pPr>
            <a:r>
              <a:rPr lang="en-US" dirty="0"/>
              <a:t>The while loop loops through a block of code as long as a specified condition is true</a:t>
            </a:r>
          </a:p>
          <a:p>
            <a:pPr>
              <a:buNone/>
            </a:pPr>
            <a:r>
              <a:rPr lang="en-US" b="1" dirty="0"/>
              <a:t>while(condition)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code block to be executed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do/while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8305800" cy="4068763"/>
          </a:xfrm>
        </p:spPr>
        <p:txBody>
          <a:bodyPr/>
          <a:lstStyle/>
          <a:p>
            <a:pPr>
              <a:buNone/>
            </a:pPr>
            <a:r>
              <a:rPr lang="en-US" dirty="0"/>
              <a:t>do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code block to be executed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while(condition);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Use JavaScript to write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7"/>
            <a:ext cx="8229600" cy="4525963"/>
          </a:xfrm>
        </p:spPr>
        <p:txBody>
          <a:bodyPr/>
          <a:lstStyle/>
          <a:p>
            <a:r>
              <a:rPr lang="en-US" dirty="0"/>
              <a:t>To access an HTML element from JavaScript, you can use the </a:t>
            </a:r>
            <a:r>
              <a:rPr lang="en-US" dirty="0" err="1"/>
              <a:t>document.getElementById</a:t>
            </a:r>
            <a:r>
              <a:rPr lang="en-US" dirty="0"/>
              <a:t>(id) method.</a:t>
            </a:r>
          </a:p>
          <a:p>
            <a:pPr>
              <a:buNone/>
            </a:pPr>
            <a:r>
              <a:rPr lang="en-US" b="1" dirty="0"/>
              <a:t>&lt;script&gt;</a:t>
            </a:r>
          </a:p>
          <a:p>
            <a:pPr marL="0" indent="0">
              <a:buNone/>
            </a:pPr>
            <a:r>
              <a:rPr lang="en-US" sz="2800" b="1" dirty="0" err="1"/>
              <a:t>document.getElementById</a:t>
            </a:r>
            <a:r>
              <a:rPr lang="en-US" sz="2800" b="1" dirty="0"/>
              <a:t>(“demo”).</a:t>
            </a:r>
            <a:r>
              <a:rPr lang="en-US" sz="2800" b="1" dirty="0" err="1"/>
              <a:t>innerHTML</a:t>
            </a:r>
            <a:r>
              <a:rPr lang="en-US" sz="2800" b="1" dirty="0"/>
              <a:t>= “My First JavaScript”</a:t>
            </a:r>
          </a:p>
          <a:p>
            <a:pPr>
              <a:buNone/>
            </a:pPr>
            <a:r>
              <a:rPr lang="en-US" b="1" dirty="0"/>
              <a:t>&lt;/script&gt;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Adding HTML using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9637"/>
            <a:ext cx="8229600" cy="4525963"/>
          </a:xfrm>
        </p:spPr>
        <p:txBody>
          <a:bodyPr/>
          <a:lstStyle/>
          <a:p>
            <a:r>
              <a:rPr lang="en-US" dirty="0"/>
              <a:t>Used to give output or errors on Web requests</a:t>
            </a:r>
          </a:p>
          <a:p>
            <a:pPr>
              <a:buNone/>
            </a:pPr>
            <a:r>
              <a:rPr lang="en-US" sz="2800" b="1" dirty="0"/>
              <a:t>&lt;script&gt;</a:t>
            </a:r>
          </a:p>
          <a:p>
            <a:pPr>
              <a:buNone/>
            </a:pPr>
            <a:r>
              <a:rPr lang="en-US" sz="2800" b="1" dirty="0" err="1"/>
              <a:t>document.write</a:t>
            </a:r>
            <a:r>
              <a:rPr lang="en-US" sz="2800" b="1" dirty="0"/>
              <a:t> (“&lt;p&gt; My First JavaScript&lt;/p&gt;”);</a:t>
            </a:r>
          </a:p>
          <a:p>
            <a:pPr>
              <a:buNone/>
            </a:pPr>
            <a:r>
              <a:rPr lang="en-US" sz="2800" b="1" dirty="0"/>
              <a:t>&lt;/script&gt;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Handling Events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8637"/>
            <a:ext cx="8229600" cy="4525963"/>
          </a:xfrm>
        </p:spPr>
        <p:txBody>
          <a:bodyPr/>
          <a:lstStyle/>
          <a:p>
            <a:r>
              <a:rPr lang="en-US" dirty="0"/>
              <a:t>Creating a </a:t>
            </a:r>
            <a:r>
              <a:rPr lang="en-US" b="1" dirty="0"/>
              <a:t>POP-UP</a:t>
            </a:r>
            <a:r>
              <a:rPr lang="en-US" dirty="0"/>
              <a:t> alert</a:t>
            </a:r>
          </a:p>
          <a:p>
            <a:r>
              <a:rPr lang="en-US" dirty="0"/>
              <a:t>Handling the </a:t>
            </a:r>
            <a:r>
              <a:rPr lang="en-US" b="1" dirty="0" err="1"/>
              <a:t>onclick</a:t>
            </a:r>
            <a:r>
              <a:rPr lang="en-US" b="1" dirty="0"/>
              <a:t> </a:t>
            </a:r>
            <a:r>
              <a:rPr lang="en-US" dirty="0"/>
              <a:t>event</a:t>
            </a:r>
          </a:p>
          <a:p>
            <a:r>
              <a:rPr lang="en-US" dirty="0"/>
              <a:t>Handling the </a:t>
            </a:r>
            <a:r>
              <a:rPr lang="en-US" b="1" dirty="0" err="1"/>
              <a:t>onmouseover</a:t>
            </a:r>
            <a:r>
              <a:rPr lang="en-US" dirty="0"/>
              <a:t> event</a:t>
            </a:r>
          </a:p>
          <a:p>
            <a:r>
              <a:rPr lang="en-US" dirty="0"/>
              <a:t>Creating a JavaScript </a:t>
            </a:r>
            <a:r>
              <a:rPr lang="en-US" b="1" dirty="0"/>
              <a:t>Clock</a:t>
            </a:r>
            <a:r>
              <a:rPr lang="en-US" dirty="0"/>
              <a:t> on page.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JavaScript Pop-Up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/>
          <a:lstStyle/>
          <a:p>
            <a:pPr marL="342900" lvl="1" indent="-342900" algn="just">
              <a:buNone/>
            </a:pPr>
            <a:r>
              <a:rPr lang="en-US" sz="2400" b="1" dirty="0"/>
              <a:t>alert("Write some text here")</a:t>
            </a:r>
            <a:endParaRPr lang="en-US" sz="2400" dirty="0"/>
          </a:p>
          <a:p>
            <a:pPr algn="just"/>
            <a:r>
              <a:rPr lang="en-US" sz="2400" dirty="0"/>
              <a:t>An alert box is often used if you want to make sure information comes through to the user.</a:t>
            </a:r>
          </a:p>
          <a:p>
            <a:pPr algn="just"/>
            <a:r>
              <a:rPr lang="en-US" sz="2400" dirty="0"/>
              <a:t>When an alert box pops up, the user will have to click "</a:t>
            </a:r>
            <a:r>
              <a:rPr lang="en-US" sz="2400" b="1" dirty="0"/>
              <a:t>OK</a:t>
            </a:r>
            <a:r>
              <a:rPr lang="en-US" sz="2400" dirty="0"/>
              <a:t>" to proceed.</a:t>
            </a:r>
          </a:p>
          <a:p>
            <a:pPr marL="0" lvl="1" indent="0" algn="just">
              <a:buNone/>
            </a:pPr>
            <a:r>
              <a:rPr lang="en-US" sz="2400" b="1" dirty="0"/>
              <a:t>Example:</a:t>
            </a:r>
          </a:p>
          <a:p>
            <a:pPr marL="0" lvl="1" indent="0" algn="just">
              <a:buNone/>
            </a:pPr>
            <a:r>
              <a:rPr lang="en-US" sz="2400" b="1" dirty="0"/>
              <a:t>       </a:t>
            </a:r>
            <a:r>
              <a:rPr lang="en-US" sz="2400" dirty="0" err="1"/>
              <a:t>window.alert</a:t>
            </a:r>
            <a:r>
              <a:rPr lang="en-US" sz="2400" dirty="0"/>
              <a:t>("</a:t>
            </a:r>
            <a:r>
              <a:rPr lang="en-US" sz="2400" dirty="0" err="1"/>
              <a:t>sometext</a:t>
            </a:r>
            <a:r>
              <a:rPr lang="en-US" sz="2400" dirty="0"/>
              <a:t>");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Pop-Up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lnSpcReduction="10000"/>
          </a:bodyPr>
          <a:lstStyle/>
          <a:p>
            <a:pPr marL="0" lvl="1" indent="0" algn="just">
              <a:buNone/>
            </a:pPr>
            <a:r>
              <a:rPr lang="en-US" sz="2400" b="1" dirty="0"/>
              <a:t>Confirm Box</a:t>
            </a:r>
          </a:p>
          <a:p>
            <a:pPr marL="231775" lvl="1" indent="-231775" algn="just">
              <a:buFont typeface="Arial" pitchFamily="34" charset="0"/>
              <a:buChar char="•"/>
            </a:pPr>
            <a:r>
              <a:rPr lang="en-US" sz="2400" dirty="0"/>
              <a:t>A confirm box is often used if you want the user to verify or accept something.</a:t>
            </a:r>
          </a:p>
          <a:p>
            <a:pPr marL="231775" lvl="1" indent="-231775" algn="just">
              <a:buFont typeface="Arial" pitchFamily="34" charset="0"/>
              <a:buChar char="•"/>
            </a:pPr>
            <a:r>
              <a:rPr lang="en-US" sz="2400" dirty="0"/>
              <a:t>When a confirm box pops up, the user will have to click either "</a:t>
            </a:r>
            <a:r>
              <a:rPr lang="en-US" sz="2400" b="1" dirty="0"/>
              <a:t>OK</a:t>
            </a:r>
            <a:r>
              <a:rPr lang="en-US" sz="2400" dirty="0"/>
              <a:t>" or "</a:t>
            </a:r>
            <a:r>
              <a:rPr lang="en-US" sz="2400" b="1" dirty="0"/>
              <a:t>Cancel</a:t>
            </a:r>
            <a:r>
              <a:rPr lang="en-US" sz="2400" dirty="0"/>
              <a:t>" to proceed.</a:t>
            </a:r>
          </a:p>
          <a:p>
            <a:pPr marL="231775" lvl="1" indent="-231775" algn="just">
              <a:buFont typeface="Arial" pitchFamily="34" charset="0"/>
              <a:buChar char="•"/>
            </a:pPr>
            <a:r>
              <a:rPr lang="en-US" sz="2400" dirty="0"/>
              <a:t>If the user clicks "OK", the box returns true. If the user clicks "Cancel", the box returns false.</a:t>
            </a:r>
          </a:p>
          <a:p>
            <a:pPr marL="231775" lvl="1" indent="-231775" algn="just">
              <a:buNone/>
            </a:pPr>
            <a:r>
              <a:rPr lang="en-US" sz="2400" b="1" dirty="0"/>
              <a:t>Syntax:</a:t>
            </a:r>
          </a:p>
          <a:p>
            <a:pPr marL="231775" lvl="1" indent="-231775"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window.confirm</a:t>
            </a:r>
            <a:r>
              <a:rPr lang="en-US" sz="2400" dirty="0"/>
              <a:t>("</a:t>
            </a:r>
            <a:r>
              <a:rPr lang="en-US" sz="2400" dirty="0" err="1"/>
              <a:t>sometext</a:t>
            </a:r>
            <a:r>
              <a:rPr lang="en-US" sz="2400" dirty="0"/>
              <a:t>");</a:t>
            </a:r>
          </a:p>
          <a:p>
            <a:pPr marL="231775" lvl="1" indent="-231775" algn="just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window.confirm</a:t>
            </a:r>
            <a:r>
              <a:rPr lang="en-US" sz="2400" dirty="0"/>
              <a:t>() method can be written without the window prefix.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JavaScript Pop-Up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229600" cy="4525963"/>
          </a:xfrm>
        </p:spPr>
        <p:txBody>
          <a:bodyPr>
            <a:normAutofit lnSpcReduction="10000"/>
          </a:bodyPr>
          <a:lstStyle/>
          <a:p>
            <a:pPr marL="0" lvl="1" indent="0" algn="just">
              <a:buNone/>
            </a:pPr>
            <a:r>
              <a:rPr lang="en-US" sz="2400" b="1" dirty="0"/>
              <a:t>Prompt Box</a:t>
            </a:r>
          </a:p>
          <a:p>
            <a:pPr marL="174625" lvl="1" indent="-174625" algn="just">
              <a:buFont typeface="Arial" pitchFamily="34" charset="0"/>
              <a:buChar char="•"/>
            </a:pPr>
            <a:r>
              <a:rPr lang="en-US" sz="2400" dirty="0"/>
              <a:t>A prompt box is often used if you want the user to input a value before entering a page.</a:t>
            </a:r>
          </a:p>
          <a:p>
            <a:pPr marL="174625" lvl="1" indent="-174625" algn="just">
              <a:buFont typeface="Arial" pitchFamily="34" charset="0"/>
              <a:buChar char="•"/>
            </a:pPr>
            <a:r>
              <a:rPr lang="en-US" sz="2400" dirty="0"/>
              <a:t>When a  prompt box pops up, the user will have  to click either "</a:t>
            </a:r>
            <a:r>
              <a:rPr lang="en-US" sz="2400" b="1" dirty="0"/>
              <a:t>OK</a:t>
            </a:r>
            <a:r>
              <a:rPr lang="en-US" sz="2400" dirty="0"/>
              <a:t>" or "</a:t>
            </a:r>
            <a:r>
              <a:rPr lang="en-US" sz="2400" b="1" dirty="0"/>
              <a:t>Cancel</a:t>
            </a:r>
            <a:r>
              <a:rPr lang="en-US" sz="2400" dirty="0"/>
              <a:t>" to proceed after entering an input value.</a:t>
            </a:r>
          </a:p>
          <a:p>
            <a:pPr marL="174625" lvl="1" indent="-174625" algn="just">
              <a:buFont typeface="Arial" pitchFamily="34" charset="0"/>
              <a:buChar char="•"/>
            </a:pPr>
            <a:r>
              <a:rPr lang="en-US" sz="2400" dirty="0"/>
              <a:t>If the user clicks "OK" the  box  returns the input  value. If the user clicks "Cancel" the box returns null.</a:t>
            </a:r>
          </a:p>
          <a:p>
            <a:pPr marL="174625" lvl="1" indent="-174625" algn="just">
              <a:buNone/>
            </a:pPr>
            <a:r>
              <a:rPr lang="en-US" sz="2400" b="1" dirty="0"/>
              <a:t>Syntax</a:t>
            </a:r>
          </a:p>
          <a:p>
            <a:pPr marL="174625" lvl="1" indent="-174625" algn="just">
              <a:buNone/>
            </a:pPr>
            <a:r>
              <a:rPr lang="en-US" sz="2400" dirty="0"/>
              <a:t>		</a:t>
            </a:r>
            <a:r>
              <a:rPr lang="en-US" sz="2400" dirty="0" err="1"/>
              <a:t>window.prompt</a:t>
            </a:r>
            <a:r>
              <a:rPr lang="en-US" sz="2400" dirty="0"/>
              <a:t>("</a:t>
            </a:r>
            <a:r>
              <a:rPr lang="en-US" sz="2400" dirty="0" err="1"/>
              <a:t>sometext","defaultvalue</a:t>
            </a:r>
            <a:r>
              <a:rPr lang="en-US" sz="2400" dirty="0"/>
              <a:t>");</a:t>
            </a:r>
          </a:p>
          <a:p>
            <a:pPr marL="174625" lvl="1" indent="-174625" algn="just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window.prompt</a:t>
            </a:r>
            <a:r>
              <a:rPr lang="en-US" sz="2400" dirty="0"/>
              <a:t>() method can be written without the window prefix.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143000"/>
          </a:xfrm>
        </p:spPr>
        <p:txBody>
          <a:bodyPr/>
          <a:lstStyle/>
          <a:p>
            <a:r>
              <a:rPr lang="en-US" b="1" dirty="0"/>
              <a:t>JavaScript 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76120"/>
          <a:ext cx="82296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x+y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onmouseover</a:t>
            </a:r>
            <a:r>
              <a:rPr lang="en-US" b="1" dirty="0"/>
              <a:t> event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534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onmouseover</a:t>
            </a:r>
            <a:r>
              <a:rPr lang="en-US" sz="2400" dirty="0"/>
              <a:t> event executes a JavaScript when moving the mouse pointer onto an image.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onmouseover</a:t>
            </a:r>
            <a:r>
              <a:rPr lang="en-US" sz="2400" dirty="0"/>
              <a:t>="</a:t>
            </a:r>
            <a:r>
              <a:rPr lang="en-US" sz="2400" dirty="0" err="1"/>
              <a:t>bigImg</a:t>
            </a:r>
            <a:r>
              <a:rPr lang="en-US" sz="2400" dirty="0"/>
              <a:t> (this)" </a:t>
            </a:r>
            <a:r>
              <a:rPr lang="en-US" sz="2400" dirty="0" err="1"/>
              <a:t>src</a:t>
            </a:r>
            <a:r>
              <a:rPr lang="en-US" sz="2400" dirty="0"/>
              <a:t>="smiley.gif alt="Smiley"&gt;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onmouseover</a:t>
            </a:r>
            <a:r>
              <a:rPr lang="en-US" sz="2400" dirty="0"/>
              <a:t> event occurs when the pointer is moved onto an element.</a:t>
            </a:r>
          </a:p>
          <a:p>
            <a:pPr>
              <a:buNone/>
            </a:pPr>
            <a:r>
              <a:rPr lang="en-US" sz="2400" b="1" dirty="0"/>
              <a:t>Syntax</a:t>
            </a:r>
          </a:p>
          <a:p>
            <a:pPr>
              <a:buNone/>
            </a:pPr>
            <a:r>
              <a:rPr lang="en-US" sz="2400" b="1" dirty="0"/>
              <a:t>In HTML:</a:t>
            </a:r>
          </a:p>
          <a:p>
            <a:pPr>
              <a:buNone/>
            </a:pPr>
            <a:r>
              <a:rPr lang="en-US" sz="2400" dirty="0"/>
              <a:t>   &lt;element </a:t>
            </a:r>
            <a:r>
              <a:rPr lang="en-US" sz="2400" dirty="0" err="1"/>
              <a:t>onmouseover</a:t>
            </a:r>
            <a:r>
              <a:rPr lang="en-US" sz="2400" dirty="0"/>
              <a:t>="</a:t>
            </a:r>
            <a:r>
              <a:rPr lang="en-US" sz="2400" dirty="0" err="1"/>
              <a:t>SomeJavaScriptCode</a:t>
            </a:r>
            <a:r>
              <a:rPr lang="en-US" sz="2400" dirty="0"/>
              <a:t>"&gt;</a:t>
            </a:r>
          </a:p>
          <a:p>
            <a:pPr>
              <a:buNone/>
            </a:pPr>
            <a:r>
              <a:rPr lang="en-US" sz="2400" b="1" dirty="0"/>
              <a:t>In JavaScript:</a:t>
            </a:r>
          </a:p>
          <a:p>
            <a:r>
              <a:rPr lang="en-US" sz="2400" dirty="0" err="1"/>
              <a:t>object.onmouseover</a:t>
            </a:r>
            <a:r>
              <a:rPr lang="en-US" sz="2400" dirty="0"/>
              <a:t> =function () {</a:t>
            </a:r>
            <a:r>
              <a:rPr lang="en-US" sz="2400" dirty="0" err="1"/>
              <a:t>SomeJavaScriptCode</a:t>
            </a:r>
            <a:r>
              <a:rPr lang="en-US" sz="2400" dirty="0"/>
              <a:t>};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143000"/>
          </a:xfrm>
        </p:spPr>
        <p:txBody>
          <a:bodyPr/>
          <a:lstStyle/>
          <a:p>
            <a:r>
              <a:rPr lang="en-US" b="1" dirty="0"/>
              <a:t>oncontextmenu event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200" b="1" dirty="0"/>
              <a:t>oncontextmenu</a:t>
            </a:r>
            <a:r>
              <a:rPr lang="en-US" sz="2200" dirty="0"/>
              <a:t> event is a complex events which is triggered when a right-button mouse click over an element.</a:t>
            </a:r>
          </a:p>
          <a:p>
            <a:pPr>
              <a:buNone/>
            </a:pPr>
            <a:r>
              <a:rPr lang="en-US" sz="2200" b="1" dirty="0"/>
              <a:t>Complex events</a:t>
            </a:r>
          </a:p>
          <a:p>
            <a:r>
              <a:rPr lang="en-US" sz="2200" dirty="0"/>
              <a:t>Also browser provides the following more complex events for convenience:</a:t>
            </a:r>
          </a:p>
          <a:p>
            <a:pPr marL="914400" indent="-914400">
              <a:buNone/>
              <a:tabLst>
                <a:tab pos="914400" algn="l"/>
              </a:tabLst>
            </a:pPr>
            <a:r>
              <a:rPr lang="en-US" sz="2200" b="1" dirty="0"/>
              <a:t> click :</a:t>
            </a:r>
            <a:r>
              <a:rPr lang="en-US" sz="2200" dirty="0"/>
              <a:t>Triggered by a mouse click: </a:t>
            </a:r>
            <a:r>
              <a:rPr lang="en-US" sz="2200" b="1" dirty="0" err="1"/>
              <a:t>mousedown</a:t>
            </a:r>
            <a:r>
              <a:rPr lang="en-US" sz="2200" dirty="0"/>
              <a:t> and then  </a:t>
            </a:r>
            <a:r>
              <a:rPr lang="en-US" sz="2200" b="1" dirty="0" err="1"/>
              <a:t>mouseup</a:t>
            </a:r>
            <a:r>
              <a:rPr lang="en-US" sz="2200" dirty="0"/>
              <a:t> over an element</a:t>
            </a:r>
          </a:p>
          <a:p>
            <a:pPr marL="1828800" indent="-1828800">
              <a:buNone/>
            </a:pPr>
            <a:r>
              <a:rPr lang="en-US" sz="2200" b="1" dirty="0" err="1"/>
              <a:t>contextmenu</a:t>
            </a:r>
            <a:r>
              <a:rPr lang="en-US" sz="2200" b="1" dirty="0"/>
              <a:t>: </a:t>
            </a:r>
            <a:r>
              <a:rPr lang="en-US" sz="2200" dirty="0"/>
              <a:t>Triggered by a right-button mouse click over an element.</a:t>
            </a:r>
          </a:p>
          <a:p>
            <a:pPr marL="1320800" indent="-1320800">
              <a:buNone/>
            </a:pPr>
            <a:r>
              <a:rPr lang="en-US" sz="2200" b="1" dirty="0"/>
              <a:t> </a:t>
            </a:r>
            <a:r>
              <a:rPr lang="en-US" sz="2200" b="1" dirty="0" err="1"/>
              <a:t>dblclick</a:t>
            </a:r>
            <a:r>
              <a:rPr lang="en-US" sz="2200" b="1" dirty="0"/>
              <a:t> :</a:t>
            </a:r>
            <a:r>
              <a:rPr lang="en-US" sz="2200" dirty="0"/>
              <a:t>Triggered by two clicks within a short time over an element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FF0000"/>
                </a:solidFill>
              </a:rPr>
              <a:t>&lt;input  type="button"  oncontextmenu="alert  ('Custom  menu');  return  false"  value="Right-click me"/&gt;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143000"/>
          </a:xfrm>
        </p:spPr>
        <p:txBody>
          <a:bodyPr/>
          <a:lstStyle/>
          <a:p>
            <a:r>
              <a:rPr lang="en-US" b="1" dirty="0"/>
              <a:t>oncontextmenu event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&lt;script language="JavaScript"&gt;</a:t>
            </a:r>
          </a:p>
          <a:p>
            <a:pPr>
              <a:buNone/>
            </a:pPr>
            <a:r>
              <a:rPr lang="en-US" sz="2400" dirty="0"/>
              <a:t>    function function2() {</a:t>
            </a:r>
          </a:p>
          <a:p>
            <a:pPr>
              <a:buNone/>
            </a:pPr>
            <a:r>
              <a:rPr lang="en-US" sz="2400" dirty="0"/>
              <a:t>        alert("This image is copyrighted") </a:t>
            </a:r>
          </a:p>
          <a:p>
            <a:pPr>
              <a:buNone/>
            </a:pPr>
            <a:r>
              <a:rPr lang="en-US" sz="2400" dirty="0"/>
              <a:t>    }</a:t>
            </a:r>
          </a:p>
          <a:p>
            <a:pPr>
              <a:buNone/>
            </a:pPr>
            <a:r>
              <a:rPr lang="en-US" sz="2400" b="1" dirty="0"/>
              <a:t>&lt;/script&gt;</a:t>
            </a:r>
          </a:p>
          <a:p>
            <a:pPr>
              <a:buNone/>
            </a:pPr>
            <a:r>
              <a:rPr lang="en-US" sz="2400" b="1" dirty="0"/>
              <a:t>&lt;body oncontextmenu="function2()"&gt;</a:t>
            </a:r>
          </a:p>
          <a:p>
            <a:pPr>
              <a:buNone/>
            </a:pPr>
            <a:r>
              <a:rPr lang="en-US" sz="2400" dirty="0"/>
              <a:t>    &lt;p&gt;Right click in the image.&lt;/p&gt;</a:t>
            </a:r>
          </a:p>
          <a:p>
            <a:pPr>
              <a:buNone/>
            </a:pPr>
            <a:r>
              <a:rPr lang="en-US" sz="2400" dirty="0"/>
              <a:t>    &lt;</a:t>
            </a:r>
            <a:r>
              <a:rPr lang="en-US" sz="2400" dirty="0" err="1"/>
              <a:t>img</a:t>
            </a:r>
            <a:r>
              <a:rPr lang="en-US" sz="2400" dirty="0"/>
              <a:t> oncontextmenu="function2()" </a:t>
            </a:r>
            <a:r>
              <a:rPr lang="en-US" sz="2400" dirty="0" err="1"/>
              <a:t>src</a:t>
            </a:r>
            <a:r>
              <a:rPr lang="en-US" sz="2400" dirty="0"/>
              <a:t>="images/browser.png" </a:t>
            </a:r>
          </a:p>
          <a:p>
            <a:pPr>
              <a:buNone/>
            </a:pPr>
            <a:r>
              <a:rPr lang="en-US" sz="2400" dirty="0"/>
              <a:t>         alt="" width="99" height="76"&gt;</a:t>
            </a:r>
          </a:p>
          <a:p>
            <a:pPr>
              <a:buNone/>
            </a:pPr>
            <a:r>
              <a:rPr lang="en-US" sz="2400" b="1" dirty="0"/>
              <a:t>&lt;/body&gt;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 err="1"/>
              <a:t>onblur</a:t>
            </a:r>
            <a:r>
              <a:rPr lang="en-US" b="1" dirty="0"/>
              <a:t> event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This event executes a JavaScript when a user leaves an input field:</a:t>
            </a:r>
          </a:p>
          <a:p>
            <a:pPr algn="just">
              <a:buNone/>
            </a:pPr>
            <a:r>
              <a:rPr lang="en-US" sz="2200" dirty="0"/>
              <a:t>	</a:t>
            </a:r>
            <a:r>
              <a:rPr lang="en-US" sz="2200" b="1" dirty="0"/>
              <a:t>&lt;input type="text" </a:t>
            </a:r>
            <a:r>
              <a:rPr lang="en-US" sz="2200" b="1" dirty="0" err="1"/>
              <a:t>onblur</a:t>
            </a:r>
            <a:r>
              <a:rPr lang="en-US" sz="2200" b="1" dirty="0"/>
              <a:t>="</a:t>
            </a:r>
            <a:r>
              <a:rPr lang="en-US" sz="2200" b="1" dirty="0" err="1"/>
              <a:t>myFunction</a:t>
            </a:r>
            <a:r>
              <a:rPr lang="en-US" sz="2200" b="1" dirty="0"/>
              <a:t> ()"&gt;</a:t>
            </a:r>
          </a:p>
          <a:p>
            <a:pPr algn="just">
              <a:buNone/>
            </a:pPr>
            <a:r>
              <a:rPr lang="en-US" sz="2200" dirty="0"/>
              <a:t>In JavaScript:</a:t>
            </a:r>
          </a:p>
          <a:p>
            <a:pPr algn="just">
              <a:buNone/>
            </a:pPr>
            <a:r>
              <a:rPr lang="en-US" sz="2200" b="1" dirty="0" err="1"/>
              <a:t>object.onblur</a:t>
            </a:r>
            <a:r>
              <a:rPr lang="en-US" sz="2200" b="1" dirty="0"/>
              <a:t> = function () {</a:t>
            </a:r>
            <a:r>
              <a:rPr lang="en-US" sz="2200" b="1" dirty="0" err="1"/>
              <a:t>SomeJavaScriptCode</a:t>
            </a:r>
            <a:r>
              <a:rPr lang="en-US" sz="2200" b="1" dirty="0"/>
              <a:t>};</a:t>
            </a:r>
          </a:p>
          <a:p>
            <a:pPr algn="just"/>
            <a:r>
              <a:rPr lang="en-US" sz="2200" dirty="0"/>
              <a:t>The </a:t>
            </a:r>
            <a:r>
              <a:rPr lang="en-US" sz="2200" b="1" dirty="0" err="1"/>
              <a:t>onblur</a:t>
            </a:r>
            <a:r>
              <a:rPr lang="en-US" sz="2200" dirty="0"/>
              <a:t> event occurs when an object </a:t>
            </a:r>
            <a:r>
              <a:rPr lang="en-US" sz="2200" b="1" dirty="0"/>
              <a:t>loses focus</a:t>
            </a:r>
            <a:r>
              <a:rPr lang="en-US" sz="2200" dirty="0"/>
              <a:t>, </a:t>
            </a:r>
            <a:r>
              <a:rPr lang="en-US" sz="2200" dirty="0" err="1"/>
              <a:t>onblur</a:t>
            </a:r>
            <a:r>
              <a:rPr lang="en-US" sz="2200" dirty="0"/>
              <a:t> is most often used with </a:t>
            </a:r>
            <a:r>
              <a:rPr lang="en-US" sz="2200" b="1" dirty="0"/>
              <a:t>form validation code </a:t>
            </a:r>
            <a:r>
              <a:rPr lang="en-US" sz="2200" dirty="0"/>
              <a:t>(e.g. when the user leaves a form field).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</a:rPr>
              <a:t>The  </a:t>
            </a:r>
            <a:r>
              <a:rPr lang="en-US" sz="2200" dirty="0" err="1">
                <a:solidFill>
                  <a:srgbClr val="FF0000"/>
                </a:solidFill>
              </a:rPr>
              <a:t>onblur</a:t>
            </a: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/>
              <a:t>event</a:t>
            </a:r>
            <a:r>
              <a:rPr lang="en-US" sz="2200" b="1" dirty="0"/>
              <a:t>  is  the  opposite  </a:t>
            </a:r>
            <a:r>
              <a:rPr lang="en-US" sz="2200" dirty="0"/>
              <a:t>of</a:t>
            </a:r>
            <a:r>
              <a:rPr lang="en-US" sz="2200" b="1" dirty="0"/>
              <a:t>  </a:t>
            </a:r>
            <a:r>
              <a:rPr lang="en-US" sz="2200" dirty="0">
                <a:solidFill>
                  <a:srgbClr val="FF0000"/>
                </a:solidFill>
              </a:rPr>
              <a:t>the  </a:t>
            </a:r>
            <a:r>
              <a:rPr lang="en-US" sz="2200" dirty="0" err="1">
                <a:solidFill>
                  <a:srgbClr val="FF0000"/>
                </a:solidFill>
              </a:rPr>
              <a:t>onfocus</a:t>
            </a: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/>
              <a:t>event  which  is  triggered  when  an  element  gets </a:t>
            </a:r>
            <a:r>
              <a:rPr lang="en-US" sz="2200" b="1" dirty="0"/>
              <a:t>focus</a:t>
            </a:r>
            <a:r>
              <a:rPr lang="en-US" sz="2200" dirty="0"/>
              <a:t>, </a:t>
            </a:r>
            <a:r>
              <a:rPr lang="en-US" sz="2200" b="1" dirty="0" err="1"/>
              <a:t>onfocus</a:t>
            </a:r>
            <a:r>
              <a:rPr lang="en-US" sz="2200" dirty="0"/>
              <a:t> event is most often used with &lt;input&gt;, &lt;select&gt;, and &lt;a&gt; tags.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onblur</a:t>
            </a:r>
            <a:r>
              <a:rPr lang="en-US" b="1" dirty="0"/>
              <a:t> event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763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&lt;head&gt;</a:t>
            </a:r>
          </a:p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{ </a:t>
            </a:r>
            <a:r>
              <a:rPr lang="en-US" sz="2400" dirty="0" err="1"/>
              <a:t>var</a:t>
            </a:r>
            <a:r>
              <a:rPr lang="en-US" sz="2400" dirty="0"/>
              <a:t> x=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fname</a:t>
            </a:r>
            <a:r>
              <a:rPr lang="en-US" sz="2400" dirty="0"/>
              <a:t>");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/>
              <a:t>x.value</a:t>
            </a:r>
            <a:r>
              <a:rPr lang="en-US" sz="2400" dirty="0"/>
              <a:t>=</a:t>
            </a:r>
            <a:r>
              <a:rPr lang="en-US" sz="2400" dirty="0" err="1"/>
              <a:t>x.value.toUpperCase</a:t>
            </a:r>
            <a:r>
              <a:rPr lang="en-US" sz="2400" dirty="0"/>
              <a:t>();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  <a:p>
            <a:pPr>
              <a:buNone/>
            </a:pPr>
            <a:r>
              <a:rPr lang="en-US" sz="2400" dirty="0"/>
              <a:t>&lt;/head&gt;</a:t>
            </a:r>
          </a:p>
          <a:p>
            <a:pPr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Enter your name: &lt;input type="text" id="</a:t>
            </a:r>
            <a:r>
              <a:rPr lang="en-US" sz="2400" dirty="0" err="1"/>
              <a:t>fname</a:t>
            </a:r>
            <a:r>
              <a:rPr lang="en-US" sz="2400" dirty="0"/>
              <a:t>“ </a:t>
            </a:r>
            <a:r>
              <a:rPr lang="en-US" sz="2400" dirty="0" err="1"/>
              <a:t>onblur</a:t>
            </a:r>
            <a:r>
              <a:rPr lang="en-US" sz="2400" dirty="0"/>
              <a:t>="</a:t>
            </a:r>
            <a:r>
              <a:rPr lang="en-US" sz="2400" dirty="0" err="1"/>
              <a:t>myFunction</a:t>
            </a:r>
            <a:r>
              <a:rPr lang="en-US" sz="2400" dirty="0"/>
              <a:t>()"&gt; </a:t>
            </a:r>
          </a:p>
          <a:p>
            <a:pPr>
              <a:buNone/>
            </a:pPr>
            <a:r>
              <a:rPr lang="en-US" sz="2400" dirty="0"/>
              <a:t>&lt;/body&gt;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onblur</a:t>
            </a:r>
            <a:r>
              <a:rPr lang="en-US" b="1" dirty="0"/>
              <a:t> event in 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b="5222"/>
          <a:stretch>
            <a:fillRect/>
          </a:stretch>
        </p:blipFill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 b="5792"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window.captureEvents</a:t>
            </a:r>
            <a:r>
              <a:rPr lang="en-US" sz="4000" b="1" dirty="0"/>
              <a:t>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just"/>
            <a:r>
              <a:rPr lang="en-US" sz="2400" dirty="0" err="1"/>
              <a:t>window.captureEvents</a:t>
            </a:r>
            <a:r>
              <a:rPr lang="en-US" sz="2400" dirty="0"/>
              <a:t> method registers the window to capture all events of the specified type.</a:t>
            </a:r>
          </a:p>
          <a:p>
            <a:pPr algn="just">
              <a:buNone/>
            </a:pPr>
            <a:r>
              <a:rPr lang="en-US" sz="2400" b="1" dirty="0"/>
              <a:t>Syntax:</a:t>
            </a:r>
          </a:p>
          <a:p>
            <a:pPr algn="just"/>
            <a:r>
              <a:rPr lang="en-US" sz="2400" dirty="0" err="1"/>
              <a:t>window.captureEvents</a:t>
            </a:r>
            <a:r>
              <a:rPr lang="en-US" sz="2400" dirty="0"/>
              <a:t> (</a:t>
            </a:r>
            <a:r>
              <a:rPr lang="en-US" sz="2400" dirty="0" err="1"/>
              <a:t>eventType</a:t>
            </a:r>
            <a:r>
              <a:rPr lang="en-US" sz="2400" dirty="0"/>
              <a:t>)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Event.ABORT</a:t>
            </a:r>
            <a:r>
              <a:rPr lang="en-US" sz="2400" dirty="0"/>
              <a:t>,  </a:t>
            </a:r>
            <a:r>
              <a:rPr lang="en-US" sz="2400" dirty="0" err="1"/>
              <a:t>Event.BLUR</a:t>
            </a:r>
            <a:r>
              <a:rPr lang="en-US" sz="2400" dirty="0"/>
              <a:t>,  </a:t>
            </a:r>
            <a:r>
              <a:rPr lang="en-US" sz="2400" dirty="0" err="1"/>
              <a:t>Event.CLICK</a:t>
            </a:r>
            <a:r>
              <a:rPr lang="en-US" sz="2400" dirty="0"/>
              <a:t>, </a:t>
            </a:r>
            <a:r>
              <a:rPr lang="en-US" sz="2400" dirty="0" err="1"/>
              <a:t>Event.CHANGE</a:t>
            </a:r>
            <a:r>
              <a:rPr lang="en-US" sz="2400" dirty="0"/>
              <a:t>, </a:t>
            </a:r>
            <a:r>
              <a:rPr lang="en-US" sz="2400" dirty="0" err="1"/>
              <a:t>Event.DBLCLICK</a:t>
            </a:r>
            <a:r>
              <a:rPr lang="en-US" sz="2400" dirty="0"/>
              <a:t>, </a:t>
            </a:r>
            <a:r>
              <a:rPr lang="en-US" sz="2400" dirty="0" err="1"/>
              <a:t>Event.DRAGDDROP</a:t>
            </a:r>
            <a:r>
              <a:rPr lang="en-US" sz="2400" dirty="0"/>
              <a:t>, </a:t>
            </a:r>
            <a:r>
              <a:rPr lang="en-US" sz="2400" dirty="0" err="1"/>
              <a:t>Event.ERROR</a:t>
            </a:r>
            <a:r>
              <a:rPr lang="en-US" sz="2400" dirty="0"/>
              <a:t>, </a:t>
            </a:r>
            <a:r>
              <a:rPr lang="en-US" sz="2400" dirty="0" err="1"/>
              <a:t>Event.FOCUS</a:t>
            </a:r>
            <a:r>
              <a:rPr lang="en-US" sz="2400" dirty="0"/>
              <a:t>, </a:t>
            </a:r>
            <a:r>
              <a:rPr lang="en-US" sz="2400" dirty="0" err="1"/>
              <a:t>Event.KEYDOWN</a:t>
            </a:r>
            <a:r>
              <a:rPr lang="en-US" sz="2400" dirty="0"/>
              <a:t>, </a:t>
            </a:r>
            <a:r>
              <a:rPr lang="en-US" sz="2400" dirty="0" err="1"/>
              <a:t>Event.KEYPRESS</a:t>
            </a:r>
            <a:r>
              <a:rPr lang="en-US" sz="2400" dirty="0"/>
              <a:t>,  </a:t>
            </a:r>
            <a:r>
              <a:rPr lang="en-US" sz="2400" dirty="0" err="1"/>
              <a:t>Event.KEYUP</a:t>
            </a:r>
            <a:r>
              <a:rPr lang="en-US" sz="2400" dirty="0"/>
              <a:t>,  </a:t>
            </a:r>
            <a:r>
              <a:rPr lang="en-US" sz="2400" dirty="0" err="1"/>
              <a:t>Event.LOAD</a:t>
            </a:r>
            <a:r>
              <a:rPr lang="en-US" sz="2400" dirty="0"/>
              <a:t>,  </a:t>
            </a:r>
            <a:r>
              <a:rPr lang="en-US" sz="2400" dirty="0" err="1"/>
              <a:t>Event.MOUSEDOWN</a:t>
            </a:r>
            <a:r>
              <a:rPr lang="en-US" sz="2400" dirty="0"/>
              <a:t>,  </a:t>
            </a:r>
            <a:r>
              <a:rPr lang="en-US" sz="2400" dirty="0" err="1"/>
              <a:t>Event.MOUSEMOVE</a:t>
            </a:r>
            <a:r>
              <a:rPr lang="en-US" sz="2400" dirty="0"/>
              <a:t>, </a:t>
            </a:r>
            <a:r>
              <a:rPr lang="en-US" sz="2400" dirty="0" err="1"/>
              <a:t>Event.MOUSEOUT</a:t>
            </a:r>
            <a:r>
              <a:rPr lang="en-US" sz="2400" dirty="0"/>
              <a:t>, </a:t>
            </a:r>
            <a:r>
              <a:rPr lang="en-US" sz="2400" dirty="0" err="1"/>
              <a:t>Event.MOUSEOVER</a:t>
            </a:r>
            <a:r>
              <a:rPr lang="en-US" sz="2400" dirty="0"/>
              <a:t>, </a:t>
            </a:r>
            <a:r>
              <a:rPr lang="en-US" sz="2400" dirty="0" err="1"/>
              <a:t>Event.MOUSEUP</a:t>
            </a:r>
            <a:r>
              <a:rPr lang="en-US" sz="2400" dirty="0"/>
              <a:t>, </a:t>
            </a:r>
            <a:r>
              <a:rPr lang="en-US" sz="2400" dirty="0" err="1"/>
              <a:t>Event.MOVE</a:t>
            </a:r>
            <a:r>
              <a:rPr lang="en-US" sz="2400" dirty="0"/>
              <a:t>, </a:t>
            </a:r>
            <a:r>
              <a:rPr lang="en-US" sz="2400" dirty="0" err="1"/>
              <a:t>Event.RESET</a:t>
            </a:r>
            <a:r>
              <a:rPr lang="en-US" sz="2400" dirty="0"/>
              <a:t>, </a:t>
            </a:r>
            <a:r>
              <a:rPr lang="en-US" sz="2400" dirty="0" err="1"/>
              <a:t>Event.RESIZE</a:t>
            </a:r>
            <a:r>
              <a:rPr lang="en-US" sz="2400" dirty="0"/>
              <a:t>, </a:t>
            </a:r>
            <a:r>
              <a:rPr lang="en-US" sz="2400" dirty="0" err="1"/>
              <a:t>Event.SELECT</a:t>
            </a:r>
            <a:r>
              <a:rPr lang="en-US" sz="2400" dirty="0"/>
              <a:t>, </a:t>
            </a:r>
            <a:r>
              <a:rPr lang="en-US" sz="2400" dirty="0" err="1"/>
              <a:t>Event.SUBMIT</a:t>
            </a:r>
            <a:r>
              <a:rPr lang="en-US" sz="2400" dirty="0"/>
              <a:t>, </a:t>
            </a:r>
            <a:r>
              <a:rPr lang="en-US" sz="2400" dirty="0" err="1"/>
              <a:t>Event.UNLOAD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window.captureEvents</a:t>
            </a:r>
            <a:r>
              <a:rPr lang="en-US" sz="4000" b="1" dirty="0"/>
              <a:t>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&lt;script language="JavaScript1.2"&gt;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var</a:t>
            </a:r>
            <a:r>
              <a:rPr lang="en-US" sz="2200" dirty="0"/>
              <a:t> counter = 0;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window.captureEvents</a:t>
            </a:r>
            <a:r>
              <a:rPr lang="en-US" sz="2200" dirty="0"/>
              <a:t>(</a:t>
            </a:r>
            <a:r>
              <a:rPr lang="en-US" sz="2200" dirty="0" err="1"/>
              <a:t>Event.CLICK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window.onclick</a:t>
            </a:r>
            <a:r>
              <a:rPr lang="en-US" sz="2200" dirty="0"/>
              <a:t> = </a:t>
            </a:r>
            <a:r>
              <a:rPr lang="en-US" sz="2200" dirty="0" err="1"/>
              <a:t>myClickHandler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     function </a:t>
            </a:r>
            <a:r>
              <a:rPr lang="en-US" sz="2200" dirty="0" err="1"/>
              <a:t>myClickHandler</a:t>
            </a:r>
            <a:r>
              <a:rPr lang="en-US" sz="2200" dirty="0"/>
              <a:t>(){</a:t>
            </a:r>
          </a:p>
          <a:p>
            <a:pPr>
              <a:buNone/>
            </a:pPr>
            <a:r>
              <a:rPr lang="en-US" sz="2200" dirty="0"/>
              <a:t>      </a:t>
            </a:r>
            <a:r>
              <a:rPr lang="en-US" sz="2200" dirty="0" err="1"/>
              <a:t>window.document.myForm.myText.handleEvent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    }</a:t>
            </a:r>
          </a:p>
          <a:p>
            <a:pPr>
              <a:buNone/>
            </a:pPr>
            <a:r>
              <a:rPr lang="en-US" sz="2200" dirty="0"/>
              <a:t>     function </a:t>
            </a:r>
            <a:r>
              <a:rPr lang="en-US" sz="2200" dirty="0" err="1"/>
              <a:t>changeText</a:t>
            </a:r>
            <a:r>
              <a:rPr lang="en-US" sz="2200" dirty="0"/>
              <a:t>(){</a:t>
            </a:r>
          </a:p>
          <a:p>
            <a:pPr>
              <a:buNone/>
            </a:pPr>
            <a:r>
              <a:rPr lang="en-US" sz="2200" dirty="0"/>
              <a:t>      </a:t>
            </a:r>
            <a:r>
              <a:rPr lang="en-US" sz="2200" dirty="0" err="1"/>
              <a:t>document.myForm.myText.value</a:t>
            </a:r>
            <a:r>
              <a:rPr lang="en-US" sz="2200" dirty="0"/>
              <a:t> = counter++;</a:t>
            </a:r>
          </a:p>
          <a:p>
            <a:pPr>
              <a:buNone/>
            </a:pPr>
            <a:r>
              <a:rPr lang="en-US" sz="2200" dirty="0"/>
              <a:t>    }</a:t>
            </a:r>
          </a:p>
          <a:p>
            <a:pPr>
              <a:buNone/>
            </a:pPr>
            <a:r>
              <a:rPr lang="en-US" sz="2200" b="1" dirty="0"/>
              <a:t>    &lt;/script&gt;</a:t>
            </a:r>
          </a:p>
          <a:p>
            <a:pPr>
              <a:buNone/>
            </a:pPr>
            <a:endParaRPr lang="en-US" sz="2200" b="1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window.captureEvents</a:t>
            </a:r>
            <a:r>
              <a:rPr lang="en-US" sz="4000" b="1" dirty="0"/>
              <a:t>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200" b="1" dirty="0"/>
              <a:t>&lt;body&gt;</a:t>
            </a:r>
          </a:p>
          <a:p>
            <a:pPr>
              <a:buNone/>
            </a:pPr>
            <a:r>
              <a:rPr lang="en-US" sz="2200" dirty="0"/>
              <a:t>    &lt;form name="</a:t>
            </a:r>
            <a:r>
              <a:rPr lang="en-US" sz="2200" dirty="0" err="1"/>
              <a:t>myForm</a:t>
            </a:r>
            <a:r>
              <a:rPr lang="en-US" sz="2200" dirty="0"/>
              <a:t>"&gt;</a:t>
            </a:r>
          </a:p>
          <a:p>
            <a:pPr>
              <a:buNone/>
            </a:pPr>
            <a:r>
              <a:rPr lang="en-US" sz="2200" dirty="0"/>
              <a:t>      &lt;input type=TEXT size=2 value="" name="</a:t>
            </a:r>
            <a:r>
              <a:rPr lang="en-US" sz="2200" dirty="0" err="1"/>
              <a:t>myText</a:t>
            </a:r>
            <a:r>
              <a:rPr lang="en-US" sz="2200" dirty="0"/>
              <a:t>" </a:t>
            </a:r>
            <a:r>
              <a:rPr lang="en-US" sz="2200" dirty="0" err="1"/>
              <a:t>onClick</a:t>
            </a:r>
            <a:r>
              <a:rPr lang="en-US" sz="2200" dirty="0"/>
              <a:t>='</a:t>
            </a:r>
            <a:r>
              <a:rPr lang="en-US" sz="2200" dirty="0" err="1"/>
              <a:t>changeText</a:t>
            </a:r>
            <a:r>
              <a:rPr lang="en-US" sz="2200" dirty="0"/>
              <a:t>()'&gt;</a:t>
            </a:r>
          </a:p>
          <a:p>
            <a:pPr>
              <a:buNone/>
            </a:pPr>
            <a:r>
              <a:rPr lang="en-US" sz="2200" dirty="0"/>
              <a:t>    &lt;/form&gt;</a:t>
            </a:r>
          </a:p>
          <a:p>
            <a:pPr>
              <a:buNone/>
            </a:pPr>
            <a:r>
              <a:rPr lang="en-US" sz="2200" b="1" dirty="0"/>
              <a:t> &lt;/body&gt;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window.captureEvents</a:t>
            </a:r>
            <a:r>
              <a:rPr lang="en-US" sz="4000" b="1" dirty="0"/>
              <a:t> in JavaScript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364"/>
          <a:stretch>
            <a:fillRect/>
          </a:stretch>
        </p:blipFill>
        <p:spPr bwMode="auto">
          <a:xfrm>
            <a:off x="457200" y="18288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b="5934"/>
          <a:stretch>
            <a:fillRect/>
          </a:stretch>
        </p:blipFill>
        <p:spPr bwMode="auto">
          <a:xfrm>
            <a:off x="457200" y="18288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b="4937"/>
          <a:stretch>
            <a:fillRect/>
          </a:stretch>
        </p:blipFill>
        <p:spPr bwMode="auto">
          <a:xfrm>
            <a:off x="457200" y="18288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Operator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/>
              <a:t>To add </a:t>
            </a:r>
            <a:r>
              <a:rPr lang="en-US" b="1" dirty="0"/>
              <a:t>two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 </a:t>
            </a:r>
            <a:r>
              <a:rPr lang="en-US" b="1" dirty="0"/>
              <a:t>string variables </a:t>
            </a:r>
            <a:r>
              <a:rPr lang="en-US" dirty="0"/>
              <a:t>together, use the </a:t>
            </a:r>
            <a:r>
              <a:rPr lang="en-US" b="1" dirty="0"/>
              <a:t>+ operator</a:t>
            </a:r>
            <a:r>
              <a:rPr lang="en-US" dirty="0"/>
              <a:t>.</a:t>
            </a:r>
          </a:p>
          <a:p>
            <a:r>
              <a:rPr lang="en-US" dirty="0"/>
              <a:t>The assignment operator </a:t>
            </a:r>
            <a:r>
              <a:rPr lang="en-US" b="1" dirty="0"/>
              <a:t>=</a:t>
            </a:r>
            <a:r>
              <a:rPr lang="en-US" dirty="0"/>
              <a:t> is used to assign values to JavaScript variables.</a:t>
            </a:r>
          </a:p>
          <a:p>
            <a:r>
              <a:rPr lang="en-US" dirty="0"/>
              <a:t>If you add</a:t>
            </a:r>
            <a:r>
              <a:rPr lang="en-US" b="1" dirty="0"/>
              <a:t> a number </a:t>
            </a:r>
            <a:r>
              <a:rPr lang="en-US" dirty="0"/>
              <a:t>and</a:t>
            </a:r>
            <a:r>
              <a:rPr lang="en-US" b="1" dirty="0"/>
              <a:t> a string, the result will be a </a:t>
            </a:r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b="1" dirty="0"/>
              <a:t>!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window.captureEvents</a:t>
            </a:r>
            <a:r>
              <a:rPr lang="en-US" sz="4000" b="1" dirty="0"/>
              <a:t> </a:t>
            </a:r>
            <a:r>
              <a:rPr lang="en-US" sz="4000" b="1" smtClean="0"/>
              <a:t>(demo)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6250"/>
          <a:stretch>
            <a:fillRect/>
          </a:stretch>
        </p:blipFill>
        <p:spPr bwMode="auto">
          <a:xfrm>
            <a:off x="304800" y="1828800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b="5364"/>
          <a:stretch>
            <a:fillRect/>
          </a:stretch>
        </p:blipFill>
        <p:spPr bwMode="auto">
          <a:xfrm>
            <a:off x="304800" y="1828800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b="5222"/>
          <a:stretch>
            <a:fillRect/>
          </a:stretch>
        </p:blipFill>
        <p:spPr bwMode="auto">
          <a:xfrm>
            <a:off x="228600" y="18288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 b="5649"/>
          <a:stretch>
            <a:fillRect/>
          </a:stretch>
        </p:blipFill>
        <p:spPr bwMode="auto">
          <a:xfrm>
            <a:off x="228600" y="18288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895600"/>
            <a:ext cx="7491413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6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If….Else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b="1" dirty="0"/>
              <a:t>if statement</a:t>
            </a:r>
            <a:r>
              <a:rPr lang="en-US" dirty="0"/>
              <a:t>- use this statement to execute some code only if a specified condition is true</a:t>
            </a:r>
          </a:p>
          <a:p>
            <a:r>
              <a:rPr lang="en-US" b="1" dirty="0"/>
              <a:t>if…else statement </a:t>
            </a:r>
            <a:r>
              <a:rPr lang="en-US" dirty="0"/>
              <a:t>– use this statement to execute some code if the condition is true and another code if the condition is false</a:t>
            </a:r>
          </a:p>
          <a:p>
            <a:r>
              <a:rPr lang="en-US" b="1" dirty="0"/>
              <a:t>if…else if…else statement </a:t>
            </a:r>
            <a:r>
              <a:rPr lang="en-US" dirty="0"/>
              <a:t>– use this statement to select one of many blocks of code to be executed.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If…Else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610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b="1" dirty="0"/>
              <a:t>if (condition1)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/>
              <a:t>code to be executed if condition1 is true</a:t>
            </a:r>
          </a:p>
          <a:p>
            <a:pPr>
              <a:buNone/>
            </a:pPr>
            <a:r>
              <a:rPr lang="en-US" sz="2200" b="1" dirty="0"/>
              <a:t>}</a:t>
            </a:r>
          </a:p>
          <a:p>
            <a:pPr>
              <a:buNone/>
            </a:pPr>
            <a:r>
              <a:rPr lang="en-US" sz="2200" b="1" dirty="0"/>
              <a:t>else if (condition2)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/>
              <a:t>code to be executed if condition2 is true</a:t>
            </a:r>
          </a:p>
          <a:p>
            <a:pPr>
              <a:buNone/>
            </a:pPr>
            <a:r>
              <a:rPr lang="en-US" sz="2200" b="1" dirty="0"/>
              <a:t>}</a:t>
            </a:r>
          </a:p>
          <a:p>
            <a:pPr>
              <a:buNone/>
            </a:pPr>
            <a:r>
              <a:rPr lang="en-US" sz="2200" b="1" dirty="0"/>
              <a:t>else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/>
              <a:t>code to be executed if neither condition1 nor condition2 is true</a:t>
            </a:r>
          </a:p>
          <a:p>
            <a:pPr>
              <a:buNone/>
            </a:pPr>
            <a:r>
              <a:rPr lang="en-US" sz="2200" b="1" dirty="0"/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Conditional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algn="just"/>
            <a:r>
              <a:rPr lang="en-US" sz="2800" dirty="0"/>
              <a:t>The  conditional  operator  is  the  only  JavaScript  operator  that  takes  three  operands.  The  operator can have one of two values based on a condition. </a:t>
            </a:r>
          </a:p>
          <a:p>
            <a:pPr algn="just">
              <a:buNone/>
            </a:pPr>
            <a:r>
              <a:rPr lang="en-US" sz="2800" b="1" dirty="0"/>
              <a:t>Syntax: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variable_name</a:t>
            </a:r>
            <a:r>
              <a:rPr lang="en-US" sz="2800" dirty="0"/>
              <a:t>=(condition)?value1:value2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      </a:t>
            </a:r>
            <a:r>
              <a:rPr lang="en-US" sz="2800" dirty="0" err="1"/>
              <a:t>voteable</a:t>
            </a:r>
            <a:r>
              <a:rPr lang="en-US" sz="2800" dirty="0"/>
              <a:t> =(age&lt;18)?"Too young":"Old enough";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+ Operator used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52578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The + operator can be used to add string variables or text values together </a:t>
            </a:r>
            <a:r>
              <a:rPr lang="en-US" sz="2400" dirty="0"/>
              <a:t>or it can be used to add a string to a number.</a:t>
            </a:r>
          </a:p>
          <a:p>
            <a:pPr algn="just">
              <a:buNone/>
            </a:pPr>
            <a:r>
              <a:rPr lang="en-US" sz="2400" b="1" dirty="0"/>
              <a:t>Example</a:t>
            </a:r>
          </a:p>
          <a:p>
            <a:pPr algn="just">
              <a:buNone/>
            </a:pPr>
            <a:r>
              <a:rPr lang="en-US" sz="2400" dirty="0"/>
              <a:t>	x=5+5;</a:t>
            </a:r>
          </a:p>
          <a:p>
            <a:pPr algn="just">
              <a:buNone/>
            </a:pPr>
            <a:r>
              <a:rPr lang="en-US" sz="2400" dirty="0"/>
              <a:t>	y="5"+5;</a:t>
            </a:r>
          </a:p>
          <a:p>
            <a:pPr algn="just">
              <a:buNone/>
            </a:pPr>
            <a:r>
              <a:rPr lang="en-US" sz="2400" dirty="0"/>
              <a:t>	z="Hello"+5;</a:t>
            </a:r>
          </a:p>
          <a:p>
            <a:pPr algn="just">
              <a:buNone/>
            </a:pPr>
            <a:r>
              <a:rPr lang="en-US" sz="2400" dirty="0"/>
              <a:t>	The result of x, y and z will be:</a:t>
            </a:r>
          </a:p>
          <a:p>
            <a:pPr algn="just">
              <a:buNone/>
            </a:pPr>
            <a:r>
              <a:rPr lang="en-US" sz="2400" dirty="0"/>
              <a:t>	10</a:t>
            </a:r>
          </a:p>
          <a:p>
            <a:pPr algn="just">
              <a:buNone/>
            </a:pPr>
            <a:r>
              <a:rPr lang="en-US" sz="2400" dirty="0"/>
              <a:t>	55</a:t>
            </a:r>
          </a:p>
          <a:p>
            <a:pPr algn="just">
              <a:buNone/>
            </a:pPr>
            <a:r>
              <a:rPr lang="en-US" sz="2400" dirty="0"/>
              <a:t>	Hello5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6979D82-5C2C-4A4C-9BB8-77848C32B353}" vid="{F4FD1AB0-0B30-4B59-9AEB-4CD820E55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4836</TotalTime>
  <Words>2446</Words>
  <Application>Microsoft Office PowerPoint</Application>
  <PresentationFormat>On-screen Show (4:3)</PresentationFormat>
  <Paragraphs>440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AvantGarde Md BT</vt:lpstr>
      <vt:lpstr>Calibri</vt:lpstr>
      <vt:lpstr>Times New Roman</vt:lpstr>
      <vt:lpstr>Verdana</vt:lpstr>
      <vt:lpstr>Wingdings</vt:lpstr>
      <vt:lpstr>Theme1</vt:lpstr>
      <vt:lpstr>  Session 4.2 JavaScript Operators and Loops</vt:lpstr>
      <vt:lpstr>Contents</vt:lpstr>
      <vt:lpstr>JavaScript Arithmetic Operators</vt:lpstr>
      <vt:lpstr>JavaScript Assignment Operators</vt:lpstr>
      <vt:lpstr>JavaScript Operator Basics</vt:lpstr>
      <vt:lpstr>JavaScript If….Else</vt:lpstr>
      <vt:lpstr>If…Else Syntax</vt:lpstr>
      <vt:lpstr>Conditional Operators </vt:lpstr>
      <vt:lpstr>+ Operator used on Strings</vt:lpstr>
      <vt:lpstr>test() function in JavaScript</vt:lpstr>
      <vt:lpstr>Expressions in JavaScript</vt:lpstr>
      <vt:lpstr>Expressions in JavaScript</vt:lpstr>
      <vt:lpstr>Expressions in JavaScript</vt:lpstr>
      <vt:lpstr>‘in’ operator in JavaScript</vt:lpstr>
      <vt:lpstr>‘in’ operator in JavaScript</vt:lpstr>
      <vt:lpstr>‘in’ operator in JavaScript</vt:lpstr>
      <vt:lpstr>‘===’ operator in JavaScript</vt:lpstr>
      <vt:lpstr>delete operator in JavaScript</vt:lpstr>
      <vt:lpstr>delete operator in JavaScript</vt:lpstr>
      <vt:lpstr>delete operator in JavaScript</vt:lpstr>
      <vt:lpstr>delete operator in JavaScript</vt:lpstr>
      <vt:lpstr>typeof operator in JavaScript</vt:lpstr>
      <vt:lpstr>typeof operator in JavaScript</vt:lpstr>
      <vt:lpstr>Logical Operators</vt:lpstr>
      <vt:lpstr>Logical Operators</vt:lpstr>
      <vt:lpstr>Accessing HTML Elements (Nodes)</vt:lpstr>
      <vt:lpstr>Accessing HTML Elements (Nodes)</vt:lpstr>
      <vt:lpstr>Accessing HTML Elements (Nodes)</vt:lpstr>
      <vt:lpstr>Loops in JavaScript</vt:lpstr>
      <vt:lpstr>for loop in JavaScript</vt:lpstr>
      <vt:lpstr>for/In Loop in JavaScript</vt:lpstr>
      <vt:lpstr>while loop in JavaScript</vt:lpstr>
      <vt:lpstr>do/while in JavaScript</vt:lpstr>
      <vt:lpstr>Use JavaScript to write HTML</vt:lpstr>
      <vt:lpstr>Adding HTML using JavaScript</vt:lpstr>
      <vt:lpstr>Handling Events in JavaScript</vt:lpstr>
      <vt:lpstr>JavaScript Pop-Up Boxes</vt:lpstr>
      <vt:lpstr>JavaScript Pop-Up Boxes</vt:lpstr>
      <vt:lpstr>JavaScript Pop-Up Boxes</vt:lpstr>
      <vt:lpstr>onmouseover event in JavaScript</vt:lpstr>
      <vt:lpstr>oncontextmenu event in JavaScript</vt:lpstr>
      <vt:lpstr>oncontextmenu event in JavaScript</vt:lpstr>
      <vt:lpstr>onblur event in JavaScript</vt:lpstr>
      <vt:lpstr>onblur event in JavaScript</vt:lpstr>
      <vt:lpstr>onblur event in JavaScript</vt:lpstr>
      <vt:lpstr>window.captureEvents in JavaScript</vt:lpstr>
      <vt:lpstr>window.captureEvents in JavaScript</vt:lpstr>
      <vt:lpstr>window.captureEvents in JavaScript</vt:lpstr>
      <vt:lpstr>window.captureEvents in JavaScript</vt:lpstr>
      <vt:lpstr>window.captureEvents (demo)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hp</cp:lastModifiedBy>
  <cp:revision>471</cp:revision>
  <dcterms:created xsi:type="dcterms:W3CDTF">2008-11-18T07:26:16Z</dcterms:created>
  <dcterms:modified xsi:type="dcterms:W3CDTF">2023-07-04T04:54:24Z</dcterms:modified>
</cp:coreProperties>
</file>