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handoutMasterIdLst>
    <p:handoutMasterId r:id="rId37"/>
  </p:handoutMasterIdLst>
  <p:sldIdLst>
    <p:sldId id="256" r:id="rId2"/>
    <p:sldId id="415" r:id="rId3"/>
    <p:sldId id="416" r:id="rId4"/>
    <p:sldId id="430" r:id="rId5"/>
    <p:sldId id="431" r:id="rId6"/>
    <p:sldId id="426" r:id="rId7"/>
    <p:sldId id="427" r:id="rId8"/>
    <p:sldId id="429" r:id="rId9"/>
    <p:sldId id="418" r:id="rId10"/>
    <p:sldId id="438" r:id="rId11"/>
    <p:sldId id="439" r:id="rId12"/>
    <p:sldId id="440" r:id="rId13"/>
    <p:sldId id="432" r:id="rId14"/>
    <p:sldId id="437" r:id="rId15"/>
    <p:sldId id="433" r:id="rId16"/>
    <p:sldId id="436" r:id="rId17"/>
    <p:sldId id="434" r:id="rId18"/>
    <p:sldId id="435" r:id="rId19"/>
    <p:sldId id="449" r:id="rId20"/>
    <p:sldId id="450" r:id="rId21"/>
    <p:sldId id="419" r:id="rId22"/>
    <p:sldId id="441" r:id="rId23"/>
    <p:sldId id="420" r:id="rId24"/>
    <p:sldId id="442" r:id="rId25"/>
    <p:sldId id="443" r:id="rId26"/>
    <p:sldId id="445" r:id="rId27"/>
    <p:sldId id="444" r:id="rId28"/>
    <p:sldId id="446" r:id="rId29"/>
    <p:sldId id="447" r:id="rId30"/>
    <p:sldId id="448" r:id="rId31"/>
    <p:sldId id="421" r:id="rId32"/>
    <p:sldId id="422" r:id="rId33"/>
    <p:sldId id="423" r:id="rId34"/>
    <p:sldId id="414" r:id="rId35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0053" autoAdjust="0"/>
  </p:normalViewPr>
  <p:slideViewPr>
    <p:cSldViewPr>
      <p:cViewPr varScale="1">
        <p:scale>
          <a:sx n="66" d="100"/>
          <a:sy n="66" d="100"/>
        </p:scale>
        <p:origin x="14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1E9407-CDE7-4D68-AA91-2FD28EFA78F1}" type="datetimeFigureOut">
              <a:rPr lang="en-US"/>
              <a:pPr>
                <a:defRPr/>
              </a:pPr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9F7EDA7-6317-427B-828E-E784C8107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9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54D6335-B9E9-4BAC-992D-4DB34403717B}" type="datetimeFigureOut">
              <a:rPr lang="en-US"/>
              <a:pPr>
                <a:defRPr/>
              </a:pPr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700"/>
            <a:ext cx="5435600" cy="446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09683C-0792-482F-A481-9444E4EE1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81088" y="866775"/>
            <a:ext cx="4632325" cy="34750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288" y="4713288"/>
            <a:ext cx="4987925" cy="41767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( Application Programming Interface)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09683C-0792-482F-A481-9444E4EE1D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586431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53145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9052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79814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5639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4401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78563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4661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02692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3889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9443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6" descr="template_final copy4">
            <a:extLst>
              <a:ext uri="{FF2B5EF4-FFF2-40B4-BE49-F238E27FC236}">
                <a16:creationId xmlns:a16="http://schemas.microsoft.com/office/drawing/2014/main" id="{BF89B22B-59BB-46DC-B09E-4EA603B8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2AEF861A-9FFE-4182-969D-47085454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938" y="6180138"/>
            <a:ext cx="498475" cy="557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fld id="{E44998FF-5BCB-4F06-A9C0-17DBED51E867}" type="slidenum">
              <a:rPr lang="en-US" altLang="en-US" sz="1400" smtClean="0">
                <a:latin typeface="AvantGarde Md BT" pitchFamily="34" charset="0"/>
              </a:rPr>
              <a:pPr eaLnBrk="1" hangingPunct="1">
                <a:lnSpc>
                  <a:spcPct val="150000"/>
                </a:lnSpc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400">
              <a:latin typeface="AvantGarde Md BT" pitchFamily="34" charset="0"/>
            </a:endParaRPr>
          </a:p>
        </p:txBody>
      </p:sp>
      <p:pic>
        <p:nvPicPr>
          <p:cNvPr id="1028" name="Picture 5" descr="logo">
            <a:extLst>
              <a:ext uri="{FF2B5EF4-FFF2-40B4-BE49-F238E27FC236}">
                <a16:creationId xmlns:a16="http://schemas.microsoft.com/office/drawing/2014/main" id="{0BF6282F-189B-4F42-A86E-B10398C9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logo">
            <a:extLst>
              <a:ext uri="{FF2B5EF4-FFF2-40B4-BE49-F238E27FC236}">
                <a16:creationId xmlns:a16="http://schemas.microsoft.com/office/drawing/2014/main" id="{E3E942A5-9E3B-47C2-9302-77173354B8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13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295400"/>
            <a:ext cx="8305800" cy="2549525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/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GB" b="1" dirty="0">
                <a:solidFill>
                  <a:schemeClr val="accent6"/>
                </a:solidFill>
              </a:rPr>
              <a:t>Session 4.3</a:t>
            </a:r>
            <a:br>
              <a:rPr lang="en-GB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JavaScript DOM, CSS and HTML Manipulation, Form Validation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31825" y="3030538"/>
            <a:ext cx="8054975" cy="771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en-US" sz="44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 err="1"/>
              <a:t>innerHTML</a:t>
            </a:r>
            <a:r>
              <a:rPr lang="en-US" b="1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b="1" dirty="0" err="1"/>
              <a:t>innerHTML</a:t>
            </a:r>
            <a:r>
              <a:rPr lang="en-US" sz="2600" dirty="0"/>
              <a:t> property is valid for both block and inline elements.</a:t>
            </a:r>
          </a:p>
          <a:p>
            <a:pPr algn="just"/>
            <a:r>
              <a:rPr lang="en-US" sz="2600" dirty="0"/>
              <a:t> The  </a:t>
            </a:r>
            <a:r>
              <a:rPr lang="en-US" sz="2600" b="1" dirty="0" err="1"/>
              <a:t>innerHTML</a:t>
            </a:r>
            <a:r>
              <a:rPr lang="en-US" sz="2600" dirty="0"/>
              <a:t> property  takes  a  string  that  specifies  a  valid  combination  of  text  and  elements.  </a:t>
            </a:r>
          </a:p>
          <a:p>
            <a:pPr algn="just"/>
            <a:r>
              <a:rPr lang="en-US" sz="2600" dirty="0"/>
              <a:t>When  the </a:t>
            </a:r>
            <a:r>
              <a:rPr lang="en-US" sz="2600" b="1" dirty="0" err="1"/>
              <a:t>innerHTML</a:t>
            </a:r>
            <a:r>
              <a:rPr lang="en-US" sz="2600" dirty="0"/>
              <a:t> property is set, </a:t>
            </a:r>
            <a:r>
              <a:rPr lang="en-US" sz="2600" dirty="0">
                <a:solidFill>
                  <a:schemeClr val="accent2"/>
                </a:solidFill>
              </a:rPr>
              <a:t>the given string completely </a:t>
            </a:r>
            <a:r>
              <a:rPr lang="en-US" sz="2600" dirty="0">
                <a:solidFill>
                  <a:srgbClr val="FF0000"/>
                </a:solidFill>
              </a:rPr>
              <a:t>replaces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accent2"/>
                </a:solidFill>
              </a:rPr>
              <a:t>the existing content of the object</a:t>
            </a:r>
            <a:r>
              <a:rPr lang="en-US" sz="2600" dirty="0"/>
              <a:t>. </a:t>
            </a:r>
          </a:p>
          <a:p>
            <a:pPr algn="just"/>
            <a:r>
              <a:rPr lang="en-US" sz="2600" dirty="0">
                <a:solidFill>
                  <a:schemeClr val="tx2"/>
                </a:solidFill>
              </a:rPr>
              <a:t>If the  string  contains  HTML  tags,  the  string  is  parsed  and  formatted  as  it  is  placed  into  the document.</a:t>
            </a:r>
          </a:p>
          <a:p>
            <a:pPr algn="just"/>
            <a:r>
              <a:rPr lang="en-US" sz="2600" dirty="0"/>
              <a:t>This  property  is  accessible  at  </a:t>
            </a:r>
            <a:r>
              <a:rPr lang="en-US" sz="2600" b="1" dirty="0"/>
              <a:t>run  time</a:t>
            </a:r>
            <a:r>
              <a:rPr lang="en-US" sz="2600" dirty="0"/>
              <a:t>,  as  of  Microsoft  Internet  Explorer  5.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 err="1"/>
              <a:t>innerHTML</a:t>
            </a:r>
            <a:r>
              <a:rPr lang="en-US" b="1" dirty="0"/>
              <a:t> </a:t>
            </a:r>
            <a:r>
              <a:rPr lang="en-US" b="1" dirty="0" smtClean="0"/>
              <a:t>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sz="2600" dirty="0"/>
              <a:t>&lt;html&gt;</a:t>
            </a:r>
          </a:p>
          <a:p>
            <a:pPr algn="just">
              <a:buNone/>
            </a:pPr>
            <a:r>
              <a:rPr lang="en-US" sz="2600" dirty="0"/>
              <a:t>&lt;body&gt;</a:t>
            </a:r>
          </a:p>
          <a:p>
            <a:pPr algn="just">
              <a:buNone/>
            </a:pPr>
            <a:endParaRPr lang="en-US" sz="2600" dirty="0"/>
          </a:p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&lt;h1 </a:t>
            </a:r>
            <a:r>
              <a:rPr lang="en-US" sz="2600" dirty="0" err="1">
                <a:solidFill>
                  <a:srgbClr val="FF0000"/>
                </a:solidFill>
              </a:rPr>
              <a:t>onclick</a:t>
            </a:r>
            <a:r>
              <a:rPr lang="en-US" sz="2600" dirty="0">
                <a:solidFill>
                  <a:srgbClr val="FF0000"/>
                </a:solidFill>
              </a:rPr>
              <a:t>="</a:t>
            </a:r>
            <a:r>
              <a:rPr lang="en-US" sz="2600" dirty="0" err="1">
                <a:solidFill>
                  <a:srgbClr val="FF0000"/>
                </a:solidFill>
              </a:rPr>
              <a:t>this.innerHTML</a:t>
            </a:r>
            <a:r>
              <a:rPr lang="en-US" sz="2600" dirty="0">
                <a:solidFill>
                  <a:srgbClr val="FF0000"/>
                </a:solidFill>
              </a:rPr>
              <a:t>='</a:t>
            </a:r>
            <a:r>
              <a:rPr lang="en-US" sz="2600" dirty="0" err="1">
                <a:solidFill>
                  <a:srgbClr val="FF0000"/>
                </a:solidFill>
              </a:rPr>
              <a:t>Ooops</a:t>
            </a:r>
            <a:r>
              <a:rPr lang="en-US" sz="2600" dirty="0">
                <a:solidFill>
                  <a:srgbClr val="FF0000"/>
                </a:solidFill>
              </a:rPr>
              <a:t>!'"&gt;</a:t>
            </a:r>
            <a:r>
              <a:rPr lang="en-US" sz="2600" dirty="0"/>
              <a:t>Click on this text!</a:t>
            </a:r>
            <a:r>
              <a:rPr lang="en-US" sz="2600" dirty="0">
                <a:solidFill>
                  <a:srgbClr val="FF0000"/>
                </a:solidFill>
              </a:rPr>
              <a:t>&lt;/h1&gt;</a:t>
            </a:r>
          </a:p>
          <a:p>
            <a:pPr algn="just">
              <a:buNone/>
            </a:pPr>
            <a:endParaRPr lang="en-US" sz="2600" dirty="0"/>
          </a:p>
          <a:p>
            <a:pPr algn="just">
              <a:buNone/>
            </a:pPr>
            <a:r>
              <a:rPr lang="en-US" sz="2600" dirty="0"/>
              <a:t>&lt;/body&gt;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innerHTML</a:t>
            </a:r>
            <a:r>
              <a:rPr lang="en-US" b="1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&lt;script&gt;</a:t>
            </a:r>
          </a:p>
          <a:p>
            <a:pPr algn="just">
              <a:buNone/>
            </a:pPr>
            <a:r>
              <a:rPr lang="en-US" sz="2600" dirty="0"/>
              <a:t>function </a:t>
            </a:r>
            <a:r>
              <a:rPr lang="en-US" sz="2600" dirty="0" err="1"/>
              <a:t>changetext</a:t>
            </a:r>
            <a:r>
              <a:rPr lang="en-US" sz="2600" dirty="0"/>
              <a:t>(x) {</a:t>
            </a:r>
          </a:p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    </a:t>
            </a:r>
            <a:r>
              <a:rPr lang="en-US" sz="2600" dirty="0" err="1">
                <a:solidFill>
                  <a:srgbClr val="FF0000"/>
                </a:solidFill>
              </a:rPr>
              <a:t>x.innerHTML</a:t>
            </a:r>
            <a:r>
              <a:rPr lang="en-US" sz="2600" dirty="0">
                <a:solidFill>
                  <a:srgbClr val="FF0000"/>
                </a:solidFill>
              </a:rPr>
              <a:t>="</a:t>
            </a:r>
            <a:r>
              <a:rPr lang="en-US" sz="2600" dirty="0" err="1">
                <a:solidFill>
                  <a:srgbClr val="FF0000"/>
                </a:solidFill>
              </a:rPr>
              <a:t>Ooops</a:t>
            </a:r>
            <a:r>
              <a:rPr lang="en-US" sz="2600" dirty="0">
                <a:solidFill>
                  <a:srgbClr val="FF0000"/>
                </a:solidFill>
              </a:rPr>
              <a:t>!";</a:t>
            </a:r>
          </a:p>
          <a:p>
            <a:pPr algn="just">
              <a:buNone/>
            </a:pPr>
            <a:r>
              <a:rPr lang="en-US" sz="2600" dirty="0"/>
              <a:t>}</a:t>
            </a:r>
          </a:p>
          <a:p>
            <a:pPr algn="just">
              <a:buNone/>
            </a:pPr>
            <a:r>
              <a:rPr lang="en-US" sz="2600" dirty="0"/>
              <a:t>&lt;/script&gt;</a:t>
            </a:r>
          </a:p>
          <a:p>
            <a:pPr algn="just">
              <a:buNone/>
            </a:pPr>
            <a:r>
              <a:rPr lang="en-US" sz="2600" dirty="0"/>
              <a:t>&lt;/head&gt;</a:t>
            </a:r>
          </a:p>
          <a:p>
            <a:pPr algn="just">
              <a:buNone/>
            </a:pPr>
            <a:r>
              <a:rPr lang="en-US" sz="2600" dirty="0"/>
              <a:t>&lt;body&gt;</a:t>
            </a:r>
          </a:p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</a:rPr>
              <a:t>&lt;h1 </a:t>
            </a:r>
            <a:r>
              <a:rPr lang="en-US" sz="2600" dirty="0" err="1">
                <a:solidFill>
                  <a:srgbClr val="FF0000"/>
                </a:solidFill>
              </a:rPr>
              <a:t>onclick</a:t>
            </a:r>
            <a:r>
              <a:rPr lang="en-US" sz="2600" dirty="0">
                <a:solidFill>
                  <a:srgbClr val="FF0000"/>
                </a:solidFill>
              </a:rPr>
              <a:t>="</a:t>
            </a:r>
            <a:r>
              <a:rPr lang="en-US" sz="2600" dirty="0" err="1">
                <a:solidFill>
                  <a:srgbClr val="FF0000"/>
                </a:solidFill>
              </a:rPr>
              <a:t>changetext</a:t>
            </a:r>
            <a:r>
              <a:rPr lang="en-US" sz="2600" dirty="0">
                <a:solidFill>
                  <a:srgbClr val="FF0000"/>
                </a:solidFill>
              </a:rPr>
              <a:t>(this)"&gt;Click on this text!&lt;/h1&gt;</a:t>
            </a:r>
          </a:p>
          <a:p>
            <a:pPr algn="just">
              <a:buNone/>
            </a:pPr>
            <a:r>
              <a:rPr lang="en-US" sz="2600" dirty="0"/>
              <a:t>&lt;/body&gt;</a:t>
            </a:r>
            <a:endParaRPr lang="en-US" sz="2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HTML elements by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algn="just"/>
            <a:r>
              <a:rPr lang="en-US" sz="2600" dirty="0"/>
              <a:t>The “</a:t>
            </a:r>
            <a:r>
              <a:rPr lang="en-US" sz="2600" dirty="0" err="1"/>
              <a:t>document.getElementById</a:t>
            </a:r>
            <a:r>
              <a:rPr lang="en-US" sz="2600" dirty="0"/>
              <a:t>()” method is used it </a:t>
            </a:r>
            <a:r>
              <a:rPr lang="en-US" sz="2600" dirty="0">
                <a:solidFill>
                  <a:srgbClr val="FF0000"/>
                </a:solidFill>
              </a:rPr>
              <a:t>returns a reference to the element by its ID</a:t>
            </a:r>
            <a:r>
              <a:rPr lang="en-US" sz="2600" dirty="0"/>
              <a:t>. </a:t>
            </a:r>
          </a:p>
          <a:p>
            <a:pPr algn="just"/>
            <a:r>
              <a:rPr lang="en-US" sz="2600" dirty="0"/>
              <a:t>Element is a reference to an Element object, or </a:t>
            </a:r>
            <a:r>
              <a:rPr lang="en-US" sz="2600" b="1" dirty="0"/>
              <a:t>null</a:t>
            </a:r>
            <a:r>
              <a:rPr lang="en-US" sz="2600" dirty="0"/>
              <a:t> if an element  with  the  specified  ID  is  not  in  the  document.</a:t>
            </a:r>
          </a:p>
          <a:p>
            <a:pPr algn="just"/>
            <a:r>
              <a:rPr lang="en-US" sz="2600" dirty="0"/>
              <a:t>id  is  a  </a:t>
            </a:r>
            <a:r>
              <a:rPr lang="en-US" sz="2600" dirty="0">
                <a:solidFill>
                  <a:srgbClr val="FF0000"/>
                </a:solidFill>
              </a:rPr>
              <a:t>case-sensitive</a:t>
            </a:r>
            <a:r>
              <a:rPr lang="en-US" sz="2600" dirty="0"/>
              <a:t>  string representing the unique ID of the element being sought. </a:t>
            </a:r>
          </a:p>
          <a:p>
            <a:pPr>
              <a:buNone/>
            </a:pPr>
            <a:r>
              <a:rPr lang="en-US" sz="2400" b="1" dirty="0"/>
              <a:t>Syntax: </a:t>
            </a:r>
          </a:p>
          <a:p>
            <a:pPr>
              <a:buNone/>
            </a:pPr>
            <a:r>
              <a:rPr lang="en-US" sz="2400" dirty="0"/>
              <a:t>element = </a:t>
            </a:r>
            <a:r>
              <a:rPr lang="en-US" sz="2400" dirty="0" err="1"/>
              <a:t>document.getElementById</a:t>
            </a:r>
            <a:r>
              <a:rPr lang="en-US" sz="2400" dirty="0"/>
              <a:t>(id);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HTML elements by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&lt;body&gt;</a:t>
            </a:r>
          </a:p>
          <a:p>
            <a:pPr>
              <a:buNone/>
            </a:pPr>
            <a:r>
              <a:rPr lang="en-US" sz="2400" dirty="0"/>
              <a:t>&lt;p id="demo"&gt;Click the button to change the text in this paragraph.&lt;/p&gt;</a:t>
            </a:r>
          </a:p>
          <a:p>
            <a:pPr>
              <a:buNone/>
            </a:pPr>
            <a:r>
              <a:rPr lang="en-US" sz="2400" dirty="0"/>
              <a:t>&lt;button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myFunction</a:t>
            </a:r>
            <a:r>
              <a:rPr lang="en-US" sz="2400" dirty="0"/>
              <a:t>()"&gt;Try it&lt;/button&gt;</a:t>
            </a:r>
          </a:p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{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>
                <a:solidFill>
                  <a:srgbClr val="FF0000"/>
                </a:solidFill>
              </a:rPr>
              <a:t>document.getElementById</a:t>
            </a:r>
            <a:r>
              <a:rPr lang="en-US" sz="2400" dirty="0">
                <a:solidFill>
                  <a:srgbClr val="FF0000"/>
                </a:solidFill>
              </a:rPr>
              <a:t>("demo").</a:t>
            </a:r>
            <a:r>
              <a:rPr lang="en-US" sz="2400" dirty="0" err="1">
                <a:solidFill>
                  <a:srgbClr val="FF0000"/>
                </a:solidFill>
              </a:rPr>
              <a:t>innerHTML</a:t>
            </a:r>
            <a:r>
              <a:rPr lang="en-US" sz="2400" dirty="0">
                <a:solidFill>
                  <a:srgbClr val="FF0000"/>
                </a:solidFill>
              </a:rPr>
              <a:t> = "Hello World";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  <a:p>
            <a:pPr>
              <a:buNone/>
            </a:pPr>
            <a:r>
              <a:rPr lang="en-US" sz="2400" dirty="0"/>
              <a:t>&lt;/body&gt;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HTML elements by class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“</a:t>
            </a:r>
            <a:r>
              <a:rPr lang="en-US" sz="2600" dirty="0" err="1" smtClean="0"/>
              <a:t>document.getElementsByClass</a:t>
            </a:r>
            <a:r>
              <a:rPr lang="en-US" sz="2600" dirty="0"/>
              <a:t>()” method is used which returns </a:t>
            </a:r>
            <a:r>
              <a:rPr lang="en-US" sz="2600" dirty="0">
                <a:solidFill>
                  <a:srgbClr val="FF0000"/>
                </a:solidFill>
              </a:rPr>
              <a:t>a set of elements</a:t>
            </a:r>
            <a:r>
              <a:rPr lang="en-US" sz="2600" dirty="0"/>
              <a:t> which have all the </a:t>
            </a:r>
            <a:r>
              <a:rPr lang="en-US" sz="2600" dirty="0">
                <a:solidFill>
                  <a:srgbClr val="FF0000"/>
                </a:solidFill>
              </a:rPr>
              <a:t>given class names. </a:t>
            </a:r>
          </a:p>
          <a:p>
            <a:pPr algn="just"/>
            <a:r>
              <a:rPr lang="en-US" sz="2600" dirty="0"/>
              <a:t>When  called on the document  object,  </a:t>
            </a:r>
            <a:r>
              <a:rPr lang="en-US" sz="2600" dirty="0">
                <a:solidFill>
                  <a:schemeClr val="tx2"/>
                </a:solidFill>
              </a:rPr>
              <a:t>the  complete  document  is  searched,  including  the  root  node. </a:t>
            </a:r>
          </a:p>
          <a:p>
            <a:pPr algn="just"/>
            <a:r>
              <a:rPr lang="en-US" sz="2600" dirty="0"/>
              <a:t>It will return only elements which are  </a:t>
            </a:r>
            <a:r>
              <a:rPr lang="en-US" sz="2600" b="1" dirty="0"/>
              <a:t>descendants</a:t>
            </a:r>
            <a:r>
              <a:rPr lang="en-US" sz="2600" dirty="0"/>
              <a:t> of the specified root element with the given class names. </a:t>
            </a:r>
          </a:p>
          <a:p>
            <a:pPr algn="just">
              <a:buNone/>
            </a:pPr>
            <a:r>
              <a:rPr lang="en-US" sz="2600" b="1" dirty="0"/>
              <a:t>Syntax:</a:t>
            </a:r>
          </a:p>
          <a:p>
            <a:pPr algn="just">
              <a:buNone/>
            </a:pPr>
            <a:r>
              <a:rPr lang="en-US" sz="2600" dirty="0"/>
              <a:t>elements = </a:t>
            </a:r>
            <a:r>
              <a:rPr lang="en-US" sz="2600" dirty="0" err="1"/>
              <a:t>document.getElementsByClassName</a:t>
            </a:r>
            <a:r>
              <a:rPr lang="en-US" sz="2600" dirty="0"/>
              <a:t>(names); </a:t>
            </a:r>
          </a:p>
          <a:p>
            <a:pPr algn="just">
              <a:buNone/>
            </a:pPr>
            <a:r>
              <a:rPr lang="en-US" sz="2600" dirty="0"/>
              <a:t>elements = </a:t>
            </a:r>
            <a:r>
              <a:rPr lang="en-US" sz="2600" dirty="0" err="1"/>
              <a:t>rootElement.getElementsByClassName</a:t>
            </a:r>
            <a:r>
              <a:rPr lang="en-US" sz="2600" dirty="0"/>
              <a:t>(names);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HTML elements by class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382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&lt;div class="</a:t>
            </a:r>
            <a:r>
              <a:rPr lang="en-US" sz="2400" b="1" dirty="0"/>
              <a:t>example</a:t>
            </a:r>
            <a:r>
              <a:rPr lang="en-US" sz="2400" dirty="0"/>
              <a:t>"&gt;First div element with </a:t>
            </a:r>
            <a:r>
              <a:rPr lang="en-US" sz="2400" dirty="0" smtClean="0"/>
              <a:t>class = "</a:t>
            </a:r>
            <a:r>
              <a:rPr lang="en-US" sz="2400" dirty="0"/>
              <a:t>example</a:t>
            </a:r>
            <a:r>
              <a:rPr lang="en-US" sz="2400" dirty="0" smtClean="0"/>
              <a:t>". &lt;/</a:t>
            </a:r>
            <a:r>
              <a:rPr lang="en-US" sz="2400" dirty="0"/>
              <a:t>div&gt;</a:t>
            </a:r>
          </a:p>
          <a:p>
            <a:pPr>
              <a:buNone/>
            </a:pPr>
            <a:r>
              <a:rPr lang="en-US" sz="2400" dirty="0"/>
              <a:t>&lt;div class="</a:t>
            </a:r>
            <a:r>
              <a:rPr lang="en-US" sz="2400" b="1" dirty="0"/>
              <a:t>example</a:t>
            </a:r>
            <a:r>
              <a:rPr lang="en-US" sz="2400" dirty="0"/>
              <a:t>"&gt;Second div element with </a:t>
            </a:r>
            <a:r>
              <a:rPr lang="en-US" sz="2400" dirty="0" smtClean="0"/>
              <a:t>class ="</a:t>
            </a:r>
            <a:r>
              <a:rPr lang="en-US" sz="2400" dirty="0"/>
              <a:t>example</a:t>
            </a:r>
            <a:r>
              <a:rPr lang="en-US" sz="2400" dirty="0" smtClean="0"/>
              <a:t>". &lt;/</a:t>
            </a:r>
            <a:r>
              <a:rPr lang="en-US" sz="2400" dirty="0"/>
              <a:t>div&gt;</a:t>
            </a:r>
          </a:p>
          <a:p>
            <a:pPr>
              <a:buNone/>
            </a:pPr>
            <a:r>
              <a:rPr lang="en-US" sz="2400" dirty="0"/>
              <a:t>&lt;button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myFunction</a:t>
            </a:r>
            <a:r>
              <a:rPr lang="en-US" sz="2400" dirty="0"/>
              <a:t>()"&gt;Try it&lt;/button&gt;</a:t>
            </a:r>
          </a:p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{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 x = </a:t>
            </a:r>
            <a:r>
              <a:rPr lang="en-US" sz="2400" dirty="0" err="1">
                <a:solidFill>
                  <a:srgbClr val="FF0000"/>
                </a:solidFill>
              </a:rPr>
              <a:t>document.getElementsByClassName</a:t>
            </a:r>
            <a:r>
              <a:rPr lang="en-US" sz="2400" dirty="0">
                <a:solidFill>
                  <a:srgbClr val="FF0000"/>
                </a:solidFill>
              </a:rPr>
              <a:t>("example");</a:t>
            </a:r>
          </a:p>
          <a:p>
            <a:pPr>
              <a:buNone/>
            </a:pPr>
            <a:r>
              <a:rPr lang="en-US" sz="2400" dirty="0"/>
              <a:t>    x[0].</a:t>
            </a:r>
            <a:r>
              <a:rPr lang="en-US" sz="2400" dirty="0" err="1"/>
              <a:t>innerHTML</a:t>
            </a:r>
            <a:r>
              <a:rPr lang="en-US" sz="2400" dirty="0"/>
              <a:t> = "Hello World!";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HTML elements by tag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“</a:t>
            </a:r>
            <a:r>
              <a:rPr lang="en-US" sz="2600" dirty="0" err="1"/>
              <a:t>document.getElementByTagName</a:t>
            </a:r>
            <a:r>
              <a:rPr lang="en-US" sz="2600" dirty="0"/>
              <a:t>()” method  is  used which  Returns  </a:t>
            </a:r>
            <a:r>
              <a:rPr lang="en-US" sz="2600" dirty="0">
                <a:solidFill>
                  <a:srgbClr val="FF0000"/>
                </a:solidFill>
              </a:rPr>
              <a:t>a  list  of  elements</a:t>
            </a:r>
            <a:r>
              <a:rPr lang="en-US" sz="2600" dirty="0"/>
              <a:t>  with  the  given  tag  name.  </a:t>
            </a:r>
          </a:p>
          <a:p>
            <a:pPr algn="just"/>
            <a:r>
              <a:rPr lang="en-US" sz="2600" dirty="0"/>
              <a:t>The  sub  tree  underneath  the specified element is searched, excluding the element itself. </a:t>
            </a:r>
          </a:p>
          <a:p>
            <a:pPr algn="just"/>
            <a:r>
              <a:rPr lang="en-US" sz="2600" dirty="0"/>
              <a:t>The returned list is live, meaning that it updates itself with the DOM tree automatically.</a:t>
            </a:r>
          </a:p>
          <a:p>
            <a:pPr algn="just">
              <a:buNone/>
            </a:pPr>
            <a:r>
              <a:rPr lang="en-US" sz="2600" b="1" dirty="0"/>
              <a:t>Syntax:</a:t>
            </a:r>
          </a:p>
          <a:p>
            <a:pPr algn="just">
              <a:buNone/>
            </a:pPr>
            <a:r>
              <a:rPr lang="en-US" sz="2600" dirty="0"/>
              <a:t>elements = </a:t>
            </a:r>
            <a:r>
              <a:rPr lang="en-US" sz="2600" dirty="0" err="1"/>
              <a:t>element.getElementsByTagName</a:t>
            </a:r>
            <a:r>
              <a:rPr lang="en-US" sz="2600" dirty="0"/>
              <a:t>(</a:t>
            </a:r>
            <a:r>
              <a:rPr lang="en-US" sz="2600" dirty="0" err="1"/>
              <a:t>tagName</a:t>
            </a:r>
            <a:r>
              <a:rPr lang="en-US" sz="2600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HTML elements by tag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getElements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2400" dirty="0"/>
              <a:t>  {  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 x=</a:t>
            </a:r>
            <a:r>
              <a:rPr lang="en-US" sz="2400" dirty="0" err="1">
                <a:solidFill>
                  <a:srgbClr val="FF0000"/>
                </a:solidFill>
              </a:rPr>
              <a:t>document.getElementsByTagName</a:t>
            </a:r>
            <a:r>
              <a:rPr lang="en-US" sz="2400" dirty="0">
                <a:solidFill>
                  <a:srgbClr val="FF0000"/>
                </a:solidFill>
              </a:rPr>
              <a:t>("input");</a:t>
            </a:r>
          </a:p>
          <a:p>
            <a:pPr>
              <a:buNone/>
            </a:pPr>
            <a:r>
              <a:rPr lang="en-US" sz="2400" dirty="0"/>
              <a:t>     alert(</a:t>
            </a:r>
            <a:r>
              <a:rPr lang="en-US" sz="2400" dirty="0" err="1"/>
              <a:t>x.length</a:t>
            </a:r>
            <a:r>
              <a:rPr lang="en-US" sz="2400" dirty="0"/>
              <a:t>); 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  <a:p>
            <a:pPr>
              <a:buNone/>
            </a:pPr>
            <a:r>
              <a:rPr lang="en-US" sz="2400" dirty="0"/>
              <a:t>&lt;body&gt;</a:t>
            </a:r>
          </a:p>
          <a:p>
            <a:pPr>
              <a:buNone/>
            </a:pPr>
            <a:r>
              <a:rPr lang="en-US" sz="2400" dirty="0"/>
              <a:t>&lt;input type="text" size="20"&gt;&lt;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&lt;input type="text" size="20"&gt;&lt;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&lt;input type="text" size="20"&gt;&lt;</a:t>
            </a:r>
            <a:r>
              <a:rPr lang="en-US" sz="2400" dirty="0" err="1"/>
              <a:t>br</a:t>
            </a:r>
            <a:r>
              <a:rPr lang="en-US" sz="2400" dirty="0"/>
              <a:t>&gt;&lt;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&lt;input type="button"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getElements</a:t>
            </a:r>
            <a:r>
              <a:rPr lang="en-US" sz="2400" dirty="0"/>
              <a:t>()" value="How many input elements?"&gt;</a:t>
            </a:r>
          </a:p>
          <a:p>
            <a:pPr>
              <a:buNone/>
            </a:pPr>
            <a:r>
              <a:rPr lang="en-US" sz="2400" dirty="0"/>
              <a:t>&lt;/body&gt;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/>
          <a:lstStyle/>
          <a:p>
            <a:r>
              <a:rPr lang="en-US" sz="3600" b="1" dirty="0"/>
              <a:t>Accessing HTML attributes using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486400"/>
          </a:xfrm>
        </p:spPr>
        <p:txBody>
          <a:bodyPr/>
          <a:lstStyle/>
          <a:p>
            <a:pPr algn="just"/>
            <a:r>
              <a:rPr lang="en-US" sz="2200" dirty="0"/>
              <a:t>Among  the  many  talents  of  the  DOM  is  its  ability  to  retrieve  and  modify  attributes  inside  HTML elements.</a:t>
            </a:r>
          </a:p>
          <a:p>
            <a:pPr algn="just"/>
            <a:r>
              <a:rPr lang="en-US" sz="2200" dirty="0"/>
              <a:t>The DOM supplies the following 3 methods to tackle HTML attributes:</a:t>
            </a:r>
          </a:p>
          <a:p>
            <a:pPr marL="457200" indent="-457200" algn="just">
              <a:buAutoNum type="arabicPeriod"/>
            </a:pPr>
            <a:r>
              <a:rPr lang="en-US" sz="2200" b="1" dirty="0" err="1"/>
              <a:t>getAttribute</a:t>
            </a:r>
            <a:r>
              <a:rPr lang="en-US" sz="2200" b="1" dirty="0"/>
              <a:t>() </a:t>
            </a:r>
            <a:r>
              <a:rPr lang="en-US" sz="2200" dirty="0"/>
              <a:t>: </a:t>
            </a:r>
            <a:r>
              <a:rPr lang="en-US" sz="2200" dirty="0" err="1"/>
              <a:t>GetAttribute</a:t>
            </a:r>
            <a:r>
              <a:rPr lang="en-US" sz="2200" dirty="0"/>
              <a:t>() retrieves the corresponding value of an attribute. If the attribute does not exist, an empty string is returned. </a:t>
            </a:r>
          </a:p>
          <a:p>
            <a:pPr marL="457200" indent="-457200" algn="just">
              <a:buAutoNum type="arabicPeriod" startAt="2"/>
            </a:pPr>
            <a:r>
              <a:rPr lang="en-US" sz="2200" b="1" dirty="0" err="1"/>
              <a:t>setAttribute</a:t>
            </a:r>
            <a:r>
              <a:rPr lang="en-US" sz="2200" b="1" dirty="0"/>
              <a:t>()</a:t>
            </a:r>
            <a:r>
              <a:rPr lang="en-US" sz="2200" dirty="0"/>
              <a:t>: </a:t>
            </a:r>
            <a:r>
              <a:rPr lang="en-US" sz="2200" dirty="0" err="1"/>
              <a:t>setAttribute</a:t>
            </a:r>
            <a:r>
              <a:rPr lang="en-US" sz="2200" dirty="0"/>
              <a:t>()  dynamically  modifies  the  value  of  an  element's  attribute.  The method  takes  two  parameters-  the  name  of  the  attribute  to  set,  and  its  new value. Adds  a  new attribute or changes the value of an existing attribute on the specified element. </a:t>
            </a:r>
          </a:p>
          <a:p>
            <a:pPr marL="457200" indent="-457200" algn="just">
              <a:buAutoNum type="arabicPeriod" startAt="2"/>
            </a:pPr>
            <a:r>
              <a:rPr lang="en-US" sz="2200" b="1" dirty="0" err="1"/>
              <a:t>removeAttribute</a:t>
            </a:r>
            <a:r>
              <a:rPr lang="en-US" sz="2200" b="1" dirty="0"/>
              <a:t>()</a:t>
            </a:r>
            <a:r>
              <a:rPr lang="en-US" sz="2200" dirty="0"/>
              <a:t>: </a:t>
            </a:r>
            <a:r>
              <a:rPr lang="en-US" sz="2200" dirty="0" err="1"/>
              <a:t>removeAttribute</a:t>
            </a:r>
            <a:r>
              <a:rPr lang="en-US" sz="2200" dirty="0"/>
              <a:t>()  allows  you  to  remove  entire  HTML  attributes  from  an element!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22437"/>
            <a:ext cx="8229600" cy="4525963"/>
          </a:xfrm>
        </p:spPr>
        <p:txBody>
          <a:bodyPr/>
          <a:lstStyle/>
          <a:p>
            <a:r>
              <a:rPr lang="en-US" dirty="0"/>
              <a:t>JavaScript DOM Intro</a:t>
            </a:r>
          </a:p>
          <a:p>
            <a:r>
              <a:rPr lang="en-US" dirty="0"/>
              <a:t>JavaScript DOM HTML manipulation</a:t>
            </a:r>
          </a:p>
          <a:p>
            <a:r>
              <a:rPr lang="en-US" dirty="0"/>
              <a:t>Accessing HTML attributes using DOM</a:t>
            </a:r>
          </a:p>
          <a:p>
            <a:r>
              <a:rPr lang="en-US" dirty="0"/>
              <a:t>JavaScript DOM CSS manipulation</a:t>
            </a:r>
          </a:p>
          <a:p>
            <a:r>
              <a:rPr lang="en-US" dirty="0"/>
              <a:t>Assign Events Using the HTML DOM</a:t>
            </a:r>
          </a:p>
          <a:p>
            <a:r>
              <a:rPr lang="en-US" dirty="0"/>
              <a:t>Form Validation using JavaScript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1143000"/>
          </a:xfrm>
        </p:spPr>
        <p:txBody>
          <a:bodyPr/>
          <a:lstStyle/>
          <a:p>
            <a:r>
              <a:rPr lang="en-US" sz="3600" b="1" dirty="0"/>
              <a:t>Accessing HTML attributes using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52600"/>
            <a:ext cx="91440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&lt;body&gt;</a:t>
            </a:r>
          </a:p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img</a:t>
            </a:r>
            <a:r>
              <a:rPr lang="en-US" sz="2200" dirty="0"/>
              <a:t> id="</a:t>
            </a:r>
            <a:r>
              <a:rPr lang="en-US" sz="2200" dirty="0" err="1"/>
              <a:t>myimage</a:t>
            </a:r>
            <a:r>
              <a:rPr lang="en-US" sz="2200" dirty="0"/>
              <a:t>" </a:t>
            </a:r>
            <a:r>
              <a:rPr lang="en-US" sz="2200" dirty="0" err="1"/>
              <a:t>src</a:t>
            </a:r>
            <a:r>
              <a:rPr lang="en-US" sz="2200" dirty="0"/>
              <a:t>="images/bullet_red.png"&gt; </a:t>
            </a:r>
          </a:p>
          <a:p>
            <a:pPr>
              <a:buNone/>
            </a:pPr>
            <a:r>
              <a:rPr lang="en-US" sz="2200" dirty="0"/>
              <a:t>&lt;div id="</a:t>
            </a:r>
            <a:r>
              <a:rPr lang="en-US" sz="2200" dirty="0" err="1"/>
              <a:t>adiv</a:t>
            </a:r>
            <a:r>
              <a:rPr lang="en-US" sz="2200" dirty="0"/>
              <a:t>" style="width:200px;height:30px;background-color:yellow"&gt;Some Div&lt;/div&gt; </a:t>
            </a:r>
          </a:p>
          <a:p>
            <a:pPr>
              <a:buNone/>
            </a:pPr>
            <a:r>
              <a:rPr lang="en-US" sz="2200" dirty="0"/>
              <a:t>&lt;script type="text/</a:t>
            </a:r>
            <a:r>
              <a:rPr lang="en-US" sz="2200" dirty="0" err="1"/>
              <a:t>javascript</a:t>
            </a:r>
            <a:r>
              <a:rPr lang="en-US" sz="2200" dirty="0"/>
              <a:t>"&gt; 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var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getvalue</a:t>
            </a:r>
            <a:r>
              <a:rPr lang="en-US" sz="2200" dirty="0">
                <a:solidFill>
                  <a:srgbClr val="FF0000"/>
                </a:solidFill>
              </a:rPr>
              <a:t>=</a:t>
            </a:r>
            <a:r>
              <a:rPr lang="en-US" sz="2200" dirty="0" err="1">
                <a:solidFill>
                  <a:srgbClr val="FF0000"/>
                </a:solidFill>
              </a:rPr>
              <a:t>document.getElementById</a:t>
            </a:r>
            <a:r>
              <a:rPr lang="en-US" sz="2200" dirty="0">
                <a:solidFill>
                  <a:srgbClr val="FF0000"/>
                </a:solidFill>
              </a:rPr>
              <a:t>("</a:t>
            </a:r>
            <a:r>
              <a:rPr lang="en-US" sz="2200" dirty="0" err="1">
                <a:solidFill>
                  <a:srgbClr val="FF0000"/>
                </a:solidFill>
              </a:rPr>
              <a:t>myimage</a:t>
            </a:r>
            <a:r>
              <a:rPr lang="en-US" sz="2200" dirty="0">
                <a:solidFill>
                  <a:srgbClr val="FF0000"/>
                </a:solidFill>
              </a:rPr>
              <a:t>").</a:t>
            </a:r>
            <a:r>
              <a:rPr lang="en-US" sz="2200" dirty="0" err="1">
                <a:solidFill>
                  <a:srgbClr val="FF0000"/>
                </a:solidFill>
              </a:rPr>
              <a:t>getAttribute</a:t>
            </a:r>
            <a:r>
              <a:rPr lang="en-US" sz="2200" dirty="0">
                <a:solidFill>
                  <a:srgbClr val="FF0000"/>
                </a:solidFill>
              </a:rPr>
              <a:t>("</a:t>
            </a:r>
            <a:r>
              <a:rPr lang="en-US" sz="2200" dirty="0" err="1">
                <a:solidFill>
                  <a:srgbClr val="FF0000"/>
                </a:solidFill>
              </a:rPr>
              <a:t>src</a:t>
            </a:r>
            <a:r>
              <a:rPr lang="en-US" sz="2200" dirty="0">
                <a:solidFill>
                  <a:srgbClr val="FF0000"/>
                </a:solidFill>
              </a:rPr>
              <a:t>");</a:t>
            </a:r>
          </a:p>
          <a:p>
            <a:pPr>
              <a:buNone/>
            </a:pPr>
            <a:r>
              <a:rPr lang="en-US" sz="2200" dirty="0" err="1"/>
              <a:t>document.write</a:t>
            </a:r>
            <a:r>
              <a:rPr lang="en-US" sz="2200" dirty="0"/>
              <a:t>(</a:t>
            </a:r>
            <a:r>
              <a:rPr lang="en-US" sz="2200" dirty="0" err="1"/>
              <a:t>getvalue</a:t>
            </a:r>
            <a:r>
              <a:rPr lang="en-US" sz="2200" dirty="0"/>
              <a:t>);</a:t>
            </a:r>
          </a:p>
          <a:p>
            <a:pPr>
              <a:buNone/>
            </a:pPr>
            <a:r>
              <a:rPr lang="en-US" sz="2200" dirty="0" err="1">
                <a:solidFill>
                  <a:srgbClr val="FF0000"/>
                </a:solidFill>
              </a:rPr>
              <a:t>document.getElementById</a:t>
            </a:r>
            <a:r>
              <a:rPr lang="en-US" sz="2200" dirty="0">
                <a:solidFill>
                  <a:srgbClr val="FF0000"/>
                </a:solidFill>
              </a:rPr>
              <a:t>("</a:t>
            </a:r>
            <a:r>
              <a:rPr lang="en-US" sz="2200" dirty="0" err="1">
                <a:solidFill>
                  <a:srgbClr val="FF0000"/>
                </a:solidFill>
              </a:rPr>
              <a:t>myimage</a:t>
            </a:r>
            <a:r>
              <a:rPr lang="en-US" sz="2200" dirty="0">
                <a:solidFill>
                  <a:srgbClr val="FF0000"/>
                </a:solidFill>
              </a:rPr>
              <a:t>").</a:t>
            </a:r>
            <a:r>
              <a:rPr lang="en-US" sz="2200" dirty="0" err="1">
                <a:solidFill>
                  <a:srgbClr val="FF0000"/>
                </a:solidFill>
              </a:rPr>
              <a:t>setAttribute</a:t>
            </a:r>
            <a:r>
              <a:rPr lang="en-US" sz="2200" dirty="0">
                <a:solidFill>
                  <a:srgbClr val="FF0000"/>
                </a:solidFill>
              </a:rPr>
              <a:t>("</a:t>
            </a:r>
            <a:r>
              <a:rPr lang="en-US" sz="2200" dirty="0" err="1">
                <a:solidFill>
                  <a:srgbClr val="FF0000"/>
                </a:solidFill>
              </a:rPr>
              <a:t>src","images</a:t>
            </a:r>
            <a:r>
              <a:rPr lang="en-US" sz="2200" dirty="0">
                <a:solidFill>
                  <a:srgbClr val="FF0000"/>
                </a:solidFill>
              </a:rPr>
              <a:t>/star.png");</a:t>
            </a:r>
          </a:p>
          <a:p>
            <a:pPr>
              <a:buNone/>
            </a:pPr>
            <a:r>
              <a:rPr lang="en-US" sz="2200" dirty="0"/>
              <a:t>//</a:t>
            </a:r>
            <a:r>
              <a:rPr lang="en-US" sz="2200" dirty="0" err="1">
                <a:solidFill>
                  <a:schemeClr val="accent2"/>
                </a:solidFill>
              </a:rPr>
              <a:t>document.getElementById</a:t>
            </a:r>
            <a:r>
              <a:rPr lang="en-US" sz="2200" dirty="0">
                <a:solidFill>
                  <a:schemeClr val="accent2"/>
                </a:solidFill>
              </a:rPr>
              <a:t>("</a:t>
            </a:r>
            <a:r>
              <a:rPr lang="en-US" sz="2200" dirty="0" err="1">
                <a:solidFill>
                  <a:schemeClr val="accent2"/>
                </a:solidFill>
              </a:rPr>
              <a:t>adiv</a:t>
            </a:r>
            <a:r>
              <a:rPr lang="en-US" sz="2200" dirty="0">
                <a:solidFill>
                  <a:schemeClr val="accent2"/>
                </a:solidFill>
              </a:rPr>
              <a:t>").</a:t>
            </a:r>
            <a:r>
              <a:rPr lang="en-US" sz="2200" dirty="0" err="1">
                <a:solidFill>
                  <a:schemeClr val="accent2"/>
                </a:solidFill>
              </a:rPr>
              <a:t>removeAttribute</a:t>
            </a:r>
            <a:r>
              <a:rPr lang="en-US" sz="2200" dirty="0">
                <a:solidFill>
                  <a:schemeClr val="accent2"/>
                </a:solidFill>
              </a:rPr>
              <a:t>("style"); </a:t>
            </a:r>
          </a:p>
          <a:p>
            <a:pPr>
              <a:buNone/>
            </a:pPr>
            <a:r>
              <a:rPr lang="en-US" sz="2200" dirty="0"/>
              <a:t>&lt;/</a:t>
            </a:r>
            <a:r>
              <a:rPr lang="en-US" sz="2200" dirty="0" smtClean="0"/>
              <a:t>script&gt;</a:t>
            </a:r>
          </a:p>
          <a:p>
            <a:pPr>
              <a:buNone/>
            </a:pPr>
            <a:r>
              <a:rPr lang="en-US" sz="2200" dirty="0" smtClean="0"/>
              <a:t>&lt;/body&gt; </a:t>
            </a:r>
            <a:endParaRPr 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458200" cy="4525963"/>
          </a:xfrm>
        </p:spPr>
        <p:txBody>
          <a:bodyPr/>
          <a:lstStyle/>
          <a:p>
            <a:r>
              <a:rPr lang="en-US" dirty="0"/>
              <a:t>The HTML DOM allows JavaScript to change the style of HTML elements.</a:t>
            </a:r>
          </a:p>
          <a:p>
            <a:r>
              <a:rPr lang="en-US" b="1" dirty="0" err="1"/>
              <a:t>document.getElementById</a:t>
            </a:r>
            <a:r>
              <a:rPr lang="en-US" b="1" dirty="0"/>
              <a:t>(id).</a:t>
            </a:r>
            <a:r>
              <a:rPr lang="en-US" b="1" dirty="0" err="1"/>
              <a:t>style.property</a:t>
            </a:r>
            <a:r>
              <a:rPr lang="en-US" b="1" dirty="0"/>
              <a:t>=new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CSS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62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&lt;body&gt; </a:t>
            </a:r>
          </a:p>
          <a:p>
            <a:pPr>
              <a:buNone/>
            </a:pPr>
            <a:r>
              <a:rPr lang="en-US" sz="2800" dirty="0"/>
              <a:t>&lt;p id="p2"&gt;Hello World!&lt;/p&gt; </a:t>
            </a:r>
          </a:p>
          <a:p>
            <a:pPr>
              <a:buNone/>
            </a:pPr>
            <a:r>
              <a:rPr lang="en-US" sz="2800" dirty="0"/>
              <a:t>&lt;script&gt; </a:t>
            </a:r>
          </a:p>
          <a:p>
            <a:pPr>
              <a:buNone/>
            </a:pPr>
            <a:r>
              <a:rPr lang="en-US" sz="2800" dirty="0" err="1">
                <a:solidFill>
                  <a:srgbClr val="FF0000"/>
                </a:solidFill>
              </a:rPr>
              <a:t>document.getElementById</a:t>
            </a:r>
            <a:r>
              <a:rPr lang="en-US" sz="2800" dirty="0">
                <a:solidFill>
                  <a:srgbClr val="FF0000"/>
                </a:solidFill>
              </a:rPr>
              <a:t>("p2").</a:t>
            </a:r>
            <a:r>
              <a:rPr lang="en-US" sz="2800" dirty="0" err="1">
                <a:solidFill>
                  <a:srgbClr val="FF0000"/>
                </a:solidFill>
              </a:rPr>
              <a:t>style.color</a:t>
            </a:r>
            <a:r>
              <a:rPr lang="en-US" sz="2800" dirty="0">
                <a:solidFill>
                  <a:srgbClr val="FF0000"/>
                </a:solidFill>
              </a:rPr>
              <a:t>="blue"; </a:t>
            </a:r>
          </a:p>
          <a:p>
            <a:pPr>
              <a:buNone/>
            </a:pPr>
            <a:r>
              <a:rPr lang="en-US" sz="2800" dirty="0"/>
              <a:t>&lt;/script&gt; </a:t>
            </a:r>
          </a:p>
          <a:p>
            <a:pPr>
              <a:buNone/>
            </a:pPr>
            <a:r>
              <a:rPr lang="en-US" sz="2800" dirty="0"/>
              <a:t>&lt;p&gt;The paragraph above was changed by a script.&lt;/p&gt; </a:t>
            </a:r>
          </a:p>
          <a:p>
            <a:pPr>
              <a:buNone/>
            </a:pPr>
            <a:r>
              <a:rPr lang="en-US" sz="2800" dirty="0"/>
              <a:t>&lt;/body&gt;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/>
              <a:t>The HTML DOM allows you to assign events to HTML elements using JavaScript</a:t>
            </a:r>
          </a:p>
          <a:p>
            <a:r>
              <a:rPr lang="en-US" b="1" dirty="0" err="1"/>
              <a:t>onmouseover</a:t>
            </a:r>
            <a:r>
              <a:rPr lang="en-US" dirty="0"/>
              <a:t> and </a:t>
            </a:r>
            <a:r>
              <a:rPr lang="en-US" b="1" dirty="0" err="1"/>
              <a:t>onmouseout</a:t>
            </a:r>
            <a:endParaRPr lang="en-US" b="1" dirty="0"/>
          </a:p>
          <a:p>
            <a:r>
              <a:rPr lang="en-US" b="1" dirty="0" err="1"/>
              <a:t>onchange</a:t>
            </a:r>
            <a:r>
              <a:rPr lang="en-US" dirty="0"/>
              <a:t>, </a:t>
            </a:r>
            <a:r>
              <a:rPr lang="en-US" b="1" dirty="0" err="1"/>
              <a:t>onload</a:t>
            </a:r>
            <a:r>
              <a:rPr lang="en-US" dirty="0"/>
              <a:t> and </a:t>
            </a:r>
            <a:r>
              <a:rPr lang="en-US" b="1" dirty="0" err="1"/>
              <a:t>onunload</a:t>
            </a:r>
            <a:endParaRPr lang="en-US" b="1" dirty="0"/>
          </a:p>
          <a:p>
            <a:r>
              <a:rPr lang="en-US" b="1" dirty="0" err="1"/>
              <a:t>onmousedown</a:t>
            </a:r>
            <a:r>
              <a:rPr lang="en-US" dirty="0"/>
              <a:t>, </a:t>
            </a:r>
            <a:r>
              <a:rPr lang="en-US" b="1" dirty="0" err="1"/>
              <a:t>onmouseup</a:t>
            </a:r>
            <a:r>
              <a:rPr lang="en-US" dirty="0"/>
              <a:t> and </a:t>
            </a:r>
            <a:r>
              <a:rPr lang="en-US" b="1" dirty="0" err="1"/>
              <a:t>onclick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onmouseover</a:t>
            </a:r>
            <a:r>
              <a:rPr lang="en-US" b="1" dirty="0"/>
              <a:t> and </a:t>
            </a:r>
            <a:r>
              <a:rPr lang="en-US" b="1" dirty="0" err="1"/>
              <a:t>onmouseout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200" dirty="0"/>
              <a:t>&lt;div </a:t>
            </a:r>
            <a:r>
              <a:rPr lang="en-US" sz="2200" dirty="0" err="1">
                <a:solidFill>
                  <a:srgbClr val="FF0000"/>
                </a:solidFill>
              </a:rPr>
              <a:t>onmouseover</a:t>
            </a:r>
            <a:r>
              <a:rPr lang="en-US" sz="2200" dirty="0">
                <a:solidFill>
                  <a:srgbClr val="FF0000"/>
                </a:solidFill>
              </a:rPr>
              <a:t>="</a:t>
            </a:r>
            <a:r>
              <a:rPr lang="en-US" sz="2200" dirty="0" err="1">
                <a:solidFill>
                  <a:srgbClr val="FF0000"/>
                </a:solidFill>
              </a:rPr>
              <a:t>mOver</a:t>
            </a:r>
            <a:r>
              <a:rPr lang="en-US" sz="2200" dirty="0">
                <a:solidFill>
                  <a:srgbClr val="FF0000"/>
                </a:solidFill>
              </a:rPr>
              <a:t>(this)" </a:t>
            </a:r>
            <a:r>
              <a:rPr lang="en-US" sz="2200" dirty="0" err="1">
                <a:solidFill>
                  <a:srgbClr val="FF0000"/>
                </a:solidFill>
              </a:rPr>
              <a:t>onmouseout</a:t>
            </a:r>
            <a:r>
              <a:rPr lang="en-US" sz="2200" dirty="0">
                <a:solidFill>
                  <a:srgbClr val="FF0000"/>
                </a:solidFill>
              </a:rPr>
              <a:t>="</a:t>
            </a:r>
            <a:r>
              <a:rPr lang="en-US" sz="2200" dirty="0" err="1">
                <a:solidFill>
                  <a:srgbClr val="FF0000"/>
                </a:solidFill>
              </a:rPr>
              <a:t>mOut</a:t>
            </a:r>
            <a:r>
              <a:rPr lang="en-US" sz="2200" dirty="0">
                <a:solidFill>
                  <a:srgbClr val="FF0000"/>
                </a:solidFill>
              </a:rPr>
              <a:t>(this)" </a:t>
            </a:r>
          </a:p>
          <a:p>
            <a:pPr>
              <a:buNone/>
            </a:pPr>
            <a:r>
              <a:rPr lang="en-US" sz="2200" dirty="0"/>
              <a:t>style="background-color:#D94A38;width:120px;height:20px;padding:40px;"&gt;</a:t>
            </a:r>
          </a:p>
          <a:p>
            <a:pPr>
              <a:buNone/>
            </a:pPr>
            <a:r>
              <a:rPr lang="en-US" sz="2200" dirty="0"/>
              <a:t>Mouse Over Me&lt;/div&gt;</a:t>
            </a:r>
          </a:p>
          <a:p>
            <a:pPr>
              <a:buNone/>
            </a:pPr>
            <a:r>
              <a:rPr lang="en-US" sz="2200" dirty="0"/>
              <a:t>&lt;script&gt;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mOver</a:t>
            </a:r>
            <a:r>
              <a:rPr lang="en-US" sz="2200" dirty="0"/>
              <a:t>(</a:t>
            </a:r>
            <a:r>
              <a:rPr lang="en-US" sz="2200" dirty="0" err="1"/>
              <a:t>obj</a:t>
            </a:r>
            <a:r>
              <a:rPr lang="en-US" sz="2200" dirty="0"/>
              <a:t>) {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obj.innerHTML</a:t>
            </a:r>
            <a:r>
              <a:rPr lang="en-US" sz="2200" dirty="0"/>
              <a:t> = "Thank You";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mOut</a:t>
            </a:r>
            <a:r>
              <a:rPr lang="en-US" sz="2200" dirty="0"/>
              <a:t>(</a:t>
            </a:r>
            <a:r>
              <a:rPr lang="en-US" sz="2200" dirty="0" err="1"/>
              <a:t>obj</a:t>
            </a:r>
            <a:r>
              <a:rPr lang="en-US" sz="2200" dirty="0"/>
              <a:t>) {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obj.innerHTML</a:t>
            </a:r>
            <a:r>
              <a:rPr lang="en-US" sz="2200" dirty="0"/>
              <a:t> = "Mouse Over Me";</a:t>
            </a:r>
          </a:p>
          <a:p>
            <a:pPr>
              <a:buNone/>
            </a:pPr>
            <a:r>
              <a:rPr lang="en-US" sz="2200" dirty="0"/>
              <a:t>}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onchange</a:t>
            </a:r>
            <a:r>
              <a:rPr lang="en-US" b="1" dirty="0"/>
              <a:t> and </a:t>
            </a:r>
            <a:r>
              <a:rPr lang="en-US" b="1" dirty="0" err="1"/>
              <a:t>onblur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{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x = </a:t>
            </a:r>
            <a:r>
              <a:rPr lang="en-US" sz="2400" dirty="0" err="1"/>
              <a:t>document.getElementById</a:t>
            </a:r>
            <a:r>
              <a:rPr lang="en-US" sz="2400" dirty="0"/>
              <a:t>("</a:t>
            </a:r>
            <a:r>
              <a:rPr lang="en-US" sz="2400" dirty="0" err="1"/>
              <a:t>fname</a:t>
            </a:r>
            <a:r>
              <a:rPr lang="en-US" sz="2400" dirty="0"/>
              <a:t>");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x.value</a:t>
            </a:r>
            <a:r>
              <a:rPr lang="en-US" sz="2400" dirty="0"/>
              <a:t> = </a:t>
            </a:r>
            <a:r>
              <a:rPr lang="en-US" sz="2400" dirty="0" err="1"/>
              <a:t>x.value.toUpperCase</a:t>
            </a:r>
            <a:r>
              <a:rPr lang="en-US" sz="2400" dirty="0"/>
              <a:t>();}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  <a:p>
            <a:pPr>
              <a:buNone/>
            </a:pPr>
            <a:r>
              <a:rPr lang="en-US" sz="2400" dirty="0"/>
              <a:t>&lt;/head&gt;</a:t>
            </a:r>
          </a:p>
          <a:p>
            <a:pPr>
              <a:buNone/>
            </a:pPr>
            <a:r>
              <a:rPr lang="en-US" sz="2400" dirty="0"/>
              <a:t>&lt;body&gt;</a:t>
            </a:r>
          </a:p>
          <a:p>
            <a:pPr>
              <a:buNone/>
            </a:pPr>
            <a:r>
              <a:rPr lang="en-US" sz="2400" dirty="0"/>
              <a:t>Enter your name: &lt;input type="text" id="</a:t>
            </a:r>
            <a:r>
              <a:rPr lang="en-US" sz="2400" dirty="0" err="1"/>
              <a:t>fname</a:t>
            </a:r>
            <a:r>
              <a:rPr lang="en-US" sz="2400" dirty="0"/>
              <a:t>" </a:t>
            </a:r>
            <a:r>
              <a:rPr lang="en-US" sz="2400" dirty="0" err="1">
                <a:solidFill>
                  <a:srgbClr val="FF0000"/>
                </a:solidFill>
              </a:rPr>
              <a:t>onchange</a:t>
            </a:r>
            <a:r>
              <a:rPr lang="en-US" sz="2400" dirty="0">
                <a:solidFill>
                  <a:srgbClr val="FF0000"/>
                </a:solidFill>
              </a:rPr>
              <a:t>="</a:t>
            </a:r>
            <a:r>
              <a:rPr lang="en-US" sz="2400" dirty="0" err="1">
                <a:solidFill>
                  <a:srgbClr val="FF0000"/>
                </a:solidFill>
              </a:rPr>
              <a:t>myFunction</a:t>
            </a:r>
            <a:r>
              <a:rPr lang="en-US" sz="2400" dirty="0">
                <a:solidFill>
                  <a:srgbClr val="FF0000"/>
                </a:solidFill>
              </a:rPr>
              <a:t>()“</a:t>
            </a:r>
            <a:r>
              <a:rPr lang="en-US" sz="2400" dirty="0"/>
              <a:t>&gt;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/*Enter your name: &lt;input type="text" id="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fname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en-US" sz="2400" dirty="0" err="1">
                <a:solidFill>
                  <a:srgbClr val="FF0000"/>
                </a:solidFill>
              </a:rPr>
              <a:t>onblur</a:t>
            </a:r>
            <a:r>
              <a:rPr lang="en-US" sz="2400" dirty="0">
                <a:solidFill>
                  <a:srgbClr val="FF0000"/>
                </a:solidFill>
              </a:rPr>
              <a:t>="</a:t>
            </a:r>
            <a:r>
              <a:rPr lang="en-US" sz="2400" dirty="0" err="1">
                <a:solidFill>
                  <a:srgbClr val="FF0000"/>
                </a:solidFill>
              </a:rPr>
              <a:t>myFunction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“&gt;*/</a:t>
            </a:r>
          </a:p>
          <a:p>
            <a:pPr>
              <a:buNone/>
            </a:pPr>
            <a:r>
              <a:rPr lang="en-US" sz="2400" dirty="0"/>
              <a:t>&lt;/body&gt;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&lt;body </a:t>
            </a:r>
            <a:r>
              <a:rPr lang="en-US" sz="2400" dirty="0" err="1">
                <a:solidFill>
                  <a:srgbClr val="FF0000"/>
                </a:solidFill>
              </a:rPr>
              <a:t>onload</a:t>
            </a:r>
            <a:r>
              <a:rPr lang="en-US" sz="2400" dirty="0">
                <a:solidFill>
                  <a:srgbClr val="FF0000"/>
                </a:solidFill>
              </a:rPr>
              <a:t>="</a:t>
            </a:r>
            <a:r>
              <a:rPr lang="en-US" sz="2400" dirty="0" err="1">
                <a:solidFill>
                  <a:srgbClr val="FF0000"/>
                </a:solidFill>
              </a:rPr>
              <a:t>checkCookies</a:t>
            </a:r>
            <a:r>
              <a:rPr lang="en-US" sz="2400" dirty="0">
                <a:solidFill>
                  <a:srgbClr val="FF0000"/>
                </a:solidFill>
              </a:rPr>
              <a:t>()"</a:t>
            </a:r>
            <a:r>
              <a:rPr lang="en-US" sz="2400" dirty="0"/>
              <a:t>&gt;</a:t>
            </a:r>
          </a:p>
          <a:p>
            <a:pPr>
              <a:buNone/>
            </a:pPr>
            <a:r>
              <a:rPr lang="en-US" sz="2400" dirty="0"/>
              <a:t>&lt;p id="demo"&gt;&lt;/p&gt;</a:t>
            </a:r>
          </a:p>
          <a:p>
            <a:pPr>
              <a:buNone/>
            </a:pPr>
            <a:r>
              <a:rPr lang="en-US" sz="2400" dirty="0"/>
              <a:t>&lt;script&gt;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checkCookies</a:t>
            </a:r>
            <a:r>
              <a:rPr lang="en-US" sz="2400" dirty="0"/>
              <a:t>() {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text = "";</a:t>
            </a:r>
          </a:p>
          <a:p>
            <a:pPr>
              <a:buNone/>
            </a:pPr>
            <a:r>
              <a:rPr lang="en-US" sz="2400" dirty="0"/>
              <a:t>    if (</a:t>
            </a:r>
            <a:r>
              <a:rPr lang="en-US" sz="2400" dirty="0" err="1"/>
              <a:t>navigator.cookieEnabled</a:t>
            </a:r>
            <a:r>
              <a:rPr lang="en-US" sz="2400" dirty="0"/>
              <a:t>==true) {</a:t>
            </a:r>
          </a:p>
          <a:p>
            <a:pPr>
              <a:buNone/>
            </a:pPr>
            <a:r>
              <a:rPr lang="en-US" sz="2400" dirty="0"/>
              <a:t>        text = "Cookies are enabled.";</a:t>
            </a:r>
          </a:p>
          <a:p>
            <a:pPr>
              <a:buNone/>
            </a:pPr>
            <a:r>
              <a:rPr lang="en-US" sz="2400" dirty="0"/>
              <a:t>    } else {</a:t>
            </a:r>
          </a:p>
          <a:p>
            <a:pPr>
              <a:buNone/>
            </a:pPr>
            <a:r>
              <a:rPr lang="en-US" sz="2400" dirty="0"/>
              <a:t>        text = "Cookies are not enabled.";</a:t>
            </a:r>
          </a:p>
          <a:p>
            <a:pPr>
              <a:buNone/>
            </a:pPr>
            <a:r>
              <a:rPr lang="en-US" sz="2400" dirty="0"/>
              <a:t>    }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text;}</a:t>
            </a:r>
          </a:p>
          <a:p>
            <a:pPr>
              <a:buNone/>
            </a:pPr>
            <a:r>
              <a:rPr lang="en-US" sz="2400" dirty="0"/>
              <a:t>&lt;/script&gt;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onmousedown</a:t>
            </a:r>
            <a:r>
              <a:rPr lang="en-US" dirty="0"/>
              <a:t>, </a:t>
            </a:r>
            <a:r>
              <a:rPr lang="en-US" b="1" dirty="0" err="1"/>
              <a:t>onmouseup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200" dirty="0"/>
              <a:t>&lt;div </a:t>
            </a:r>
            <a:r>
              <a:rPr lang="en-US" sz="2200" dirty="0" err="1">
                <a:solidFill>
                  <a:srgbClr val="FF0000"/>
                </a:solidFill>
              </a:rPr>
              <a:t>onmousedown</a:t>
            </a:r>
            <a:r>
              <a:rPr lang="en-US" sz="2200" dirty="0">
                <a:solidFill>
                  <a:srgbClr val="FF0000"/>
                </a:solidFill>
              </a:rPr>
              <a:t>="</a:t>
            </a:r>
            <a:r>
              <a:rPr lang="en-US" sz="2200" dirty="0" err="1">
                <a:solidFill>
                  <a:srgbClr val="FF0000"/>
                </a:solidFill>
              </a:rPr>
              <a:t>mDown</a:t>
            </a:r>
            <a:r>
              <a:rPr lang="en-US" sz="2200" dirty="0">
                <a:solidFill>
                  <a:srgbClr val="FF0000"/>
                </a:solidFill>
              </a:rPr>
              <a:t>(this)" </a:t>
            </a:r>
            <a:r>
              <a:rPr lang="en-US" sz="2200" dirty="0" err="1">
                <a:solidFill>
                  <a:srgbClr val="FF0000"/>
                </a:solidFill>
              </a:rPr>
              <a:t>onmouseup</a:t>
            </a:r>
            <a:r>
              <a:rPr lang="en-US" sz="2200" dirty="0">
                <a:solidFill>
                  <a:srgbClr val="FF0000"/>
                </a:solidFill>
              </a:rPr>
              <a:t>="</a:t>
            </a:r>
            <a:r>
              <a:rPr lang="en-US" sz="2200" dirty="0" err="1">
                <a:solidFill>
                  <a:srgbClr val="FF0000"/>
                </a:solidFill>
              </a:rPr>
              <a:t>mUp</a:t>
            </a:r>
            <a:r>
              <a:rPr lang="en-US" sz="2200" dirty="0">
                <a:solidFill>
                  <a:srgbClr val="FF0000"/>
                </a:solidFill>
              </a:rPr>
              <a:t>(this)"</a:t>
            </a:r>
          </a:p>
          <a:p>
            <a:pPr>
              <a:buNone/>
            </a:pPr>
            <a:r>
              <a:rPr lang="en-US" sz="2200" dirty="0"/>
              <a:t>style="background-color:#D94A38;width:90px;height:20px;padding:40px;"&gt;</a:t>
            </a:r>
          </a:p>
          <a:p>
            <a:pPr>
              <a:buNone/>
            </a:pPr>
            <a:r>
              <a:rPr lang="en-US" sz="2200" dirty="0"/>
              <a:t>Click Me&lt;/div&gt;</a:t>
            </a:r>
          </a:p>
          <a:p>
            <a:pPr>
              <a:buNone/>
            </a:pPr>
            <a:r>
              <a:rPr lang="en-US" sz="2200" dirty="0"/>
              <a:t>&lt;script&gt;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mDown</a:t>
            </a:r>
            <a:r>
              <a:rPr lang="en-US" sz="2200" dirty="0"/>
              <a:t>(</a:t>
            </a:r>
            <a:r>
              <a:rPr lang="en-US" sz="2200" dirty="0" err="1"/>
              <a:t>obj</a:t>
            </a:r>
            <a:r>
              <a:rPr lang="en-US" sz="2200" dirty="0"/>
              <a:t>) {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obj.style.backgroundColor</a:t>
            </a:r>
            <a:r>
              <a:rPr lang="en-US" sz="2200" dirty="0"/>
              <a:t> = "#1ec5e5";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obj.innerHTML</a:t>
            </a:r>
            <a:r>
              <a:rPr lang="en-US" sz="2200" dirty="0"/>
              <a:t> = "Release Me";}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mUp</a:t>
            </a:r>
            <a:r>
              <a:rPr lang="en-US" sz="2200" dirty="0"/>
              <a:t>(</a:t>
            </a:r>
            <a:r>
              <a:rPr lang="en-US" sz="2200" dirty="0" err="1"/>
              <a:t>obj</a:t>
            </a:r>
            <a:r>
              <a:rPr lang="en-US" sz="2200" dirty="0"/>
              <a:t>) {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obj.style.backgroundColor</a:t>
            </a:r>
            <a:r>
              <a:rPr lang="en-US" sz="2200" dirty="0"/>
              <a:t>="#D94A38";</a:t>
            </a:r>
          </a:p>
          <a:p>
            <a:pPr>
              <a:buNone/>
            </a:pPr>
            <a:r>
              <a:rPr lang="en-US" sz="2200" dirty="0"/>
              <a:t>    </a:t>
            </a:r>
            <a:r>
              <a:rPr lang="en-US" sz="2200" dirty="0" err="1"/>
              <a:t>obj.innerHTML</a:t>
            </a:r>
            <a:r>
              <a:rPr lang="en-US" sz="2200" dirty="0"/>
              <a:t>="Thank You";}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ondblclick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HTML DOM events allow JavaScript to register different event handlers on elements in an HTML document. </a:t>
            </a:r>
          </a:p>
          <a:p>
            <a:pPr algn="just"/>
            <a:r>
              <a:rPr lang="en-US" sz="2400" dirty="0"/>
              <a:t>Events are normally used in combination with functions, and the function will not be executed before the event occurs (such as when a user clicks a button). "</a:t>
            </a:r>
            <a:r>
              <a:rPr lang="en-US" sz="2400" dirty="0" err="1"/>
              <a:t>ondblclick</a:t>
            </a:r>
            <a:r>
              <a:rPr lang="en-US" sz="2400" dirty="0"/>
              <a:t>" event occurs when the user double-clicks on an element.</a:t>
            </a:r>
          </a:p>
          <a:p>
            <a:pPr algn="just">
              <a:buNone/>
            </a:pPr>
            <a:r>
              <a:rPr lang="en-US" sz="2400" b="1" dirty="0"/>
              <a:t>Syntax:</a:t>
            </a:r>
          </a:p>
          <a:p>
            <a:pPr algn="just">
              <a:buNone/>
            </a:pPr>
            <a:r>
              <a:rPr lang="en-US" sz="2400" dirty="0"/>
              <a:t>&lt;element </a:t>
            </a:r>
            <a:r>
              <a:rPr lang="en-US" sz="2400" dirty="0" err="1"/>
              <a:t>ondblclick</a:t>
            </a:r>
            <a:r>
              <a:rPr lang="en-US" sz="2400" dirty="0"/>
              <a:t>="</a:t>
            </a:r>
            <a:r>
              <a:rPr lang="en-US" sz="2400" dirty="0" err="1"/>
              <a:t>SomeJavaScriptCode</a:t>
            </a:r>
            <a:r>
              <a:rPr lang="en-US" sz="2400" dirty="0"/>
              <a:t>"&gt;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ondblclick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/>
              <a:t>&lt;script&gt; </a:t>
            </a:r>
          </a:p>
          <a:p>
            <a:pPr>
              <a:buNone/>
            </a:pPr>
            <a:r>
              <a:rPr lang="en-US" sz="2200" dirty="0"/>
              <a:t>function </a:t>
            </a:r>
            <a:r>
              <a:rPr lang="en-US" sz="2200" dirty="0" err="1"/>
              <a:t>copyText</a:t>
            </a:r>
            <a:r>
              <a:rPr lang="en-US" sz="2200" dirty="0"/>
              <a:t>() </a:t>
            </a:r>
          </a:p>
          <a:p>
            <a:pPr>
              <a:buNone/>
            </a:pPr>
            <a:r>
              <a:rPr lang="en-US" sz="2200" dirty="0"/>
              <a:t>{ </a:t>
            </a:r>
          </a:p>
          <a:p>
            <a:pPr>
              <a:buNone/>
            </a:pPr>
            <a:r>
              <a:rPr lang="en-US" sz="2200" dirty="0" err="1"/>
              <a:t>document.getElementById</a:t>
            </a:r>
            <a:r>
              <a:rPr lang="en-US" sz="2200" dirty="0"/>
              <a:t>("field2").value=</a:t>
            </a:r>
            <a:r>
              <a:rPr lang="en-US" sz="2200" dirty="0" err="1"/>
              <a:t>document.getElementById</a:t>
            </a:r>
            <a:r>
              <a:rPr lang="en-US" sz="2200" dirty="0"/>
              <a:t>("field1").value; </a:t>
            </a:r>
          </a:p>
          <a:p>
            <a:pPr>
              <a:buNone/>
            </a:pPr>
            <a:r>
              <a:rPr lang="en-US" sz="2200" dirty="0"/>
              <a:t>} </a:t>
            </a:r>
          </a:p>
          <a:p>
            <a:pPr>
              <a:buNone/>
            </a:pPr>
            <a:r>
              <a:rPr lang="en-US" sz="2200" dirty="0"/>
              <a:t>&lt;/script&gt;</a:t>
            </a:r>
          </a:p>
          <a:p>
            <a:pPr>
              <a:buNone/>
            </a:pPr>
            <a:r>
              <a:rPr lang="en-US" sz="2200" dirty="0"/>
              <a:t>&lt;body&gt;</a:t>
            </a:r>
          </a:p>
          <a:p>
            <a:pPr>
              <a:buNone/>
            </a:pPr>
            <a:r>
              <a:rPr lang="en-US" sz="2200" dirty="0"/>
              <a:t>Field1: &lt;input type="text" id="field1" value="Hello World!"&gt;&lt;</a:t>
            </a:r>
            <a:r>
              <a:rPr lang="en-US" sz="2200" dirty="0" err="1"/>
              <a:t>br</a:t>
            </a:r>
            <a:r>
              <a:rPr lang="en-US" sz="2200" dirty="0"/>
              <a:t>&gt; </a:t>
            </a:r>
          </a:p>
          <a:p>
            <a:pPr>
              <a:buNone/>
            </a:pPr>
            <a:r>
              <a:rPr lang="en-US" sz="2200" dirty="0"/>
              <a:t>Field2: &lt;input type="text" id="field2"&gt; </a:t>
            </a:r>
          </a:p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br</a:t>
            </a:r>
            <a:r>
              <a:rPr lang="en-US" sz="2200" dirty="0"/>
              <a:t>&gt;&lt;</a:t>
            </a:r>
            <a:r>
              <a:rPr lang="en-US" sz="2200" dirty="0" err="1"/>
              <a:t>br</a:t>
            </a:r>
            <a:r>
              <a:rPr lang="en-US" sz="2200" dirty="0"/>
              <a:t>&gt; </a:t>
            </a:r>
          </a:p>
          <a:p>
            <a:pPr>
              <a:buNone/>
            </a:pPr>
            <a:r>
              <a:rPr lang="en-US" sz="2200" dirty="0">
                <a:solidFill>
                  <a:srgbClr val="FF0000"/>
                </a:solidFill>
              </a:rPr>
              <a:t>&lt;button </a:t>
            </a:r>
            <a:r>
              <a:rPr lang="en-US" sz="2200" dirty="0" err="1">
                <a:solidFill>
                  <a:srgbClr val="FF0000"/>
                </a:solidFill>
              </a:rPr>
              <a:t>ondblclick</a:t>
            </a:r>
            <a:r>
              <a:rPr lang="en-US" sz="2200" dirty="0">
                <a:solidFill>
                  <a:srgbClr val="FF0000"/>
                </a:solidFill>
              </a:rPr>
              <a:t>="</a:t>
            </a:r>
            <a:r>
              <a:rPr lang="en-US" sz="2200" dirty="0" err="1">
                <a:solidFill>
                  <a:srgbClr val="FF0000"/>
                </a:solidFill>
              </a:rPr>
              <a:t>copyText</a:t>
            </a:r>
            <a:r>
              <a:rPr lang="en-US" sz="2200" dirty="0">
                <a:solidFill>
                  <a:srgbClr val="FF0000"/>
                </a:solidFill>
              </a:rPr>
              <a:t>()"&gt;Copy Text&lt;/button&gt;</a:t>
            </a:r>
          </a:p>
          <a:p>
            <a:pPr>
              <a:buNone/>
            </a:pPr>
            <a:r>
              <a:rPr lang="en-US" sz="2200" dirty="0"/>
              <a:t>&lt;/body&gt;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DOM( Document Object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algn="just"/>
            <a:r>
              <a:rPr lang="en-US" sz="2800" dirty="0"/>
              <a:t>When a web page is loaded, the browser creates a </a:t>
            </a:r>
            <a:r>
              <a:rPr lang="en-US" sz="2800" b="1" dirty="0"/>
              <a:t>D</a:t>
            </a:r>
            <a:r>
              <a:rPr lang="en-US" sz="2800" dirty="0"/>
              <a:t>ocument </a:t>
            </a:r>
            <a:r>
              <a:rPr lang="en-US" sz="2800" b="1" dirty="0"/>
              <a:t>O</a:t>
            </a:r>
            <a:r>
              <a:rPr lang="en-US" sz="2800" dirty="0"/>
              <a:t>bject </a:t>
            </a:r>
            <a:r>
              <a:rPr lang="en-US" sz="2800" b="1" dirty="0"/>
              <a:t>M</a:t>
            </a:r>
            <a:r>
              <a:rPr lang="en-US" sz="2800" dirty="0"/>
              <a:t>odel of the page.</a:t>
            </a:r>
          </a:p>
          <a:p>
            <a:pPr algn="just"/>
            <a:r>
              <a:rPr lang="en-US" sz="2800" dirty="0"/>
              <a:t>The </a:t>
            </a:r>
            <a:r>
              <a:rPr lang="en-US" sz="2800" b="1" dirty="0"/>
              <a:t>HTML DOM </a:t>
            </a:r>
            <a:r>
              <a:rPr lang="en-US" sz="2800" dirty="0"/>
              <a:t>model is constructed as a tree of </a:t>
            </a:r>
            <a:r>
              <a:rPr lang="en-US" sz="2800" b="1" dirty="0"/>
              <a:t>Objects.</a:t>
            </a:r>
          </a:p>
          <a:p>
            <a:pPr algn="just"/>
            <a:r>
              <a:rPr lang="en-US" sz="2800" dirty="0"/>
              <a:t>With a programmable object model, JavaScript gets all the power it needs to create dynamic 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err="1"/>
              <a:t>onselect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marL="290513" indent="-290513"/>
            <a:r>
              <a:rPr lang="en-US" sz="2400" dirty="0"/>
              <a:t>The </a:t>
            </a:r>
            <a:r>
              <a:rPr lang="en-US" sz="2400" b="1" dirty="0" err="1"/>
              <a:t>onselect</a:t>
            </a:r>
            <a:r>
              <a:rPr lang="en-US" sz="2400" dirty="0"/>
              <a:t> attribute fires after some text has been selected in an element. </a:t>
            </a:r>
          </a:p>
          <a:p>
            <a:pPr>
              <a:buNone/>
            </a:pPr>
            <a:r>
              <a:rPr lang="en-US" sz="2400" dirty="0"/>
              <a:t>&lt;script&gt; </a:t>
            </a:r>
          </a:p>
          <a:p>
            <a:pPr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</a:t>
            </a:r>
          </a:p>
          <a:p>
            <a:pPr>
              <a:buNone/>
            </a:pPr>
            <a:r>
              <a:rPr lang="en-US" sz="2400" dirty="0"/>
              <a:t>{ </a:t>
            </a:r>
          </a:p>
          <a:p>
            <a:pPr>
              <a:buNone/>
            </a:pPr>
            <a:r>
              <a:rPr lang="en-US" sz="2400" dirty="0"/>
              <a:t>alert("You have selected some text!"); </a:t>
            </a:r>
          </a:p>
          <a:p>
            <a:pPr>
              <a:buNone/>
            </a:pPr>
            <a:r>
              <a:rPr lang="en-US" sz="2400" dirty="0"/>
              <a:t>} &lt;/script&gt; </a:t>
            </a:r>
          </a:p>
          <a:p>
            <a:pPr>
              <a:buNone/>
            </a:pPr>
            <a:r>
              <a:rPr lang="en-US" sz="2400" dirty="0"/>
              <a:t>&lt;/head&gt; </a:t>
            </a:r>
          </a:p>
          <a:p>
            <a:pPr>
              <a:buNone/>
            </a:pPr>
            <a:r>
              <a:rPr lang="en-US" sz="2400" dirty="0"/>
              <a:t>&lt;body&gt; </a:t>
            </a:r>
          </a:p>
          <a:p>
            <a:pPr>
              <a:buNone/>
            </a:pPr>
            <a:r>
              <a:rPr lang="en-US" sz="2400" dirty="0"/>
              <a:t>Some text: &lt;input type="text" value="Hello world!" </a:t>
            </a:r>
            <a:r>
              <a:rPr lang="en-US" sz="2400" dirty="0" err="1">
                <a:solidFill>
                  <a:srgbClr val="FF0000"/>
                </a:solidFill>
              </a:rPr>
              <a:t>onselect</a:t>
            </a:r>
            <a:r>
              <a:rPr lang="en-US" sz="2400" dirty="0">
                <a:solidFill>
                  <a:srgbClr val="FF0000"/>
                </a:solidFill>
              </a:rPr>
              <a:t>="</a:t>
            </a:r>
            <a:r>
              <a:rPr lang="en-US" sz="2400" dirty="0" err="1">
                <a:solidFill>
                  <a:srgbClr val="FF0000"/>
                </a:solidFill>
              </a:rPr>
              <a:t>myFunction</a:t>
            </a:r>
            <a:r>
              <a:rPr lang="en-US" sz="2400" dirty="0">
                <a:solidFill>
                  <a:srgbClr val="FF0000"/>
                </a:solidFill>
              </a:rPr>
              <a:t>()"</a:t>
            </a:r>
            <a:r>
              <a:rPr lang="en-US" sz="2400" dirty="0"/>
              <a:t>&gt; </a:t>
            </a:r>
          </a:p>
          <a:p>
            <a:pPr>
              <a:buNone/>
            </a:pPr>
            <a:r>
              <a:rPr lang="en-US" sz="2400" dirty="0"/>
              <a:t>&lt;/body&gt;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1143000"/>
          </a:xfrm>
        </p:spPr>
        <p:txBody>
          <a:bodyPr/>
          <a:lstStyle/>
          <a:p>
            <a:r>
              <a:rPr lang="en-US" b="1" dirty="0"/>
              <a:t>Form Validation using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/>
          <a:lstStyle/>
          <a:p>
            <a:r>
              <a:rPr lang="en-US" dirty="0"/>
              <a:t>has the user left required </a:t>
            </a:r>
            <a:r>
              <a:rPr lang="en-US" b="1" dirty="0"/>
              <a:t>fields</a:t>
            </a:r>
            <a:r>
              <a:rPr lang="en-US" dirty="0"/>
              <a:t> </a:t>
            </a:r>
            <a:r>
              <a:rPr lang="en-US" b="1" dirty="0"/>
              <a:t>empty</a:t>
            </a:r>
            <a:r>
              <a:rPr lang="en-US" dirty="0"/>
              <a:t>?</a:t>
            </a:r>
          </a:p>
          <a:p>
            <a:r>
              <a:rPr lang="en-US" dirty="0"/>
              <a:t>has the user entered a valid </a:t>
            </a:r>
            <a:r>
              <a:rPr lang="en-US" b="1" dirty="0"/>
              <a:t>e-mail address</a:t>
            </a:r>
            <a:r>
              <a:rPr lang="en-US" dirty="0"/>
              <a:t>?</a:t>
            </a:r>
          </a:p>
          <a:p>
            <a:r>
              <a:rPr lang="en-US" dirty="0"/>
              <a:t>has the user entered a valid </a:t>
            </a:r>
            <a:r>
              <a:rPr lang="en-US" b="1" dirty="0"/>
              <a:t>date</a:t>
            </a:r>
            <a:r>
              <a:rPr lang="en-US" dirty="0"/>
              <a:t>?</a:t>
            </a:r>
          </a:p>
          <a:p>
            <a:r>
              <a:rPr lang="en-US" dirty="0"/>
              <a:t>has the user entered text in a </a:t>
            </a:r>
            <a:r>
              <a:rPr lang="en-US" b="1" dirty="0"/>
              <a:t>numeric field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Required Field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2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function </a:t>
            </a:r>
            <a:r>
              <a:rPr lang="en-US" sz="2800" b="1" dirty="0" err="1"/>
              <a:t>validateForm</a:t>
            </a:r>
            <a:r>
              <a:rPr lang="en-US" sz="2800" dirty="0"/>
              <a:t>()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 err="1"/>
              <a:t>var</a:t>
            </a:r>
            <a:r>
              <a:rPr lang="en-US" sz="2800" dirty="0"/>
              <a:t> x=</a:t>
            </a:r>
            <a:r>
              <a:rPr lang="en-US" sz="2800" dirty="0" err="1"/>
              <a:t>document.forms</a:t>
            </a:r>
            <a:r>
              <a:rPr lang="en-US" sz="2800" dirty="0"/>
              <a:t>[“</a:t>
            </a:r>
            <a:r>
              <a:rPr lang="en-US" sz="2800" dirty="0" err="1"/>
              <a:t>myForm</a:t>
            </a:r>
            <a:r>
              <a:rPr lang="en-US" sz="2800" dirty="0"/>
              <a:t>”][“</a:t>
            </a:r>
            <a:r>
              <a:rPr lang="en-US" sz="2800" dirty="0" err="1"/>
              <a:t>fname</a:t>
            </a:r>
            <a:r>
              <a:rPr lang="en-US" sz="2800" dirty="0"/>
              <a:t>”].value;</a:t>
            </a:r>
          </a:p>
          <a:p>
            <a:pPr>
              <a:buNone/>
            </a:pPr>
            <a:r>
              <a:rPr lang="en-US" sz="2800" dirty="0"/>
              <a:t>if(x==null || x==“”)</a:t>
            </a:r>
          </a:p>
          <a:p>
            <a:pPr>
              <a:buNone/>
            </a:pPr>
            <a:r>
              <a:rPr lang="en-US" sz="2800" dirty="0"/>
              <a:t>{ alert(“First name must be filled out”);</a:t>
            </a:r>
          </a:p>
          <a:p>
            <a:pPr>
              <a:buNone/>
            </a:pPr>
            <a:r>
              <a:rPr lang="en-US" sz="2800" dirty="0"/>
              <a:t>    return false;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E-mail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function </a:t>
            </a:r>
            <a:r>
              <a:rPr lang="en-US" sz="2800" b="1" dirty="0" err="1"/>
              <a:t>validateForm</a:t>
            </a:r>
            <a:r>
              <a:rPr lang="en-US" sz="2800" dirty="0"/>
              <a:t>()</a:t>
            </a:r>
          </a:p>
          <a:p>
            <a:pPr>
              <a:buNone/>
            </a:pPr>
            <a:r>
              <a:rPr lang="en-US" sz="2800" dirty="0"/>
              <a:t>{ </a:t>
            </a:r>
            <a:r>
              <a:rPr lang="en-US" sz="2800" dirty="0" err="1"/>
              <a:t>var</a:t>
            </a:r>
            <a:r>
              <a:rPr lang="en-US" sz="2800" dirty="0"/>
              <a:t> x=</a:t>
            </a:r>
            <a:r>
              <a:rPr lang="en-US" sz="2800" dirty="0" err="1"/>
              <a:t>document.forms</a:t>
            </a:r>
            <a:r>
              <a:rPr lang="en-US" sz="2800" dirty="0"/>
              <a:t>[“</a:t>
            </a:r>
            <a:r>
              <a:rPr lang="en-US" sz="2800" dirty="0" err="1"/>
              <a:t>myForm</a:t>
            </a:r>
            <a:r>
              <a:rPr lang="en-US" sz="2800" dirty="0"/>
              <a:t>”][“email”].value;</a:t>
            </a:r>
          </a:p>
          <a:p>
            <a:pPr>
              <a:buNone/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atpos</a:t>
            </a:r>
            <a:r>
              <a:rPr lang="en-US" sz="2800" dirty="0"/>
              <a:t>=</a:t>
            </a:r>
            <a:r>
              <a:rPr lang="en-US" sz="2800" dirty="0" err="1"/>
              <a:t>x.indexOf</a:t>
            </a:r>
            <a:r>
              <a:rPr lang="en-US" sz="2800" dirty="0"/>
              <a:t>(“@”);</a:t>
            </a:r>
          </a:p>
          <a:p>
            <a:pPr>
              <a:buNone/>
            </a:pPr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err="1"/>
              <a:t>dotpos</a:t>
            </a:r>
            <a:r>
              <a:rPr lang="en-US" sz="2800" dirty="0"/>
              <a:t>=</a:t>
            </a:r>
            <a:r>
              <a:rPr lang="en-US" sz="2800" dirty="0" err="1"/>
              <a:t>x.lastIndexOf</a:t>
            </a:r>
            <a:r>
              <a:rPr lang="en-US" sz="2800" dirty="0"/>
              <a:t>(“.”);</a:t>
            </a:r>
          </a:p>
          <a:p>
            <a:pPr>
              <a:buNone/>
            </a:pPr>
            <a:r>
              <a:rPr lang="en-US" sz="2800" dirty="0"/>
              <a:t>if(</a:t>
            </a:r>
            <a:r>
              <a:rPr lang="en-US" sz="2800" dirty="0" err="1"/>
              <a:t>atpos</a:t>
            </a:r>
            <a:r>
              <a:rPr lang="en-US" sz="2800" dirty="0"/>
              <a:t>&lt;1 || </a:t>
            </a:r>
            <a:r>
              <a:rPr lang="en-US" sz="2800" dirty="0" err="1"/>
              <a:t>dotpos</a:t>
            </a:r>
            <a:r>
              <a:rPr lang="en-US" sz="2800" dirty="0"/>
              <a:t>&lt;atpos+2 || </a:t>
            </a:r>
            <a:r>
              <a:rPr lang="en-US" sz="2800" dirty="0" err="1"/>
              <a:t>dotpos</a:t>
            </a:r>
            <a:r>
              <a:rPr lang="en-US" sz="2800" dirty="0"/>
              <a:t> +2&gt;=</a:t>
            </a:r>
            <a:r>
              <a:rPr lang="en-US" sz="2800" dirty="0" err="1"/>
              <a:t>x.length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/>
              <a:t>{ alert (“Not a valid e-mail address”);</a:t>
            </a:r>
          </a:p>
          <a:p>
            <a:pPr>
              <a:buNone/>
            </a:pPr>
            <a:r>
              <a:rPr lang="en-US" sz="2800" dirty="0"/>
              <a:t>    return false;</a:t>
            </a:r>
          </a:p>
          <a:p>
            <a:pPr>
              <a:buNone/>
            </a:pPr>
            <a:r>
              <a:rPr lang="en-US" sz="2800" dirty="0"/>
              <a:t>}</a:t>
            </a:r>
          </a:p>
          <a:p>
            <a:pPr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895600"/>
            <a:ext cx="7491413" cy="1143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5400" b="1" dirty="0">
                <a:solidFill>
                  <a:schemeClr val="accent6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/>
          <a:lstStyle/>
          <a:p>
            <a:r>
              <a:rPr lang="en-US" b="1" dirty="0"/>
              <a:t>DOM Tree Structure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487056" y="1295400"/>
            <a:ext cx="2209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Document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53856" y="19812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3487056" y="2362200"/>
            <a:ext cx="2209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Root Element: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rebuchet MS" pitchFamily="34" charset="0"/>
              </a:rPr>
              <a:t>&lt;html&gt;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1124856" y="3429000"/>
            <a:ext cx="670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553856" y="3048000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58056" y="3733800"/>
            <a:ext cx="2209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Element: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rebuchet MS" pitchFamily="34" charset="0"/>
              </a:rPr>
              <a:t>&lt;head&gt;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24856" y="3429000"/>
            <a:ext cx="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830456" y="3429000"/>
            <a:ext cx="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6556830" y="3733800"/>
            <a:ext cx="2209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Element: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rebuchet MS" pitchFamily="34" charset="0"/>
              </a:rPr>
              <a:t>&lt;body&gt;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1124856" y="4419600"/>
            <a:ext cx="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58056" y="4724400"/>
            <a:ext cx="2209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Element: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rebuchet MS" pitchFamily="34" charset="0"/>
              </a:rPr>
              <a:t>&lt;title&gt;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7830456" y="4419600"/>
            <a:ext cx="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077856" y="4724400"/>
            <a:ext cx="2304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8407398" y="4742544"/>
            <a:ext cx="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077856" y="4724400"/>
            <a:ext cx="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7144656" y="5029200"/>
            <a:ext cx="17526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Element: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rebuchet MS" pitchFamily="34" charset="0"/>
              </a:rPr>
              <a:t>&lt;h1&gt;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63456" y="5029200"/>
            <a:ext cx="17526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Element: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rebuchet MS" pitchFamily="34" charset="0"/>
              </a:rPr>
              <a:t>&lt;a&gt;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flipH="1">
            <a:off x="4706256" y="5410200"/>
            <a:ext cx="457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2953656" y="5029200"/>
            <a:ext cx="17526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Element: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rebuchet MS" pitchFamily="34" charset="0"/>
              </a:rPr>
              <a:t>“</a:t>
            </a:r>
            <a:r>
              <a:rPr lang="en-US" sz="2200" dirty="0" err="1">
                <a:latin typeface="Trebuchet MS" pitchFamily="34" charset="0"/>
              </a:rPr>
              <a:t>href</a:t>
            </a:r>
            <a:r>
              <a:rPr lang="en-US" sz="2200" dirty="0">
                <a:latin typeface="Trebuchet MS" pitchFamily="34" charset="0"/>
              </a:rPr>
              <a:t>”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8077200" y="5689602"/>
            <a:ext cx="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6096000" y="5689602"/>
            <a:ext cx="0" cy="304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5181600" y="5994402"/>
            <a:ext cx="17526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Text: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rebuchet MS" pitchFamily="34" charset="0"/>
              </a:rPr>
              <a:t>“My link”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62800" y="5994402"/>
            <a:ext cx="17526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Text: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latin typeface="Trebuchet MS" pitchFamily="34" charset="0"/>
              </a:rPr>
              <a:t>“My header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DOM Tree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Node object represents a single node in the document tree. A node can be an element node, an attribute node, a text node, or any other of the node types. </a:t>
            </a:r>
          </a:p>
          <a:p>
            <a:pPr algn="just"/>
            <a:r>
              <a:rPr lang="en-US" sz="2200" dirty="0"/>
              <a:t>In the HTML DOM (Document Object Model), everything is a node: </a:t>
            </a:r>
          </a:p>
          <a:p>
            <a:pPr marL="914400" indent="-406400" algn="just">
              <a:buNone/>
            </a:pPr>
            <a:r>
              <a:rPr lang="en-US" sz="2200" dirty="0"/>
              <a:t>1. The document itself is a </a:t>
            </a:r>
            <a:r>
              <a:rPr lang="en-US" sz="2200" b="1" dirty="0"/>
              <a:t>document</a:t>
            </a:r>
            <a:r>
              <a:rPr lang="en-US" sz="2200" dirty="0"/>
              <a:t> </a:t>
            </a:r>
            <a:r>
              <a:rPr lang="en-US" sz="2200" b="1" dirty="0"/>
              <a:t>node</a:t>
            </a:r>
            <a:r>
              <a:rPr lang="en-US" sz="2200" dirty="0"/>
              <a:t>. </a:t>
            </a:r>
          </a:p>
          <a:p>
            <a:pPr marL="914400" indent="-406400" algn="just">
              <a:buNone/>
            </a:pPr>
            <a:r>
              <a:rPr lang="en-US" sz="2200" dirty="0"/>
              <a:t>2. All HTML elements are </a:t>
            </a:r>
            <a:r>
              <a:rPr lang="en-US" sz="2200" b="1" dirty="0"/>
              <a:t>element nodes</a:t>
            </a:r>
            <a:r>
              <a:rPr lang="en-US" sz="2200" dirty="0"/>
              <a:t>. </a:t>
            </a:r>
          </a:p>
          <a:p>
            <a:pPr marL="914400" indent="-406400" algn="just">
              <a:buNone/>
            </a:pPr>
            <a:r>
              <a:rPr lang="en-US" sz="2200" dirty="0"/>
              <a:t>3. All HTML attributes are </a:t>
            </a:r>
            <a:r>
              <a:rPr lang="en-US" sz="2200" b="1" dirty="0"/>
              <a:t>attribute nodes</a:t>
            </a:r>
            <a:r>
              <a:rPr lang="en-US" sz="2200" dirty="0"/>
              <a:t>. </a:t>
            </a:r>
          </a:p>
          <a:p>
            <a:pPr marL="914400" indent="-406400" algn="just">
              <a:buNone/>
            </a:pPr>
            <a:r>
              <a:rPr lang="en-US" sz="2200" dirty="0"/>
              <a:t>4. Text inside HTML elements is </a:t>
            </a:r>
            <a:r>
              <a:rPr lang="en-US" sz="2200" b="1" dirty="0"/>
              <a:t>text nodes</a:t>
            </a:r>
            <a:r>
              <a:rPr lang="en-US" sz="2200" dirty="0"/>
              <a:t>. </a:t>
            </a:r>
          </a:p>
          <a:p>
            <a:pPr marL="914400" indent="-406400" algn="just">
              <a:buNone/>
            </a:pPr>
            <a:r>
              <a:rPr lang="en-US" sz="2200" dirty="0"/>
              <a:t>5. Comments are </a:t>
            </a:r>
            <a:r>
              <a:rPr lang="en-US" sz="2200" b="1" dirty="0"/>
              <a:t>comment nodes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While all objects inherits the Node properties / methods for dealing with </a:t>
            </a:r>
            <a:r>
              <a:rPr lang="en-US" sz="2200" b="1" dirty="0"/>
              <a:t>parents</a:t>
            </a:r>
            <a:r>
              <a:rPr lang="en-US" sz="2200" dirty="0"/>
              <a:t> and </a:t>
            </a:r>
            <a:r>
              <a:rPr lang="en-US" sz="2200" b="1" dirty="0"/>
              <a:t>children</a:t>
            </a:r>
            <a:r>
              <a:rPr lang="en-US" sz="2200" dirty="0"/>
              <a:t>, </a:t>
            </a:r>
            <a:r>
              <a:rPr lang="en-US" sz="2200" i="1" dirty="0"/>
              <a:t>not all objects </a:t>
            </a:r>
            <a:r>
              <a:rPr lang="en-US" sz="2200" dirty="0"/>
              <a:t>can have parents  or  children. </a:t>
            </a:r>
            <a:r>
              <a:rPr lang="en-US" sz="2200" dirty="0">
                <a:solidFill>
                  <a:srgbClr val="FF0000"/>
                </a:solidFill>
              </a:rPr>
              <a:t>Text  nodes  </a:t>
            </a:r>
            <a:r>
              <a:rPr lang="en-US" sz="2200" dirty="0"/>
              <a:t>may  not  have  children  and</a:t>
            </a:r>
            <a:r>
              <a:rPr lang="en-US" sz="2200" dirty="0">
                <a:solidFill>
                  <a:srgbClr val="FF0000"/>
                </a:solidFill>
              </a:rPr>
              <a:t>  adding  children  </a:t>
            </a:r>
            <a:r>
              <a:rPr lang="en-US" sz="2200" dirty="0"/>
              <a:t>to  such  nodes 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in a DOM error.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 Document  Object  Model  (DOM)  is  an  API  for  manipulating  HTML  and  XML  documents.  </a:t>
            </a:r>
          </a:p>
          <a:p>
            <a:pPr algn="just"/>
            <a:r>
              <a:rPr lang="en-US" sz="2800" dirty="0"/>
              <a:t>It provides</a:t>
            </a:r>
            <a:r>
              <a:rPr lang="en-US" sz="2800" dirty="0">
                <a:solidFill>
                  <a:srgbClr val="FF0000"/>
                </a:solidFill>
              </a:rPr>
              <a:t> a structural representation </a:t>
            </a:r>
            <a:r>
              <a:rPr lang="en-US" sz="2800" dirty="0"/>
              <a:t>of the document, enabling you to modify its content and visual presentation by using a scripting language such as JavaScript.</a:t>
            </a:r>
          </a:p>
          <a:p>
            <a:pPr algn="just"/>
            <a:r>
              <a:rPr lang="en-US" sz="2800" dirty="0"/>
              <a:t>With the Document Object Model, programmers can build documents, navigate their structure, and </a:t>
            </a:r>
            <a:r>
              <a:rPr lang="en-US" sz="2800" b="1" dirty="0"/>
              <a:t>add</a:t>
            </a:r>
            <a:r>
              <a:rPr lang="en-US" sz="2800" dirty="0"/>
              <a:t>, </a:t>
            </a:r>
            <a:r>
              <a:rPr lang="en-US" sz="2800" b="1" dirty="0"/>
              <a:t>modify</a:t>
            </a:r>
            <a:r>
              <a:rPr lang="en-US" sz="2800" dirty="0"/>
              <a:t>, or </a:t>
            </a:r>
            <a:r>
              <a:rPr lang="en-US" sz="2800" b="1" dirty="0"/>
              <a:t>delete</a:t>
            </a:r>
            <a:r>
              <a:rPr lang="en-US" sz="2800" dirty="0"/>
              <a:t> elements and content.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JavaScript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Objects are organized in a </a:t>
            </a:r>
            <a:r>
              <a:rPr lang="en-US" sz="2400" b="1" dirty="0"/>
              <a:t>hierarchy</a:t>
            </a:r>
            <a:r>
              <a:rPr lang="en-US" sz="2400" dirty="0"/>
              <a:t>. This hierarchical structure applies to the organization of objects in a Web document. </a:t>
            </a:r>
          </a:p>
          <a:p>
            <a:pPr algn="just">
              <a:buNone/>
            </a:pPr>
            <a:r>
              <a:rPr lang="en-US" sz="2400" dirty="0"/>
              <a:t>1. </a:t>
            </a:r>
            <a:r>
              <a:rPr lang="en-US" sz="2400" b="1" dirty="0"/>
              <a:t>Window object: </a:t>
            </a:r>
            <a:r>
              <a:rPr lang="en-US" sz="2400" dirty="0"/>
              <a:t>Top of the hierarchy. It is the outmost element of the object hierarchy. </a:t>
            </a:r>
          </a:p>
          <a:p>
            <a:pPr algn="just">
              <a:buNone/>
            </a:pPr>
            <a:r>
              <a:rPr lang="en-US" sz="2400" dirty="0"/>
              <a:t>2. </a:t>
            </a:r>
            <a:r>
              <a:rPr lang="en-US" sz="2400" b="1" dirty="0"/>
              <a:t>Document object: </a:t>
            </a:r>
            <a:r>
              <a:rPr lang="en-US" sz="2400" dirty="0"/>
              <a:t>Each HTML document that gets loaded into a window becomes a document object. The document contains the content of the page. </a:t>
            </a:r>
          </a:p>
          <a:p>
            <a:pPr algn="just">
              <a:buNone/>
            </a:pPr>
            <a:r>
              <a:rPr lang="en-US" sz="2400" dirty="0"/>
              <a:t>3. </a:t>
            </a:r>
            <a:r>
              <a:rPr lang="en-US" sz="2400" b="1" dirty="0"/>
              <a:t>Form object: </a:t>
            </a:r>
            <a:r>
              <a:rPr lang="en-US" sz="2400" dirty="0"/>
              <a:t>Everything enclosed in the &lt;form&gt;...&lt;/form&gt; tags sets the form object. </a:t>
            </a:r>
          </a:p>
          <a:p>
            <a:pPr algn="just">
              <a:buNone/>
            </a:pPr>
            <a:r>
              <a:rPr lang="en-US" sz="2400" dirty="0"/>
              <a:t>4. </a:t>
            </a:r>
            <a:r>
              <a:rPr lang="en-US" sz="2400" b="1" dirty="0"/>
              <a:t>Form control elements: </a:t>
            </a:r>
            <a:r>
              <a:rPr lang="en-US" sz="2400" dirty="0"/>
              <a:t>The form object contains all the elements defined for that object such as </a:t>
            </a:r>
            <a:r>
              <a:rPr lang="en-US" sz="2400" i="1" dirty="0"/>
              <a:t>text fields</a:t>
            </a:r>
            <a:r>
              <a:rPr lang="en-US" sz="2400" dirty="0"/>
              <a:t>, </a:t>
            </a:r>
            <a:r>
              <a:rPr lang="en-US" sz="2400" i="1" dirty="0"/>
              <a:t>buttons</a:t>
            </a:r>
            <a:r>
              <a:rPr lang="en-US" sz="2400" dirty="0"/>
              <a:t>, </a:t>
            </a:r>
            <a:r>
              <a:rPr lang="en-US" sz="2400" i="1" dirty="0"/>
              <a:t>radio</a:t>
            </a:r>
            <a:r>
              <a:rPr lang="en-US" sz="2400" dirty="0"/>
              <a:t> </a:t>
            </a:r>
            <a:r>
              <a:rPr lang="en-US" sz="2400" i="1" dirty="0"/>
              <a:t>buttons</a:t>
            </a:r>
            <a:r>
              <a:rPr lang="en-US" sz="2400" dirty="0"/>
              <a:t>, and </a:t>
            </a:r>
            <a:r>
              <a:rPr lang="en-US" sz="2400" i="1" dirty="0"/>
              <a:t>checkboxes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/>
              <a:t>DOM( Document Object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7696200" cy="4620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b="1" dirty="0"/>
              <a:t>HTML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b="1" dirty="0"/>
              <a:t>Finding HTML Elements</a:t>
            </a:r>
          </a:p>
          <a:p>
            <a:pPr lvl="1"/>
            <a:r>
              <a:rPr lang="en-US" dirty="0"/>
              <a:t>Finding HTML elements by id</a:t>
            </a:r>
          </a:p>
          <a:p>
            <a:pPr lvl="1"/>
            <a:r>
              <a:rPr lang="en-US" dirty="0"/>
              <a:t>Finding HTML elements by tag name</a:t>
            </a:r>
          </a:p>
          <a:p>
            <a:pPr lvl="1"/>
            <a:r>
              <a:rPr lang="en-US" dirty="0"/>
              <a:t>Finding HTML elements by class name</a:t>
            </a:r>
          </a:p>
          <a:p>
            <a:pPr marL="231775" lvl="1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b="1" dirty="0" err="1"/>
              <a:t>innerHTML</a:t>
            </a:r>
            <a:r>
              <a:rPr lang="en-US" dirty="0"/>
              <a:t> property.</a:t>
            </a:r>
          </a:p>
          <a:p>
            <a:pPr marL="231775" lvl="1" indent="-231775">
              <a:buFont typeface="Arial" pitchFamily="34" charset="0"/>
              <a:buChar char="•"/>
              <a:tabLst>
                <a:tab pos="231775" algn="l"/>
              </a:tabLst>
            </a:pPr>
            <a:r>
              <a:rPr lang="en-US" sz="3200" b="1" dirty="0" err="1"/>
              <a:t>document.getElementById</a:t>
            </a:r>
            <a:r>
              <a:rPr lang="en-US" sz="3200" b="1" dirty="0"/>
              <a:t>(id).attribute = new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6979D82-5C2C-4A4C-9BB8-77848C32B353}" vid="{F4FD1AB0-0B30-4B59-9AEB-4CD820E55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4878</TotalTime>
  <Words>1976</Words>
  <Application>Microsoft Office PowerPoint</Application>
  <PresentationFormat>On-screen Show (4:3)</PresentationFormat>
  <Paragraphs>271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AvantGarde Md BT</vt:lpstr>
      <vt:lpstr>Calibri</vt:lpstr>
      <vt:lpstr>Times New Roman</vt:lpstr>
      <vt:lpstr>Trebuchet MS</vt:lpstr>
      <vt:lpstr>Wingdings</vt:lpstr>
      <vt:lpstr>Theme1</vt:lpstr>
      <vt:lpstr>  Session 4.3 JavaScript DOM, CSS and HTML Manipulation, Form Validation</vt:lpstr>
      <vt:lpstr>Contents</vt:lpstr>
      <vt:lpstr>DOM( Document Object Model)</vt:lpstr>
      <vt:lpstr>DOM Tree Structure</vt:lpstr>
      <vt:lpstr>DOM Tree Structure</vt:lpstr>
      <vt:lpstr>JavaScript DOM</vt:lpstr>
      <vt:lpstr>JavaScript DOM</vt:lpstr>
      <vt:lpstr>DOM( Document Object Model)</vt:lpstr>
      <vt:lpstr>HTML DOM</vt:lpstr>
      <vt:lpstr>innerHTML property</vt:lpstr>
      <vt:lpstr>innerHTML property</vt:lpstr>
      <vt:lpstr>innerHTML property</vt:lpstr>
      <vt:lpstr>HTML elements by Id</vt:lpstr>
      <vt:lpstr>HTML elements by Id</vt:lpstr>
      <vt:lpstr>HTML elements by class name</vt:lpstr>
      <vt:lpstr>HTML elements by class name</vt:lpstr>
      <vt:lpstr>HTML elements by tag name</vt:lpstr>
      <vt:lpstr>HTML elements by tag name</vt:lpstr>
      <vt:lpstr>Accessing HTML attributes using the DOM</vt:lpstr>
      <vt:lpstr>Accessing HTML attributes using the DOM</vt:lpstr>
      <vt:lpstr>CSS DOM</vt:lpstr>
      <vt:lpstr>CSS DOM</vt:lpstr>
      <vt:lpstr>DOM Events</vt:lpstr>
      <vt:lpstr>onmouseover and onmouseout</vt:lpstr>
      <vt:lpstr>onchange and onblur</vt:lpstr>
      <vt:lpstr>onload</vt:lpstr>
      <vt:lpstr>onmousedown, onmouseup</vt:lpstr>
      <vt:lpstr>ondblclick</vt:lpstr>
      <vt:lpstr>ondblclick</vt:lpstr>
      <vt:lpstr>onselect</vt:lpstr>
      <vt:lpstr>Form Validation using JavaScript</vt:lpstr>
      <vt:lpstr>Required Field Validation</vt:lpstr>
      <vt:lpstr>E-mail Validation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hp</cp:lastModifiedBy>
  <cp:revision>577</cp:revision>
  <dcterms:created xsi:type="dcterms:W3CDTF">2008-11-18T07:26:16Z</dcterms:created>
  <dcterms:modified xsi:type="dcterms:W3CDTF">2023-07-05T03:58:03Z</dcterms:modified>
</cp:coreProperties>
</file>