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9"/>
  </p:notesMasterIdLst>
  <p:handoutMasterIdLst>
    <p:handoutMasterId r:id="rId50"/>
  </p:handoutMasterIdLst>
  <p:sldIdLst>
    <p:sldId id="256" r:id="rId2"/>
    <p:sldId id="415" r:id="rId3"/>
    <p:sldId id="417" r:id="rId4"/>
    <p:sldId id="463" r:id="rId5"/>
    <p:sldId id="464" r:id="rId6"/>
    <p:sldId id="459" r:id="rId7"/>
    <p:sldId id="461" r:id="rId8"/>
    <p:sldId id="462" r:id="rId9"/>
    <p:sldId id="460" r:id="rId10"/>
    <p:sldId id="418" r:id="rId11"/>
    <p:sldId id="452" r:id="rId12"/>
    <p:sldId id="453" r:id="rId13"/>
    <p:sldId id="419" r:id="rId14"/>
    <p:sldId id="435" r:id="rId15"/>
    <p:sldId id="436" r:id="rId16"/>
    <p:sldId id="437" r:id="rId17"/>
    <p:sldId id="438" r:id="rId18"/>
    <p:sldId id="439" r:id="rId19"/>
    <p:sldId id="420" r:id="rId20"/>
    <p:sldId id="440" r:id="rId21"/>
    <p:sldId id="421" r:id="rId22"/>
    <p:sldId id="422" r:id="rId23"/>
    <p:sldId id="423" r:id="rId24"/>
    <p:sldId id="424" r:id="rId25"/>
    <p:sldId id="425" r:id="rId26"/>
    <p:sldId id="426" r:id="rId27"/>
    <p:sldId id="455" r:id="rId28"/>
    <p:sldId id="441" r:id="rId29"/>
    <p:sldId id="442" r:id="rId30"/>
    <p:sldId id="443" r:id="rId31"/>
    <p:sldId id="454" r:id="rId32"/>
    <p:sldId id="427" r:id="rId33"/>
    <p:sldId id="428" r:id="rId34"/>
    <p:sldId id="444" r:id="rId35"/>
    <p:sldId id="429" r:id="rId36"/>
    <p:sldId id="448" r:id="rId37"/>
    <p:sldId id="430" r:id="rId38"/>
    <p:sldId id="445" r:id="rId39"/>
    <p:sldId id="431" r:id="rId40"/>
    <p:sldId id="446" r:id="rId41"/>
    <p:sldId id="447" r:id="rId42"/>
    <p:sldId id="432" r:id="rId43"/>
    <p:sldId id="433" r:id="rId44"/>
    <p:sldId id="458" r:id="rId45"/>
    <p:sldId id="456" r:id="rId46"/>
    <p:sldId id="457" r:id="rId47"/>
    <p:sldId id="414" r:id="rId48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73905" autoAdjust="0"/>
  </p:normalViewPr>
  <p:slideViewPr>
    <p:cSldViewPr>
      <p:cViewPr varScale="1">
        <p:scale>
          <a:sx n="54" d="100"/>
          <a:sy n="54" d="100"/>
        </p:scale>
        <p:origin x="18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 evaluates or executes an argument.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argument is an expression,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evaluates the expression. If the argument is one or more JavaScript statements,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executes the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0293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4259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9094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2764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1402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9066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4542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0366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2537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538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6812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26464990-B6C6-47ED-93F6-10B4983BE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6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295400"/>
            <a:ext cx="73914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sz="3600" b="1" dirty="0">
                <a:solidFill>
                  <a:schemeClr val="accent6"/>
                </a:solidFill>
              </a:rPr>
              <a:t>Session 4.4</a:t>
            </a:r>
            <a:br>
              <a:rPr lang="en-GB" sz="3600" b="1" dirty="0">
                <a:solidFill>
                  <a:schemeClr val="accent6"/>
                </a:solidFill>
              </a:rPr>
            </a:br>
            <a:r>
              <a:rPr lang="en-US" sz="3600" b="1" dirty="0">
                <a:solidFill>
                  <a:schemeClr val="accent6"/>
                </a:solidFill>
              </a:rPr>
              <a:t>JavaScript Important Functions, Keywords and BOM</a:t>
            </a:r>
            <a:endParaRPr lang="en-GB" sz="3600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09600" y="2971800"/>
            <a:ext cx="8054975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4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Number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67840"/>
          <a:ext cx="8763000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toExponential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Converts a number into an exponential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toFixed</a:t>
                      </a:r>
                      <a:r>
                        <a:rPr lang="en-US" sz="24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Formats a number with x numbers of digits after the decimal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toPercision</a:t>
                      </a:r>
                      <a:r>
                        <a:rPr lang="en-US" sz="2400" b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Formats a number to x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toString</a:t>
                      </a:r>
                      <a:r>
                        <a:rPr lang="en-US" sz="2400" b="1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Converts a Number object to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valueOf</a:t>
                      </a:r>
                      <a:r>
                        <a:rPr lang="en-US" sz="2400" b="1" dirty="0"/>
                        <a:t>(</a:t>
                      </a:r>
                      <a:r>
                        <a:rPr lang="en-US" sz="2400" b="1" baseline="0" dirty="0"/>
                        <a:t>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the primitive value of a Number object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JavaScript </a:t>
            </a:r>
            <a:r>
              <a:rPr lang="en-US" b="1" dirty="0" err="1"/>
              <a:t>eval</a:t>
            </a:r>
            <a:r>
              <a:rPr lang="en-US" b="1" dirty="0"/>
              <a:t>()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just"/>
            <a:r>
              <a:rPr lang="en-US" sz="2400" dirty="0" err="1"/>
              <a:t>eval</a:t>
            </a:r>
            <a:r>
              <a:rPr lang="en-US" sz="2400" dirty="0"/>
              <a:t>() method evaluates a string of JavaScript code in the context of an object.</a:t>
            </a:r>
          </a:p>
          <a:p>
            <a:pPr algn="just"/>
            <a:r>
              <a:rPr lang="en-US" sz="2400" dirty="0"/>
              <a:t>If the argument is an expression, </a:t>
            </a:r>
            <a:r>
              <a:rPr lang="en-US" sz="2400" dirty="0" err="1"/>
              <a:t>eval</a:t>
            </a:r>
            <a:r>
              <a:rPr lang="en-US" sz="2400" dirty="0"/>
              <a:t>() evaluates the expression. </a:t>
            </a:r>
          </a:p>
          <a:p>
            <a:pPr algn="just">
              <a:buNone/>
            </a:pPr>
            <a:r>
              <a:rPr lang="en-US" sz="2400" b="1" dirty="0"/>
              <a:t>Syntax:</a:t>
            </a:r>
          </a:p>
          <a:p>
            <a:pPr algn="just">
              <a:buNone/>
            </a:pPr>
            <a:r>
              <a:rPr lang="en-US" sz="2400" dirty="0"/>
              <a:t>    </a:t>
            </a:r>
            <a:r>
              <a:rPr lang="en-US" sz="2400" dirty="0" err="1"/>
              <a:t>eval</a:t>
            </a:r>
            <a:r>
              <a:rPr lang="en-US" sz="2400" dirty="0"/>
              <a:t>(string)</a:t>
            </a:r>
          </a:p>
          <a:p>
            <a:pPr algn="just">
              <a:buNone/>
            </a:pPr>
            <a:r>
              <a:rPr lang="en-US" sz="2400" b="1" dirty="0"/>
              <a:t>Parameter Values : string</a:t>
            </a:r>
          </a:p>
          <a:p>
            <a:pPr algn="just">
              <a:buNone/>
            </a:pPr>
            <a:r>
              <a:rPr lang="en-US" sz="2000" dirty="0"/>
              <a:t>      A JavaScript expression, variable, statement, or sequence of statements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JavaScript </a:t>
            </a:r>
            <a:r>
              <a:rPr lang="en-US" b="1" dirty="0" err="1"/>
              <a:t>eval</a:t>
            </a:r>
            <a:r>
              <a:rPr lang="en-US" b="1" dirty="0"/>
              <a:t>()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800" dirty="0"/>
              <a:t>&lt;script&gt;</a:t>
            </a:r>
          </a:p>
          <a:p>
            <a:pPr algn="just">
              <a:buNone/>
            </a:pPr>
            <a:r>
              <a:rPr lang="en-US" sz="2800" dirty="0" err="1"/>
              <a:t>eval</a:t>
            </a:r>
            <a:r>
              <a:rPr lang="en-US" sz="2800" dirty="0"/>
              <a:t>("x=10;y=20;document.write(x*y)");//200</a:t>
            </a:r>
          </a:p>
          <a:p>
            <a:pPr algn="just">
              <a:buNone/>
            </a:pPr>
            <a:r>
              <a:rPr lang="en-US" sz="2800" dirty="0" err="1"/>
              <a:t>document.write</a:t>
            </a:r>
            <a:r>
              <a:rPr lang="en-US" sz="2800" dirty="0"/>
              <a:t>("&lt;</a:t>
            </a:r>
            <a:r>
              <a:rPr lang="en-US" sz="2800" dirty="0" err="1"/>
              <a:t>br</a:t>
            </a:r>
            <a:r>
              <a:rPr lang="en-US" sz="2800" dirty="0"/>
              <a:t>&gt;" + </a:t>
            </a:r>
            <a:r>
              <a:rPr lang="en-US" sz="2800" dirty="0" err="1"/>
              <a:t>eval</a:t>
            </a:r>
            <a:r>
              <a:rPr lang="en-US" sz="2800" dirty="0"/>
              <a:t>("2+2"));//4</a:t>
            </a:r>
          </a:p>
          <a:p>
            <a:pPr algn="just">
              <a:buNone/>
            </a:pPr>
            <a:r>
              <a:rPr lang="en-US" sz="2800" dirty="0" err="1"/>
              <a:t>document.write</a:t>
            </a:r>
            <a:r>
              <a:rPr lang="en-US" sz="2800" dirty="0"/>
              <a:t>("&lt;</a:t>
            </a:r>
            <a:r>
              <a:rPr lang="en-US" sz="2800" dirty="0" err="1"/>
              <a:t>br</a:t>
            </a:r>
            <a:r>
              <a:rPr lang="en-US" sz="2800" dirty="0"/>
              <a:t>&gt;" + </a:t>
            </a:r>
            <a:r>
              <a:rPr lang="en-US" sz="2800" dirty="0" err="1"/>
              <a:t>eval</a:t>
            </a:r>
            <a:r>
              <a:rPr lang="en-US" sz="2800" dirty="0"/>
              <a:t>(x+17));//27</a:t>
            </a:r>
          </a:p>
          <a:p>
            <a:pPr algn="just">
              <a:buNone/>
            </a:pPr>
            <a:r>
              <a:rPr lang="en-US" sz="2800" dirty="0"/>
              <a:t>&lt;/script&gt;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quotes inside a string by using the \ escape character</a:t>
            </a:r>
          </a:p>
          <a:p>
            <a:r>
              <a:rPr lang="en-US" dirty="0"/>
              <a:t>Important Properties</a:t>
            </a:r>
          </a:p>
          <a:p>
            <a:pPr lvl="1"/>
            <a:r>
              <a:rPr lang="en-US" dirty="0"/>
              <a:t>length( )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( ) / </a:t>
            </a:r>
            <a:r>
              <a:rPr lang="en-US" dirty="0" err="1"/>
              <a:t>lastIndexOf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match( ) / replace( )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( ) / </a:t>
            </a:r>
            <a:r>
              <a:rPr lang="en-US" dirty="0" err="1"/>
              <a:t>toLowerCase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split() /</a:t>
            </a:r>
            <a:r>
              <a:rPr lang="en-US" dirty="0" err="1"/>
              <a:t>concat</a:t>
            </a:r>
            <a:r>
              <a:rPr lang="en-US" dirty="0"/>
              <a:t>( )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 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length()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sz="2600" dirty="0"/>
              <a:t>&lt;script&gt;</a:t>
            </a:r>
          </a:p>
          <a:p>
            <a:pPr>
              <a:buNone/>
            </a:pPr>
            <a:r>
              <a:rPr lang="en-US" sz="2600" dirty="0" err="1"/>
              <a:t>var</a:t>
            </a:r>
            <a:r>
              <a:rPr lang="en-US" sz="2600" dirty="0"/>
              <a:t> txt="Hello World!";</a:t>
            </a:r>
          </a:p>
          <a:p>
            <a:pPr>
              <a:buNone/>
            </a:pPr>
            <a:r>
              <a:rPr lang="en-US" sz="2600" dirty="0" err="1"/>
              <a:t>document.write</a:t>
            </a:r>
            <a:r>
              <a:rPr lang="en-US" sz="2600" dirty="0"/>
              <a:t>("&lt;p&gt; The length of"+txt+"is"+</a:t>
            </a:r>
            <a:r>
              <a:rPr lang="en-US" sz="2600" dirty="0" err="1">
                <a:solidFill>
                  <a:srgbClr val="FF0000"/>
                </a:solidFill>
              </a:rPr>
              <a:t>txt.length</a:t>
            </a:r>
            <a:r>
              <a:rPr lang="en-US" sz="2600" dirty="0"/>
              <a:t>+ "&lt;/p&gt;");</a:t>
            </a:r>
          </a:p>
          <a:p>
            <a:pPr>
              <a:buNone/>
            </a:pPr>
            <a:r>
              <a:rPr lang="en-US" sz="2600" dirty="0" err="1"/>
              <a:t>var</a:t>
            </a:r>
            <a:r>
              <a:rPr lang="en-US" sz="2600" dirty="0"/>
              <a:t> txt="ABCDEFGHIJKLMNOPQURSTUVWXYZ";</a:t>
            </a:r>
          </a:p>
          <a:p>
            <a:pPr>
              <a:buNone/>
            </a:pPr>
            <a:r>
              <a:rPr lang="en-US" sz="2600" dirty="0" err="1"/>
              <a:t>document.write</a:t>
            </a:r>
            <a:r>
              <a:rPr lang="en-US" sz="2600" dirty="0"/>
              <a:t>("&lt;p&gt;"+</a:t>
            </a:r>
            <a:r>
              <a:rPr lang="en-US" sz="2600" dirty="0" err="1">
                <a:solidFill>
                  <a:srgbClr val="FF0000"/>
                </a:solidFill>
              </a:rPr>
              <a:t>txt.length</a:t>
            </a:r>
            <a:r>
              <a:rPr lang="en-US" sz="2600" dirty="0"/>
              <a:t>+"&lt;/p&gt;");</a:t>
            </a:r>
          </a:p>
          <a:p>
            <a:pPr>
              <a:buNone/>
            </a:pPr>
            <a:r>
              <a:rPr lang="en-US" sz="2600" dirty="0"/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match(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str</a:t>
            </a:r>
            <a:r>
              <a:rPr lang="en-US" sz="2400" dirty="0"/>
              <a:t>="Hello world!";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document.write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str.match</a:t>
            </a:r>
            <a:r>
              <a:rPr lang="en-US" sz="2400" dirty="0">
                <a:solidFill>
                  <a:srgbClr val="FF0000"/>
                </a:solidFill>
              </a:rPr>
              <a:t>("world")+"&lt;</a:t>
            </a:r>
            <a:r>
              <a:rPr lang="en-US" sz="2400" dirty="0" err="1">
                <a:solidFill>
                  <a:srgbClr val="FF0000"/>
                </a:solidFill>
              </a:rPr>
              <a:t>br</a:t>
            </a:r>
            <a:r>
              <a:rPr lang="en-US" sz="2400" dirty="0">
                <a:solidFill>
                  <a:srgbClr val="FF0000"/>
                </a:solidFill>
              </a:rPr>
              <a:t>&gt;");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document.write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str.match</a:t>
            </a:r>
            <a:r>
              <a:rPr lang="en-US" sz="2400" dirty="0">
                <a:solidFill>
                  <a:srgbClr val="FF0000"/>
                </a:solidFill>
              </a:rPr>
              <a:t>("World!")+"&lt;</a:t>
            </a:r>
            <a:r>
              <a:rPr lang="en-US" sz="2400" dirty="0" err="1">
                <a:solidFill>
                  <a:srgbClr val="FF0000"/>
                </a:solidFill>
              </a:rPr>
              <a:t>br</a:t>
            </a:r>
            <a:r>
              <a:rPr lang="en-US" sz="2400" dirty="0">
                <a:solidFill>
                  <a:srgbClr val="FF0000"/>
                </a:solidFill>
              </a:rPr>
              <a:t>&gt;");</a:t>
            </a:r>
          </a:p>
          <a:p>
            <a:pPr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</a:t>
            </a:r>
            <a:r>
              <a:rPr lang="en-US" sz="2400" dirty="0" err="1"/>
              <a:t>str.match</a:t>
            </a:r>
            <a:r>
              <a:rPr lang="en-US" sz="2400" dirty="0"/>
              <a:t>("world!"));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419600"/>
            <a:ext cx="2057400" cy="216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&lt;p&gt;Click the button to replace "Microsoft" with "W3Schools"&lt;/p&gt;</a:t>
            </a:r>
          </a:p>
          <a:p>
            <a:pPr>
              <a:buNone/>
            </a:pPr>
            <a:r>
              <a:rPr lang="en-US" sz="2000" dirty="0"/>
              <a:t>&lt;p id="demo"&gt;Please visit Microsoft!&lt;/p&gt;</a:t>
            </a:r>
          </a:p>
          <a:p>
            <a:pPr>
              <a:buNone/>
            </a:pPr>
            <a:r>
              <a:rPr lang="en-US" sz="2000" dirty="0"/>
              <a:t>&lt;button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myFunction</a:t>
            </a:r>
            <a:r>
              <a:rPr lang="en-US" sz="2000" dirty="0"/>
              <a:t>()"&gt;Try it&lt;/button&gt;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{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=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000" b="1" dirty="0" err="1">
                <a:solidFill>
                  <a:srgbClr val="FF0000"/>
                </a:solidFill>
              </a:rPr>
              <a:t>var</a:t>
            </a:r>
            <a:r>
              <a:rPr lang="en-US" sz="2000" b="1" dirty="0">
                <a:solidFill>
                  <a:srgbClr val="FF0000"/>
                </a:solidFill>
              </a:rPr>
              <a:t> n=</a:t>
            </a:r>
            <a:r>
              <a:rPr lang="en-US" sz="2000" b="1" dirty="0" err="1">
                <a:solidFill>
                  <a:srgbClr val="FF0000"/>
                </a:solidFill>
              </a:rPr>
              <a:t>str.replace</a:t>
            </a:r>
            <a:r>
              <a:rPr lang="en-US" sz="2000" b="1" dirty="0">
                <a:solidFill>
                  <a:srgbClr val="FF0000"/>
                </a:solidFill>
              </a:rPr>
              <a:t>("Microsoft","W3Schools");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=n;</a:t>
            </a:r>
          </a:p>
          <a:p>
            <a:pPr>
              <a:buNone/>
            </a:pPr>
            <a:r>
              <a:rPr lang="en-US" sz="2000" dirty="0"/>
              <a:t>   }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800600"/>
            <a:ext cx="4019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686300"/>
            <a:ext cx="3990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indexOf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&lt;p id="p1"&gt;Click the button to locate where "locate" first occurs.&lt;/p&gt;</a:t>
            </a:r>
          </a:p>
          <a:p>
            <a:pPr>
              <a:buNone/>
            </a:pPr>
            <a:r>
              <a:rPr lang="en-US" sz="2200" dirty="0"/>
              <a:t>&lt;p id="p2"&gt;0&lt;/p&gt;</a:t>
            </a:r>
          </a:p>
          <a:p>
            <a:pPr>
              <a:buNone/>
            </a:pPr>
            <a:r>
              <a:rPr lang="en-US" sz="2200" dirty="0"/>
              <a:t>&lt;button </a:t>
            </a:r>
            <a:r>
              <a:rPr lang="en-US" sz="2200" dirty="0" err="1"/>
              <a:t>onClick</a:t>
            </a:r>
            <a:r>
              <a:rPr lang="en-US" sz="2200" dirty="0"/>
              <a:t>="</a:t>
            </a:r>
            <a:r>
              <a:rPr lang="en-US" sz="2200" dirty="0" err="1"/>
              <a:t>myFunction</a:t>
            </a:r>
            <a:r>
              <a:rPr lang="en-US" sz="2200" dirty="0"/>
              <a:t>()"&gt;Try it&lt;/button&gt;</a:t>
            </a:r>
          </a:p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myFunction</a:t>
            </a:r>
            <a:r>
              <a:rPr lang="en-US" sz="2200" dirty="0"/>
              <a:t>()</a:t>
            </a:r>
          </a:p>
          <a:p>
            <a:pPr>
              <a:buNone/>
            </a:pPr>
            <a:r>
              <a:rPr lang="en-US" sz="2200" dirty="0"/>
              <a:t>{</a:t>
            </a: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str</a:t>
            </a:r>
            <a:r>
              <a:rPr lang="en-US" sz="2200" dirty="0"/>
              <a:t>=</a:t>
            </a:r>
            <a:r>
              <a:rPr lang="en-US" sz="2200" dirty="0" err="1"/>
              <a:t>document.getElementById</a:t>
            </a:r>
            <a:r>
              <a:rPr lang="en-US" sz="2200" dirty="0"/>
              <a:t>("p1").</a:t>
            </a:r>
            <a:r>
              <a:rPr lang="en-US" sz="2200" dirty="0" err="1"/>
              <a:t>innerHTML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var</a:t>
            </a:r>
            <a:r>
              <a:rPr lang="en-US" sz="2200" dirty="0">
                <a:solidFill>
                  <a:srgbClr val="FF0000"/>
                </a:solidFill>
              </a:rPr>
              <a:t> n=</a:t>
            </a:r>
            <a:r>
              <a:rPr lang="en-US" sz="2200" dirty="0" err="1">
                <a:solidFill>
                  <a:srgbClr val="FF0000"/>
                </a:solidFill>
              </a:rPr>
              <a:t>str.indexOf</a:t>
            </a:r>
            <a:r>
              <a:rPr lang="en-US" sz="2200" dirty="0">
                <a:solidFill>
                  <a:srgbClr val="FF0000"/>
                </a:solidFill>
              </a:rPr>
              <a:t>("locate");</a:t>
            </a:r>
          </a:p>
          <a:p>
            <a:pPr>
              <a:buNone/>
            </a:pPr>
            <a:r>
              <a:rPr lang="en-US" sz="2200" dirty="0" err="1"/>
              <a:t>document.getElementById</a:t>
            </a:r>
            <a:r>
              <a:rPr lang="en-US" sz="2200" dirty="0"/>
              <a:t>("p2").</a:t>
            </a:r>
            <a:r>
              <a:rPr lang="en-US" sz="2200" dirty="0" err="1"/>
              <a:t>innerHTML</a:t>
            </a:r>
            <a:r>
              <a:rPr lang="en-US" sz="2200" dirty="0"/>
              <a:t>=n+1;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181600"/>
            <a:ext cx="3876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181600"/>
            <a:ext cx="3886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/>
              <a:t>&lt;script&gt;</a:t>
            </a:r>
          </a:p>
          <a:p>
            <a:pPr>
              <a:buNone/>
            </a:pPr>
            <a:r>
              <a:rPr lang="en-US" sz="2500" dirty="0"/>
              <a:t>function </a:t>
            </a:r>
            <a:r>
              <a:rPr lang="en-US" sz="2500" dirty="0" err="1"/>
              <a:t>myFunction</a:t>
            </a:r>
            <a:r>
              <a:rPr lang="en-US" sz="2500" dirty="0"/>
              <a:t>()</a:t>
            </a:r>
          </a:p>
          <a:p>
            <a:pPr>
              <a:buNone/>
            </a:pPr>
            <a:r>
              <a:rPr lang="en-US" sz="2500" dirty="0"/>
              <a:t>{</a:t>
            </a:r>
          </a:p>
          <a:p>
            <a:pPr>
              <a:buNone/>
            </a:pPr>
            <a:r>
              <a:rPr lang="en-US" sz="2500" dirty="0" err="1"/>
              <a:t>var</a:t>
            </a:r>
            <a:r>
              <a:rPr lang="en-US" sz="2500" dirty="0"/>
              <a:t> </a:t>
            </a:r>
            <a:r>
              <a:rPr lang="en-US" sz="2500" dirty="0" err="1"/>
              <a:t>str</a:t>
            </a:r>
            <a:r>
              <a:rPr lang="en-US" sz="2500" dirty="0"/>
              <a:t>="</a:t>
            </a:r>
            <a:r>
              <a:rPr lang="en-US" sz="2500" dirty="0" err="1"/>
              <a:t>a,b,c,d,e,f</a:t>
            </a:r>
            <a:r>
              <a:rPr lang="en-US" sz="2500" dirty="0"/>
              <a:t>";</a:t>
            </a:r>
          </a:p>
          <a:p>
            <a:pPr>
              <a:buNone/>
            </a:pPr>
            <a:r>
              <a:rPr lang="en-US" sz="2500" dirty="0" err="1">
                <a:solidFill>
                  <a:srgbClr val="FF0000"/>
                </a:solidFill>
              </a:rPr>
              <a:t>var</a:t>
            </a:r>
            <a:r>
              <a:rPr lang="en-US" sz="2500" dirty="0">
                <a:solidFill>
                  <a:srgbClr val="FF0000"/>
                </a:solidFill>
              </a:rPr>
              <a:t> n=</a:t>
            </a:r>
            <a:r>
              <a:rPr lang="en-US" sz="2500" dirty="0" err="1">
                <a:solidFill>
                  <a:srgbClr val="FF0000"/>
                </a:solidFill>
              </a:rPr>
              <a:t>str.split</a:t>
            </a:r>
            <a:r>
              <a:rPr lang="en-US" sz="2500" dirty="0">
                <a:solidFill>
                  <a:srgbClr val="FF0000"/>
                </a:solidFill>
              </a:rPr>
              <a:t>(",");</a:t>
            </a:r>
          </a:p>
          <a:p>
            <a:pPr>
              <a:buNone/>
            </a:pPr>
            <a:r>
              <a:rPr lang="en-US" sz="2500" dirty="0" err="1"/>
              <a:t>document.getElementById</a:t>
            </a:r>
            <a:r>
              <a:rPr lang="en-US" sz="2500" dirty="0"/>
              <a:t>("demo").</a:t>
            </a:r>
            <a:r>
              <a:rPr lang="en-US" sz="2500" dirty="0" err="1"/>
              <a:t>innerHTML</a:t>
            </a:r>
            <a:r>
              <a:rPr lang="en-US" sz="2500" dirty="0"/>
              <a:t>=n[3];</a:t>
            </a:r>
          </a:p>
          <a:p>
            <a:pPr>
              <a:buNone/>
            </a:pPr>
            <a:r>
              <a:rPr lang="en-US" sz="2500" dirty="0"/>
              <a:t>}</a:t>
            </a:r>
          </a:p>
          <a:p>
            <a:pPr>
              <a:buNone/>
            </a:pPr>
            <a:r>
              <a:rPr lang="en-US" sz="2500" dirty="0"/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Date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object is used to work with dates and times.</a:t>
            </a:r>
          </a:p>
          <a:p>
            <a:r>
              <a:rPr lang="en-US" dirty="0"/>
              <a:t>There are four ways of initiating a date:</a:t>
            </a:r>
          </a:p>
          <a:p>
            <a:r>
              <a:rPr lang="en-US" b="1" dirty="0"/>
              <a:t>new Date( )</a:t>
            </a:r>
            <a:r>
              <a:rPr lang="en-US" dirty="0"/>
              <a:t>//current date and time</a:t>
            </a:r>
          </a:p>
          <a:p>
            <a:r>
              <a:rPr lang="en-US" b="1" dirty="0"/>
              <a:t>new Date(milliseconds)</a:t>
            </a:r>
            <a:r>
              <a:rPr lang="en-US" dirty="0"/>
              <a:t>//since 1970/01/01</a:t>
            </a:r>
          </a:p>
          <a:p>
            <a:r>
              <a:rPr lang="en-US" b="1" dirty="0"/>
              <a:t>new Date(</a:t>
            </a:r>
            <a:r>
              <a:rPr lang="en-US" b="1" dirty="0" err="1"/>
              <a:t>dateString</a:t>
            </a:r>
            <a:r>
              <a:rPr lang="en-US" b="1" dirty="0"/>
              <a:t>)</a:t>
            </a:r>
          </a:p>
          <a:p>
            <a:r>
              <a:rPr lang="en-US" b="1" dirty="0"/>
              <a:t>new Date (year, month, day, hours, minutes, seconds, milliseconds)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/>
              <a:t>JavaScript Number &amp; Strings</a:t>
            </a:r>
          </a:p>
          <a:p>
            <a:r>
              <a:rPr lang="en-US" dirty="0"/>
              <a:t>JavaScript Date, Array and Boolean</a:t>
            </a:r>
          </a:p>
          <a:p>
            <a:r>
              <a:rPr lang="en-US" dirty="0"/>
              <a:t>JavaScript BOM</a:t>
            </a:r>
          </a:p>
          <a:p>
            <a:r>
              <a:rPr lang="en-US" dirty="0"/>
              <a:t>BOM Window, Screen and Location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&lt;p id="demo"&gt;Click the button to display the full year of </a:t>
            </a:r>
            <a:r>
              <a:rPr lang="en-US" sz="2400" dirty="0" err="1"/>
              <a:t>todays</a:t>
            </a:r>
            <a:r>
              <a:rPr lang="en-US" sz="2400" dirty="0"/>
              <a:t> date.&lt;/p&gt;</a:t>
            </a:r>
          </a:p>
          <a:p>
            <a:pPr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()"&gt;Try it&lt;/button&gt;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d=new Date();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err="1"/>
              <a:t>var</a:t>
            </a:r>
            <a:r>
              <a:rPr lang="en-US" sz="2400" dirty="0"/>
              <a:t> x=</a:t>
            </a:r>
            <a:r>
              <a:rPr lang="en-US" sz="2400" dirty="0" err="1"/>
              <a:t>document.getElementById</a:t>
            </a:r>
            <a:r>
              <a:rPr lang="en-US" sz="2400" dirty="0"/>
              <a:t>("demo");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err="1">
                <a:solidFill>
                  <a:srgbClr val="FF0000"/>
                </a:solidFill>
              </a:rPr>
              <a:t>x.innerHTML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d.getFullYear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/>
              <a:t> 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05400"/>
            <a:ext cx="3048000" cy="15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sz="4000" b="1" dirty="0"/>
              <a:t>Date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JavaScript is used to add a clock that displays the current time on your web page.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14600"/>
          <a:ext cx="8153401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 the Function Does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getMilliseconds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the milliseconds(from 0-999)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current number of hours into the day: (0-23)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getMinutes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current number of minutes into the hour: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getSeconds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current number of seconds into the minute: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getDay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days into the week: (0-6)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getMonth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months into the year: (0-11)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getYear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years into the century: (0-99)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getDate</a:t>
                      </a:r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day of the month (from 1-31)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getFullYear</a:t>
                      </a:r>
                      <a:r>
                        <a:rPr lang="en-US" dirty="0"/>
                        <a:t>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the year (four digits)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/>
          <a:lstStyle/>
          <a:p>
            <a:r>
              <a:rPr lang="en-US" sz="4000" b="1" dirty="0"/>
              <a:t>Creating a JavaScript Clock on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&lt;script type="text/</a:t>
            </a:r>
            <a:r>
              <a:rPr lang="en-US" sz="2000" b="1" dirty="0" err="1"/>
              <a:t>javascript</a:t>
            </a:r>
            <a:r>
              <a:rPr lang="en-US" sz="2000" b="1" dirty="0"/>
              <a:t>"&gt;</a:t>
            </a:r>
          </a:p>
          <a:p>
            <a:pPr>
              <a:buNone/>
            </a:pPr>
            <a:r>
              <a:rPr lang="en-US" sz="2000" dirty="0"/>
              <a:t>            // This function gets the current time and injects it into the DOM</a:t>
            </a:r>
          </a:p>
          <a:p>
            <a:pPr>
              <a:buNone/>
            </a:pPr>
            <a:r>
              <a:rPr lang="en-US" sz="2000" dirty="0"/>
              <a:t>            function </a:t>
            </a:r>
            <a:r>
              <a:rPr lang="en-US" sz="2000" dirty="0" err="1"/>
              <a:t>updateClock</a:t>
            </a:r>
            <a:r>
              <a:rPr lang="en-US" sz="2000" dirty="0"/>
              <a:t>() {</a:t>
            </a:r>
          </a:p>
          <a:p>
            <a:pPr>
              <a:buNone/>
            </a:pPr>
            <a:r>
              <a:rPr lang="en-US" sz="2000" dirty="0"/>
              <a:t>                // Gets the current time</a:t>
            </a:r>
          </a:p>
          <a:p>
            <a:pPr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var</a:t>
            </a:r>
            <a:r>
              <a:rPr lang="en-US" sz="2000" dirty="0"/>
              <a:t> now = new Date();</a:t>
            </a:r>
          </a:p>
          <a:p>
            <a:pPr>
              <a:buNone/>
            </a:pPr>
            <a:r>
              <a:rPr lang="en-US" sz="2000" dirty="0"/>
              <a:t>                // Get the hours, minutes and seconds from the current time</a:t>
            </a:r>
          </a:p>
          <a:p>
            <a:pPr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var</a:t>
            </a:r>
            <a:r>
              <a:rPr lang="en-US" sz="2000" dirty="0"/>
              <a:t> hours = </a:t>
            </a:r>
            <a:r>
              <a:rPr lang="en-US" sz="2000" dirty="0" err="1"/>
              <a:t>now.getHours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var</a:t>
            </a:r>
            <a:r>
              <a:rPr lang="en-US" sz="2000" dirty="0"/>
              <a:t> minutes = </a:t>
            </a:r>
            <a:r>
              <a:rPr lang="en-US" sz="2000" dirty="0" err="1"/>
              <a:t>now.getMinutes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var</a:t>
            </a:r>
            <a:r>
              <a:rPr lang="en-US" sz="2000" dirty="0"/>
              <a:t> seconds = </a:t>
            </a:r>
            <a:r>
              <a:rPr lang="en-US" sz="2000" dirty="0" err="1"/>
              <a:t>now.getSeconds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/>
              <a:t>                // Format hours, minutes and seconds</a:t>
            </a:r>
          </a:p>
          <a:p>
            <a:pPr>
              <a:buNone/>
            </a:pPr>
            <a:r>
              <a:rPr lang="en-US" sz="2000" dirty="0"/>
              <a:t>                if (hours &lt; 10) {</a:t>
            </a:r>
          </a:p>
          <a:p>
            <a:pPr>
              <a:buNone/>
            </a:pPr>
            <a:r>
              <a:rPr lang="en-US" sz="2000" dirty="0"/>
              <a:t>                    hours = "0" + hours;</a:t>
            </a:r>
          </a:p>
          <a:p>
            <a:pPr>
              <a:buNone/>
            </a:pPr>
            <a:r>
              <a:rPr lang="en-US" sz="2000" dirty="0"/>
              <a:t>                }</a:t>
            </a:r>
          </a:p>
          <a:p>
            <a:pPr>
              <a:buNone/>
            </a:pPr>
            <a:r>
              <a:rPr lang="en-US" sz="2000" dirty="0"/>
              <a:t>               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/>
          <a:lstStyle/>
          <a:p>
            <a:r>
              <a:rPr lang="en-US" sz="4000" b="1" dirty="0"/>
              <a:t>Creating a JavaScript Clock on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if (minutes &lt; 10) {</a:t>
            </a:r>
          </a:p>
          <a:p>
            <a:pPr>
              <a:buNone/>
            </a:pPr>
            <a:r>
              <a:rPr lang="en-US" sz="2000" dirty="0"/>
              <a:t>                    minutes = "0" + minutes;</a:t>
            </a:r>
          </a:p>
          <a:p>
            <a:pPr>
              <a:buNone/>
            </a:pPr>
            <a:r>
              <a:rPr lang="en-US" sz="2000" dirty="0"/>
              <a:t>                }</a:t>
            </a:r>
          </a:p>
          <a:p>
            <a:pPr>
              <a:buNone/>
            </a:pPr>
            <a:r>
              <a:rPr lang="en-US" sz="2000" dirty="0"/>
              <a:t>                if (seconds &lt; 10) {</a:t>
            </a:r>
          </a:p>
          <a:p>
            <a:pPr>
              <a:buNone/>
            </a:pPr>
            <a:r>
              <a:rPr lang="en-US" sz="2000" dirty="0"/>
              <a:t>                    seconds = "0" + seconds;</a:t>
            </a:r>
          </a:p>
          <a:p>
            <a:pPr>
              <a:buNone/>
            </a:pPr>
            <a:r>
              <a:rPr lang="en-US" sz="2000" dirty="0"/>
              <a:t>                }</a:t>
            </a:r>
          </a:p>
          <a:p>
            <a:pPr>
              <a:buNone/>
            </a:pPr>
            <a:r>
              <a:rPr lang="en-US" sz="2000" dirty="0"/>
              <a:t>                // Gets the element we want to inject the clock into</a:t>
            </a:r>
          </a:p>
          <a:p>
            <a:pPr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elem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('clock');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               // Sets the elements inner HTML value to our clock data</a:t>
            </a:r>
          </a:p>
          <a:p>
            <a:pPr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elem.innerHTML</a:t>
            </a:r>
            <a:r>
              <a:rPr lang="en-US" sz="2000" dirty="0"/>
              <a:t> = hours + ':' + minutes + ':' + seconds;</a:t>
            </a:r>
          </a:p>
          <a:p>
            <a:pPr>
              <a:buNone/>
            </a:pPr>
            <a:r>
              <a:rPr lang="en-US" sz="2000" dirty="0"/>
              <a:t>            }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b="1" dirty="0"/>
              <a:t>&lt;/script&gt;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/>
          <a:lstStyle/>
          <a:p>
            <a:r>
              <a:rPr lang="en-US" sz="4000" b="1" dirty="0"/>
              <a:t>Creating a JavaScript Clock on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&lt;!--</a:t>
            </a:r>
          </a:p>
          <a:p>
            <a:pPr>
              <a:buNone/>
            </a:pPr>
            <a:r>
              <a:rPr lang="en-US" sz="2000" dirty="0"/>
              <a:t>        This is the key to making the clock function.</a:t>
            </a:r>
          </a:p>
          <a:p>
            <a:pPr>
              <a:buNone/>
            </a:pPr>
            <a:r>
              <a:rPr lang="en-US" sz="2000" dirty="0"/>
              <a:t>        When the page loads, it calls the </a:t>
            </a:r>
            <a:r>
              <a:rPr lang="en-US" sz="2000" dirty="0" err="1"/>
              <a:t>javascript</a:t>
            </a:r>
            <a:r>
              <a:rPr lang="en-US" sz="2000" dirty="0"/>
              <a:t> function "</a:t>
            </a:r>
            <a:r>
              <a:rPr lang="en-US" sz="2000" dirty="0" err="1"/>
              <a:t>setInterval</a:t>
            </a:r>
            <a:r>
              <a:rPr lang="en-US" sz="2000" dirty="0"/>
              <a:t>()",</a:t>
            </a:r>
          </a:p>
          <a:p>
            <a:pPr>
              <a:buNone/>
            </a:pPr>
            <a:r>
              <a:rPr lang="en-US" sz="2000" dirty="0"/>
              <a:t>        which will call our function "</a:t>
            </a:r>
            <a:r>
              <a:rPr lang="en-US" sz="2000" dirty="0" err="1"/>
              <a:t>updateClock</a:t>
            </a:r>
            <a:r>
              <a:rPr lang="en-US" sz="2000" dirty="0"/>
              <a:t>()" once every 200 milliseconds.</a:t>
            </a:r>
          </a:p>
          <a:p>
            <a:pPr>
              <a:buNone/>
            </a:pPr>
            <a:r>
              <a:rPr lang="en-US" sz="2000" dirty="0"/>
              <a:t>    --&gt;</a:t>
            </a:r>
          </a:p>
          <a:p>
            <a:pPr>
              <a:buNone/>
            </a:pPr>
            <a:r>
              <a:rPr lang="en-US" sz="2000" b="1" dirty="0"/>
              <a:t>    &lt;body </a:t>
            </a:r>
            <a:r>
              <a:rPr lang="en-US" sz="2000" b="1" dirty="0" err="1"/>
              <a:t>onload</a:t>
            </a:r>
            <a:r>
              <a:rPr lang="en-US" sz="2000" b="1" dirty="0"/>
              <a:t>="</a:t>
            </a:r>
            <a:r>
              <a:rPr lang="en-US" sz="2000" b="1" dirty="0" err="1"/>
              <a:t>setInterval</a:t>
            </a:r>
            <a:r>
              <a:rPr lang="en-US" sz="2000" b="1" dirty="0"/>
              <a:t>('</a:t>
            </a:r>
            <a:r>
              <a:rPr lang="en-US" sz="2000" b="1" dirty="0" err="1"/>
              <a:t>updateClock</a:t>
            </a:r>
            <a:r>
              <a:rPr lang="en-US" sz="2000" b="1" dirty="0"/>
              <a:t>()', 200);"&gt;</a:t>
            </a:r>
          </a:p>
          <a:p>
            <a:pPr>
              <a:buNone/>
            </a:pPr>
            <a:r>
              <a:rPr lang="en-US" sz="2000" dirty="0"/>
              <a:t>        &lt;!-- This is the container for our clock, it can be any HTML element. --&gt;</a:t>
            </a:r>
          </a:p>
          <a:p>
            <a:pPr>
              <a:buNone/>
            </a:pPr>
            <a:r>
              <a:rPr lang="en-US" sz="2000" dirty="0"/>
              <a:t>        &lt;h1 id="clock"&gt;&lt;/h1&gt;</a:t>
            </a:r>
          </a:p>
          <a:p>
            <a:pPr>
              <a:buNone/>
            </a:pPr>
            <a:r>
              <a:rPr lang="en-US" sz="2000" b="1" dirty="0"/>
              <a:t>    &lt;/body&gt;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/>
          <a:lstStyle/>
          <a:p>
            <a:r>
              <a:rPr lang="en-US" sz="4000" b="1" dirty="0"/>
              <a:t>Creating a JavaScript Clock on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222"/>
          <a:stretch>
            <a:fillRect/>
          </a:stretch>
        </p:blipFill>
        <p:spPr bwMode="auto">
          <a:xfrm>
            <a:off x="457200" y="1752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Arrays in JavaScript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747520"/>
          <a:ext cx="8534400" cy="434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concat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two</a:t>
                      </a:r>
                      <a:r>
                        <a:rPr lang="en-US" baseline="0" dirty="0"/>
                        <a:t> or more arrays, and returns a copy of the joined arrays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the array for</a:t>
                      </a:r>
                      <a:r>
                        <a:rPr lang="en-US" baseline="0" dirty="0"/>
                        <a:t> an element and returns its 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all</a:t>
                      </a:r>
                      <a:r>
                        <a:rPr lang="en-US" baseline="0" dirty="0"/>
                        <a:t> elements of an array into a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the array for</a:t>
                      </a:r>
                      <a:r>
                        <a:rPr lang="en-US" baseline="0" dirty="0"/>
                        <a:t> an element, starting at the end, and returns its 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</a:t>
                      </a:r>
                      <a:r>
                        <a:rPr lang="en-US" baseline="0" dirty="0"/>
                        <a:t> the last element of an array, and returns that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new elements</a:t>
                      </a:r>
                      <a:r>
                        <a:rPr lang="en-US" baseline="0" dirty="0"/>
                        <a:t> to the end of an array, and returns the new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order of the elements in an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shift(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the first element of an array, and returns that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slice(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</a:t>
                      </a:r>
                      <a:r>
                        <a:rPr lang="en-US" baseline="0" dirty="0"/>
                        <a:t> a part of an array, and returns the new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elements of an</a:t>
                      </a:r>
                      <a:r>
                        <a:rPr lang="en-US" baseline="0" dirty="0"/>
                        <a:t>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concat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/>
              <a:t>&lt;p id="demo"&gt;&lt;/p&gt;</a:t>
            </a:r>
          </a:p>
          <a:p>
            <a:pPr>
              <a:buNone/>
            </a:pPr>
            <a:r>
              <a:rPr lang="en-US" sz="2200" dirty="0"/>
              <a:t>&lt;button </a:t>
            </a:r>
            <a:r>
              <a:rPr lang="en-US" sz="2200" dirty="0" err="1"/>
              <a:t>onClick</a:t>
            </a:r>
            <a:r>
              <a:rPr lang="en-US" sz="2200" dirty="0"/>
              <a:t>="</a:t>
            </a:r>
            <a:r>
              <a:rPr lang="en-US" sz="2200" dirty="0" err="1"/>
              <a:t>myFunction</a:t>
            </a:r>
            <a:r>
              <a:rPr lang="en-US" sz="2200" dirty="0"/>
              <a:t>()"&gt;Try it&lt;/button&gt;</a:t>
            </a:r>
          </a:p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myFunction</a:t>
            </a:r>
            <a:r>
              <a:rPr lang="en-US" sz="2200" dirty="0"/>
              <a:t>()</a:t>
            </a:r>
          </a:p>
          <a:p>
            <a:pPr>
              <a:buNone/>
            </a:pP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hege</a:t>
            </a:r>
            <a:r>
              <a:rPr lang="en-US" sz="2200" dirty="0"/>
              <a:t> = ["</a:t>
            </a:r>
            <a:r>
              <a:rPr lang="en-US" sz="2200" dirty="0" err="1"/>
              <a:t>Cecilie</a:t>
            </a:r>
            <a:r>
              <a:rPr lang="en-US" sz="2200" dirty="0"/>
              <a:t>", "Lone"];</a:t>
            </a:r>
          </a:p>
          <a:p>
            <a:pPr>
              <a:buNone/>
            </a:pPr>
            <a:r>
              <a:rPr lang="en-US" sz="2200" dirty="0" err="1"/>
              <a:t>var</a:t>
            </a:r>
            <a:r>
              <a:rPr lang="en-US" sz="2200" dirty="0"/>
              <a:t> stale = ["Emil", "Tobias", "</a:t>
            </a:r>
            <a:r>
              <a:rPr lang="en-US" sz="2200" dirty="0" err="1"/>
              <a:t>Linus</a:t>
            </a:r>
            <a:r>
              <a:rPr lang="en-US" sz="2200" dirty="0"/>
              <a:t>"];</a:t>
            </a:r>
          </a:p>
          <a:p>
            <a:pPr>
              <a:buNone/>
            </a:pP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kai</a:t>
            </a:r>
            <a:r>
              <a:rPr lang="en-US" sz="2200" dirty="0"/>
              <a:t> = ["Robin"];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var</a:t>
            </a:r>
            <a:r>
              <a:rPr lang="en-US" sz="2200" dirty="0">
                <a:solidFill>
                  <a:srgbClr val="FF0000"/>
                </a:solidFill>
              </a:rPr>
              <a:t> children = </a:t>
            </a:r>
            <a:r>
              <a:rPr lang="en-US" sz="2200" dirty="0" err="1">
                <a:solidFill>
                  <a:srgbClr val="FF0000"/>
                </a:solidFill>
              </a:rPr>
              <a:t>hege.concat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stale,kai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200" dirty="0" err="1"/>
              <a:t>var</a:t>
            </a:r>
            <a:r>
              <a:rPr lang="en-US" sz="2200" dirty="0"/>
              <a:t> x=</a:t>
            </a:r>
            <a:r>
              <a:rPr lang="en-US" sz="2200" dirty="0" err="1"/>
              <a:t>document.getElementById</a:t>
            </a:r>
            <a:r>
              <a:rPr lang="en-US" sz="2200" dirty="0"/>
              <a:t>("demo");</a:t>
            </a:r>
          </a:p>
          <a:p>
            <a:pPr>
              <a:buNone/>
            </a:pPr>
            <a:r>
              <a:rPr lang="en-US" sz="2200" dirty="0" err="1"/>
              <a:t>x.innerHTML</a:t>
            </a:r>
            <a:r>
              <a:rPr lang="en-US" sz="2200" dirty="0"/>
              <a:t>=children;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&lt;p id="demo"&gt;&lt;/p&gt;</a:t>
            </a:r>
          </a:p>
          <a:p>
            <a:pPr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()"&gt;Try it&lt;/button&gt;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fruits= ["Banana", "Orange", "Apple", "Mango"];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x=</a:t>
            </a:r>
            <a:r>
              <a:rPr lang="en-US" sz="2400" dirty="0" err="1"/>
              <a:t>document.getElementById</a:t>
            </a:r>
            <a:r>
              <a:rPr lang="en-US" sz="2400" dirty="0"/>
              <a:t>("demo");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x.innerHTML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fruits.join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reverse(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&lt;p id="demo"&gt;&lt;/p&gt;</a:t>
            </a:r>
          </a:p>
          <a:p>
            <a:pPr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()"&gt;Try it&lt;/button&gt;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fruits= ["Banana", "Orange", "Apple", "Mango"];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fruits.reverse</a:t>
            </a:r>
            <a:r>
              <a:rPr lang="en-US" sz="24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x=</a:t>
            </a:r>
            <a:r>
              <a:rPr lang="en-US" sz="2400" dirty="0" err="1"/>
              <a:t>document.getElementById</a:t>
            </a:r>
            <a:r>
              <a:rPr lang="en-US" sz="2400" dirty="0"/>
              <a:t>("demo");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x.innerHTML</a:t>
            </a:r>
            <a:r>
              <a:rPr lang="en-US" sz="2400" b="1" dirty="0">
                <a:solidFill>
                  <a:srgbClr val="FF0000"/>
                </a:solidFill>
              </a:rPr>
              <a:t>=fruits;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Number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8637"/>
            <a:ext cx="8229600" cy="4525963"/>
          </a:xfrm>
        </p:spPr>
        <p:txBody>
          <a:bodyPr/>
          <a:lstStyle/>
          <a:p>
            <a:r>
              <a:rPr lang="en-US" dirty="0"/>
              <a:t>MAX_VALUE</a:t>
            </a:r>
          </a:p>
          <a:p>
            <a:r>
              <a:rPr lang="en-US" dirty="0"/>
              <a:t>MIN_VALUE</a:t>
            </a:r>
          </a:p>
          <a:p>
            <a:r>
              <a:rPr lang="en-US" dirty="0"/>
              <a:t>NE	GATIVE_INFINITY</a:t>
            </a:r>
          </a:p>
          <a:p>
            <a:r>
              <a:rPr lang="en-US" dirty="0"/>
              <a:t>POSITIVE_INFINITY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isNaN</a:t>
            </a:r>
            <a:r>
              <a:rPr lang="en-US" dirty="0" smtClean="0">
                <a:solidFill>
                  <a:schemeClr val="accent2"/>
                </a:solidFill>
              </a:rPr>
              <a:t>()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Infinity property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isFinite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sort(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&lt;p id="demo"&gt;&lt;/p&gt;</a:t>
            </a:r>
          </a:p>
          <a:p>
            <a:pPr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()"&gt;Try it&lt;/button&gt;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fruits= ["Banana", "Orange", "Apple", "Mango"];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>
                <a:solidFill>
                  <a:srgbClr val="FF0000"/>
                </a:solidFill>
              </a:rPr>
              <a:t>fruits.sort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x=</a:t>
            </a:r>
            <a:r>
              <a:rPr lang="en-US" sz="2400" dirty="0" err="1"/>
              <a:t>document.getElementById</a:t>
            </a:r>
            <a:r>
              <a:rPr lang="en-US" sz="2400" dirty="0"/>
              <a:t>("demo");</a:t>
            </a:r>
          </a:p>
          <a:p>
            <a:pPr>
              <a:buNone/>
            </a:pPr>
            <a:r>
              <a:rPr lang="en-US" sz="2400" dirty="0" err="1"/>
              <a:t>x.innerHTML</a:t>
            </a:r>
            <a:r>
              <a:rPr lang="en-US" sz="2400" dirty="0"/>
              <a:t>=fruits;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shift(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&lt;p id="demo"&gt;&lt;/p&gt;</a:t>
            </a:r>
          </a:p>
          <a:p>
            <a:pPr>
              <a:buNone/>
            </a:pPr>
            <a:r>
              <a:rPr lang="en-US" sz="2800" dirty="0"/>
              <a:t>&lt;button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myFunction</a:t>
            </a:r>
            <a:r>
              <a:rPr lang="en-US" sz="2800" dirty="0"/>
              <a:t>()"&gt;Try it&lt;/button&gt;</a:t>
            </a:r>
          </a:p>
          <a:p>
            <a:pPr>
              <a:buNone/>
            </a:pPr>
            <a:r>
              <a:rPr lang="en-US" sz="2800" dirty="0"/>
              <a:t>&lt;script&gt;</a:t>
            </a:r>
          </a:p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fruits= ["Banana", "Orange", "Apple", "Mango"];</a:t>
            </a:r>
          </a:p>
          <a:p>
            <a:pPr>
              <a:buNone/>
            </a:pPr>
            <a:r>
              <a:rPr lang="en-US" sz="2800" dirty="0"/>
              <a:t>function </a:t>
            </a:r>
            <a:r>
              <a:rPr lang="en-US" sz="2800" dirty="0" err="1"/>
              <a:t>myFunction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>{</a:t>
            </a:r>
            <a:r>
              <a:rPr lang="en-US" sz="2800" b="1" dirty="0" err="1">
                <a:solidFill>
                  <a:srgbClr val="FF0000"/>
                </a:solidFill>
              </a:rPr>
              <a:t>fruits.shift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x=</a:t>
            </a:r>
            <a:r>
              <a:rPr lang="en-US" sz="2800" dirty="0" err="1"/>
              <a:t>document.getElementById</a:t>
            </a:r>
            <a:r>
              <a:rPr lang="en-US" sz="2800" dirty="0"/>
              <a:t>("demo");</a:t>
            </a:r>
          </a:p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x.innerHTML</a:t>
            </a:r>
            <a:r>
              <a:rPr lang="en-US" sz="2800" b="1" dirty="0">
                <a:solidFill>
                  <a:srgbClr val="FF0000"/>
                </a:solidFill>
              </a:rPr>
              <a:t>=fruits;</a:t>
            </a:r>
          </a:p>
          <a:p>
            <a:pPr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BOM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r>
              <a:rPr lang="en-US" dirty="0"/>
              <a:t>The Browser Object Model( BOM ) allows JavaScript to “talk to” the browser.</a:t>
            </a:r>
          </a:p>
          <a:p>
            <a:r>
              <a:rPr lang="en-US" dirty="0"/>
              <a:t>Following things are handled:</a:t>
            </a:r>
          </a:p>
          <a:p>
            <a:pPr lvl="1"/>
            <a:r>
              <a:rPr lang="en-US" dirty="0"/>
              <a:t>Window</a:t>
            </a:r>
          </a:p>
          <a:p>
            <a:pPr lvl="1"/>
            <a:r>
              <a:rPr lang="en-US" dirty="0"/>
              <a:t>Screen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Cookies etc……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Managing Browser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supported by all browsers.</a:t>
            </a:r>
          </a:p>
          <a:p>
            <a:r>
              <a:rPr lang="en-US" dirty="0"/>
              <a:t>Even the document object (of the HTML </a:t>
            </a:r>
            <a:r>
              <a:rPr lang="en-US" dirty="0">
                <a:solidFill>
                  <a:schemeClr val="accent2"/>
                </a:solidFill>
              </a:rPr>
              <a:t>DOM</a:t>
            </a:r>
            <a:r>
              <a:rPr lang="en-US" dirty="0"/>
              <a:t>) is a property of the window object.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610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&lt;p id="demo"&gt;&lt;/p&gt;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w=</a:t>
            </a:r>
            <a:r>
              <a:rPr lang="en-US" sz="2400" dirty="0" err="1">
                <a:solidFill>
                  <a:srgbClr val="FF0000"/>
                </a:solidFill>
              </a:rPr>
              <a:t>window.innerWidth</a:t>
            </a:r>
            <a:r>
              <a:rPr lang="en-US" sz="2400" dirty="0">
                <a:solidFill>
                  <a:srgbClr val="FF0000"/>
                </a:solidFill>
              </a:rPr>
              <a:t>||</a:t>
            </a:r>
            <a:r>
              <a:rPr lang="en-US" sz="2400" dirty="0" err="1">
                <a:solidFill>
                  <a:srgbClr val="FF0000"/>
                </a:solidFill>
              </a:rPr>
              <a:t>document.documentElement.clientWidth</a:t>
            </a:r>
            <a:r>
              <a:rPr lang="en-US" sz="2400" dirty="0">
                <a:solidFill>
                  <a:srgbClr val="FF0000"/>
                </a:solidFill>
              </a:rPr>
              <a:t>||</a:t>
            </a:r>
            <a:r>
              <a:rPr lang="en-US" sz="2400" dirty="0" err="1">
                <a:solidFill>
                  <a:srgbClr val="FF0000"/>
                </a:solidFill>
              </a:rPr>
              <a:t>document.body.clientWidth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h=</a:t>
            </a:r>
            <a:r>
              <a:rPr lang="en-US" sz="2400" dirty="0" err="1">
                <a:solidFill>
                  <a:srgbClr val="FF0000"/>
                </a:solidFill>
              </a:rPr>
              <a:t>window.innerHeight</a:t>
            </a:r>
            <a:r>
              <a:rPr lang="en-US" sz="2400" dirty="0">
                <a:solidFill>
                  <a:srgbClr val="FF0000"/>
                </a:solidFill>
              </a:rPr>
              <a:t>||</a:t>
            </a:r>
            <a:r>
              <a:rPr lang="en-US" sz="2400" dirty="0" err="1">
                <a:solidFill>
                  <a:srgbClr val="FF0000"/>
                </a:solidFill>
              </a:rPr>
              <a:t>document.documentElement.clientHeight</a:t>
            </a:r>
            <a:r>
              <a:rPr lang="en-US" sz="2400" dirty="0">
                <a:solidFill>
                  <a:srgbClr val="FF0000"/>
                </a:solidFill>
              </a:rPr>
              <a:t>||</a:t>
            </a:r>
            <a:r>
              <a:rPr lang="en-US" sz="2400" dirty="0" err="1">
                <a:solidFill>
                  <a:srgbClr val="FF0000"/>
                </a:solidFill>
              </a:rPr>
              <a:t>document.body.clientHeight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/>
              <a:t>x=</a:t>
            </a:r>
            <a:r>
              <a:rPr lang="en-US" sz="2400" dirty="0" err="1"/>
              <a:t>document.getElementById</a:t>
            </a:r>
            <a:r>
              <a:rPr lang="en-US" sz="2400" dirty="0"/>
              <a:t>("demo");</a:t>
            </a:r>
          </a:p>
          <a:p>
            <a:pPr>
              <a:buNone/>
            </a:pPr>
            <a:r>
              <a:rPr lang="en-US" sz="2400" dirty="0" err="1"/>
              <a:t>x.innerHTML</a:t>
            </a:r>
            <a:r>
              <a:rPr lang="en-US" sz="2400" dirty="0"/>
              <a:t>="Browser inner window width:"+w+",height:"+h+".";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33550"/>
            <a:ext cx="3876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Window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b="1" dirty="0" err="1"/>
              <a:t>window.open</a:t>
            </a:r>
            <a:r>
              <a:rPr lang="en-US" b="1" dirty="0"/>
              <a:t>( )- </a:t>
            </a:r>
            <a:r>
              <a:rPr lang="en-US" dirty="0"/>
              <a:t>open a new window</a:t>
            </a:r>
          </a:p>
          <a:p>
            <a:r>
              <a:rPr lang="en-US" b="1" dirty="0" err="1"/>
              <a:t>window.close</a:t>
            </a:r>
            <a:r>
              <a:rPr lang="en-US" b="1" dirty="0"/>
              <a:t>( )-</a:t>
            </a:r>
            <a:r>
              <a:rPr lang="en-US" dirty="0"/>
              <a:t>close the current window</a:t>
            </a:r>
          </a:p>
          <a:p>
            <a:r>
              <a:rPr lang="en-US" b="1" dirty="0" err="1"/>
              <a:t>window.moveTo</a:t>
            </a:r>
            <a:r>
              <a:rPr lang="en-US" b="1" dirty="0"/>
              <a:t>( )-</a:t>
            </a:r>
            <a:r>
              <a:rPr lang="en-US" dirty="0"/>
              <a:t>move the current window</a:t>
            </a:r>
          </a:p>
          <a:p>
            <a:r>
              <a:rPr lang="en-US" b="1" dirty="0" err="1"/>
              <a:t>window.resizeTo</a:t>
            </a:r>
            <a:r>
              <a:rPr lang="en-US" b="1" dirty="0"/>
              <a:t>( )-</a:t>
            </a:r>
            <a:r>
              <a:rPr lang="en-US" dirty="0"/>
              <a:t>resize the current window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window.open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openWin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>
                <a:solidFill>
                  <a:srgbClr val="FF0000"/>
                </a:solidFill>
              </a:rPr>
              <a:t>myWindow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window.open</a:t>
            </a:r>
            <a:r>
              <a:rPr lang="en-US" sz="2400" dirty="0">
                <a:solidFill>
                  <a:srgbClr val="FF0000"/>
                </a:solidFill>
              </a:rPr>
              <a:t>("","","width=200","height=100");</a:t>
            </a:r>
          </a:p>
          <a:p>
            <a:pPr>
              <a:buNone/>
            </a:pPr>
            <a:r>
              <a:rPr lang="en-US" sz="2400" dirty="0" err="1"/>
              <a:t>myWindow.document.write</a:t>
            </a:r>
            <a:r>
              <a:rPr lang="en-US" sz="2400" dirty="0"/>
              <a:t>("&lt;p&gt;This is '</a:t>
            </a:r>
            <a:r>
              <a:rPr lang="en-US" sz="2400" dirty="0" err="1"/>
              <a:t>myWindow</a:t>
            </a:r>
            <a:r>
              <a:rPr lang="en-US" sz="2400" dirty="0"/>
              <a:t>'&lt;/p&gt;");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myWindow.focus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&lt;input type="button" value="Open Window"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openWin</a:t>
            </a:r>
            <a:r>
              <a:rPr lang="en-US" sz="2400" dirty="0"/>
              <a:t>()“/&gt;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Browser Window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window.screen</a:t>
            </a:r>
            <a:r>
              <a:rPr lang="en-US" dirty="0"/>
              <a:t> object contains information about the user’s screen.</a:t>
            </a:r>
          </a:p>
          <a:p>
            <a:r>
              <a:rPr lang="en-US" dirty="0"/>
              <a:t>Some properties:</a:t>
            </a:r>
          </a:p>
          <a:p>
            <a:pPr lvl="1"/>
            <a:r>
              <a:rPr lang="en-US" b="1" dirty="0" err="1"/>
              <a:t>screen.availWidth</a:t>
            </a:r>
            <a:r>
              <a:rPr lang="en-US" dirty="0"/>
              <a:t> – available screen width</a:t>
            </a:r>
          </a:p>
          <a:p>
            <a:pPr lvl="1"/>
            <a:r>
              <a:rPr lang="en-US" b="1" dirty="0" err="1"/>
              <a:t>screen.availHeight</a:t>
            </a:r>
            <a:r>
              <a:rPr lang="en-US" dirty="0"/>
              <a:t>-available screen height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Browser Window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("Total width/height:");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document.write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screen.width</a:t>
            </a:r>
            <a:r>
              <a:rPr lang="en-US" sz="2200" dirty="0">
                <a:solidFill>
                  <a:srgbClr val="FF0000"/>
                </a:solidFill>
              </a:rPr>
              <a:t>+"'"+</a:t>
            </a:r>
            <a:r>
              <a:rPr lang="en-US" sz="2200" dirty="0" err="1">
                <a:solidFill>
                  <a:srgbClr val="FF0000"/>
                </a:solidFill>
              </a:rPr>
              <a:t>screen.height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("&lt;</a:t>
            </a:r>
            <a:r>
              <a:rPr lang="en-US" sz="2200" dirty="0" err="1"/>
              <a:t>br</a:t>
            </a:r>
            <a:r>
              <a:rPr lang="en-US" sz="2200" dirty="0"/>
              <a:t>&gt;");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document.write</a:t>
            </a:r>
            <a:r>
              <a:rPr lang="en-US" sz="2200" dirty="0">
                <a:solidFill>
                  <a:srgbClr val="FF0000"/>
                </a:solidFill>
              </a:rPr>
              <a:t>("Available width/height:");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document.write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screen.availWidth</a:t>
            </a:r>
            <a:r>
              <a:rPr lang="en-US" sz="2200" dirty="0">
                <a:solidFill>
                  <a:srgbClr val="FF0000"/>
                </a:solidFill>
              </a:rPr>
              <a:t>+"'"+</a:t>
            </a:r>
            <a:r>
              <a:rPr lang="en-US" sz="2200" dirty="0" err="1">
                <a:solidFill>
                  <a:srgbClr val="FF0000"/>
                </a:solidFill>
              </a:rPr>
              <a:t>screen.availHeight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("&lt;</a:t>
            </a:r>
            <a:r>
              <a:rPr lang="en-US" sz="2200" dirty="0" err="1"/>
              <a:t>br</a:t>
            </a:r>
            <a:r>
              <a:rPr lang="en-US" sz="2200" dirty="0"/>
              <a:t>&gt;");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("Color depth:");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document.write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screen.colorDepth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("&lt;</a:t>
            </a:r>
            <a:r>
              <a:rPr lang="en-US" sz="2200" dirty="0" err="1"/>
              <a:t>br</a:t>
            </a:r>
            <a:r>
              <a:rPr lang="en-US" sz="2200" dirty="0"/>
              <a:t>&gt;");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("Color resolution");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document.write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screen.pixelDepth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038600"/>
            <a:ext cx="3228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Window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22437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window.location</a:t>
            </a:r>
            <a:r>
              <a:rPr lang="en-US" sz="2400" dirty="0"/>
              <a:t> object can be used to get the current page address (URL) and to redirect the browser to a new page.</a:t>
            </a:r>
          </a:p>
          <a:p>
            <a:pPr lvl="1" algn="just"/>
            <a:r>
              <a:rPr lang="en-US" sz="2400" b="1" dirty="0" err="1"/>
              <a:t>location.hostname</a:t>
            </a:r>
            <a:r>
              <a:rPr lang="en-US" sz="2400" b="1" dirty="0"/>
              <a:t> </a:t>
            </a:r>
            <a:r>
              <a:rPr lang="en-US" sz="2400" dirty="0"/>
              <a:t>returns the domain name of the web host</a:t>
            </a:r>
          </a:p>
          <a:p>
            <a:pPr lvl="1" algn="just"/>
            <a:r>
              <a:rPr lang="en-US" sz="2400" b="1" dirty="0" err="1"/>
              <a:t>location.pathname</a:t>
            </a:r>
            <a:r>
              <a:rPr lang="en-US" sz="2400" b="1" dirty="0"/>
              <a:t> </a:t>
            </a:r>
            <a:r>
              <a:rPr lang="en-US" sz="2400" dirty="0"/>
              <a:t>returns the filename of the current page</a:t>
            </a:r>
          </a:p>
          <a:p>
            <a:pPr lvl="1" algn="just"/>
            <a:r>
              <a:rPr lang="en-US" sz="2400" b="1" dirty="0" err="1"/>
              <a:t>location.port</a:t>
            </a:r>
            <a:r>
              <a:rPr lang="en-US" sz="2400" b="1" dirty="0"/>
              <a:t> </a:t>
            </a:r>
            <a:r>
              <a:rPr lang="en-US" sz="2400" dirty="0"/>
              <a:t>returns the port of the web host(80 or 443)</a:t>
            </a:r>
          </a:p>
          <a:p>
            <a:pPr lvl="1" algn="just"/>
            <a:r>
              <a:rPr lang="en-US" sz="2400" b="1" dirty="0" err="1"/>
              <a:t>location.protocol</a:t>
            </a:r>
            <a:r>
              <a:rPr lang="en-US" sz="2400" b="1" dirty="0"/>
              <a:t> </a:t>
            </a:r>
            <a:r>
              <a:rPr lang="en-US" sz="2400" dirty="0"/>
              <a:t>returns the protocol used (http:// or https://)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MAX_VALUE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23" y="1295400"/>
            <a:ext cx="8229600" cy="2286000"/>
          </a:xfrm>
        </p:spPr>
        <p:txBody>
          <a:bodyPr/>
          <a:lstStyle/>
          <a:p>
            <a:pPr lvl="0"/>
            <a:r>
              <a:rPr lang="en-US" altLang="en-US" dirty="0"/>
              <a:t>MAX_VALUE is a property of the JavaScript Number object</a:t>
            </a:r>
            <a:r>
              <a:rPr lang="en-US" altLang="en-US" dirty="0" smtClean="0"/>
              <a:t>. (</a:t>
            </a:r>
            <a:r>
              <a:rPr lang="en-US" dirty="0" err="1"/>
              <a:t>Number.MAX_VALUE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/>
              <a:t>the largest number possible in JavaScript.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has </a:t>
            </a:r>
            <a:r>
              <a:rPr lang="en-US" dirty="0"/>
              <a:t>the value of </a:t>
            </a:r>
            <a:r>
              <a:rPr lang="en-US" dirty="0" smtClean="0"/>
              <a:t>1.7976931348623157e+308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48768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("demo</a:t>
            </a:r>
            <a:r>
              <a:rPr lang="en-US" sz="2400" dirty="0" smtClean="0"/>
              <a:t>"). 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=</a:t>
            </a:r>
            <a:r>
              <a:rPr lang="en-US" sz="2400" dirty="0" err="1" smtClean="0"/>
              <a:t>Number.MAX_VALUE</a:t>
            </a:r>
            <a:r>
              <a:rPr lang="en-US" sz="2400" dirty="0"/>
              <a:t>;</a:t>
            </a:r>
          </a:p>
          <a:p>
            <a:r>
              <a:rPr lang="en-US" sz="2400" dirty="0"/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4743091"/>
            <a:ext cx="350232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</a:p>
          <a:p>
            <a:r>
              <a:rPr lang="en-US" sz="2000" dirty="0"/>
              <a:t>1.7976931348623157e+308</a:t>
            </a:r>
          </a:p>
        </p:txBody>
      </p:sp>
    </p:spTree>
    <p:extLst>
      <p:ext uri="{BB962C8B-B14F-4D97-AF65-F5344CB8AC3E}">
        <p14:creationId xmlns:p14="http://schemas.microsoft.com/office/powerpoint/2010/main" val="44757965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Window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newDoc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  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window.location.assign</a:t>
            </a:r>
            <a:r>
              <a:rPr lang="en-US" sz="2400" dirty="0"/>
              <a:t>("http://www.google.com");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&lt;input type="button" value="Load new document"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newDoc</a:t>
            </a:r>
            <a:r>
              <a:rPr lang="en-US" sz="2400" dirty="0"/>
              <a:t>()"&gt;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Window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&lt;script&gt; 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open_win</a:t>
            </a:r>
            <a:r>
              <a:rPr lang="en-US" sz="2400" dirty="0"/>
              <a:t>()</a:t>
            </a:r>
          </a:p>
          <a:p>
            <a:pPr marL="406400" indent="-406400">
              <a:buNone/>
            </a:pPr>
            <a:r>
              <a:rPr lang="en-US" sz="2400" dirty="0"/>
              <a:t>{ </a:t>
            </a:r>
            <a:r>
              <a:rPr lang="en-US" sz="2400" dirty="0" err="1">
                <a:solidFill>
                  <a:srgbClr val="FF0000"/>
                </a:solidFill>
              </a:rPr>
              <a:t>window.open</a:t>
            </a:r>
            <a:r>
              <a:rPr lang="en-US" sz="2400" dirty="0">
                <a:solidFill>
                  <a:srgbClr val="FF0000"/>
                </a:solidFill>
              </a:rPr>
              <a:t>("http://www.google.com","_blank","toolbar=yes,location=yes,directories=no,status=no,menubar=yes,scrollbars=yes,resizable=no,copyhistory=yes,width=400,height=400");</a:t>
            </a:r>
          </a:p>
          <a:p>
            <a:pPr>
              <a:buNone/>
            </a:pPr>
            <a:r>
              <a:rPr lang="en-US" sz="2400" dirty="0"/>
              <a:t>}&lt;/script&gt;</a:t>
            </a:r>
          </a:p>
          <a:p>
            <a:pPr>
              <a:buNone/>
            </a:pPr>
            <a:r>
              <a:rPr lang="en-US" sz="2400" dirty="0"/>
              <a:t>&lt;form&gt;</a:t>
            </a:r>
          </a:p>
          <a:p>
            <a:pPr>
              <a:buNone/>
            </a:pPr>
            <a:r>
              <a:rPr lang="en-US" sz="2400" dirty="0"/>
              <a:t>&lt;input type="button" value="Open Window"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open_win</a:t>
            </a:r>
            <a:r>
              <a:rPr lang="en-US" sz="2400" dirty="0"/>
              <a:t>()"&gt;</a:t>
            </a:r>
          </a:p>
          <a:p>
            <a:pPr>
              <a:buNone/>
            </a:pPr>
            <a:r>
              <a:rPr lang="en-US" sz="2400" dirty="0"/>
              <a:t>&lt;/form&gt;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Window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window.history</a:t>
            </a:r>
            <a:r>
              <a:rPr lang="en-US" dirty="0"/>
              <a:t> object contains the browser history.</a:t>
            </a:r>
          </a:p>
          <a:p>
            <a:r>
              <a:rPr lang="en-US" dirty="0"/>
              <a:t>Some methods:</a:t>
            </a:r>
          </a:p>
          <a:p>
            <a:pPr lvl="1"/>
            <a:r>
              <a:rPr lang="en-US" b="1" dirty="0" err="1"/>
              <a:t>history.back</a:t>
            </a:r>
            <a:r>
              <a:rPr lang="en-US" b="1" dirty="0"/>
              <a:t>( )</a:t>
            </a:r>
            <a:r>
              <a:rPr lang="en-US" dirty="0"/>
              <a:t>- same as clicking back in the browser</a:t>
            </a:r>
          </a:p>
          <a:p>
            <a:pPr lvl="1"/>
            <a:r>
              <a:rPr lang="en-US" b="1" dirty="0" err="1"/>
              <a:t>history.forward</a:t>
            </a:r>
            <a:r>
              <a:rPr lang="en-US" b="1" dirty="0"/>
              <a:t>( )</a:t>
            </a:r>
            <a:r>
              <a:rPr lang="en-US" dirty="0"/>
              <a:t>-same as clicking forward in the browser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Some Useful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/>
              <a:t>Creating a Popup and focus and resize or move it</a:t>
            </a:r>
          </a:p>
          <a:p>
            <a:r>
              <a:rPr lang="en-US" dirty="0"/>
              <a:t>Printing a Window</a:t>
            </a:r>
          </a:p>
          <a:p>
            <a:r>
              <a:rPr lang="en-US" dirty="0"/>
              <a:t>Creating a </a:t>
            </a:r>
            <a:r>
              <a:rPr lang="en-US" dirty="0" err="1"/>
              <a:t>javascript</a:t>
            </a:r>
            <a:r>
              <a:rPr lang="en-US" dirty="0"/>
              <a:t> counter</a:t>
            </a:r>
          </a:p>
          <a:p>
            <a:r>
              <a:rPr lang="en-US" dirty="0"/>
              <a:t>Reload the Current Page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resizeTo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 err="1"/>
              <a:t>var</a:t>
            </a:r>
            <a:r>
              <a:rPr lang="en-US" sz="2200" dirty="0"/>
              <a:t> w;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openwindow</a:t>
            </a:r>
            <a:r>
              <a:rPr lang="en-US" sz="2200" dirty="0"/>
              <a:t>()</a:t>
            </a:r>
          </a:p>
          <a:p>
            <a:pPr>
              <a:buNone/>
            </a:pPr>
            <a:r>
              <a:rPr lang="en-US" sz="2200" dirty="0"/>
              <a:t>{   </a:t>
            </a:r>
            <a:r>
              <a:rPr lang="en-US" sz="2200" dirty="0">
                <a:solidFill>
                  <a:srgbClr val="FF0000"/>
                </a:solidFill>
              </a:rPr>
              <a:t>w=</a:t>
            </a:r>
            <a:r>
              <a:rPr lang="en-US" sz="2200" dirty="0" err="1">
                <a:solidFill>
                  <a:srgbClr val="FF0000"/>
                </a:solidFill>
              </a:rPr>
              <a:t>window.open</a:t>
            </a:r>
            <a:r>
              <a:rPr lang="en-US" sz="2200" dirty="0">
                <a:solidFill>
                  <a:srgbClr val="FF0000"/>
                </a:solidFill>
              </a:rPr>
              <a:t>("","","width=100,height=100");</a:t>
            </a:r>
          </a:p>
          <a:p>
            <a:pPr>
              <a:buNone/>
            </a:pPr>
            <a:r>
              <a:rPr lang="en-US" sz="2200" dirty="0"/>
              <a:t>     </a:t>
            </a:r>
            <a:r>
              <a:rPr lang="en-US" sz="2200" dirty="0" err="1"/>
              <a:t>w.focus</a:t>
            </a:r>
            <a:r>
              <a:rPr lang="en-US" sz="2200" dirty="0"/>
              <a:t>();}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myFunction</a:t>
            </a:r>
            <a:r>
              <a:rPr lang="en-US" sz="2200" dirty="0"/>
              <a:t>()</a:t>
            </a:r>
          </a:p>
          <a:p>
            <a:pPr>
              <a:buNone/>
            </a:pPr>
            <a:r>
              <a:rPr lang="en-US" sz="2200" dirty="0"/>
              <a:t>{  </a:t>
            </a:r>
            <a:r>
              <a:rPr lang="en-US" sz="2200" dirty="0" err="1">
                <a:solidFill>
                  <a:srgbClr val="FF0000"/>
                </a:solidFill>
              </a:rPr>
              <a:t>w.resizeTo</a:t>
            </a:r>
            <a:r>
              <a:rPr lang="en-US" sz="2200" dirty="0">
                <a:solidFill>
                  <a:srgbClr val="FF0000"/>
                </a:solidFill>
              </a:rPr>
              <a:t>(500,500);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w.focus</a:t>
            </a:r>
            <a:r>
              <a:rPr lang="en-US" sz="2200" dirty="0"/>
              <a:t>();}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  <a:p>
            <a:pPr>
              <a:buNone/>
            </a:pPr>
            <a:r>
              <a:rPr lang="en-US" sz="2200" dirty="0"/>
              <a:t>&lt;input type="button" value="Create Window" </a:t>
            </a:r>
            <a:r>
              <a:rPr lang="en-US" sz="2200" dirty="0" err="1"/>
              <a:t>onClick</a:t>
            </a:r>
            <a:r>
              <a:rPr lang="en-US" sz="2200" dirty="0"/>
              <a:t>="</a:t>
            </a:r>
            <a:r>
              <a:rPr lang="en-US" sz="2200" dirty="0" err="1"/>
              <a:t>openwindow</a:t>
            </a:r>
            <a:r>
              <a:rPr lang="en-US" sz="2200" dirty="0"/>
              <a:t>()"/&gt;</a:t>
            </a:r>
          </a:p>
          <a:p>
            <a:pPr>
              <a:buNone/>
            </a:pPr>
            <a:r>
              <a:rPr lang="en-US" sz="2200" dirty="0"/>
              <a:t>&lt;input type="button" value="Resize Window" </a:t>
            </a:r>
            <a:r>
              <a:rPr lang="en-US" sz="2200" dirty="0" err="1"/>
              <a:t>onClick</a:t>
            </a:r>
            <a:r>
              <a:rPr lang="en-US" sz="2200" dirty="0"/>
              <a:t>="</a:t>
            </a:r>
            <a:r>
              <a:rPr lang="en-US" sz="2200" dirty="0" err="1"/>
              <a:t>myFunction</a:t>
            </a:r>
            <a:r>
              <a:rPr lang="en-US" sz="2200" dirty="0"/>
              <a:t>()"/&gt;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window.move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moveWin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>
                <a:solidFill>
                  <a:srgbClr val="FF0000"/>
                </a:solidFill>
              </a:rPr>
              <a:t>myWindow.moveTo</a:t>
            </a:r>
            <a:r>
              <a:rPr lang="en-US" sz="2400" dirty="0">
                <a:solidFill>
                  <a:srgbClr val="FF0000"/>
                </a:solidFill>
              </a:rPr>
              <a:t>(0,0);</a:t>
            </a:r>
          </a:p>
          <a:p>
            <a:pPr>
              <a:buNone/>
            </a:pPr>
            <a:r>
              <a:rPr lang="en-US" sz="2400" dirty="0" err="1"/>
              <a:t>myWindow.focus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&lt;input type="button" value="Open Window" </a:t>
            </a:r>
            <a:r>
              <a:rPr lang="en-US" sz="2400" dirty="0" err="1"/>
              <a:t>onClick</a:t>
            </a:r>
            <a:r>
              <a:rPr lang="en-US" sz="2400" dirty="0"/>
              <a:t>=“</a:t>
            </a:r>
            <a:r>
              <a:rPr lang="en-US" sz="2400" dirty="0" err="1"/>
              <a:t>moveWin</a:t>
            </a:r>
            <a:r>
              <a:rPr lang="en-US" sz="2400" dirty="0"/>
              <a:t>()“/&gt;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window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&lt;script&gt;</a:t>
            </a:r>
          </a:p>
          <a:p>
            <a:pPr>
              <a:buNone/>
            </a:pPr>
            <a:r>
              <a:rPr lang="en-US" sz="2800" dirty="0"/>
              <a:t>function </a:t>
            </a:r>
            <a:r>
              <a:rPr lang="en-US" sz="2800" dirty="0" err="1"/>
              <a:t>printpage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>{</a:t>
            </a:r>
            <a:r>
              <a:rPr lang="en-US" sz="2800" dirty="0" err="1">
                <a:solidFill>
                  <a:srgbClr val="FF0000"/>
                </a:solidFill>
              </a:rPr>
              <a:t>window.print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&lt;/script&gt;</a:t>
            </a:r>
          </a:p>
          <a:p>
            <a:pPr>
              <a:buNone/>
            </a:pPr>
            <a:r>
              <a:rPr lang="en-US" sz="2800" dirty="0"/>
              <a:t>&lt;input type="button" value="Print this page"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printpage</a:t>
            </a:r>
            <a:r>
              <a:rPr lang="en-US" sz="2800" dirty="0"/>
              <a:t>()"/&gt;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MIN_VALUE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76600"/>
          </a:xfrm>
        </p:spPr>
        <p:txBody>
          <a:bodyPr/>
          <a:lstStyle/>
          <a:p>
            <a:r>
              <a:rPr lang="en-US" sz="2800" dirty="0" smtClean="0"/>
              <a:t>MIN_VALUE </a:t>
            </a:r>
            <a:r>
              <a:rPr lang="en-US" sz="2800" dirty="0"/>
              <a:t>is a property of the JavaScript Number object</a:t>
            </a:r>
            <a:r>
              <a:rPr lang="en-US" sz="2800" dirty="0" smtClean="0"/>
              <a:t>. (</a:t>
            </a:r>
            <a:r>
              <a:rPr lang="en-US" sz="2800" dirty="0" err="1"/>
              <a:t>Number.MIN_VALUE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Returns the smallest number in JavaScript.</a:t>
            </a:r>
          </a:p>
          <a:p>
            <a:r>
              <a:rPr lang="en-US" sz="2800" dirty="0" smtClean="0"/>
              <a:t>value </a:t>
            </a:r>
            <a:r>
              <a:rPr lang="en-US" sz="2800" dirty="0"/>
              <a:t>of 5e-324</a:t>
            </a:r>
            <a:r>
              <a:rPr lang="en-US" sz="2800" dirty="0" smtClean="0"/>
              <a:t>.</a:t>
            </a:r>
          </a:p>
          <a:p>
            <a:r>
              <a:rPr lang="en-US" sz="2800" i="1" dirty="0" err="1" smtClean="0"/>
              <a:t>Eg</a:t>
            </a:r>
            <a:r>
              <a:rPr lang="en-US" sz="2800" dirty="0" smtClean="0"/>
              <a:t>; </a:t>
            </a:r>
            <a:r>
              <a:rPr lang="en-US" sz="2800" dirty="0" err="1" smtClean="0"/>
              <a:t>x.MIN_VALUE</a:t>
            </a:r>
            <a:r>
              <a:rPr lang="en-US" sz="2800" dirty="0"/>
              <a:t>, where x is a variable, will return </a:t>
            </a:r>
            <a:r>
              <a:rPr lang="en-US" sz="2800" dirty="0" smtClean="0">
                <a:solidFill>
                  <a:srgbClr val="FF0000"/>
                </a:solidFill>
              </a:rPr>
              <a:t>undefined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5410200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"demo"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.MIN_VALUE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053792"/>
            <a:ext cx="350232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undefined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026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NaN</a:t>
            </a:r>
            <a:r>
              <a:rPr lang="en-US" dirty="0" smtClean="0"/>
              <a:t> property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r>
              <a:rPr lang="en-US" sz="2800" dirty="0" err="1" smtClean="0"/>
              <a:t>Number.NaN</a:t>
            </a:r>
            <a:r>
              <a:rPr lang="en-US" sz="2800" dirty="0" smtClean="0"/>
              <a:t> </a:t>
            </a:r>
            <a:r>
              <a:rPr lang="en-US" sz="2800" dirty="0"/>
              <a:t>returns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r>
              <a:rPr lang="en-US" sz="2800" dirty="0"/>
              <a:t> ("</a:t>
            </a:r>
            <a:r>
              <a:rPr lang="en-US" sz="2800" dirty="0">
                <a:solidFill>
                  <a:srgbClr val="FF0000"/>
                </a:solidFill>
              </a:rPr>
              <a:t>Not a Number</a:t>
            </a:r>
            <a:r>
              <a:rPr lang="en-US" sz="2800" dirty="0" smtClean="0"/>
              <a:t>")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script&gt;</a:t>
            </a:r>
          </a:p>
          <a:p>
            <a:pPr marL="0" indent="0">
              <a:buNone/>
            </a:pPr>
            <a:r>
              <a:rPr lang="en-US" sz="2800" dirty="0"/>
              <a:t>let x = </a:t>
            </a:r>
            <a:r>
              <a:rPr lang="en-US" sz="2800" dirty="0" err="1"/>
              <a:t>Number.NaN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document.getElementById</a:t>
            </a:r>
            <a:r>
              <a:rPr lang="en-US" sz="2800" dirty="0"/>
              <a:t>("demo").</a:t>
            </a:r>
            <a:r>
              <a:rPr lang="en-US" sz="2800" dirty="0" err="1"/>
              <a:t>innerHTML</a:t>
            </a:r>
            <a:r>
              <a:rPr lang="en-US" sz="2800" dirty="0"/>
              <a:t> = x;</a:t>
            </a:r>
          </a:p>
          <a:p>
            <a:pPr marL="0" indent="0">
              <a:buNone/>
            </a:pPr>
            <a:r>
              <a:rPr lang="en-US" sz="2800" dirty="0"/>
              <a:t>&lt;/script&gt;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//output</a:t>
            </a:r>
            <a:r>
              <a:rPr lang="en-US" sz="2800" dirty="0" smtClean="0"/>
              <a:t> = </a:t>
            </a:r>
            <a:r>
              <a:rPr lang="en-US" sz="2800" dirty="0" err="1" smtClean="0"/>
              <a:t>NaN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4477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isNaN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9"/>
            <a:ext cx="9144000" cy="53340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sz="2800" dirty="0" err="1" smtClean="0"/>
              <a:t>isNaN</a:t>
            </a:r>
            <a:r>
              <a:rPr lang="en-US" sz="2800" dirty="0"/>
              <a:t>() returns true if a value is </a:t>
            </a:r>
            <a:r>
              <a:rPr lang="en-US" altLang="en-US" sz="2400" dirty="0">
                <a:latin typeface="Arial" panose="020B0604020202020204" pitchFamily="34" charset="0"/>
              </a:rPr>
              <a:t>Not-a-Number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  <a:endParaRPr lang="en-US" altLang="en-US" sz="2800" dirty="0" smtClean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2800" dirty="0" err="1"/>
              <a:t>Number.isNaN</a:t>
            </a:r>
            <a:r>
              <a:rPr lang="en-US" altLang="en-US" sz="2800" dirty="0"/>
              <a:t>() returns true if a number is </a:t>
            </a:r>
            <a:r>
              <a:rPr lang="en-US" altLang="en-US" sz="2400" dirty="0">
                <a:latin typeface="Arial" panose="020B0604020202020204" pitchFamily="34" charset="0"/>
              </a:rPr>
              <a:t>Not-a-Number.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>
                <a:solidFill>
                  <a:schemeClr val="accent2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 smtClean="0">
                <a:solidFill>
                  <a:schemeClr val="accent2"/>
                </a:solidFill>
              </a:rPr>
              <a:t>isNaN</a:t>
            </a:r>
            <a:r>
              <a:rPr lang="en-US" sz="2800" dirty="0" smtClean="0"/>
              <a:t>('123') + "&lt;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&gt;" +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chemeClr val="accent2"/>
                </a:solidFill>
              </a:rPr>
              <a:t>isNaN</a:t>
            </a:r>
            <a:r>
              <a:rPr lang="en-US" sz="2800" dirty="0"/>
              <a:t>('Hello') + "&lt;</a:t>
            </a:r>
            <a:r>
              <a:rPr lang="en-US" sz="2800" dirty="0" err="1"/>
              <a:t>br</a:t>
            </a:r>
            <a:r>
              <a:rPr lang="en-US" sz="2800" dirty="0"/>
              <a:t>&gt;" +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chemeClr val="accent2"/>
                </a:solidFill>
              </a:rPr>
              <a:t>isNaN</a:t>
            </a:r>
            <a:r>
              <a:rPr lang="en-US" sz="2800" dirty="0"/>
              <a:t>('2005/12/12');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document.getElementById</a:t>
            </a:r>
            <a:r>
              <a:rPr lang="en-US" sz="2400" dirty="0">
                <a:solidFill>
                  <a:schemeClr val="accent2"/>
                </a:solidFill>
              </a:rPr>
              <a:t>("demo").</a:t>
            </a:r>
            <a:r>
              <a:rPr lang="en-US" sz="2400" dirty="0" err="1">
                <a:solidFill>
                  <a:schemeClr val="accent2"/>
                </a:solidFill>
              </a:rPr>
              <a:t>innerHTML</a:t>
            </a:r>
            <a:r>
              <a:rPr lang="en-US" sz="2400" dirty="0">
                <a:solidFill>
                  <a:schemeClr val="accent2"/>
                </a:solidFill>
              </a:rPr>
              <a:t> = result;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&lt;/</a:t>
            </a:r>
            <a:r>
              <a:rPr lang="en-US" sz="2800" dirty="0" smtClean="0">
                <a:solidFill>
                  <a:schemeClr val="accent2"/>
                </a:solidFill>
              </a:rPr>
              <a:t>script</a:t>
            </a:r>
            <a:r>
              <a:rPr lang="en-US" sz="2800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//output</a:t>
            </a:r>
            <a:r>
              <a:rPr lang="en-US" sz="2800" dirty="0" smtClean="0"/>
              <a:t> = </a:t>
            </a:r>
            <a:r>
              <a:rPr lang="en-US" sz="2400" dirty="0" smtClean="0"/>
              <a:t>false</a:t>
            </a:r>
          </a:p>
          <a:p>
            <a:pPr marL="0" indent="0">
              <a:buNone/>
            </a:pPr>
            <a:r>
              <a:rPr lang="en-US" sz="2400" dirty="0" smtClean="0"/>
              <a:t>	       true</a:t>
            </a:r>
          </a:p>
          <a:p>
            <a:pPr marL="0" indent="0">
              <a:buNone/>
            </a:pPr>
            <a:r>
              <a:rPr lang="en-US" sz="2400" dirty="0" smtClean="0"/>
              <a:t>	       true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417638"/>
            <a:ext cx="3137937" cy="1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20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638800"/>
          </a:xfrm>
        </p:spPr>
        <p:txBody>
          <a:bodyPr/>
          <a:lstStyle/>
          <a:p>
            <a:r>
              <a:rPr lang="en-US" sz="2800" dirty="0" smtClean="0"/>
              <a:t>1.797693134862315E+308 </a:t>
            </a:r>
            <a:r>
              <a:rPr lang="en-US" sz="2800" dirty="0"/>
              <a:t>is the limit of a JavaScript </a:t>
            </a:r>
            <a:r>
              <a:rPr lang="en-US" sz="2800" dirty="0" smtClean="0"/>
              <a:t>number</a:t>
            </a:r>
            <a:r>
              <a:rPr lang="en-US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script&gt;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let x = 1.797693134862315E+308;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let y = x * 1.001;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</a:rPr>
              <a:t>document.getElementById</a:t>
            </a:r>
            <a:r>
              <a:rPr lang="en-US" sz="2800" dirty="0">
                <a:solidFill>
                  <a:schemeClr val="accent2"/>
                </a:solidFill>
              </a:rPr>
              <a:t>("demo").</a:t>
            </a:r>
            <a:r>
              <a:rPr lang="en-US" sz="2800" dirty="0" err="1">
                <a:solidFill>
                  <a:schemeClr val="accent2"/>
                </a:solidFill>
              </a:rPr>
              <a:t>innerHTML</a:t>
            </a:r>
            <a:r>
              <a:rPr lang="en-US" sz="2800" dirty="0">
                <a:solidFill>
                  <a:schemeClr val="accent2"/>
                </a:solidFill>
              </a:rPr>
              <a:t> = y;</a:t>
            </a:r>
          </a:p>
          <a:p>
            <a:pPr marL="0" indent="0">
              <a:buNone/>
            </a:pPr>
            <a:r>
              <a:rPr lang="en-US" sz="2800" dirty="0"/>
              <a:t>&lt;/script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//output </a:t>
            </a:r>
            <a:r>
              <a:rPr lang="en-US" sz="2800" dirty="0" smtClean="0"/>
              <a:t>= Infinity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1612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r>
              <a:rPr lang="en-US" dirty="0" err="1" smtClean="0"/>
              <a:t>isFinite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37517"/>
          </a:xfrm>
        </p:spPr>
        <p:txBody>
          <a:bodyPr/>
          <a:lstStyle/>
          <a:p>
            <a:r>
              <a:rPr lang="en-US" dirty="0" err="1" smtClean="0"/>
              <a:t>isFinite</a:t>
            </a:r>
            <a:r>
              <a:rPr lang="en-US" dirty="0"/>
              <a:t>() returns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if a value is Infinity, -Infinity, or </a:t>
            </a:r>
            <a:r>
              <a:rPr lang="en-US" dirty="0" err="1"/>
              <a:t>NaN</a:t>
            </a:r>
            <a:r>
              <a:rPr lang="en-US" dirty="0"/>
              <a:t>, otherwise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>
                <a:solidFill>
                  <a:schemeClr val="accent2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let result = </a:t>
            </a:r>
            <a:r>
              <a:rPr lang="en-US" dirty="0" err="1">
                <a:solidFill>
                  <a:schemeClr val="accent2"/>
                </a:solidFill>
              </a:rPr>
              <a:t>isFinite</a:t>
            </a:r>
            <a:r>
              <a:rPr lang="en-US" dirty="0">
                <a:solidFill>
                  <a:schemeClr val="accent2"/>
                </a:solidFill>
              </a:rPr>
              <a:t>(123);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document.getElementById</a:t>
            </a:r>
            <a:r>
              <a:rPr lang="en-US" dirty="0">
                <a:solidFill>
                  <a:schemeClr val="accent2"/>
                </a:solidFill>
              </a:rPr>
              <a:t>("demo").</a:t>
            </a:r>
            <a:r>
              <a:rPr lang="en-US" dirty="0" err="1">
                <a:solidFill>
                  <a:schemeClr val="accent2"/>
                </a:solidFill>
              </a:rPr>
              <a:t>innerHTML</a:t>
            </a:r>
            <a:r>
              <a:rPr lang="en-US" dirty="0">
                <a:solidFill>
                  <a:schemeClr val="accent2"/>
                </a:solidFill>
              </a:rPr>
              <a:t> = result;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&lt;/script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//output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885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4476</TotalTime>
  <Words>2305</Words>
  <Application>Microsoft Office PowerPoint</Application>
  <PresentationFormat>On-screen Show (4:3)</PresentationFormat>
  <Paragraphs>427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AvantGarde Md BT</vt:lpstr>
      <vt:lpstr>Calibri</vt:lpstr>
      <vt:lpstr>Consolas</vt:lpstr>
      <vt:lpstr>Times New Roman</vt:lpstr>
      <vt:lpstr>Wingdings</vt:lpstr>
      <vt:lpstr>Theme1</vt:lpstr>
      <vt:lpstr>  Session 4.4 JavaScript Important Functions, Keywords and BOM</vt:lpstr>
      <vt:lpstr>Contents</vt:lpstr>
      <vt:lpstr>Number Properties</vt:lpstr>
      <vt:lpstr>MAX_VALUE </vt:lpstr>
      <vt:lpstr>MIN_VALUE </vt:lpstr>
      <vt:lpstr>NaN property </vt:lpstr>
      <vt:lpstr>isNaN() Method</vt:lpstr>
      <vt:lpstr>Infinity Property</vt:lpstr>
      <vt:lpstr>isFinite() Method</vt:lpstr>
      <vt:lpstr>Number Methods</vt:lpstr>
      <vt:lpstr>JavaScript eval()  Method</vt:lpstr>
      <vt:lpstr>JavaScript eval()  Method</vt:lpstr>
      <vt:lpstr>JavaScript Strings</vt:lpstr>
      <vt:lpstr>length()</vt:lpstr>
      <vt:lpstr>match( )</vt:lpstr>
      <vt:lpstr>replace</vt:lpstr>
      <vt:lpstr>indexOf</vt:lpstr>
      <vt:lpstr>split</vt:lpstr>
      <vt:lpstr>Date in JavaScript</vt:lpstr>
      <vt:lpstr>Date</vt:lpstr>
      <vt:lpstr>Date Methods</vt:lpstr>
      <vt:lpstr>Creating a JavaScript Clock on page.</vt:lpstr>
      <vt:lpstr>Creating a JavaScript Clock on page.</vt:lpstr>
      <vt:lpstr>Creating a JavaScript Clock on page.</vt:lpstr>
      <vt:lpstr>Creating a JavaScript Clock on page.</vt:lpstr>
      <vt:lpstr>Arrays in JavaScript</vt:lpstr>
      <vt:lpstr>concat()</vt:lpstr>
      <vt:lpstr>join()</vt:lpstr>
      <vt:lpstr>reverse( )</vt:lpstr>
      <vt:lpstr>sort( )</vt:lpstr>
      <vt:lpstr>shift( )</vt:lpstr>
      <vt:lpstr>JavaScript BOM</vt:lpstr>
      <vt:lpstr>Managing Browser Window</vt:lpstr>
      <vt:lpstr>window</vt:lpstr>
      <vt:lpstr>Window Properties</vt:lpstr>
      <vt:lpstr>window.open</vt:lpstr>
      <vt:lpstr>Browser Window Screen</vt:lpstr>
      <vt:lpstr>Browser Window Screen</vt:lpstr>
      <vt:lpstr>Window Location</vt:lpstr>
      <vt:lpstr>Window Location</vt:lpstr>
      <vt:lpstr>Window Location</vt:lpstr>
      <vt:lpstr>Window History</vt:lpstr>
      <vt:lpstr>Some Useful Tips</vt:lpstr>
      <vt:lpstr>resizeTo()</vt:lpstr>
      <vt:lpstr>window.move</vt:lpstr>
      <vt:lpstr>window print()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565</cp:revision>
  <dcterms:created xsi:type="dcterms:W3CDTF">2008-11-18T07:26:16Z</dcterms:created>
  <dcterms:modified xsi:type="dcterms:W3CDTF">2023-07-05T16:41:08Z</dcterms:modified>
</cp:coreProperties>
</file>