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5"/>
  </p:notesMasterIdLst>
  <p:handoutMasterIdLst>
    <p:handoutMasterId r:id="rId66"/>
  </p:handoutMasterIdLst>
  <p:sldIdLst>
    <p:sldId id="256" r:id="rId2"/>
    <p:sldId id="415" r:id="rId3"/>
    <p:sldId id="416" r:id="rId4"/>
    <p:sldId id="420" r:id="rId5"/>
    <p:sldId id="432" r:id="rId6"/>
    <p:sldId id="418" r:id="rId7"/>
    <p:sldId id="419" r:id="rId8"/>
    <p:sldId id="423" r:id="rId9"/>
    <p:sldId id="438" r:id="rId10"/>
    <p:sldId id="437" r:id="rId11"/>
    <p:sldId id="424" r:id="rId12"/>
    <p:sldId id="425" r:id="rId13"/>
    <p:sldId id="426" r:id="rId14"/>
    <p:sldId id="427" r:id="rId15"/>
    <p:sldId id="439" r:id="rId16"/>
    <p:sldId id="441" r:id="rId17"/>
    <p:sldId id="428" r:id="rId18"/>
    <p:sldId id="501" r:id="rId19"/>
    <p:sldId id="502" r:id="rId20"/>
    <p:sldId id="451" r:id="rId21"/>
    <p:sldId id="452" r:id="rId22"/>
    <p:sldId id="453" r:id="rId23"/>
    <p:sldId id="454" r:id="rId24"/>
    <p:sldId id="455" r:id="rId25"/>
    <p:sldId id="456" r:id="rId26"/>
    <p:sldId id="458" r:id="rId27"/>
    <p:sldId id="457" r:id="rId28"/>
    <p:sldId id="460" r:id="rId29"/>
    <p:sldId id="461" r:id="rId30"/>
    <p:sldId id="463" r:id="rId31"/>
    <p:sldId id="464" r:id="rId32"/>
    <p:sldId id="465" r:id="rId33"/>
    <p:sldId id="430" r:id="rId34"/>
    <p:sldId id="472" r:id="rId35"/>
    <p:sldId id="503" r:id="rId36"/>
    <p:sldId id="475" r:id="rId37"/>
    <p:sldId id="476" r:id="rId38"/>
    <p:sldId id="477" r:id="rId39"/>
    <p:sldId id="473" r:id="rId40"/>
    <p:sldId id="474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0" r:id="rId54"/>
    <p:sldId id="491" r:id="rId55"/>
    <p:sldId id="494" r:id="rId56"/>
    <p:sldId id="492" r:id="rId57"/>
    <p:sldId id="493" r:id="rId58"/>
    <p:sldId id="495" r:id="rId59"/>
    <p:sldId id="496" r:id="rId60"/>
    <p:sldId id="497" r:id="rId61"/>
    <p:sldId id="498" r:id="rId62"/>
    <p:sldId id="499" r:id="rId63"/>
    <p:sldId id="414" r:id="rId64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856" autoAdjust="0"/>
  </p:normalViewPr>
  <p:slideViewPr>
    <p:cSldViewPr>
      <p:cViewPr varScale="1">
        <p:scale>
          <a:sx n="63" d="100"/>
          <a:sy n="63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4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er_(computing)" TargetMode="External"/><Relationship Id="rId7" Type="http://schemas.openxmlformats.org/officeDocument/2006/relationships/hyperlink" Target="http://en.wikipedia.org/wiki/Social_network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Live_streaming" TargetMode="Externa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n.wikipedia.org/wiki/Data_center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CDN-Content</a:t>
            </a:r>
            <a:r>
              <a:rPr lang="en-US" baseline="0" dirty="0"/>
              <a:t> Delivery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content delivery network</a:t>
            </a:r>
            <a:r>
              <a:rPr lang="en-US" dirty="0"/>
              <a:t> or </a:t>
            </a:r>
            <a:r>
              <a:rPr lang="en-US" b="1" dirty="0"/>
              <a:t>content distribution network</a:t>
            </a:r>
            <a:r>
              <a:rPr lang="en-US" dirty="0"/>
              <a:t> (</a:t>
            </a:r>
            <a:r>
              <a:rPr lang="en-US" b="1" dirty="0"/>
              <a:t>CDN</a:t>
            </a:r>
            <a:r>
              <a:rPr lang="en-US" dirty="0"/>
              <a:t>) is a large distributed system of </a:t>
            </a:r>
            <a:r>
              <a:rPr lang="en-US" dirty="0">
                <a:hlinkClick r:id="rId3" tooltip="Server (computing)"/>
              </a:rPr>
              <a:t>servers</a:t>
            </a:r>
            <a:r>
              <a:rPr lang="en-US" dirty="0"/>
              <a:t> deployed in multiple </a:t>
            </a:r>
            <a:r>
              <a:rPr lang="en-US" dirty="0">
                <a:hlinkClick r:id="rId4" tooltip="Data centers"/>
              </a:rPr>
              <a:t>data centers</a:t>
            </a:r>
            <a:r>
              <a:rPr lang="en-US" dirty="0"/>
              <a:t> across the </a:t>
            </a:r>
            <a:r>
              <a:rPr lang="en-US" dirty="0">
                <a:hlinkClick r:id="rId5" tooltip="Internet"/>
              </a:rPr>
              <a:t>Internet</a:t>
            </a:r>
            <a:r>
              <a:rPr lang="en-US" dirty="0"/>
              <a:t>. The goal of a CDN is to serve content to end-users with high availability and high performance. CDNs serve a large fraction of the Internet content today, including web objects (text, graphics and scripts), downloadable objects (media files, software, documents), applications (e-commerce, portals), </a:t>
            </a:r>
            <a:r>
              <a:rPr lang="en-US" dirty="0">
                <a:hlinkClick r:id="rId6" tooltip="Live streaming"/>
              </a:rPr>
              <a:t>live streaming</a:t>
            </a:r>
            <a:r>
              <a:rPr lang="en-US" dirty="0"/>
              <a:t> media, on-demand streaming media, and </a:t>
            </a:r>
            <a:r>
              <a:rPr lang="en-US" dirty="0">
                <a:hlinkClick r:id="rId7" tooltip="Social networks"/>
              </a:rPr>
              <a:t>social networks</a:t>
            </a:r>
            <a:r>
              <a:rPr lang="en-US" dirty="0"/>
              <a:t>.</a:t>
            </a:r>
          </a:p>
          <a:p>
            <a:r>
              <a:rPr lang="en-US"/>
              <a:t>A CDN operator gets paid by content providers such as media companies and e-commerce vendors for delivering their content to their audience of end-users.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Callback function</a:t>
            </a:r>
          </a:p>
          <a:p>
            <a:r>
              <a:rPr lang="en-US" dirty="0" smtClean="0"/>
              <a:t>JavaScript statements are executed line by line. However, with effects, the next line of code can be run even though the effect is not finished. This can create errors.</a:t>
            </a:r>
          </a:p>
          <a:p>
            <a:r>
              <a:rPr lang="en-US" dirty="0" smtClean="0"/>
              <a:t>To prevent this, you can create a callback function.</a:t>
            </a:r>
          </a:p>
          <a:p>
            <a:r>
              <a:rPr lang="en-US" dirty="0" smtClean="0"/>
              <a:t>A callback function is executed after the current effect is finished.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43157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9228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4925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6428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8330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5284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4953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7198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7799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6130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5238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58BABDCC-82CF-4BEE-B7E1-776ACD305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72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295400"/>
            <a:ext cx="83058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4.5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JavaScript Libraries, Frameworks and </a:t>
            </a:r>
            <a:r>
              <a:rPr lang="en-US" sz="4000" b="1" dirty="0" err="1">
                <a:solidFill>
                  <a:schemeClr val="accent6"/>
                </a:solidFill>
              </a:rPr>
              <a:t>Jquery</a:t>
            </a:r>
            <a:endParaRPr lang="en-GB" sz="4000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09600" y="2971800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Load </a:t>
            </a:r>
            <a:r>
              <a:rPr lang="en-US" b="1" dirty="0" err="1"/>
              <a:t>jQuery</a:t>
            </a:r>
            <a:r>
              <a:rPr lang="en-US" b="1" dirty="0"/>
              <a:t>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16154"/>
            <a:ext cx="73914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Code to load jQuery Framework from </a:t>
            </a:r>
            <a:r>
              <a:rPr lang="en-US" dirty="0">
                <a:solidFill>
                  <a:srgbClr val="FF0000"/>
                </a:solidFill>
              </a:rPr>
              <a:t>Google CDN</a:t>
            </a:r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</a:p>
          <a:p>
            <a:pPr>
              <a:buNone/>
            </a:pPr>
            <a:r>
              <a:rPr lang="en-US" dirty="0" err="1"/>
              <a:t>src</a:t>
            </a:r>
            <a:r>
              <a:rPr lang="en-US" dirty="0"/>
              <a:t>=""http://ajax.googleapis.com/ajax/libs/</a:t>
            </a:r>
            <a:r>
              <a:rPr lang="en-US" dirty="0" err="1"/>
              <a:t>jquery</a:t>
            </a:r>
            <a:r>
              <a:rPr lang="en-US" dirty="0"/>
              <a:t>/1.11.1/jquery.min.js"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324968"/>
            <a:ext cx="7391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Code to load jQuery Framework from </a:t>
            </a:r>
            <a:r>
              <a:rPr lang="en-US" dirty="0">
                <a:solidFill>
                  <a:srgbClr val="FF0000"/>
                </a:solidFill>
              </a:rPr>
              <a:t>Microsoft CDN</a:t>
            </a:r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</a:p>
          <a:p>
            <a:pPr>
              <a:buNone/>
            </a:pPr>
            <a:r>
              <a:rPr lang="en-US" dirty="0" err="1"/>
              <a:t>src</a:t>
            </a:r>
            <a:r>
              <a:rPr lang="en-US" dirty="0"/>
              <a:t>="http://ajax.microsoft.com/ajax/</a:t>
            </a:r>
            <a:r>
              <a:rPr lang="en-US" dirty="0" err="1"/>
              <a:t>jquery</a:t>
            </a:r>
            <a:r>
              <a:rPr lang="en-US" dirty="0"/>
              <a:t>/jquery-1.11.1.min.js"&gt;</a:t>
            </a:r>
          </a:p>
          <a:p>
            <a:pPr>
              <a:buNone/>
            </a:pPr>
            <a:r>
              <a:rPr lang="en-US" dirty="0"/>
              <a:t>&lt;/script&gt;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73914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Code to load jQuery Framework from </a:t>
            </a:r>
            <a:r>
              <a:rPr lang="en-US" dirty="0">
                <a:solidFill>
                  <a:srgbClr val="FF0000"/>
                </a:solidFill>
              </a:rPr>
              <a:t>jQuery Site(</a:t>
            </a:r>
            <a:r>
              <a:rPr lang="en-US" dirty="0" err="1">
                <a:solidFill>
                  <a:srgbClr val="FF0000"/>
                </a:solidFill>
              </a:rPr>
              <a:t>EdgeCast</a:t>
            </a:r>
            <a:r>
              <a:rPr lang="en-US" dirty="0">
                <a:solidFill>
                  <a:srgbClr val="FF0000"/>
                </a:solidFill>
              </a:rPr>
              <a:t> CDN)</a:t>
            </a:r>
          </a:p>
          <a:p>
            <a:pPr>
              <a:buNone/>
            </a:pPr>
            <a:r>
              <a:rPr lang="en-US" dirty="0"/>
              <a:t>view </a:t>
            </a:r>
            <a:r>
              <a:rPr lang="en-US" dirty="0" err="1"/>
              <a:t>sourceprint</a:t>
            </a:r>
            <a:r>
              <a:rPr lang="en-US" dirty="0"/>
              <a:t>? </a:t>
            </a:r>
          </a:p>
          <a:p>
            <a:pPr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</a:p>
          <a:p>
            <a:pPr>
              <a:buNone/>
            </a:pPr>
            <a:r>
              <a:rPr lang="en-US" dirty="0" err="1"/>
              <a:t>src</a:t>
            </a:r>
            <a:r>
              <a:rPr lang="en-US" dirty="0"/>
              <a:t>="http://code.jquery.com/jquery-1.11.1.min.js"&gt;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Understanding Basics of </a:t>
            </a:r>
            <a:r>
              <a:rPr lang="en-US" b="1" dirty="0" err="1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</a:t>
            </a:r>
            <a:r>
              <a:rPr lang="en-US" dirty="0" err="1"/>
              <a:t>jQuery</a:t>
            </a:r>
            <a:r>
              <a:rPr lang="en-US" dirty="0"/>
              <a:t> function is the $( ) function (the </a:t>
            </a:r>
            <a:r>
              <a:rPr lang="en-US" dirty="0" err="1"/>
              <a:t>jQuery</a:t>
            </a:r>
            <a:r>
              <a:rPr lang="en-US" dirty="0"/>
              <a:t> function).</a:t>
            </a:r>
          </a:p>
          <a:p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you select (query) HTML elements and perform “actions” on them.</a:t>
            </a:r>
          </a:p>
          <a:p>
            <a:r>
              <a:rPr lang="en-US" dirty="0"/>
              <a:t>Basic syntax is </a:t>
            </a:r>
            <a:r>
              <a:rPr lang="en-US" b="1" dirty="0"/>
              <a:t>$(selector).action( )</a:t>
            </a:r>
          </a:p>
          <a:p>
            <a:pPr lvl="1"/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A (selector) to “query (or find)” HTML elements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 action( ) to be performed on the element(s)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When you pass DOM objects to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returns </a:t>
            </a:r>
            <a:r>
              <a:rPr lang="en-US" i="1" dirty="0"/>
              <a:t>new </a:t>
            </a:r>
            <a:r>
              <a:rPr lang="en-US" i="1" dirty="0" err="1"/>
              <a:t>jQuery</a:t>
            </a:r>
            <a:r>
              <a:rPr lang="en-US" i="1" dirty="0"/>
              <a:t> objects </a:t>
            </a:r>
            <a:r>
              <a:rPr lang="en-US" dirty="0"/>
              <a:t>wrapped around the HTML DOM objects, with </a:t>
            </a:r>
            <a:r>
              <a:rPr lang="en-US" dirty="0" err="1"/>
              <a:t>jQuery</a:t>
            </a:r>
            <a:r>
              <a:rPr lang="en-US" dirty="0"/>
              <a:t> functionality added to them.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4419600"/>
            <a:ext cx="2286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DOM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819400" y="49530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10000" y="4648200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$( 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638800" y="4038600"/>
            <a:ext cx="3200400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648200" y="49530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49684" y="4038600"/>
            <a:ext cx="3253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jQuery</a:t>
            </a:r>
            <a:r>
              <a:rPr lang="en-US" sz="3200" b="1" dirty="0"/>
              <a:t> Wrapper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19800" y="4648200"/>
            <a:ext cx="2286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DOM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4837"/>
            <a:ext cx="8686800" cy="45259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$(</a:t>
            </a:r>
            <a:r>
              <a:rPr lang="en-US" b="1" dirty="0"/>
              <a:t>this</a:t>
            </a:r>
            <a:r>
              <a:rPr lang="en-US" dirty="0"/>
              <a:t>).hide( ) –hides the current element</a:t>
            </a:r>
          </a:p>
          <a:p>
            <a:pPr lvl="1"/>
            <a:r>
              <a:rPr lang="en-US" dirty="0"/>
              <a:t>$(“</a:t>
            </a:r>
            <a:r>
              <a:rPr lang="en-US" b="1" dirty="0"/>
              <a:t>p</a:t>
            </a:r>
            <a:r>
              <a:rPr lang="en-US" dirty="0"/>
              <a:t>”).hide( ) – hides all &lt;p&gt;elements</a:t>
            </a:r>
          </a:p>
          <a:p>
            <a:pPr lvl="1"/>
            <a:r>
              <a:rPr lang="en-US" dirty="0"/>
              <a:t>$(“</a:t>
            </a:r>
            <a:r>
              <a:rPr lang="en-US" b="1" dirty="0"/>
              <a:t>.test</a:t>
            </a:r>
            <a:r>
              <a:rPr lang="en-US" dirty="0"/>
              <a:t>”).hide( )-hides all elements with class= “test”</a:t>
            </a:r>
          </a:p>
          <a:p>
            <a:pPr lvl="1"/>
            <a:r>
              <a:rPr lang="en-US" dirty="0"/>
              <a:t>$(“</a:t>
            </a:r>
            <a:r>
              <a:rPr lang="en-US" b="1" dirty="0"/>
              <a:t>#test</a:t>
            </a:r>
            <a:r>
              <a:rPr lang="en-US" dirty="0"/>
              <a:t>”).hide( )-hides the element with id=“test”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The Document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/>
          <a:lstStyle/>
          <a:p>
            <a:r>
              <a:rPr lang="en-US" dirty="0"/>
              <a:t>This is to prevent any </a:t>
            </a:r>
            <a:r>
              <a:rPr lang="en-US" dirty="0" err="1"/>
              <a:t>jQuery</a:t>
            </a:r>
            <a:r>
              <a:rPr lang="en-US" dirty="0"/>
              <a:t> code from running before the document is finished loading (is ready).</a:t>
            </a:r>
          </a:p>
          <a:p>
            <a:pPr>
              <a:buNone/>
            </a:pPr>
            <a:r>
              <a:rPr lang="en-US" b="1" dirty="0"/>
              <a:t>	$(document).ready(function( ){</a:t>
            </a:r>
          </a:p>
          <a:p>
            <a:pPr>
              <a:buNone/>
            </a:pPr>
            <a:r>
              <a:rPr lang="en-US" b="1" dirty="0"/>
              <a:t>	//</a:t>
            </a:r>
            <a:r>
              <a:rPr lang="en-US" b="1" dirty="0" err="1"/>
              <a:t>jQuery</a:t>
            </a:r>
            <a:r>
              <a:rPr lang="en-US" b="1" dirty="0"/>
              <a:t> methods go here …..</a:t>
            </a:r>
          </a:p>
          <a:p>
            <a:pPr>
              <a:buNone/>
            </a:pPr>
            <a:r>
              <a:rPr lang="en-US" b="1" dirty="0"/>
              <a:t>	});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dirty="0"/>
              <a:t>&lt;script </a:t>
            </a:r>
            <a:r>
              <a:rPr lang="en-US" sz="2300" dirty="0" err="1"/>
              <a:t>src</a:t>
            </a:r>
            <a:r>
              <a:rPr lang="en-US" sz="2300" dirty="0"/>
              <a:t>=“jquery-1.11.1.min.js"&gt;</a:t>
            </a:r>
          </a:p>
          <a:p>
            <a:pPr>
              <a:buNone/>
            </a:pPr>
            <a:r>
              <a:rPr lang="en-US" sz="2300" dirty="0"/>
              <a:t>&lt;/script&gt;</a:t>
            </a:r>
          </a:p>
          <a:p>
            <a:pPr>
              <a:buNone/>
            </a:pPr>
            <a:r>
              <a:rPr lang="en-US" sz="2300" dirty="0"/>
              <a:t>&lt;script&gt;</a:t>
            </a:r>
          </a:p>
          <a:p>
            <a:pPr>
              <a:buNone/>
            </a:pPr>
            <a:r>
              <a:rPr lang="en-US" sz="2300" dirty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</a:t>
            </a:r>
          </a:p>
          <a:p>
            <a:pPr>
              <a:buNone/>
            </a:pPr>
            <a:r>
              <a:rPr lang="en-US" sz="2300" dirty="0"/>
              <a:t>{ </a:t>
            </a: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$("#h01").html("Hello </a:t>
            </a:r>
            <a:r>
              <a:rPr lang="en-US" sz="2300" dirty="0" err="1">
                <a:solidFill>
                  <a:srgbClr val="FF0000"/>
                </a:solidFill>
              </a:rPr>
              <a:t>jQuery</a:t>
            </a:r>
            <a:r>
              <a:rPr lang="en-US" sz="2300" dirty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en-US" sz="2300" dirty="0"/>
              <a:t>}</a:t>
            </a:r>
          </a:p>
          <a:p>
            <a:pPr>
              <a:buNone/>
            </a:pPr>
            <a:r>
              <a:rPr lang="en-US" sz="2300" dirty="0">
                <a:solidFill>
                  <a:srgbClr val="FF0000"/>
                </a:solidFill>
              </a:rPr>
              <a:t>$(document).ready(</a:t>
            </a:r>
            <a:r>
              <a:rPr lang="en-US" sz="2300" dirty="0" err="1">
                <a:solidFill>
                  <a:srgbClr val="FF0000"/>
                </a:solidFill>
              </a:rPr>
              <a:t>myFunction</a:t>
            </a:r>
            <a:r>
              <a:rPr lang="en-US" sz="23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300" dirty="0"/>
              <a:t>&lt;/script&gt;</a:t>
            </a:r>
          </a:p>
          <a:p>
            <a:pPr>
              <a:buNone/>
            </a:pPr>
            <a:r>
              <a:rPr lang="en-US" sz="2300" dirty="0"/>
              <a:t>&lt;h1 id="h01"&gt;&lt;/h1&gt;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Selectors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/>
              <a:t>jQuery </a:t>
            </a:r>
            <a:r>
              <a:rPr lang="en-US" sz="2400" dirty="0"/>
              <a:t>selectors are used to "</a:t>
            </a:r>
            <a:r>
              <a:rPr lang="en-US" sz="2400" b="1" dirty="0"/>
              <a:t>find</a:t>
            </a:r>
            <a:r>
              <a:rPr lang="en-US" sz="2400" dirty="0"/>
              <a:t>" (or </a:t>
            </a:r>
            <a:r>
              <a:rPr lang="en-US" sz="2400" b="1" dirty="0"/>
              <a:t>select</a:t>
            </a:r>
            <a:r>
              <a:rPr lang="en-US" sz="2400" dirty="0"/>
              <a:t>) HTML elements based on their </a:t>
            </a:r>
            <a:r>
              <a:rPr lang="en-US" sz="2400" b="1" dirty="0"/>
              <a:t>id, classes, types, attributes, values of attributes </a:t>
            </a:r>
            <a:r>
              <a:rPr lang="en-US" sz="2400" dirty="0"/>
              <a:t>and much more. It's based on the existing CSS Selectors, and in addition, it has some own custom selectors.</a:t>
            </a:r>
          </a:p>
          <a:p>
            <a:pPr algn="just"/>
            <a:r>
              <a:rPr lang="en-US" sz="2400" dirty="0"/>
              <a:t>All selectors in </a:t>
            </a:r>
            <a:r>
              <a:rPr lang="en-US" sz="2400" b="1" dirty="0" err="1"/>
              <a:t>jQuery</a:t>
            </a:r>
            <a:r>
              <a:rPr lang="en-US" sz="2400" b="1" dirty="0"/>
              <a:t> </a:t>
            </a:r>
            <a:r>
              <a:rPr lang="en-US" sz="2400" dirty="0"/>
              <a:t>start with the dollar sign and parentheses: </a:t>
            </a:r>
            <a:r>
              <a:rPr lang="en-US" sz="2400" b="1" dirty="0"/>
              <a:t>$()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Selectors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62623"/>
              </p:ext>
            </p:extLst>
          </p:nvPr>
        </p:nvGraphicFramePr>
        <p:xfrm>
          <a:off x="609600" y="1600200"/>
          <a:ext cx="7543800" cy="48025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$(“*”)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</a:t>
                      </a:r>
                      <a:r>
                        <a:rPr lang="en-US" sz="2400" baseline="0" dirty="0"/>
                        <a:t> all elements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 the current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</a:t>
                      </a:r>
                      <a:r>
                        <a:rPr lang="en-US" sz="2400" dirty="0" err="1"/>
                        <a:t>p.intro</a:t>
                      </a:r>
                      <a:r>
                        <a:rPr lang="en-US" sz="2400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 all&lt;p&gt;elements</a:t>
                      </a:r>
                      <a:r>
                        <a:rPr lang="en-US" sz="2400" baseline="0" dirty="0"/>
                        <a:t> with class=“ intro”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$(“p:first”)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</a:t>
                      </a:r>
                      <a:r>
                        <a:rPr lang="en-US" sz="2400" baseline="0" dirty="0"/>
                        <a:t> the first &lt;p&gt; element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</a:t>
                      </a:r>
                      <a:r>
                        <a:rPr lang="en-US" sz="2400" dirty="0" err="1"/>
                        <a:t>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li:first</a:t>
                      </a:r>
                      <a:r>
                        <a:rPr lang="en-US" sz="2400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 the first &lt;</a:t>
                      </a:r>
                      <a:r>
                        <a:rPr lang="en-US" sz="2400" dirty="0" err="1"/>
                        <a:t>li</a:t>
                      </a:r>
                      <a:r>
                        <a:rPr lang="en-US" sz="2400" dirty="0"/>
                        <a:t>&gt;</a:t>
                      </a:r>
                      <a:r>
                        <a:rPr lang="en-US" sz="2400" baseline="0" dirty="0"/>
                        <a:t> element of the first &lt;</a:t>
                      </a:r>
                      <a:r>
                        <a:rPr lang="en-US" sz="2400" baseline="0" dirty="0" err="1"/>
                        <a:t>ul</a:t>
                      </a:r>
                      <a:r>
                        <a:rPr lang="en-US" sz="2400" baseline="0" dirty="0"/>
                        <a:t>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</a:t>
                      </a:r>
                      <a:r>
                        <a:rPr lang="en-US" sz="2400" dirty="0" err="1"/>
                        <a:t>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li:first</a:t>
                      </a:r>
                      <a:r>
                        <a:rPr lang="en-US" sz="2400" dirty="0"/>
                        <a:t>-child”)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</a:t>
                      </a:r>
                      <a:r>
                        <a:rPr lang="en-US" sz="2400" baseline="0" dirty="0"/>
                        <a:t> the first &lt;</a:t>
                      </a:r>
                      <a:r>
                        <a:rPr lang="en-US" sz="2400" baseline="0" dirty="0" err="1"/>
                        <a:t>li</a:t>
                      </a:r>
                      <a:r>
                        <a:rPr lang="en-US" sz="2400" baseline="0" dirty="0"/>
                        <a:t>&gt; element of every &lt;</a:t>
                      </a:r>
                      <a:r>
                        <a:rPr lang="en-US" sz="2400" baseline="0" dirty="0" err="1"/>
                        <a:t>ul</a:t>
                      </a:r>
                      <a:r>
                        <a:rPr lang="en-US" sz="2400" baseline="0" dirty="0"/>
                        <a:t>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400" dirty="0"/>
                        <a:t>$(“[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dirty="0"/>
                        <a:t>]”)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Selects all elements with an </a:t>
                      </a:r>
                      <a:r>
                        <a:rPr lang="en-US" sz="2400" dirty="0" err="1"/>
                        <a:t>href</a:t>
                      </a:r>
                      <a:r>
                        <a:rPr lang="en-US" sz="2400" baseline="0" dirty="0"/>
                        <a:t> 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$(document).ready()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$(document).ready() method allows us to execute a function when the document is fully loaded.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click()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click()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dblclick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mouseenter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mouseenter</a:t>
                      </a:r>
                      <a:r>
                        <a:rPr lang="en-US" dirty="0"/>
                        <a:t>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mouseleave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mouseleave</a:t>
                      </a:r>
                      <a:r>
                        <a:rPr lang="en-US" dirty="0"/>
                        <a:t>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mousedown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mousedown</a:t>
                      </a:r>
                      <a:r>
                        <a:rPr lang="en-US" dirty="0"/>
                        <a:t>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mouseup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mouseup</a:t>
                      </a:r>
                      <a:r>
                        <a:rPr lang="en-US" dirty="0"/>
                        <a:t>() method attaches an event handler function to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6280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838960"/>
          <a:ext cx="822960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hover()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hover() method takes two functions and is a combination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mouseenter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 and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mouseleave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 methods.</a:t>
                      </a:r>
                    </a:p>
                    <a:p>
                      <a:pPr algn="just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 first function is executed when the </a:t>
                      </a:r>
                      <a:r>
                        <a:rPr lang="en-US" dirty="0"/>
                        <a:t>mouse enters the HTML element, and the second function is executed when the mouse leaves the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focus() method attaches an event handler function to an HTML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blur()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blur() method attaches an event handler function to an HTML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 field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889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/>
          <a:lstStyle/>
          <a:p>
            <a:r>
              <a:rPr lang="en-US" dirty="0"/>
              <a:t>JavaScript Libraries and Frameworks</a:t>
            </a:r>
          </a:p>
          <a:p>
            <a:r>
              <a:rPr lang="en-US" dirty="0"/>
              <a:t>JavaScript </a:t>
            </a:r>
            <a:r>
              <a:rPr lang="en-US" dirty="0" err="1"/>
              <a:t>Jquery</a:t>
            </a:r>
            <a:r>
              <a:rPr lang="en-US" dirty="0"/>
              <a:t> Intro</a:t>
            </a:r>
          </a:p>
          <a:p>
            <a:r>
              <a:rPr lang="en-US" dirty="0"/>
              <a:t>Using </a:t>
            </a:r>
            <a:r>
              <a:rPr lang="en-US" dirty="0" err="1"/>
              <a:t>Jquery</a:t>
            </a:r>
            <a:r>
              <a:rPr lang="en-US" dirty="0"/>
              <a:t> on Page and from CDN</a:t>
            </a:r>
          </a:p>
          <a:p>
            <a:r>
              <a:rPr lang="en-US" dirty="0" err="1"/>
              <a:t>Jquery</a:t>
            </a:r>
            <a:r>
              <a:rPr lang="en-US" dirty="0"/>
              <a:t> Demos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="http://ajax.googleapis.com/ajax/libs/jquery/1.11.1/jquery.min.js"&gt;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/>
              <a:t>$(document).ready(function(){</a:t>
            </a:r>
          </a:p>
          <a:p>
            <a:pPr>
              <a:buNone/>
            </a:pPr>
            <a:r>
              <a:rPr lang="en-US" sz="2000" dirty="0"/>
              <a:t>  $("button").click(function(){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   $("p").hide();</a:t>
            </a:r>
          </a:p>
          <a:p>
            <a:pPr>
              <a:buNone/>
            </a:pPr>
            <a:r>
              <a:rPr lang="en-US" sz="2000" dirty="0"/>
              <a:t>  });</a:t>
            </a:r>
          </a:p>
          <a:p>
            <a:pPr>
              <a:buNone/>
            </a:pPr>
            <a:r>
              <a:rPr lang="en-US" sz="2000" dirty="0"/>
              <a:t>});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r>
              <a:rPr lang="en-US" sz="2000" dirty="0"/>
              <a:t>&lt;h2&gt;This is a heading&lt;/h2&gt;</a:t>
            </a:r>
          </a:p>
          <a:p>
            <a:pPr>
              <a:buNone/>
            </a:pPr>
            <a:r>
              <a:rPr lang="en-US" sz="2000" dirty="0"/>
              <a:t>&lt;p&gt;This is a paragraph.&lt;/p&gt;</a:t>
            </a:r>
          </a:p>
          <a:p>
            <a:pPr>
              <a:buNone/>
            </a:pPr>
            <a:r>
              <a:rPr lang="en-US" sz="2000" dirty="0"/>
              <a:t>&lt;p&gt;This is another paragraph.&lt;/p&gt;</a:t>
            </a:r>
          </a:p>
          <a:p>
            <a:pPr>
              <a:buNone/>
            </a:pPr>
            <a:r>
              <a:rPr lang="en-US" sz="2000" dirty="0"/>
              <a:t>&lt;button&gt;Click me&lt;/button&gt;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&lt;script </a:t>
            </a:r>
            <a:r>
              <a:rPr lang="en-US" sz="2200" dirty="0" err="1"/>
              <a:t>src</a:t>
            </a:r>
            <a:r>
              <a:rPr lang="en-US" sz="2200" dirty="0"/>
              <a:t>="http://ajax.googleapis.com/ajax/libs/jquery/1.11.1/jquery.min.js"&gt;&lt;/script&gt;</a:t>
            </a:r>
          </a:p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$(document).ready(function(){</a:t>
            </a:r>
          </a:p>
          <a:p>
            <a:pPr>
              <a:buNone/>
            </a:pPr>
            <a:r>
              <a:rPr lang="en-US" sz="2200" dirty="0"/>
              <a:t>  $("button").click(function(){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b="1" dirty="0">
                <a:solidFill>
                  <a:srgbClr val="FF0000"/>
                </a:solidFill>
              </a:rPr>
              <a:t>$("#test").hide();</a:t>
            </a:r>
            <a:r>
              <a:rPr lang="en-US" sz="2200" dirty="0"/>
              <a:t> });</a:t>
            </a:r>
          </a:p>
          <a:p>
            <a:pPr>
              <a:buNone/>
            </a:pPr>
            <a:r>
              <a:rPr lang="en-US" sz="2200" dirty="0"/>
              <a:t>});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&lt;h2&gt;This is a heading&lt;/h2&gt;</a:t>
            </a:r>
          </a:p>
          <a:p>
            <a:pPr>
              <a:buNone/>
            </a:pPr>
            <a:r>
              <a:rPr lang="en-US" sz="2200" dirty="0"/>
              <a:t>&lt;p&gt;This is a paragraph.&lt;/p&gt;</a:t>
            </a:r>
          </a:p>
          <a:p>
            <a:pPr>
              <a:buNone/>
            </a:pPr>
            <a:r>
              <a:rPr lang="en-US" sz="2200" dirty="0"/>
              <a:t>&lt;p id="test"&gt;This is another paragraph.&lt;/p&gt;</a:t>
            </a:r>
          </a:p>
          <a:p>
            <a:pPr>
              <a:buNone/>
            </a:pPr>
            <a:r>
              <a:rPr lang="en-US" sz="2200" dirty="0"/>
              <a:t>&lt;button&gt;Click me&lt;/button&gt;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$("*").hide();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$("p:first").hide();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</a:t>
            </a:r>
            <a:r>
              <a:rPr lang="en-US" sz="2400" b="1" dirty="0" err="1">
                <a:solidFill>
                  <a:srgbClr val="FF0000"/>
                </a:solidFill>
              </a:rPr>
              <a:t>ul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li:first</a:t>
            </a:r>
            <a:r>
              <a:rPr lang="en-US" sz="2400" b="1" dirty="0">
                <a:solidFill>
                  <a:srgbClr val="FF0000"/>
                </a:solidFill>
              </a:rPr>
              <a:t>").hide();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jQurey</a:t>
            </a:r>
            <a:r>
              <a:rPr lang="en-US" b="1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$("[</a:t>
            </a:r>
            <a:r>
              <a:rPr lang="en-US" sz="2400" b="1" dirty="0" err="1">
                <a:solidFill>
                  <a:srgbClr val="FF0000"/>
                </a:solidFill>
              </a:rPr>
              <a:t>href</a:t>
            </a:r>
            <a:r>
              <a:rPr lang="en-US" sz="2400" b="1" dirty="0">
                <a:solidFill>
                  <a:srgbClr val="FF0000"/>
                </a:solidFill>
              </a:rPr>
              <a:t>]").hide();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&lt;p&gt;&lt;a </a:t>
            </a:r>
            <a:r>
              <a:rPr lang="en-US" sz="2400" dirty="0" err="1"/>
              <a:t>href</a:t>
            </a:r>
            <a:r>
              <a:rPr lang="en-US" sz="2400" dirty="0"/>
              <a:t>="http://www.w3schools.com/html/"&gt;HTML Tutorial&lt;/a&gt;&lt;/p&gt;</a:t>
            </a:r>
          </a:p>
          <a:p>
            <a:pPr>
              <a:buNone/>
            </a:pPr>
            <a:r>
              <a:rPr lang="en-US" sz="2400" dirty="0"/>
              <a:t>&lt;p&gt;&lt;a </a:t>
            </a:r>
            <a:r>
              <a:rPr lang="en-US" sz="2400" dirty="0" err="1"/>
              <a:t>href</a:t>
            </a:r>
            <a:r>
              <a:rPr lang="en-US" sz="2400" dirty="0"/>
              <a:t>="http://www.w3schools.com/css/"&gt;CSS Tutorial&lt;/a&gt;&lt;/p&gt;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$("p").click(function(){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$(this).hide();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&lt;p&gt;If you click on me, I will disappear.&lt;/p&gt;</a:t>
            </a:r>
          </a:p>
          <a:p>
            <a:pPr>
              <a:buNone/>
            </a:pPr>
            <a:r>
              <a:rPr lang="en-US" sz="2400" dirty="0"/>
              <a:t>&lt;p&gt;Click me away!&lt;/p&gt;</a:t>
            </a:r>
          </a:p>
          <a:p>
            <a:pPr>
              <a:buNone/>
            </a:pPr>
            <a:r>
              <a:rPr lang="en-US" sz="2400" dirty="0"/>
              <a:t>&lt;p&gt;Click me too!&lt;/p&gt;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&lt;script&gt;</a:t>
            </a:r>
          </a:p>
          <a:p>
            <a:pPr>
              <a:buNone/>
            </a:pPr>
            <a:r>
              <a:rPr lang="en-US" sz="2000" dirty="0"/>
              <a:t>$(document).ready(function(){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 $("p").</a:t>
            </a:r>
            <a:r>
              <a:rPr lang="en-US" sz="2000" b="1" dirty="0" err="1">
                <a:solidFill>
                  <a:srgbClr val="FF0000"/>
                </a:solidFill>
              </a:rPr>
              <a:t>dblclick</a:t>
            </a:r>
            <a:r>
              <a:rPr lang="en-US" sz="2000" b="1" dirty="0">
                <a:solidFill>
                  <a:srgbClr val="FF0000"/>
                </a:solidFill>
              </a:rPr>
              <a:t>(function(){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   $(this).hide();</a:t>
            </a:r>
          </a:p>
          <a:p>
            <a:pPr>
              <a:buNone/>
            </a:pPr>
            <a:r>
              <a:rPr lang="en-US" sz="2000" dirty="0"/>
              <a:t>  });</a:t>
            </a:r>
          </a:p>
          <a:p>
            <a:pPr>
              <a:buNone/>
            </a:pPr>
            <a:r>
              <a:rPr lang="en-US" sz="2000" dirty="0"/>
              <a:t>});</a:t>
            </a:r>
          </a:p>
          <a:p>
            <a:pPr>
              <a:buNone/>
            </a:pPr>
            <a:r>
              <a:rPr lang="en-US" sz="2000" dirty="0"/>
              <a:t>&lt;/script&gt;</a:t>
            </a:r>
          </a:p>
          <a:p>
            <a:pPr>
              <a:buNone/>
            </a:pPr>
            <a:r>
              <a:rPr lang="en-US" sz="2000" dirty="0"/>
              <a:t>&lt;/head&gt;</a:t>
            </a:r>
          </a:p>
          <a:p>
            <a:pPr>
              <a:buNone/>
            </a:pPr>
            <a:r>
              <a:rPr lang="en-US" sz="2000" dirty="0"/>
              <a:t>&lt;body&gt;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&lt;p&gt;If you double-click on me, I will disappear.&lt;/p&gt;</a:t>
            </a:r>
          </a:p>
          <a:p>
            <a:pPr>
              <a:buNone/>
            </a:pPr>
            <a:r>
              <a:rPr lang="en-US" sz="2000" dirty="0"/>
              <a:t>&lt;p&gt;Click me away!&lt;/p&gt;</a:t>
            </a:r>
          </a:p>
          <a:p>
            <a:pPr>
              <a:buNone/>
            </a:pPr>
            <a:r>
              <a:rPr lang="en-US" sz="2000" dirty="0"/>
              <a:t>&lt;p&gt;Click me too!&lt;/p&gt;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$("#p1").</a:t>
            </a:r>
            <a:r>
              <a:rPr lang="en-US" sz="2400" b="1" dirty="0" err="1">
                <a:solidFill>
                  <a:srgbClr val="FF0000"/>
                </a:solidFill>
              </a:rPr>
              <a:t>mouseenter</a:t>
            </a:r>
            <a:r>
              <a:rPr lang="en-US" sz="2400" b="1" dirty="0">
                <a:solidFill>
                  <a:srgbClr val="FF0000"/>
                </a:solidFill>
              </a:rPr>
              <a:t>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alert("You entered p1!");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&lt;p id="p1"&gt;Enter this paragraph.&lt;/p&gt;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$("#p1").</a:t>
            </a:r>
            <a:r>
              <a:rPr lang="en-US" sz="2400" b="1" dirty="0" err="1">
                <a:solidFill>
                  <a:srgbClr val="FF0000"/>
                </a:solidFill>
              </a:rPr>
              <a:t>mouseleave</a:t>
            </a:r>
            <a:r>
              <a:rPr lang="en-US" sz="2400" b="1" dirty="0">
                <a:solidFill>
                  <a:srgbClr val="FF0000"/>
                </a:solidFill>
              </a:rPr>
              <a:t>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alert("Bye! You now leave p1!");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&lt;/script&gt;&lt;p id="p1"&gt;Enter this paragraph.&lt;/p&gt;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JavaScript programming can be handled easily and in less time.</a:t>
            </a:r>
          </a:p>
          <a:p>
            <a:r>
              <a:rPr lang="en-US" dirty="0"/>
              <a:t>Common JavaScript tasks like</a:t>
            </a:r>
            <a:r>
              <a:rPr lang="en-US" b="1" dirty="0"/>
              <a:t> animations, DOM manipulation</a:t>
            </a:r>
            <a:r>
              <a:rPr lang="en-US" dirty="0"/>
              <a:t>, and </a:t>
            </a:r>
            <a:r>
              <a:rPr lang="en-US" b="1" dirty="0"/>
              <a:t>Ajax handling</a:t>
            </a:r>
            <a:r>
              <a:rPr lang="en-US" dirty="0"/>
              <a:t>.</a:t>
            </a:r>
          </a:p>
          <a:p>
            <a:r>
              <a:rPr lang="en-US" dirty="0"/>
              <a:t>Some of the most popular </a:t>
            </a:r>
            <a:r>
              <a:rPr lang="en-US" b="1" dirty="0"/>
              <a:t>JavaScript frameworks: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jQuery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Prototype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MooTools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$("#p1").</a:t>
            </a:r>
            <a:r>
              <a:rPr lang="en-US" sz="2400" b="1" dirty="0" err="1">
                <a:solidFill>
                  <a:srgbClr val="FF0000"/>
                </a:solidFill>
              </a:rPr>
              <a:t>mousedown</a:t>
            </a:r>
            <a:r>
              <a:rPr lang="en-US" sz="2400" b="1" dirty="0">
                <a:solidFill>
                  <a:srgbClr val="FF0000"/>
                </a:solidFill>
              </a:rPr>
              <a:t>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alert("Mouse down over p1!");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&lt;/script&gt;&lt;/script&gt;&lt;p id="p1"&gt;Enter this paragraph.&lt;/p&gt;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70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$("#p1").hover(function(){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alert("You entered p1!");</a:t>
            </a:r>
          </a:p>
          <a:p>
            <a:pPr>
              <a:buNone/>
            </a:pPr>
            <a:r>
              <a:rPr lang="en-US" sz="2400" dirty="0"/>
              <a:t>    },</a:t>
            </a:r>
          </a:p>
          <a:p>
            <a:pPr>
              <a:buNone/>
            </a:pPr>
            <a:r>
              <a:rPr lang="en-US" sz="2400" dirty="0"/>
              <a:t>    function(){</a:t>
            </a:r>
          </a:p>
          <a:p>
            <a:pPr>
              <a:buNone/>
            </a:pPr>
            <a:r>
              <a:rPr lang="en-US" sz="2400" dirty="0"/>
              <a:t>    alert("Bye! You now leave p1!");</a:t>
            </a:r>
          </a:p>
          <a:p>
            <a:pPr>
              <a:buNone/>
            </a:pPr>
            <a:r>
              <a:rPr lang="en-US" sz="2400" dirty="0"/>
              <a:t>  }); 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&lt;p id="p1"&gt;Enter this paragraph.&lt;/p&gt;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Event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$(document).ready(function(){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  $("input").focus(function()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    </a:t>
            </a:r>
            <a:r>
              <a:rPr lang="en-US" sz="2200" b="1" dirty="0"/>
              <a:t>$(this).</a:t>
            </a:r>
            <a:r>
              <a:rPr lang="en-US" sz="2200" b="1" dirty="0" err="1"/>
              <a:t>css</a:t>
            </a:r>
            <a:r>
              <a:rPr lang="en-US" sz="2200" b="1" dirty="0"/>
              <a:t>("background-color","#</a:t>
            </a:r>
            <a:r>
              <a:rPr lang="en-US" sz="2200" b="1" dirty="0" err="1"/>
              <a:t>cccccc</a:t>
            </a:r>
            <a:r>
              <a:rPr lang="en-US" sz="2200" b="1" dirty="0"/>
              <a:t>");</a:t>
            </a:r>
          </a:p>
          <a:p>
            <a:pPr>
              <a:buNone/>
            </a:pPr>
            <a:r>
              <a:rPr lang="en-US" sz="2200" dirty="0"/>
              <a:t>  });</a:t>
            </a:r>
          </a:p>
          <a:p>
            <a:pPr>
              <a:buNone/>
            </a:pPr>
            <a:r>
              <a:rPr lang="en-US" sz="2200" dirty="0"/>
              <a:t>  </a:t>
            </a:r>
            <a:r>
              <a:rPr lang="en-US" sz="2200" b="1" dirty="0">
                <a:solidFill>
                  <a:srgbClr val="FF0000"/>
                </a:solidFill>
              </a:rPr>
              <a:t>$("input").blur(function()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    </a:t>
            </a:r>
            <a:r>
              <a:rPr lang="en-US" sz="2200" b="1" dirty="0"/>
              <a:t>$(this).</a:t>
            </a:r>
            <a:r>
              <a:rPr lang="en-US" sz="2200" b="1" dirty="0" err="1"/>
              <a:t>css</a:t>
            </a:r>
            <a:r>
              <a:rPr lang="en-US" sz="2200" b="1" dirty="0"/>
              <a:t>("background-color","#</a:t>
            </a:r>
            <a:r>
              <a:rPr lang="en-US" sz="2200" b="1" dirty="0" err="1"/>
              <a:t>ffffff</a:t>
            </a:r>
            <a:r>
              <a:rPr lang="en-US" sz="2200" b="1" dirty="0"/>
              <a:t>");</a:t>
            </a:r>
          </a:p>
          <a:p>
            <a:pPr>
              <a:buNone/>
            </a:pPr>
            <a:r>
              <a:rPr lang="en-US" sz="2200" dirty="0"/>
              <a:t>  });</a:t>
            </a:r>
          </a:p>
          <a:p>
            <a:pPr>
              <a:buNone/>
            </a:pPr>
            <a:r>
              <a:rPr lang="en-US" sz="2200" dirty="0"/>
              <a:t>});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Name: &lt;input type="text" name="</a:t>
            </a:r>
            <a:r>
              <a:rPr lang="en-US" sz="2200" dirty="0" err="1"/>
              <a:t>fullname</a:t>
            </a:r>
            <a:r>
              <a:rPr lang="en-US" sz="2200" dirty="0"/>
              <a:t>"&gt;&lt;</a:t>
            </a:r>
            <a:r>
              <a:rPr lang="en-US" sz="2200" dirty="0" err="1"/>
              <a:t>br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Email: &lt;input type="text" name="email"&gt;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/>
              <a:t>Hide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Show, </a:t>
            </a:r>
            <a:endParaRPr lang="en-US" dirty="0" smtClean="0"/>
          </a:p>
          <a:p>
            <a:r>
              <a:rPr lang="en-US" dirty="0" smtClean="0"/>
              <a:t>Toggle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Slide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Fade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 smtClean="0"/>
              <a:t>Animate</a:t>
            </a:r>
            <a:endParaRPr lang="en-US" dirty="0"/>
          </a:p>
          <a:p>
            <a:r>
              <a:rPr lang="en-US" dirty="0"/>
              <a:t>$(selector).effect(speed, callback);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Effects: Hide and Show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51785"/>
              </p:ext>
            </p:extLst>
          </p:nvPr>
        </p:nvGraphicFramePr>
        <p:xfrm>
          <a:off x="304800" y="1838960"/>
          <a:ext cx="8458200" cy="3571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$(selector).hide();</a:t>
                      </a:r>
                    </a:p>
                    <a:p>
                      <a:r>
                        <a:rPr lang="en-US" b="0" i="0" dirty="0"/>
                        <a:t>$(selector).hide(</a:t>
                      </a:r>
                      <a:r>
                        <a:rPr lang="en-US" b="0" i="0" dirty="0" err="1"/>
                        <a:t>speed,callback</a:t>
                      </a:r>
                      <a:r>
                        <a:rPr lang="en-US" b="0" i="0" dirty="0" smtClean="0"/>
                        <a:t>);</a:t>
                      </a:r>
                    </a:p>
                    <a:p>
                      <a:r>
                        <a:rPr lang="en-US" i="0" dirty="0" smtClean="0"/>
                        <a:t>$(selector).show();</a:t>
                      </a:r>
                    </a:p>
                    <a:p>
                      <a:r>
                        <a:rPr lang="en-US" i="0" dirty="0" smtClean="0"/>
                        <a:t>$(selector).show(</a:t>
                      </a:r>
                      <a:r>
                        <a:rPr lang="en-US" i="0" dirty="0" err="1" smtClean="0"/>
                        <a:t>speed,callback</a:t>
                      </a:r>
                      <a:r>
                        <a:rPr lang="en-US" i="0" dirty="0" smtClean="0"/>
                        <a:t>);</a:t>
                      </a:r>
                    </a:p>
                    <a:p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</a:t>
                      </a:r>
                      <a:r>
                        <a:rPr lang="en-US" i="1" dirty="0"/>
                        <a:t>optional speed parameter </a:t>
                      </a:r>
                      <a:r>
                        <a:rPr lang="en-US" dirty="0"/>
                        <a:t>specifies the speed of the hiding/showing, and can take the following values: "slow", "fast", or milliseconds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algn="just"/>
                      <a:r>
                        <a:rPr lang="en-US" dirty="0" smtClean="0"/>
                        <a:t>The </a:t>
                      </a:r>
                      <a:r>
                        <a:rPr lang="en-US" i="1" dirty="0" smtClean="0"/>
                        <a:t>optional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callback parameter </a:t>
                      </a:r>
                      <a:r>
                        <a:rPr lang="en-US" dirty="0" smtClean="0"/>
                        <a:t>is a function to be executed after the hide() or show() method completes.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$(selector).toggle();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$(selector).toggle(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</a:t>
                      </a:r>
                      <a:r>
                        <a:rPr lang="en-US" i="1" dirty="0"/>
                        <a:t>optional speed parameter</a:t>
                      </a:r>
                      <a:r>
                        <a:rPr lang="en-US" dirty="0"/>
                        <a:t> can take the following values: "slow", "fast", or milliseconds.</a:t>
                      </a:r>
                    </a:p>
                    <a:p>
                      <a:pPr algn="just"/>
                      <a:r>
                        <a:rPr lang="en-US" dirty="0"/>
                        <a:t>The optional </a:t>
                      </a:r>
                      <a:r>
                        <a:rPr lang="en-US" i="1" dirty="0"/>
                        <a:t>callback parameter </a:t>
                      </a:r>
                      <a:r>
                        <a:rPr lang="en-US" dirty="0"/>
                        <a:t>is a function to be executed after toggle() completes.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statements are executed line by line. However, with effects, the next line of code can be run even though the effect is not finished. This can create errors.</a:t>
            </a:r>
          </a:p>
          <a:p>
            <a:r>
              <a:rPr lang="en-US" dirty="0"/>
              <a:t>To prevent this, you can create a callback function.</a:t>
            </a:r>
          </a:p>
          <a:p>
            <a:r>
              <a:rPr lang="en-US" dirty="0"/>
              <a:t>A callback function is executed after the current effect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78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$(document).ready(function(){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  $("#hide").click(function()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b="1" dirty="0"/>
              <a:t>    $("p").hide();</a:t>
            </a:r>
          </a:p>
          <a:p>
            <a:pPr>
              <a:buNone/>
            </a:pPr>
            <a:r>
              <a:rPr lang="en-US" sz="2200" dirty="0"/>
              <a:t>  });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  $("#show").click(function()</a:t>
            </a: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b="1" dirty="0"/>
              <a:t>    $("p").show();</a:t>
            </a:r>
          </a:p>
          <a:p>
            <a:pPr>
              <a:buNone/>
            </a:pPr>
            <a:r>
              <a:rPr lang="en-US" sz="2200" dirty="0"/>
              <a:t>  });</a:t>
            </a:r>
          </a:p>
          <a:p>
            <a:pPr>
              <a:buNone/>
            </a:pPr>
            <a:r>
              <a:rPr lang="en-US" sz="2200" dirty="0"/>
              <a:t>});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&lt;p&gt;If you click on the "Hide" button, I will disappear.&lt;/p&gt;</a:t>
            </a:r>
          </a:p>
          <a:p>
            <a:pPr>
              <a:buNone/>
            </a:pPr>
            <a:r>
              <a:rPr lang="en-US" sz="2200" dirty="0"/>
              <a:t>&lt;button id="hide"&gt;Hide&lt;/button&gt;</a:t>
            </a:r>
          </a:p>
          <a:p>
            <a:pPr>
              <a:buNone/>
            </a:pPr>
            <a:r>
              <a:rPr lang="en-US" sz="2200" dirty="0"/>
              <a:t>&lt;button id="show"&gt;Show&lt;/button&gt;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300" dirty="0"/>
              <a:t>&lt;script&gt;</a:t>
            </a:r>
          </a:p>
          <a:p>
            <a:pPr>
              <a:buNone/>
            </a:pPr>
            <a:r>
              <a:rPr lang="en-US" sz="2300" dirty="0"/>
              <a:t>$(document).ready(function(){</a:t>
            </a:r>
          </a:p>
          <a:p>
            <a:pPr>
              <a:buNone/>
            </a:pPr>
            <a:r>
              <a:rPr lang="en-US" sz="2300" dirty="0"/>
              <a:t>  $("button").click(function(){</a:t>
            </a:r>
          </a:p>
          <a:p>
            <a:pPr>
              <a:buNone/>
            </a:pPr>
            <a:r>
              <a:rPr lang="en-US" sz="2300" b="1" dirty="0">
                <a:solidFill>
                  <a:srgbClr val="FF0000"/>
                </a:solidFill>
              </a:rPr>
              <a:t>    $("p").hide(1000);</a:t>
            </a:r>
          </a:p>
          <a:p>
            <a:pPr>
              <a:buNone/>
            </a:pPr>
            <a:r>
              <a:rPr lang="en-US" sz="2300" dirty="0"/>
              <a:t>  });</a:t>
            </a:r>
          </a:p>
          <a:p>
            <a:pPr>
              <a:buNone/>
            </a:pPr>
            <a:r>
              <a:rPr lang="en-US" sz="2300" dirty="0"/>
              <a:t>});</a:t>
            </a:r>
          </a:p>
          <a:p>
            <a:pPr>
              <a:buNone/>
            </a:pPr>
            <a:r>
              <a:rPr lang="en-US" sz="2300" dirty="0"/>
              <a:t>&lt;/script&gt;</a:t>
            </a:r>
          </a:p>
          <a:p>
            <a:pPr>
              <a:buNone/>
            </a:pPr>
            <a:r>
              <a:rPr lang="en-US" sz="2300" dirty="0"/>
              <a:t>&lt;button&gt;Hide&lt;/button&gt;</a:t>
            </a:r>
          </a:p>
          <a:p>
            <a:pPr>
              <a:buNone/>
            </a:pPr>
            <a:r>
              <a:rPr lang="en-US" sz="2300" dirty="0"/>
              <a:t>&lt;p&gt;This is a paragraph with little content.&lt;/p&gt;</a:t>
            </a:r>
          </a:p>
          <a:p>
            <a:pPr>
              <a:buNone/>
            </a:pPr>
            <a:r>
              <a:rPr lang="en-US" sz="2300" dirty="0"/>
              <a:t>&lt;p&gt;This is another small paragraph.&lt;/p&gt;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2300" dirty="0"/>
              <a:t>&lt;script&gt;</a:t>
            </a:r>
          </a:p>
          <a:p>
            <a:pPr>
              <a:buNone/>
            </a:pPr>
            <a:r>
              <a:rPr lang="en-US" sz="2300" dirty="0"/>
              <a:t>$(document).ready(function(){</a:t>
            </a:r>
          </a:p>
          <a:p>
            <a:pPr>
              <a:buNone/>
            </a:pPr>
            <a:r>
              <a:rPr lang="en-US" sz="2300" dirty="0"/>
              <a:t>  $("button").click(function(){</a:t>
            </a:r>
          </a:p>
          <a:p>
            <a:pPr>
              <a:buNone/>
            </a:pPr>
            <a:r>
              <a:rPr lang="en-US" sz="2300" b="1" dirty="0">
                <a:solidFill>
                  <a:srgbClr val="FF0000"/>
                </a:solidFill>
              </a:rPr>
              <a:t>    $("p").toggle();</a:t>
            </a:r>
          </a:p>
          <a:p>
            <a:pPr>
              <a:buNone/>
            </a:pPr>
            <a:r>
              <a:rPr lang="en-US" sz="2300" dirty="0"/>
              <a:t>  });</a:t>
            </a:r>
          </a:p>
          <a:p>
            <a:pPr>
              <a:buNone/>
            </a:pPr>
            <a:r>
              <a:rPr lang="en-US" sz="2300" dirty="0"/>
              <a:t>});</a:t>
            </a:r>
          </a:p>
          <a:p>
            <a:pPr>
              <a:buNone/>
            </a:pPr>
            <a:r>
              <a:rPr lang="en-US" sz="2300" dirty="0"/>
              <a:t>&lt;/script&gt;</a:t>
            </a:r>
          </a:p>
          <a:p>
            <a:pPr>
              <a:buNone/>
            </a:pPr>
            <a:r>
              <a:rPr lang="en-US" sz="2300" dirty="0"/>
              <a:t>&lt;button&gt;Toggle&lt;/button&gt;</a:t>
            </a:r>
          </a:p>
          <a:p>
            <a:pPr>
              <a:buNone/>
            </a:pPr>
            <a:r>
              <a:rPr lang="en-US" sz="2300" dirty="0"/>
              <a:t>&lt;p&gt;This is a paragraph with little content.&lt;/p&gt;</a:t>
            </a:r>
          </a:p>
          <a:p>
            <a:pPr>
              <a:buNone/>
            </a:pPr>
            <a:r>
              <a:rPr lang="en-US" sz="2300" dirty="0"/>
              <a:t>&lt;p&gt;This is another small paragraph.&lt;/p&gt;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Effects:Fading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dirty="0" err="1"/>
              <a:t>jQuery</a:t>
            </a:r>
            <a:r>
              <a:rPr lang="en-US" sz="2400" dirty="0"/>
              <a:t> you can fade an element in and out of visibility.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has the following fade methods: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fadeIn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fadeOut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fadeToggle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fadeTo</a:t>
            </a:r>
            <a:r>
              <a:rPr lang="en-US" sz="2400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CDN-Content Delivery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CDN is a network of servers containing shared</a:t>
            </a:r>
            <a:r>
              <a:rPr lang="en-US" i="1" dirty="0"/>
              <a:t> code libraries</a:t>
            </a:r>
            <a:r>
              <a:rPr lang="en-US" dirty="0"/>
              <a:t>.</a:t>
            </a:r>
          </a:p>
          <a:p>
            <a:r>
              <a:rPr lang="en-US" dirty="0"/>
              <a:t>Google provides a </a:t>
            </a:r>
            <a:r>
              <a:rPr lang="en-US" i="1" dirty="0"/>
              <a:t>free CDN </a:t>
            </a:r>
            <a:r>
              <a:rPr lang="en-US" dirty="0"/>
              <a:t>for a number of JavaScript libraries, including: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 err="1"/>
              <a:t>MooTools</a:t>
            </a:r>
            <a:endParaRPr lang="en-US" dirty="0"/>
          </a:p>
          <a:p>
            <a:pPr lvl="1"/>
            <a:r>
              <a:rPr lang="en-US" dirty="0"/>
              <a:t>Dojo</a:t>
            </a:r>
          </a:p>
          <a:p>
            <a:pPr lvl="1"/>
            <a:r>
              <a:rPr lang="en-US" dirty="0" err="1"/>
              <a:t>Yahoo!YUI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Effects:Fading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808480"/>
          <a:ext cx="8458200" cy="3296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fadeIn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fadeIn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pPr algn="just"/>
                      <a:r>
                        <a:rPr lang="en-US" dirty="0"/>
                        <a:t>The optional callback parameter is a function to be executed after the fading completes.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fadeOut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fadeOut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pPr algn="just"/>
                      <a:r>
                        <a:rPr lang="en-US" dirty="0"/>
                        <a:t>The optional callback parameter is a function to be executed after the fading completes.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Effects:Fading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808480"/>
          <a:ext cx="8458200" cy="3754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fadeToggle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fadeToggle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jQuery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fadeToggle</a:t>
                      </a:r>
                      <a:r>
                        <a:rPr lang="en-US" dirty="0"/>
                        <a:t>() method toggles between the </a:t>
                      </a:r>
                      <a:r>
                        <a:rPr lang="en-US" dirty="0" err="1"/>
                        <a:t>fadeIn</a:t>
                      </a:r>
                      <a:r>
                        <a:rPr lang="en-US" dirty="0"/>
                        <a:t>() and </a:t>
                      </a:r>
                      <a:r>
                        <a:rPr lang="en-US" dirty="0" err="1"/>
                        <a:t>fadeOut</a:t>
                      </a:r>
                      <a:r>
                        <a:rPr lang="en-US" dirty="0"/>
                        <a:t>() methods.</a:t>
                      </a:r>
                    </a:p>
                    <a:p>
                      <a:r>
                        <a:rPr lang="en-US" dirty="0"/>
                        <a:t>If the elements are faded out, </a:t>
                      </a:r>
                      <a:r>
                        <a:rPr lang="en-US" dirty="0" err="1"/>
                        <a:t>fadeToggle</a:t>
                      </a:r>
                      <a:r>
                        <a:rPr lang="en-US" dirty="0"/>
                        <a:t>() will fade them in.</a:t>
                      </a:r>
                    </a:p>
                    <a:p>
                      <a:r>
                        <a:rPr lang="en-US" dirty="0"/>
                        <a:t>If the elements are faded in, </a:t>
                      </a:r>
                      <a:r>
                        <a:rPr lang="en-US" dirty="0" err="1"/>
                        <a:t>fadeToggle</a:t>
                      </a:r>
                      <a:r>
                        <a:rPr lang="en-US" dirty="0"/>
                        <a:t>() will fade them out. </a:t>
                      </a:r>
                    </a:p>
                    <a:p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r>
                        <a:rPr lang="en-US" dirty="0"/>
                        <a:t>The optional callback parameter is a function to be executed after the fading completes.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Effects:Fading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10099"/>
              </p:ext>
            </p:extLst>
          </p:nvPr>
        </p:nvGraphicFramePr>
        <p:xfrm>
          <a:off x="304800" y="1732280"/>
          <a:ext cx="8458200" cy="3754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fadeTo</a:t>
                      </a:r>
                      <a:r>
                        <a:rPr lang="en-US" i="0" dirty="0"/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fadeTo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speed,opacity,callback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jQuery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fadeTo</a:t>
                      </a:r>
                      <a:r>
                        <a:rPr lang="en-US" dirty="0"/>
                        <a:t>() method allows fading to a given opacity (value between 0 and 1).</a:t>
                      </a:r>
                    </a:p>
                    <a:p>
                      <a:r>
                        <a:rPr lang="en-US" dirty="0"/>
                        <a:t>The required speed parameter specifies the duration of the effect. It can take the following values: "slow", "fast", or milliseconds.</a:t>
                      </a:r>
                    </a:p>
                    <a:p>
                      <a:r>
                        <a:rPr lang="en-US" dirty="0"/>
                        <a:t>The required </a:t>
                      </a:r>
                      <a:r>
                        <a:rPr lang="en-US" b="1" dirty="0"/>
                        <a:t>opacity</a:t>
                      </a:r>
                      <a:r>
                        <a:rPr lang="en-US" dirty="0"/>
                        <a:t> parameter in the </a:t>
                      </a:r>
                      <a:r>
                        <a:rPr lang="en-US" dirty="0" err="1"/>
                        <a:t>fadeTo</a:t>
                      </a:r>
                      <a:r>
                        <a:rPr lang="en-US" dirty="0"/>
                        <a:t>() method specifies fading to a given opacity (value </a:t>
                      </a:r>
                      <a:r>
                        <a:rPr lang="en-US" b="1" dirty="0"/>
                        <a:t>between 0 and 1</a:t>
                      </a:r>
                      <a:r>
                        <a:rPr lang="en-US" dirty="0"/>
                        <a:t>).</a:t>
                      </a:r>
                    </a:p>
                    <a:p>
                      <a:r>
                        <a:rPr lang="en-US" dirty="0"/>
                        <a:t>The optional callback parameter is a function to be executed after the function completes.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fadeIn</a:t>
            </a:r>
            <a:r>
              <a:rPr lang="en-US" b="1" dirty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462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$("#div1").</a:t>
            </a:r>
            <a:r>
              <a:rPr lang="en-US" sz="2400" b="1" dirty="0" err="1">
                <a:solidFill>
                  <a:srgbClr val="FF0000"/>
                </a:solidFill>
              </a:rPr>
              <a:t>fadeIn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$("#div2").</a:t>
            </a:r>
            <a:r>
              <a:rPr lang="en-US" sz="2400" b="1" dirty="0" err="1">
                <a:solidFill>
                  <a:srgbClr val="FF0000"/>
                </a:solidFill>
              </a:rPr>
              <a:t>fadeIn</a:t>
            </a:r>
            <a:r>
              <a:rPr lang="en-US" sz="2400" b="1" dirty="0">
                <a:solidFill>
                  <a:srgbClr val="FF0000"/>
                </a:solidFill>
              </a:rPr>
              <a:t>("slow");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$("#div3").</a:t>
            </a:r>
            <a:r>
              <a:rPr lang="en-US" sz="2400" b="1" dirty="0" err="1">
                <a:solidFill>
                  <a:srgbClr val="FF0000"/>
                </a:solidFill>
              </a:rPr>
              <a:t>fadeIn</a:t>
            </a:r>
            <a:r>
              <a:rPr lang="en-US" sz="2400" b="1" dirty="0">
                <a:solidFill>
                  <a:srgbClr val="FF0000"/>
                </a:solidFill>
              </a:rPr>
              <a:t>(3000);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fadeIn</a:t>
            </a:r>
            <a:r>
              <a:rPr lang="en-US" b="1" dirty="0"/>
              <a:t>()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&lt;p&gt;Demonstrate </a:t>
            </a:r>
            <a:r>
              <a:rPr lang="en-US" sz="2400" dirty="0" err="1"/>
              <a:t>fadeIn</a:t>
            </a:r>
            <a:r>
              <a:rPr lang="en-US" sz="2400" dirty="0"/>
              <a:t>() with different parameters.&lt;/p&gt;</a:t>
            </a:r>
          </a:p>
          <a:p>
            <a:pPr>
              <a:buNone/>
            </a:pPr>
            <a:r>
              <a:rPr lang="en-US" sz="2400" dirty="0"/>
              <a:t>&lt;button&gt;Click to fade in boxes&lt;/button&gt;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id="div1" style="width:80px;height:80px;display:none;background-color:red;"&gt;&lt;/div&gt;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id="div2" style="width:80px;height:80px;display:none;background-color:green;"&gt;&lt;/div&gt;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id="div3" style="width:80px;height:80px;display:none;background-color:blue;"&gt;&lt;/div&gt;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fadeIn</a:t>
            </a:r>
            <a:r>
              <a:rPr lang="en-US" b="1" dirty="0"/>
              <a:t>()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b="5507"/>
          <a:stretch>
            <a:fillRect/>
          </a:stretch>
        </p:blipFill>
        <p:spPr bwMode="auto">
          <a:xfrm>
            <a:off x="533400" y="1600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b="5079"/>
          <a:stretch>
            <a:fillRect/>
          </a:stretch>
        </p:blipFill>
        <p:spPr bwMode="auto">
          <a:xfrm>
            <a:off x="533400" y="16002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 b="5507"/>
          <a:stretch>
            <a:fillRect/>
          </a:stretch>
        </p:blipFill>
        <p:spPr bwMode="auto">
          <a:xfrm>
            <a:off x="522516" y="1600200"/>
            <a:ext cx="831668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fadeOut</a:t>
            </a:r>
            <a:r>
              <a:rPr lang="en-US" b="1" dirty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$("#div1").</a:t>
            </a:r>
            <a:r>
              <a:rPr lang="en-US" sz="2400" b="1" dirty="0" err="1">
                <a:solidFill>
                  <a:srgbClr val="FF0000"/>
                </a:solidFill>
              </a:rPr>
              <a:t>fadeOut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$("#div2").</a:t>
            </a:r>
            <a:r>
              <a:rPr lang="en-US" sz="2400" b="1" dirty="0" err="1">
                <a:solidFill>
                  <a:srgbClr val="FF0000"/>
                </a:solidFill>
              </a:rPr>
              <a:t>fadeOut</a:t>
            </a:r>
            <a:r>
              <a:rPr lang="en-US" sz="2400" b="1" dirty="0">
                <a:solidFill>
                  <a:srgbClr val="FF0000"/>
                </a:solidFill>
              </a:rPr>
              <a:t>("slow");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$("#div3").</a:t>
            </a:r>
            <a:r>
              <a:rPr lang="en-US" sz="2400" b="1" dirty="0" err="1">
                <a:solidFill>
                  <a:srgbClr val="FF0000"/>
                </a:solidFill>
              </a:rPr>
              <a:t>fadeOut</a:t>
            </a:r>
            <a:r>
              <a:rPr lang="en-US" sz="2400" b="1" dirty="0">
                <a:solidFill>
                  <a:srgbClr val="FF0000"/>
                </a:solidFill>
              </a:rPr>
              <a:t>(3000);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fadeOut</a:t>
            </a:r>
            <a:r>
              <a:rPr lang="en-US" b="1" dirty="0"/>
              <a:t>()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&lt;p&gt;Demonstrate </a:t>
            </a:r>
            <a:r>
              <a:rPr lang="en-US" sz="2400" dirty="0" err="1"/>
              <a:t>fadeOut</a:t>
            </a:r>
            <a:r>
              <a:rPr lang="en-US" sz="2400" dirty="0"/>
              <a:t>() with different parameters.&lt;/p&gt;</a:t>
            </a:r>
          </a:p>
          <a:p>
            <a:pPr>
              <a:buNone/>
            </a:pPr>
            <a:r>
              <a:rPr lang="en-US" sz="2400" dirty="0"/>
              <a:t>&lt;button&gt;Click to fade out boxes&lt;/button&gt;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id="div1" style="width:80px;height:80px;background-color:red;"&gt;&lt;/div&gt;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id="div2" style="width:80px;height:80px;background-color:green;"&gt;&lt;/div&gt;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id="div3" style="width:80px;height:80px;background-color:blue;"&gt;&lt;/div&gt;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fadeOut</a:t>
            </a:r>
            <a:r>
              <a:rPr lang="en-US" b="1" dirty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4937"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b="5079"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b="5079"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 b="5079"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fadeToggle</a:t>
            </a:r>
            <a:r>
              <a:rPr lang="en-US" b="1" dirty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dirty="0"/>
              <a:t>    $("#div1").</a:t>
            </a:r>
            <a:r>
              <a:rPr lang="en-US" sz="2400" dirty="0" err="1"/>
              <a:t>fadeToggle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dirty="0"/>
              <a:t>    $("#div2").</a:t>
            </a:r>
            <a:r>
              <a:rPr lang="en-US" sz="2400" dirty="0" err="1"/>
              <a:t>fadeToggle</a:t>
            </a:r>
            <a:r>
              <a:rPr lang="en-US" sz="2400" dirty="0"/>
              <a:t>("slow");</a:t>
            </a:r>
          </a:p>
          <a:p>
            <a:pPr>
              <a:buNone/>
            </a:pPr>
            <a:r>
              <a:rPr lang="en-US" sz="2400" dirty="0"/>
              <a:t>    $("#div3").</a:t>
            </a:r>
            <a:r>
              <a:rPr lang="en-US" sz="2400" dirty="0" err="1"/>
              <a:t>fadeToggle</a:t>
            </a:r>
            <a:r>
              <a:rPr lang="en-US" sz="2400" dirty="0"/>
              <a:t>(3000);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jQuery</a:t>
            </a:r>
            <a:r>
              <a:rPr lang="en-US" sz="2400" dirty="0"/>
              <a:t> is the </a:t>
            </a:r>
            <a:r>
              <a:rPr lang="en-US" sz="2400" b="1" dirty="0"/>
              <a:t>most popular </a:t>
            </a:r>
            <a:r>
              <a:rPr lang="en-US" sz="2400" dirty="0"/>
              <a:t>JavaScript framework on the Internet today. </a:t>
            </a:r>
          </a:p>
          <a:p>
            <a:pPr algn="just"/>
            <a:r>
              <a:rPr lang="en-US" sz="2400" dirty="0"/>
              <a:t>It uses </a:t>
            </a:r>
            <a:r>
              <a:rPr lang="en-US" sz="2400" b="1" dirty="0"/>
              <a:t>CSS selectors </a:t>
            </a:r>
            <a:r>
              <a:rPr lang="en-US" sz="2400" dirty="0"/>
              <a:t>to access and manipulate </a:t>
            </a:r>
            <a:r>
              <a:rPr lang="en-US" sz="2400" dirty="0" err="1"/>
              <a:t>HTMLelements</a:t>
            </a:r>
            <a:r>
              <a:rPr lang="en-US" sz="2400" dirty="0"/>
              <a:t> (DOM Objects) on a web page. </a:t>
            </a:r>
          </a:p>
          <a:p>
            <a:pPr algn="just"/>
            <a:r>
              <a:rPr lang="en-US" sz="2400" dirty="0" smtClean="0"/>
              <a:t>Many </a:t>
            </a:r>
            <a:r>
              <a:rPr lang="en-US" sz="2400" dirty="0"/>
              <a:t>of the </a:t>
            </a:r>
            <a:r>
              <a:rPr lang="en-US" sz="2400" b="1" dirty="0"/>
              <a:t>largest companies </a:t>
            </a:r>
            <a:r>
              <a:rPr lang="en-US" sz="2400" dirty="0"/>
              <a:t>on the Web use jQuery: </a:t>
            </a:r>
          </a:p>
          <a:p>
            <a:pPr marL="400050" lvl="1" indent="0" algn="just">
              <a:buNone/>
            </a:pPr>
            <a:r>
              <a:rPr lang="en-US" sz="2000" dirty="0"/>
              <a:t>•  </a:t>
            </a:r>
            <a:r>
              <a:rPr lang="en-US" sz="2400" dirty="0"/>
              <a:t>Google </a:t>
            </a:r>
          </a:p>
          <a:p>
            <a:pPr marL="400050" lvl="1" indent="0" algn="just">
              <a:buNone/>
            </a:pPr>
            <a:r>
              <a:rPr lang="en-US" sz="2400" dirty="0"/>
              <a:t>•  Microsoft </a:t>
            </a:r>
          </a:p>
          <a:p>
            <a:pPr marL="400050" lvl="1" indent="0" algn="just">
              <a:buNone/>
            </a:pPr>
            <a:r>
              <a:rPr lang="en-US" sz="2400" dirty="0"/>
              <a:t>•  IBM </a:t>
            </a:r>
          </a:p>
          <a:p>
            <a:pPr marL="400050" lvl="1" indent="0" algn="just">
              <a:buNone/>
            </a:pPr>
            <a:r>
              <a:rPr lang="en-US" sz="2400" dirty="0"/>
              <a:t>•  Netflix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fadeTo</a:t>
            </a:r>
            <a:r>
              <a:rPr lang="en-US" b="1" dirty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$("button").click(function(){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$("#div1").</a:t>
            </a:r>
            <a:r>
              <a:rPr lang="en-US" sz="2400" dirty="0" err="1">
                <a:solidFill>
                  <a:srgbClr val="FF0000"/>
                </a:solidFill>
              </a:rPr>
              <a:t>fadeTo</a:t>
            </a:r>
            <a:r>
              <a:rPr lang="en-US" sz="2400" dirty="0">
                <a:solidFill>
                  <a:srgbClr val="FF0000"/>
                </a:solidFill>
              </a:rPr>
              <a:t>("slow",0.15);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$("#div2").</a:t>
            </a:r>
            <a:r>
              <a:rPr lang="en-US" sz="2400" dirty="0" err="1">
                <a:solidFill>
                  <a:srgbClr val="FF0000"/>
                </a:solidFill>
              </a:rPr>
              <a:t>fadeTo</a:t>
            </a:r>
            <a:r>
              <a:rPr lang="en-US" sz="2400" dirty="0">
                <a:solidFill>
                  <a:srgbClr val="FF0000"/>
                </a:solidFill>
              </a:rPr>
              <a:t>("slow",0.4);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$("#div3").</a:t>
            </a:r>
            <a:r>
              <a:rPr lang="en-US" sz="2400" dirty="0" err="1">
                <a:solidFill>
                  <a:srgbClr val="FF0000"/>
                </a:solidFill>
              </a:rPr>
              <a:t>fadeTo</a:t>
            </a:r>
            <a:r>
              <a:rPr lang="en-US" sz="2400" dirty="0">
                <a:solidFill>
                  <a:srgbClr val="FF0000"/>
                </a:solidFill>
              </a:rPr>
              <a:t>("slow",0.7);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Effects:Sliding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7237"/>
            <a:ext cx="8229600" cy="452596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dirty="0" err="1"/>
              <a:t>jQuery</a:t>
            </a:r>
            <a:r>
              <a:rPr lang="en-US" sz="2400" dirty="0"/>
              <a:t> you can create a sliding effect on elements.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has the following slide methods: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slideDown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slideUp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		-</a:t>
            </a:r>
            <a:r>
              <a:rPr lang="en-US" sz="2400" dirty="0" err="1"/>
              <a:t>slideToggle</a:t>
            </a:r>
            <a:r>
              <a:rPr lang="en-US" sz="2400" dirty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Effects:Sliding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5212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slideDown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slideDown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jQuery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slideDown</a:t>
                      </a:r>
                      <a:r>
                        <a:rPr lang="en-US" dirty="0"/>
                        <a:t>() method is used to slide down an element.</a:t>
                      </a:r>
                    </a:p>
                    <a:p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r>
                        <a:rPr lang="en-US" dirty="0"/>
                        <a:t>The optional callback parameter is a function to be executed after the sliding completes.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slideUp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slideUp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jQuery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slideUp</a:t>
                      </a:r>
                      <a:r>
                        <a:rPr lang="en-US" dirty="0"/>
                        <a:t>() method is used to slide up an element.</a:t>
                      </a:r>
                    </a:p>
                    <a:p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r>
                        <a:rPr lang="en-US" dirty="0"/>
                        <a:t>The optional callback parameter is a function to be executed after the sliding completes.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Effects:Sliding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91640"/>
          <a:ext cx="8229600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slideToggle</a:t>
                      </a:r>
                      <a:r>
                        <a:rPr lang="en-US" i="0" dirty="0"/>
                        <a:t>();</a:t>
                      </a:r>
                    </a:p>
                    <a:p>
                      <a:r>
                        <a:rPr lang="en-US" i="0" dirty="0"/>
                        <a:t>$(selector).</a:t>
                      </a:r>
                      <a:r>
                        <a:rPr lang="en-US" i="0" dirty="0" err="1"/>
                        <a:t>slideToggle</a:t>
                      </a:r>
                      <a:r>
                        <a:rPr lang="en-US" i="0" dirty="0"/>
                        <a:t>(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jQuery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slideToggle</a:t>
                      </a:r>
                      <a:r>
                        <a:rPr lang="en-US" dirty="0"/>
                        <a:t>() method toggles between the </a:t>
                      </a:r>
                      <a:r>
                        <a:rPr lang="en-US" dirty="0" err="1"/>
                        <a:t>slideDown</a:t>
                      </a:r>
                      <a:r>
                        <a:rPr lang="en-US" dirty="0"/>
                        <a:t>() and </a:t>
                      </a:r>
                      <a:r>
                        <a:rPr lang="en-US" dirty="0" err="1"/>
                        <a:t>slideUp</a:t>
                      </a:r>
                      <a:r>
                        <a:rPr lang="en-US" dirty="0"/>
                        <a:t>() methods.</a:t>
                      </a:r>
                    </a:p>
                    <a:p>
                      <a:r>
                        <a:rPr lang="en-US" dirty="0"/>
                        <a:t>If the elements have been slid down, </a:t>
                      </a:r>
                      <a:r>
                        <a:rPr lang="en-US" dirty="0" err="1"/>
                        <a:t>slideToggle</a:t>
                      </a:r>
                      <a:r>
                        <a:rPr lang="en-US" dirty="0"/>
                        <a:t>() will slide them up.</a:t>
                      </a:r>
                    </a:p>
                    <a:p>
                      <a:r>
                        <a:rPr lang="en-US" dirty="0"/>
                        <a:t>If the elements have been slid up, </a:t>
                      </a:r>
                      <a:r>
                        <a:rPr lang="en-US" dirty="0" err="1"/>
                        <a:t>slideToggle</a:t>
                      </a:r>
                      <a:r>
                        <a:rPr lang="en-US" dirty="0"/>
                        <a:t>() will slide them down. </a:t>
                      </a:r>
                    </a:p>
                    <a:p>
                      <a:r>
                        <a:rPr lang="en-US" dirty="0"/>
                        <a:t>The optional speed parameter can take the following values: "slow", "fast", milliseconds.</a:t>
                      </a:r>
                    </a:p>
                    <a:p>
                      <a:r>
                        <a:rPr lang="en-US" dirty="0"/>
                        <a:t>The optional callback parameter is a function to be executed after the sliding completes.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slideDown</a:t>
            </a:r>
            <a:r>
              <a:rPr lang="en-US" b="1" dirty="0"/>
              <a:t>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b="5222"/>
          <a:stretch>
            <a:fillRect/>
          </a:stretch>
        </p:blipFill>
        <p:spPr bwMode="auto">
          <a:xfrm>
            <a:off x="457200" y="16764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b="6219"/>
          <a:stretch>
            <a:fillRect/>
          </a:stretch>
        </p:blipFill>
        <p:spPr bwMode="auto">
          <a:xfrm>
            <a:off x="457200" y="16764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slideDown</a:t>
            </a:r>
            <a:r>
              <a:rPr lang="en-US" b="1" dirty="0"/>
              <a:t>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 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$("#flip").click(function(){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$("#panel").</a:t>
            </a:r>
            <a:r>
              <a:rPr lang="en-US" sz="2400" b="1" dirty="0" err="1">
                <a:solidFill>
                  <a:srgbClr val="FF0000"/>
                </a:solidFill>
              </a:rPr>
              <a:t>slideDown</a:t>
            </a:r>
            <a:r>
              <a:rPr lang="en-US" sz="2400" b="1" dirty="0">
                <a:solidFill>
                  <a:srgbClr val="FF0000"/>
                </a:solidFill>
              </a:rPr>
              <a:t>("slow");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slideDown</a:t>
            </a:r>
            <a:r>
              <a:rPr lang="en-US" b="1" dirty="0"/>
              <a:t>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&lt;style&gt; </a:t>
            </a:r>
          </a:p>
          <a:p>
            <a:pPr>
              <a:buNone/>
            </a:pPr>
            <a:r>
              <a:rPr lang="en-US" sz="2200" dirty="0"/>
              <a:t>#</a:t>
            </a:r>
            <a:r>
              <a:rPr lang="en-US" sz="2200" dirty="0" err="1"/>
              <a:t>panel,#flip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dirty="0"/>
              <a:t>padding:5px;</a:t>
            </a:r>
          </a:p>
          <a:p>
            <a:pPr>
              <a:buNone/>
            </a:pPr>
            <a:r>
              <a:rPr lang="en-US" sz="2200" dirty="0"/>
              <a:t>text-</a:t>
            </a:r>
            <a:r>
              <a:rPr lang="en-US" sz="2200" dirty="0" err="1"/>
              <a:t>align:center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background-color:#e5eecc;</a:t>
            </a:r>
          </a:p>
          <a:p>
            <a:pPr>
              <a:buNone/>
            </a:pPr>
            <a:r>
              <a:rPr lang="en-US" sz="2200" dirty="0" err="1"/>
              <a:t>border:solid</a:t>
            </a:r>
            <a:r>
              <a:rPr lang="en-US" sz="2200" dirty="0"/>
              <a:t> 1px #c3c3c3;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#panel</a:t>
            </a:r>
          </a:p>
          <a:p>
            <a:pPr>
              <a:buNone/>
            </a:pPr>
            <a:r>
              <a:rPr lang="en-US" sz="2200" dirty="0"/>
              <a:t>{</a:t>
            </a:r>
          </a:p>
          <a:p>
            <a:pPr>
              <a:buNone/>
            </a:pPr>
            <a:r>
              <a:rPr lang="en-US" sz="2200" dirty="0"/>
              <a:t>padding:50px;</a:t>
            </a:r>
          </a:p>
          <a:p>
            <a:pPr>
              <a:buNone/>
            </a:pPr>
            <a:r>
              <a:rPr lang="en-US" sz="2200" dirty="0" err="1"/>
              <a:t>display:none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}&lt;/style&gt;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slideDown</a:t>
            </a:r>
            <a:r>
              <a:rPr lang="en-US" b="1" dirty="0"/>
              <a:t>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&lt;body&gt;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&lt;div id="flip"&gt;Click to slide down panel&lt;/div&gt;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&lt;div id="panel"&gt;Hello world!&lt;/div&gt;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slideUpExample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 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$("#flip").click(function(){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$("#panel").</a:t>
            </a:r>
            <a:r>
              <a:rPr lang="en-US" sz="2400" b="1" dirty="0" err="1">
                <a:solidFill>
                  <a:srgbClr val="FF0000"/>
                </a:solidFill>
              </a:rPr>
              <a:t>slideUp</a:t>
            </a:r>
            <a:r>
              <a:rPr lang="en-US" sz="2400" b="1" dirty="0">
                <a:solidFill>
                  <a:srgbClr val="FF0000"/>
                </a:solidFill>
              </a:rPr>
              <a:t>("slow");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slideToggle</a:t>
            </a:r>
            <a:r>
              <a:rPr lang="en-US" b="1" dirty="0"/>
              <a:t>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&lt;script&gt; </a:t>
            </a:r>
          </a:p>
          <a:p>
            <a:pPr>
              <a:buNone/>
            </a:pPr>
            <a:r>
              <a:rPr lang="en-US" sz="2400" dirty="0"/>
              <a:t>$(document).ready(function(){</a:t>
            </a:r>
          </a:p>
          <a:p>
            <a:pPr>
              <a:buNone/>
            </a:pPr>
            <a:r>
              <a:rPr lang="en-US" sz="2400" dirty="0"/>
              <a:t>  $("#flip").click(function(){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$("#panel").</a:t>
            </a:r>
            <a:r>
              <a:rPr lang="en-US" sz="2400" b="1" dirty="0" err="1">
                <a:solidFill>
                  <a:srgbClr val="FF0000"/>
                </a:solidFill>
              </a:rPr>
              <a:t>slideToggle</a:t>
            </a:r>
            <a:r>
              <a:rPr lang="en-US" sz="2400" b="1" dirty="0">
                <a:solidFill>
                  <a:srgbClr val="FF0000"/>
                </a:solidFill>
              </a:rPr>
              <a:t>("slow");</a:t>
            </a:r>
          </a:p>
          <a:p>
            <a:pPr>
              <a:buNone/>
            </a:pPr>
            <a:r>
              <a:rPr lang="en-US" sz="2400" dirty="0"/>
              <a:t>  });</a:t>
            </a:r>
          </a:p>
          <a:p>
            <a:pPr>
              <a:buNone/>
            </a:pPr>
            <a:r>
              <a:rPr lang="en-US" sz="2400" dirty="0"/>
              <a:t>});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Benefit of </a:t>
            </a:r>
            <a:r>
              <a:rPr lang="en-US" b="1" dirty="0" err="1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/>
              <a:t>jQuery will run exactly the same in </a:t>
            </a:r>
            <a:r>
              <a:rPr lang="en-US" b="1" dirty="0"/>
              <a:t>all major browsers</a:t>
            </a:r>
            <a:r>
              <a:rPr lang="en-US" dirty="0"/>
              <a:t>, also </a:t>
            </a:r>
            <a:r>
              <a:rPr lang="en-US" i="1" dirty="0" smtClean="0"/>
              <a:t>Internet Explorer 6!</a:t>
            </a:r>
          </a:p>
          <a:p>
            <a:r>
              <a:rPr lang="en-US" dirty="0" smtClean="0"/>
              <a:t>It uses </a:t>
            </a:r>
            <a:r>
              <a:rPr lang="en-US" b="1" dirty="0" smtClean="0"/>
              <a:t>CSS selectors </a:t>
            </a:r>
            <a:r>
              <a:rPr lang="en-US" dirty="0" smtClean="0"/>
              <a:t>to access and manipulate HTML elements (DOM objects)</a:t>
            </a:r>
          </a:p>
          <a:p>
            <a:r>
              <a:rPr lang="en-US" dirty="0" smtClean="0"/>
              <a:t>jQuery </a:t>
            </a:r>
            <a:r>
              <a:rPr lang="en-US" dirty="0"/>
              <a:t>is a </a:t>
            </a:r>
            <a:r>
              <a:rPr lang="en-US" b="1" dirty="0"/>
              <a:t>lightweight</a:t>
            </a:r>
            <a:r>
              <a:rPr lang="en-US" dirty="0"/>
              <a:t>, “</a:t>
            </a:r>
            <a:r>
              <a:rPr lang="en-US" i="1" dirty="0"/>
              <a:t>write less, do more</a:t>
            </a:r>
            <a:r>
              <a:rPr lang="en-US" dirty="0"/>
              <a:t>”, JavaScript library.</a:t>
            </a:r>
          </a:p>
          <a:p>
            <a:r>
              <a:rPr lang="en-US" dirty="0" smtClean="0"/>
              <a:t>jQuery </a:t>
            </a:r>
            <a:r>
              <a:rPr lang="en-US" dirty="0"/>
              <a:t>has </a:t>
            </a:r>
            <a:r>
              <a:rPr lang="en-US" b="1" dirty="0"/>
              <a:t>plugins</a:t>
            </a:r>
            <a:r>
              <a:rPr lang="en-US" dirty="0"/>
              <a:t> for almost any task out there.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jQuery</a:t>
            </a:r>
            <a:r>
              <a:rPr lang="en-US" sz="2400" dirty="0"/>
              <a:t> animate() method lets you create custom animations.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53360"/>
          <a:ext cx="8686800" cy="265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$(selector).animate({</a:t>
                      </a:r>
                      <a:r>
                        <a:rPr lang="en-US" i="0" dirty="0" err="1"/>
                        <a:t>params</a:t>
                      </a:r>
                      <a:r>
                        <a:rPr lang="en-US" i="0" dirty="0"/>
                        <a:t>},</a:t>
                      </a:r>
                      <a:r>
                        <a:rPr lang="en-US" i="0" dirty="0" err="1"/>
                        <a:t>speed,callback</a:t>
                      </a:r>
                      <a:r>
                        <a:rPr lang="en-US" i="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required </a:t>
                      </a:r>
                      <a:r>
                        <a:rPr lang="en-US" dirty="0" err="1"/>
                        <a:t>params</a:t>
                      </a:r>
                      <a:r>
                        <a:rPr lang="en-US" dirty="0"/>
                        <a:t> parameter defines the CSS properties to be animated.</a:t>
                      </a:r>
                    </a:p>
                    <a:p>
                      <a:r>
                        <a:rPr lang="en-US" dirty="0"/>
                        <a:t>The optional speed parameter specifies the duration of the effect. It can take the following values: "slow", "fast", or milliseconds.</a:t>
                      </a:r>
                    </a:p>
                    <a:p>
                      <a:r>
                        <a:rPr lang="en-US" dirty="0"/>
                        <a:t>The optional callback parameter is a function to be executed after the animation completes.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200" dirty="0"/>
              <a:t>&lt;script&gt; </a:t>
            </a:r>
          </a:p>
          <a:p>
            <a:pPr algn="just">
              <a:buNone/>
            </a:pPr>
            <a:r>
              <a:rPr lang="en-US" sz="2200" dirty="0"/>
              <a:t>$(document).ready(function(){</a:t>
            </a:r>
          </a:p>
          <a:p>
            <a:pPr algn="just">
              <a:buNone/>
            </a:pPr>
            <a:r>
              <a:rPr lang="en-US" sz="2200" dirty="0"/>
              <a:t>  $("button").click(function(){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$("div").animate({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  left:'250px',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  opacity:'0.5',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  height:'150px',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  width:'150px'</a:t>
            </a:r>
          </a:p>
          <a:p>
            <a:pPr algn="just">
              <a:buNone/>
            </a:pPr>
            <a:r>
              <a:rPr lang="en-US" sz="2200" dirty="0">
                <a:solidFill>
                  <a:srgbClr val="FF0000"/>
                </a:solidFill>
              </a:rPr>
              <a:t>    });</a:t>
            </a:r>
          </a:p>
          <a:p>
            <a:pPr algn="just">
              <a:buNone/>
            </a:pPr>
            <a:r>
              <a:rPr lang="en-US" sz="2200" dirty="0"/>
              <a:t>  });</a:t>
            </a:r>
          </a:p>
          <a:p>
            <a:pPr algn="just">
              <a:buNone/>
            </a:pPr>
            <a:r>
              <a:rPr lang="en-US" sz="2200" dirty="0"/>
              <a:t>});</a:t>
            </a:r>
          </a:p>
          <a:p>
            <a:pPr algn="just">
              <a:buNone/>
            </a:pPr>
            <a:r>
              <a:rPr lang="en-US" sz="2200" dirty="0"/>
              <a:t>&lt;/script&gt; 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Effects:Animation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400" dirty="0"/>
              <a:t>&lt;button&gt;Start Animation&lt;/button&gt;</a:t>
            </a:r>
          </a:p>
          <a:p>
            <a:pPr algn="just">
              <a:buNone/>
            </a:pPr>
            <a:r>
              <a:rPr lang="en-US" sz="2400" dirty="0"/>
              <a:t>&lt;div style="background:#98bf21;height:100px;width:100px;position:absolute;"&gt;</a:t>
            </a:r>
          </a:p>
          <a:p>
            <a:pPr algn="just">
              <a:buNone/>
            </a:pPr>
            <a:r>
              <a:rPr lang="en-US" sz="2400" dirty="0"/>
              <a:t>&lt;/div&gt;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534400" cy="4525963"/>
          </a:xfrm>
        </p:spPr>
        <p:txBody>
          <a:bodyPr/>
          <a:lstStyle/>
          <a:p>
            <a:r>
              <a:rPr lang="en-US" sz="2800" dirty="0"/>
              <a:t>The jQuery library is a </a:t>
            </a:r>
            <a:r>
              <a:rPr lang="en-US" sz="2800" b="1" dirty="0"/>
              <a:t>single</a:t>
            </a:r>
            <a:r>
              <a:rPr lang="en-US" sz="2800" dirty="0"/>
              <a:t>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en-US" sz="2800" b="1" dirty="0"/>
              <a:t>file</a:t>
            </a:r>
            <a:r>
              <a:rPr lang="en-US" sz="2800" dirty="0"/>
              <a:t> </a:t>
            </a:r>
          </a:p>
          <a:p>
            <a:r>
              <a:rPr lang="en-US" sz="2800" dirty="0"/>
              <a:t>&lt;</a:t>
            </a:r>
            <a:r>
              <a:rPr lang="en-US" sz="2800" b="1" dirty="0"/>
              <a:t>script</a:t>
            </a:r>
            <a:r>
              <a:rPr lang="en-US" sz="2800" dirty="0"/>
              <a:t>&gt; in this case should be in &lt;</a:t>
            </a:r>
            <a:r>
              <a:rPr lang="en-US" sz="2800" b="1" dirty="0"/>
              <a:t>head</a:t>
            </a:r>
            <a:r>
              <a:rPr lang="en-US" sz="2800" dirty="0"/>
              <a:t>&gt; </a:t>
            </a:r>
            <a:r>
              <a:rPr lang="en-US" sz="2800" i="1" dirty="0"/>
              <a:t>not &lt;body&gt;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jQuery library contains the following features: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HTML/DOM manipulation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CSS manipulation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HTML event methods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Effects and animations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AJAX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Utilities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CDN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27237"/>
            <a:ext cx="7010400" cy="4525963"/>
          </a:xfrm>
        </p:spPr>
        <p:txBody>
          <a:bodyPr/>
          <a:lstStyle/>
          <a:p>
            <a:r>
              <a:rPr lang="en-US" sz="2800" b="1" dirty="0"/>
              <a:t>http://ajax.googleapis.com/ajax/libs/jquery/1.11.2/jquery.min.js</a:t>
            </a:r>
          </a:p>
          <a:p>
            <a:endParaRPr lang="en-US" sz="2800" b="1" dirty="0"/>
          </a:p>
          <a:p>
            <a:r>
              <a:rPr lang="en-US" sz="2800" b="1" dirty="0"/>
              <a:t>http://ajax.aspnetcdn.com/ajax/jQuery/jquery-1.11.2.min.js</a:t>
            </a:r>
          </a:p>
          <a:p>
            <a:endParaRPr lang="en-US" sz="2800" b="1" dirty="0"/>
          </a:p>
          <a:p>
            <a:r>
              <a:rPr lang="en-US" sz="2800" b="1" dirty="0"/>
              <a:t>http://code.jquery.com/jquery-1.11.1.min.js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00250"/>
            <a:ext cx="1600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3152775"/>
            <a:ext cx="1543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05375"/>
            <a:ext cx="1819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http://www.jquery.com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507"/>
          <a:stretch>
            <a:fillRect/>
          </a:stretch>
        </p:blipFill>
        <p:spPr bwMode="auto">
          <a:xfrm>
            <a:off x="5334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4458</TotalTime>
  <Words>3376</Words>
  <Application>Microsoft Office PowerPoint</Application>
  <PresentationFormat>On-screen Show (4:3)</PresentationFormat>
  <Paragraphs>546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AvantGarde Md BT</vt:lpstr>
      <vt:lpstr>Calibri</vt:lpstr>
      <vt:lpstr>Times New Roman</vt:lpstr>
      <vt:lpstr>Trebuchet MS</vt:lpstr>
      <vt:lpstr>Wingdings</vt:lpstr>
      <vt:lpstr>Theme1</vt:lpstr>
      <vt:lpstr>  Session 4.5 JavaScript Libraries, Frameworks and Jquery</vt:lpstr>
      <vt:lpstr>Contents</vt:lpstr>
      <vt:lpstr>JavaScript Libraries</vt:lpstr>
      <vt:lpstr>CDN-Content Delivery Networks</vt:lpstr>
      <vt:lpstr>jQuery</vt:lpstr>
      <vt:lpstr>Benefit of jQuery</vt:lpstr>
      <vt:lpstr>jQuery Features</vt:lpstr>
      <vt:lpstr>jQuery CDN Locations</vt:lpstr>
      <vt:lpstr>http://www.jquery.com</vt:lpstr>
      <vt:lpstr>Load jQuery Framework</vt:lpstr>
      <vt:lpstr>Understanding Basics of jQuery</vt:lpstr>
      <vt:lpstr>How it works</vt:lpstr>
      <vt:lpstr>jQurey Examples</vt:lpstr>
      <vt:lpstr>The Document Ready Event</vt:lpstr>
      <vt:lpstr>Example of jQuery</vt:lpstr>
      <vt:lpstr>jQuery Selectors </vt:lpstr>
      <vt:lpstr>jQuery Selectors</vt:lpstr>
      <vt:lpstr>jQuery Event Methods</vt:lpstr>
      <vt:lpstr>jQuery Event Methods</vt:lpstr>
      <vt:lpstr>jQurey Examples</vt:lpstr>
      <vt:lpstr>jQurey Examples</vt:lpstr>
      <vt:lpstr>jQurey Examples</vt:lpstr>
      <vt:lpstr>jQurey Examples</vt:lpstr>
      <vt:lpstr>jQurey Examples</vt:lpstr>
      <vt:lpstr>jQurey Examples</vt:lpstr>
      <vt:lpstr>jQuery Event Examples</vt:lpstr>
      <vt:lpstr>jQuery Event Examples</vt:lpstr>
      <vt:lpstr>jQuery Event Examples</vt:lpstr>
      <vt:lpstr>jQuery Event Examples</vt:lpstr>
      <vt:lpstr>jQuery Event Examples</vt:lpstr>
      <vt:lpstr>jQuery Event Examples</vt:lpstr>
      <vt:lpstr>jQuery Event Examples</vt:lpstr>
      <vt:lpstr>jQuery Effects</vt:lpstr>
      <vt:lpstr>jQuery Effects: Hide and Show</vt:lpstr>
      <vt:lpstr>Callback function</vt:lpstr>
      <vt:lpstr>jQuery Effects</vt:lpstr>
      <vt:lpstr>jQuery Effects</vt:lpstr>
      <vt:lpstr>jQuery Effects</vt:lpstr>
      <vt:lpstr>jQuery Effects:Fading</vt:lpstr>
      <vt:lpstr>jQuery Effects:Fading</vt:lpstr>
      <vt:lpstr>jQuery Effects:Fading</vt:lpstr>
      <vt:lpstr>jQuery Effects:Fading</vt:lpstr>
      <vt:lpstr>jQuery fadeIn() Example</vt:lpstr>
      <vt:lpstr>jQuery fadeIn() Example </vt:lpstr>
      <vt:lpstr>jQuery fadeIn() Example </vt:lpstr>
      <vt:lpstr>jQuery fadeOut() Example</vt:lpstr>
      <vt:lpstr>jQuery fadeOut() Example </vt:lpstr>
      <vt:lpstr>jQuery fadeOut() Example</vt:lpstr>
      <vt:lpstr>jQuery fadeToggle() Example</vt:lpstr>
      <vt:lpstr>jQuery fadeTo() Example</vt:lpstr>
      <vt:lpstr>jQuery Effects:Sliding</vt:lpstr>
      <vt:lpstr>jQuery Effects:Sliding</vt:lpstr>
      <vt:lpstr>jQuery Effects:Sliding</vt:lpstr>
      <vt:lpstr>jQuery slideDown Example </vt:lpstr>
      <vt:lpstr>jQuery slideDown Example </vt:lpstr>
      <vt:lpstr>jQuery slideDown Example </vt:lpstr>
      <vt:lpstr>jQuery slideDown Example </vt:lpstr>
      <vt:lpstr>jQuery slideUpExample </vt:lpstr>
      <vt:lpstr>jQuery slideToggle Example </vt:lpstr>
      <vt:lpstr>jQuery Effects:Animation</vt:lpstr>
      <vt:lpstr>jQuery Effects:Animation</vt:lpstr>
      <vt:lpstr>jQuery Effects:Animation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580</cp:revision>
  <dcterms:created xsi:type="dcterms:W3CDTF">2008-11-18T07:26:16Z</dcterms:created>
  <dcterms:modified xsi:type="dcterms:W3CDTF">2023-07-06T02:34:59Z</dcterms:modified>
</cp:coreProperties>
</file>