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762" r:id="rId2"/>
    <p:sldId id="763" r:id="rId3"/>
    <p:sldId id="899" r:id="rId4"/>
    <p:sldId id="954" r:id="rId5"/>
    <p:sldId id="902" r:id="rId6"/>
    <p:sldId id="984" r:id="rId7"/>
    <p:sldId id="1015" r:id="rId8"/>
    <p:sldId id="1016" r:id="rId9"/>
    <p:sldId id="1017" r:id="rId10"/>
    <p:sldId id="1018" r:id="rId11"/>
    <p:sldId id="955" r:id="rId12"/>
    <p:sldId id="972" r:id="rId13"/>
    <p:sldId id="904" r:id="rId14"/>
    <p:sldId id="912" r:id="rId15"/>
    <p:sldId id="911" r:id="rId16"/>
    <p:sldId id="973" r:id="rId17"/>
    <p:sldId id="992" r:id="rId18"/>
    <p:sldId id="1010" r:id="rId19"/>
    <p:sldId id="914" r:id="rId20"/>
    <p:sldId id="993" r:id="rId21"/>
    <p:sldId id="966" r:id="rId22"/>
    <p:sldId id="968" r:id="rId23"/>
    <p:sldId id="967" r:id="rId24"/>
    <p:sldId id="969" r:id="rId25"/>
    <p:sldId id="970" r:id="rId26"/>
    <p:sldId id="971" r:id="rId27"/>
    <p:sldId id="915" r:id="rId28"/>
    <p:sldId id="959" r:id="rId29"/>
    <p:sldId id="918" r:id="rId30"/>
    <p:sldId id="1012" r:id="rId31"/>
    <p:sldId id="921" r:id="rId32"/>
    <p:sldId id="922" r:id="rId33"/>
    <p:sldId id="960" r:id="rId34"/>
    <p:sldId id="924" r:id="rId35"/>
    <p:sldId id="975" r:id="rId36"/>
    <p:sldId id="964" r:id="rId37"/>
    <p:sldId id="1019" r:id="rId38"/>
    <p:sldId id="962" r:id="rId39"/>
    <p:sldId id="965" r:id="rId40"/>
    <p:sldId id="928" r:id="rId41"/>
    <p:sldId id="977" r:id="rId42"/>
    <p:sldId id="978" r:id="rId43"/>
    <p:sldId id="979" r:id="rId44"/>
    <p:sldId id="982" r:id="rId45"/>
    <p:sldId id="980" r:id="rId46"/>
    <p:sldId id="981" r:id="rId47"/>
    <p:sldId id="932" r:id="rId48"/>
    <p:sldId id="933" r:id="rId49"/>
    <p:sldId id="934" r:id="rId50"/>
    <p:sldId id="939" r:id="rId51"/>
    <p:sldId id="942" r:id="rId52"/>
    <p:sldId id="943" r:id="rId53"/>
    <p:sldId id="945" r:id="rId54"/>
    <p:sldId id="963" r:id="rId55"/>
    <p:sldId id="1013" r:id="rId56"/>
    <p:sldId id="1014" r:id="rId57"/>
    <p:sldId id="947" r:id="rId58"/>
    <p:sldId id="948" r:id="rId59"/>
    <p:sldId id="951" r:id="rId60"/>
    <p:sldId id="898" r:id="rId61"/>
  </p:sldIdLst>
  <p:sldSz cx="9144000" cy="6858000" type="screen4x3"/>
  <p:notesSz cx="9874250" cy="6797675"/>
  <p:custShowLst>
    <p:custShow name="Custom Show 1" id="0">
      <p:sldLst>
        <p:sld r:id="rId2"/>
        <p:sld r:id="rId3"/>
        <p:sld r:id="rId4"/>
        <p:sld r:id="rId5"/>
        <p:sld r:id="rId6"/>
        <p:sld r:id="rId12"/>
        <p:sld r:id="rId13"/>
        <p:sld r:id="rId14"/>
        <p:sld r:id="rId17"/>
        <p:sld r:id="rId16"/>
        <p:sld r:id="rId15"/>
        <p:sld r:id="rId15"/>
        <p:sld r:id="rId20"/>
        <p:sld r:id="rId22"/>
        <p:sld r:id="rId23"/>
        <p:sld r:id="rId24"/>
        <p:sld r:id="rId25"/>
        <p:sld r:id="rId26"/>
        <p:sld r:id="rId27"/>
        <p:sld r:id="rId29"/>
        <p:sld r:id="rId30"/>
      </p:sldLst>
    </p:custShow>
  </p:custShow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224BB0"/>
    <a:srgbClr val="BB761B"/>
    <a:srgbClr val="8E4322"/>
    <a:srgbClr val="4B1F11"/>
    <a:srgbClr val="7E361C"/>
    <a:srgbClr val="6B80A7"/>
    <a:srgbClr val="466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78102" autoAdjust="0"/>
  </p:normalViewPr>
  <p:slideViewPr>
    <p:cSldViewPr snapToGrid="0">
      <p:cViewPr varScale="1">
        <p:scale>
          <a:sx n="57" d="100"/>
          <a:sy n="57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Times New Roman" panose="02020603050405020304" pitchFamily="18" charset="0"/>
              </a:defRPr>
            </a:lvl1pPr>
          </a:lstStyle>
          <a:p>
            <a:fld id="{94999D2C-4984-422A-9843-FF3B37BE5D53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28975"/>
            <a:ext cx="723582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5795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latin typeface="Times New Roman" panose="02020603050405020304" pitchFamily="18" charset="0"/>
              </a:defRPr>
            </a:lvl1pPr>
          </a:lstStyle>
          <a:p>
            <a:fld id="{29216736-A35C-4DD8-85C7-AE94A1F9F00F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93725"/>
            <a:ext cx="3176588" cy="23812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863" y="3230563"/>
            <a:ext cx="7248525" cy="286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16736-A35C-4DD8-85C7-AE94A1F9F00F}" type="slidenum">
              <a:rPr lang="ar-SA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7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&lt;!DOCTYPE note</a:t>
            </a:r>
            <a:br>
              <a:rPr lang="en-US" altLang="en-US" smtClean="0"/>
            </a:br>
            <a:r>
              <a:rPr lang="en-US" altLang="en-US" smtClean="0"/>
              <a:t>[</a:t>
            </a:r>
            <a:br>
              <a:rPr lang="en-US" altLang="en-US" smtClean="0"/>
            </a:br>
            <a:r>
              <a:rPr lang="en-US" altLang="en-US" smtClean="0"/>
              <a:t>&lt;!ELEMENT note (to,from,heading,body)&gt;</a:t>
            </a:r>
            <a:br>
              <a:rPr lang="en-US" altLang="en-US" smtClean="0"/>
            </a:br>
            <a:r>
              <a:rPr lang="en-US" altLang="en-US" smtClean="0"/>
              <a:t>&lt;!ELEMENT to (#PCDATA)&gt;</a:t>
            </a:r>
            <a:br>
              <a:rPr lang="en-US" altLang="en-US" smtClean="0"/>
            </a:br>
            <a:r>
              <a:rPr lang="en-US" altLang="en-US" smtClean="0"/>
              <a:t>&lt;!ELEMENT from (#PCDATA)&gt;</a:t>
            </a:r>
            <a:br>
              <a:rPr lang="en-US" altLang="en-US" smtClean="0"/>
            </a:br>
            <a:r>
              <a:rPr lang="en-US" altLang="en-US" smtClean="0"/>
              <a:t>&lt;!ELEMENT heading (#PCDATA)&gt;</a:t>
            </a:r>
            <a:br>
              <a:rPr lang="en-US" altLang="en-US" smtClean="0"/>
            </a:br>
            <a:r>
              <a:rPr lang="en-US" altLang="en-US" smtClean="0"/>
              <a:t>&lt;!ELEMENT body (#PCDATA)&gt;</a:t>
            </a:r>
            <a:br>
              <a:rPr lang="en-US" altLang="en-US" smtClean="0"/>
            </a:br>
            <a:r>
              <a:rPr lang="en-US" altLang="en-US" smtClean="0"/>
              <a:t>]&gt;</a:t>
            </a:r>
          </a:p>
          <a:p>
            <a:r>
              <a:rPr lang="en-US" altLang="en-US" smtClean="0"/>
              <a:t>The DTD above is interpreted like this:</a:t>
            </a:r>
          </a:p>
          <a:p>
            <a:r>
              <a:rPr lang="en-US" altLang="en-US" smtClean="0"/>
              <a:t>!DOCTYPE note defines that the root element of the document is note</a:t>
            </a:r>
          </a:p>
          <a:p>
            <a:r>
              <a:rPr lang="en-US" altLang="en-US" smtClean="0"/>
              <a:t>!ELEMENT note defines that the note element contains four elements: "to, from, heading, body"</a:t>
            </a:r>
          </a:p>
          <a:p>
            <a:r>
              <a:rPr lang="en-US" altLang="en-US" smtClean="0"/>
              <a:t>!ELEMENT to defines the to element to be of type "#PCDATA"</a:t>
            </a:r>
          </a:p>
          <a:p>
            <a:r>
              <a:rPr lang="en-US" altLang="en-US" smtClean="0"/>
              <a:t>!ELEMENT from defines the from element to be of type "#PCDATA"</a:t>
            </a:r>
          </a:p>
          <a:p>
            <a:r>
              <a:rPr lang="en-US" altLang="en-US" smtClean="0"/>
              <a:t>!ELEMENT heading defines the heading element to be of type "#PCDATA"</a:t>
            </a:r>
          </a:p>
          <a:p>
            <a:r>
              <a:rPr lang="en-US" altLang="en-US" smtClean="0"/>
              <a:t>!ELEMENT body defines the body element to be of type "#PCDATA"</a:t>
            </a:r>
          </a:p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93725"/>
            <a:ext cx="3176588" cy="238125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863" y="3230563"/>
            <a:ext cx="7248525" cy="286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&lt;!ELEMENT element-name EMPTY&gt;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&lt;!ELEMENT br EMPTY&gt;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XML example: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&lt;br /&gt; </a:t>
            </a:r>
          </a:p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&lt;!ELEMENT </a:t>
            </a:r>
            <a:r>
              <a:rPr lang="en-US" dirty="0" err="1"/>
              <a:t>element</a:t>
            </a:r>
            <a:r>
              <a:rPr lang="en-US" dirty="0"/>
              <a:t>-name EMPTY&gt;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&lt;!ELEMENT </a:t>
            </a:r>
            <a:r>
              <a:rPr lang="en-US" dirty="0" err="1"/>
              <a:t>br</a:t>
            </a:r>
            <a:r>
              <a:rPr lang="en-US" dirty="0"/>
              <a:t> EMPTY&gt;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XML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&lt;!ELEMENT </a:t>
            </a:r>
            <a:r>
              <a:rPr lang="en-US" dirty="0" err="1"/>
              <a:t>element</a:t>
            </a:r>
            <a:r>
              <a:rPr lang="en-US" dirty="0"/>
              <a:t>-name EMPTY&gt;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&lt;!ELEMENT </a:t>
            </a:r>
            <a:r>
              <a:rPr lang="en-US" dirty="0" err="1"/>
              <a:t>br</a:t>
            </a:r>
            <a:r>
              <a:rPr lang="en-US" dirty="0"/>
              <a:t> EMPTY&gt;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XML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D93615-67EA-431E-92C2-5A1B4B57DC07}" type="slidenum">
              <a:rPr lang="ar-SA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?  Zero or one occurance</a:t>
            </a:r>
          </a:p>
          <a:p>
            <a:r>
              <a:rPr lang="en-US" altLang="en-US" smtClean="0"/>
              <a:t>* Zero or more occurance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32B476-F2E9-443C-AB51-837BCF965D1B}" type="slidenum">
              <a:rPr lang="ar-SA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solidFill>
                  <a:srgbClr val="41484D"/>
                </a:solidFill>
                <a:latin typeface="Lato"/>
              </a:rPr>
              <a:t>An </a:t>
            </a:r>
            <a:r>
              <a:rPr lang="en-US" altLang="en-US" smtClean="0"/>
              <a:t>NMTOKEN</a:t>
            </a:r>
            <a:r>
              <a:rPr lang="en-US" altLang="en-US" smtClean="0">
                <a:solidFill>
                  <a:srgbClr val="41484D"/>
                </a:solidFill>
                <a:latin typeface="Lato"/>
              </a:rPr>
              <a:t> (name token) is any mixture of Name characters. It cannot contain whitespace (although leading or trailing whitespace will be trimmed/ignored).</a:t>
            </a:r>
            <a:endParaRPr lang="en-SG" altLang="en-US" smtClean="0"/>
          </a:p>
        </p:txBody>
      </p:sp>
      <p:sp>
        <p:nvSpPr>
          <p:cNvPr id="9318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defTabSz="923925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defTabSz="923925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defTabSz="923925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defTabSz="923925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fld id="{84F2E76E-9A1B-49E6-AE3B-F79E338FCB43}" type="slidenum">
              <a:rPr lang="ar-SA" altLang="en-US" sz="1300">
                <a:latin typeface="Times New Roman" panose="02020603050405020304" pitchFamily="18" charset="0"/>
              </a:rPr>
              <a:pPr/>
              <a:t>52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Standard Generalized Markup Language (SGML)</a:t>
            </a:r>
          </a:p>
          <a:p>
            <a:r>
              <a:rPr lang="en-US" altLang="en-US" smtClean="0"/>
              <a:t>The Standard Generalized Markup Language (SGML; ISO 8879:1986) is an ISO-standard technology </a:t>
            </a:r>
          </a:p>
          <a:p>
            <a:r>
              <a:rPr lang="en-US" altLang="en-US" smtClean="0"/>
              <a:t>for defining generalized markup languages for documents.</a:t>
            </a:r>
          </a:p>
          <a:p>
            <a:r>
              <a:rPr lang="en-US" altLang="en-US" smtClean="0"/>
              <a:t>The W3C XML  (Extensible  Markup  Language)  is  a  profile  (subset)  of  SGML  designed  to  ease  the </a:t>
            </a:r>
          </a:p>
          <a:p>
            <a:r>
              <a:rPr lang="en-US" altLang="en-US" smtClean="0"/>
              <a:t>implementation of the parser compared to a full SGML parser, primarily for use on the World Wide </a:t>
            </a:r>
          </a:p>
          <a:p>
            <a:r>
              <a:rPr lang="en-US" altLang="en-US" smtClean="0"/>
              <a:t>Web. In addition to disabling many SGML options present in the reference syntax (such as omitting </a:t>
            </a:r>
          </a:p>
          <a:p>
            <a:r>
              <a:rPr lang="en-US" altLang="en-US" smtClean="0"/>
              <a:t>tags and nested subdocuments) XML adds a number of additional restrictions on the kinds of SGML </a:t>
            </a:r>
          </a:p>
          <a:p>
            <a:r>
              <a:rPr lang="en-US" altLang="en-US" smtClean="0"/>
              <a:t>syntax.  For  example,  despite  enabling  SGML  shortened  tag  forms,  XML  does  not  allow  unclosed </a:t>
            </a:r>
          </a:p>
          <a:p>
            <a:r>
              <a:rPr lang="en-US" altLang="en-US" smtClean="0"/>
              <a:t>start or end tags. It also relied on many of the additions made by the Web  SGML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F3A729-91BC-45F5-BD53-F58CC80F0FEF}" type="slidenum">
              <a:rPr lang="ar-SA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83400" y="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6883400" y="6457950"/>
            <a:ext cx="526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645795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526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en-US" sz="2200">
              <a:latin typeface="Trebuchet MS" panose="020B0603020202020204" pitchFamily="34" charset="0"/>
            </a:endParaRPr>
          </a:p>
        </p:txBody>
      </p:sp>
      <p:sp>
        <p:nvSpPr>
          <p:cNvPr id="99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th-TH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Why Does XML Display Like This?</a:t>
            </a:r>
          </a:p>
          <a:p>
            <a:r>
              <a:rPr lang="en-US" altLang="en-US" smtClean="0"/>
              <a:t>XML documents do not carry information about how to display the data.</a:t>
            </a:r>
          </a:p>
          <a:p>
            <a:r>
              <a:rPr lang="en-US" altLang="en-US" smtClean="0"/>
              <a:t>Since XML tags are "invented" by the author of the XML document, browsers do not know if a tag like &lt;table&gt; describes an HTML table or a dining table.</a:t>
            </a:r>
          </a:p>
          <a:p>
            <a:r>
              <a:rPr lang="en-US" altLang="en-US" smtClean="0"/>
              <a:t>Without any information about how to display the data, most browsers will just display the XML document as it is.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B55C47-B4B3-4D27-83FB-5A112292433B}" type="slidenum">
              <a:rPr lang="ar-SA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parsed character data</a:t>
            </a:r>
          </a:p>
          <a:p>
            <a:r>
              <a:rPr lang="en-US" dirty="0" smtClean="0">
                <a:effectLst/>
              </a:rPr>
              <a:t>PCDATA. PCDATA means </a:t>
            </a:r>
            <a:r>
              <a:rPr lang="en-US" b="1" dirty="0" smtClean="0">
                <a:effectLst/>
              </a:rPr>
              <a:t>parsed character data</a:t>
            </a:r>
            <a:r>
              <a:rPr lang="en-US" dirty="0" smtClean="0">
                <a:effectLst/>
              </a:rPr>
              <a:t>. Think of character data as the text found between the start tag and the end tag of an XML element. PCDATA is text that WILL be parsed by a parser.</a:t>
            </a:r>
          </a:p>
          <a:p>
            <a:r>
              <a:rPr lang="en-US" b="1" dirty="0" smtClean="0"/>
              <a:t>CDATA</a:t>
            </a:r>
          </a:p>
          <a:p>
            <a:r>
              <a:rPr lang="en-US" dirty="0" smtClean="0"/>
              <a:t>CDATA also means character data.</a:t>
            </a:r>
          </a:p>
          <a:p>
            <a:r>
              <a:rPr lang="en-US" dirty="0" smtClean="0"/>
              <a:t>CDATA is text that will NOT be parsed by a parser. Tags inside the text will NOT be treated as markup and entities will not be expanded.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16736-A35C-4DD8-85C7-AE94A1F9F00F}" type="slidenum">
              <a:rPr lang="ar-SA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80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b="1" dirty="0"/>
              <a:t>Character Encoding</a:t>
            </a:r>
          </a:p>
          <a:p>
            <a:pPr>
              <a:defRPr/>
            </a:pPr>
            <a:r>
              <a:rPr lang="en-US" dirty="0"/>
              <a:t>Character encoding defines a unique binary code for each different character used in a document.</a:t>
            </a:r>
          </a:p>
          <a:p>
            <a:pPr>
              <a:defRPr/>
            </a:pPr>
            <a:r>
              <a:rPr lang="en-US" dirty="0"/>
              <a:t>In computer terms, character encoding are also called character set, character map, code set, and code page.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The Unicode Consortium</a:t>
            </a:r>
          </a:p>
          <a:p>
            <a:pPr>
              <a:defRPr/>
            </a:pPr>
            <a:r>
              <a:rPr lang="en-US" dirty="0"/>
              <a:t>The Unicode Consortium develops the Unicode Standard. Their goal is to replace the existing character sets with its standard Unicode Transformation Format (UTF).</a:t>
            </a:r>
          </a:p>
          <a:p>
            <a:pPr>
              <a:defRPr/>
            </a:pPr>
            <a:r>
              <a:rPr lang="en-US" dirty="0"/>
              <a:t>The Unicode Standard has become a success and is implemented in HTML, XML, Java, JavaScript, E-mail, ASP, PHP, etc. The Unicode standard is also supported in many operating systems and all modern browsers.</a:t>
            </a:r>
          </a:p>
          <a:p>
            <a:pPr>
              <a:defRPr/>
            </a:pPr>
            <a:r>
              <a:rPr lang="en-US" dirty="0"/>
              <a:t>The Unicode Consortium cooperates with the leading standards development organizations, like ISO, W3C, and ECMA.</a:t>
            </a:r>
          </a:p>
          <a:p>
            <a:pPr>
              <a:defRPr/>
            </a:pPr>
            <a:r>
              <a:rPr lang="en-US" b="1" dirty="0"/>
              <a:t>The Unicode Character Sets</a:t>
            </a:r>
          </a:p>
          <a:p>
            <a:pPr>
              <a:defRPr/>
            </a:pPr>
            <a:r>
              <a:rPr lang="en-US" dirty="0"/>
              <a:t>Unicode can be implemented by different character sets. The most commonly used encodings are UTF-8 and UTF-16.</a:t>
            </a:r>
          </a:p>
          <a:p>
            <a:pPr>
              <a:defRPr/>
            </a:pPr>
            <a:r>
              <a:rPr lang="en-US" dirty="0"/>
              <a:t>UTF-8 uses 1 byte (8-bits) to represent basic Latin characters, and two, three, or four bytes for the rest. </a:t>
            </a:r>
          </a:p>
          <a:p>
            <a:pPr>
              <a:defRPr/>
            </a:pPr>
            <a:r>
              <a:rPr lang="en-US" dirty="0"/>
              <a:t>UTF-16 uses 2 bytes (16 bits) for most characters, and four bytes for the rest.</a:t>
            </a:r>
          </a:p>
          <a:p>
            <a:pPr>
              <a:defRPr/>
            </a:pPr>
            <a:r>
              <a:rPr lang="en-US" b="1" dirty="0"/>
              <a:t>UTF-8 = The Web Standard</a:t>
            </a:r>
          </a:p>
          <a:p>
            <a:pPr>
              <a:defRPr/>
            </a:pPr>
            <a:r>
              <a:rPr lang="en-US" dirty="0"/>
              <a:t>UTF-8 is the standard character encoding on the web.</a:t>
            </a:r>
          </a:p>
          <a:p>
            <a:pPr>
              <a:defRPr/>
            </a:pPr>
            <a:r>
              <a:rPr lang="en-US" dirty="0"/>
              <a:t>UTF-8 is the default character encoding for HTML5, CSS, JavaScript, PHP, SQL, and XML.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 err="1"/>
              <a:t>ﬁrst</a:t>
            </a:r>
            <a:r>
              <a:rPr lang="en-US" dirty="0"/>
              <a:t> line in an XML document is called the </a:t>
            </a:r>
            <a:r>
              <a:rPr lang="en-US" b="1" dirty="0"/>
              <a:t>prolog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&lt;?xml version="1.0"?&gt;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prolog is optional. Normally it contains the XML version number. </a:t>
            </a:r>
          </a:p>
          <a:p>
            <a:pPr>
              <a:defRPr/>
            </a:pPr>
            <a:r>
              <a:rPr lang="en-US" dirty="0"/>
              <a:t>It can also contain information about the encoding used in the document. This prolog specifies UTF-8 encoding:</a:t>
            </a:r>
          </a:p>
          <a:p>
            <a:pPr>
              <a:defRPr/>
            </a:pPr>
            <a:r>
              <a:rPr lang="en-US" dirty="0"/>
              <a:t>&lt;?xml version="1.0" encoding="UTF-8</a:t>
            </a:r>
            <a:r>
              <a:rPr lang="en-US" b="1" dirty="0"/>
              <a:t>"</a:t>
            </a:r>
            <a:r>
              <a:rPr lang="en-US" dirty="0"/>
              <a:t>?&gt;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XML standard states that all XML software must understand both UTF-8 and UTF-16. </a:t>
            </a:r>
          </a:p>
          <a:p>
            <a:pPr>
              <a:defRPr/>
            </a:pPr>
            <a:r>
              <a:rPr lang="en-US" dirty="0"/>
              <a:t>UTF-8 is the default for documents without encoding information. </a:t>
            </a:r>
          </a:p>
          <a:p>
            <a:pPr>
              <a:defRPr/>
            </a:pPr>
            <a:r>
              <a:rPr lang="en-US" dirty="0"/>
              <a:t>In addition, most XML software systems understand encodings like ISO-8859-1, Windows-1252, and ASCII.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B8A8-F4F5-43ED-B040-822792A103DB}" type="slidenum">
              <a:rPr lang="ar-SA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If the attribute value itself contains double quotes you can use single quotes, like in this example:</a:t>
            </a:r>
          </a:p>
          <a:p>
            <a:pPr>
              <a:defRPr/>
            </a:pPr>
            <a:r>
              <a:rPr lang="en-US" dirty="0"/>
              <a:t>&lt;gangster name='George "Shotgun" Ziegler'&gt;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or you can use character entities:</a:t>
            </a:r>
          </a:p>
          <a:p>
            <a:pPr>
              <a:defRPr/>
            </a:pPr>
            <a:r>
              <a:rPr lang="en-US" dirty="0"/>
              <a:t>&lt;gangster name="George &amp;</a:t>
            </a:r>
            <a:r>
              <a:rPr lang="en-US" dirty="0" err="1"/>
              <a:t>quot;Shotgun&amp;quot</a:t>
            </a:r>
            <a:r>
              <a:rPr lang="en-US" dirty="0"/>
              <a:t>; Ziegler"&gt;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400" b="1" dirty="0">
                <a:latin typeface="+mj-lt"/>
                <a:cs typeface="Times New Roman" pitchFamily="18" charset="0"/>
              </a:rPr>
              <a:t>Avoid XML Attributes?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Some of the problems with using attributes are: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attributes cannot contain multiple values (elements can)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attributes cannot contain tree structures (elements can)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attributes are not easily expandable (for future changes)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Attributes are difficult to read and maintain. Use elements for data. Use attributes for information that is not relevant to the data.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Don't end up like this:</a:t>
            </a:r>
          </a:p>
          <a:p>
            <a:pPr>
              <a:defRPr/>
            </a:pPr>
            <a:r>
              <a:rPr lang="en-US" sz="1400" dirty="0">
                <a:latin typeface="+mj-lt"/>
                <a:cs typeface="Times New Roman" pitchFamily="18" charset="0"/>
              </a:rPr>
              <a:t>&lt;note day="10" month="01" year="2008"</a:t>
            </a:r>
            <a:br>
              <a:rPr lang="en-US" sz="1400" dirty="0">
                <a:latin typeface="+mj-lt"/>
                <a:cs typeface="Times New Roman" pitchFamily="18" charset="0"/>
              </a:rPr>
            </a:br>
            <a:r>
              <a:rPr lang="en-US" sz="1400" dirty="0">
                <a:latin typeface="+mj-lt"/>
                <a:cs typeface="Times New Roman" pitchFamily="18" charset="0"/>
              </a:rPr>
              <a:t>to="</a:t>
            </a:r>
            <a:r>
              <a:rPr lang="en-US" sz="1400" dirty="0" err="1">
                <a:latin typeface="+mj-lt"/>
                <a:cs typeface="Times New Roman" pitchFamily="18" charset="0"/>
              </a:rPr>
              <a:t>Tove</a:t>
            </a:r>
            <a:r>
              <a:rPr lang="en-US" sz="1400" dirty="0">
                <a:latin typeface="+mj-lt"/>
                <a:cs typeface="Times New Roman" pitchFamily="18" charset="0"/>
              </a:rPr>
              <a:t>" from="</a:t>
            </a:r>
            <a:r>
              <a:rPr lang="en-US" sz="1400" dirty="0" err="1">
                <a:latin typeface="+mj-lt"/>
                <a:cs typeface="Times New Roman" pitchFamily="18" charset="0"/>
              </a:rPr>
              <a:t>Jani</a:t>
            </a:r>
            <a:r>
              <a:rPr lang="en-US" sz="1400" dirty="0">
                <a:latin typeface="+mj-lt"/>
                <a:cs typeface="Times New Roman" pitchFamily="18" charset="0"/>
              </a:rPr>
              <a:t>" heading="Reminder"</a:t>
            </a:r>
            <a:br>
              <a:rPr lang="en-US" sz="1400" dirty="0">
                <a:latin typeface="+mj-lt"/>
                <a:cs typeface="Times New Roman" pitchFamily="18" charset="0"/>
              </a:rPr>
            </a:br>
            <a:r>
              <a:rPr lang="en-US" sz="1400" dirty="0">
                <a:latin typeface="+mj-lt"/>
                <a:cs typeface="Times New Roman" pitchFamily="18" charset="0"/>
              </a:rPr>
              <a:t>body="Don't forget me this weekend!"&gt;</a:t>
            </a:r>
            <a:br>
              <a:rPr lang="en-US" sz="1400" dirty="0">
                <a:latin typeface="+mj-lt"/>
                <a:cs typeface="Times New Roman" pitchFamily="18" charset="0"/>
              </a:rPr>
            </a:br>
            <a:r>
              <a:rPr lang="en-US" sz="1400" dirty="0">
                <a:latin typeface="+mj-lt"/>
                <a:cs typeface="Times New Roman" pitchFamily="18" charset="0"/>
              </a:rPr>
              <a:t>&lt;/note&gt;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13D4CC-1064-40AA-9ADA-F55414BC5B21}" type="slidenum">
              <a:rPr lang="ar-SA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Some characters have a special meaning in XML.</a:t>
            </a:r>
          </a:p>
          <a:p>
            <a:r>
              <a:rPr lang="en-US" altLang="en-US" smtClean="0"/>
              <a:t>If you place a character like "&lt;" inside an XML element, it will generate an error because the parser interprets it as the start of a new element.</a:t>
            </a:r>
          </a:p>
          <a:p>
            <a:r>
              <a:rPr lang="en-US" altLang="en-US" smtClean="0"/>
              <a:t>This will generate an XML error:</a:t>
            </a:r>
          </a:p>
          <a:p>
            <a:r>
              <a:rPr lang="en-US" altLang="en-US" smtClean="0"/>
              <a:t>&lt;message&gt;if salary &lt; 1000 then&lt;/message&gt;</a:t>
            </a:r>
          </a:p>
          <a:p>
            <a:r>
              <a:rPr lang="en-US" altLang="en-US" smtClean="0"/>
              <a:t>To avoid this error, replace the "&lt;" character with an </a:t>
            </a:r>
            <a:r>
              <a:rPr lang="en-US" altLang="en-US" b="1" smtClean="0"/>
              <a:t>entity reference</a:t>
            </a:r>
            <a:r>
              <a:rPr lang="en-US" altLang="en-US" smtClean="0"/>
              <a:t>:</a:t>
            </a:r>
          </a:p>
          <a:p>
            <a:r>
              <a:rPr lang="en-US" altLang="en-US" smtClean="0"/>
              <a:t>&lt;message&gt;if salary &amp;lt; 1000 then&lt;/message&gt;</a:t>
            </a:r>
          </a:p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8BBEC2-8E9A-404C-9675-216B334139B4}" type="slidenum">
              <a:rPr lang="ar-SA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12700"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3228975"/>
            <a:ext cx="7240587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/>
              <a:t>Default Namespaces</a:t>
            </a:r>
          </a:p>
          <a:p>
            <a:r>
              <a:rPr lang="en-US" altLang="en-US" smtClean="0"/>
              <a:t>Defining a default namespace for an element saves us from using prefixes in all the child elements. It has the following syntax:</a:t>
            </a:r>
          </a:p>
          <a:p>
            <a:r>
              <a:rPr lang="en-US" altLang="en-US" smtClean="0"/>
              <a:t>xmlns="</a:t>
            </a:r>
            <a:r>
              <a:rPr lang="en-US" altLang="en-US" i="1" smtClean="0"/>
              <a:t>namespaceURI</a:t>
            </a:r>
            <a:r>
              <a:rPr lang="en-US" altLang="en-US" smtClean="0"/>
              <a:t>" </a:t>
            </a:r>
          </a:p>
          <a:p>
            <a:r>
              <a:rPr lang="en-US" altLang="en-US" smtClean="0"/>
              <a:t>This XML carries HTML table information:</a:t>
            </a:r>
          </a:p>
          <a:p>
            <a:r>
              <a:rPr lang="en-US" altLang="en-US" smtClean="0"/>
              <a:t>&lt;table xmlns="http://www.w3.org/TR/html4/"&gt;</a:t>
            </a:r>
            <a:br>
              <a:rPr lang="en-US" altLang="en-US" smtClean="0"/>
            </a:br>
            <a:r>
              <a:rPr lang="en-US" altLang="en-US" smtClean="0"/>
              <a:t>  &lt;tr&gt;</a:t>
            </a:r>
            <a:br>
              <a:rPr lang="en-US" altLang="en-US" smtClean="0"/>
            </a:br>
            <a:r>
              <a:rPr lang="en-US" altLang="en-US" smtClean="0"/>
              <a:t>    &lt;td&gt;Apples&lt;/td&gt;</a:t>
            </a:r>
            <a:br>
              <a:rPr lang="en-US" altLang="en-US" smtClean="0"/>
            </a:br>
            <a:r>
              <a:rPr lang="en-US" altLang="en-US" smtClean="0"/>
              <a:t>    &lt;td&gt;Bananas&lt;/td&gt;</a:t>
            </a:r>
            <a:br>
              <a:rPr lang="en-US" altLang="en-US" smtClean="0"/>
            </a:br>
            <a:r>
              <a:rPr lang="en-US" altLang="en-US" smtClean="0"/>
              <a:t>  &lt;/tr&gt;</a:t>
            </a:r>
            <a:br>
              <a:rPr lang="en-US" altLang="en-US" smtClean="0"/>
            </a:br>
            <a:r>
              <a:rPr lang="en-US" altLang="en-US" smtClean="0"/>
              <a:t>&lt;/table&gt; </a:t>
            </a:r>
          </a:p>
          <a:p>
            <a:r>
              <a:rPr lang="en-US" altLang="en-US" smtClean="0"/>
              <a:t>This XML carries information about a piece of furniture:</a:t>
            </a:r>
          </a:p>
          <a:p>
            <a:r>
              <a:rPr lang="en-US" altLang="en-US" smtClean="0"/>
              <a:t>&lt;table xmlns="http://www.w3schools.com/furniture"&gt;</a:t>
            </a:r>
            <a:br>
              <a:rPr lang="en-US" altLang="en-US" smtClean="0"/>
            </a:br>
            <a:r>
              <a:rPr lang="en-US" altLang="en-US" smtClean="0"/>
              <a:t>  &lt;name&gt;African Coffee Table&lt;/name&gt;</a:t>
            </a:r>
            <a:br>
              <a:rPr lang="en-US" altLang="en-US" smtClean="0"/>
            </a:br>
            <a:r>
              <a:rPr lang="en-US" altLang="en-US" smtClean="0"/>
              <a:t>  &lt;width&gt;80&lt;/width&gt;</a:t>
            </a:r>
            <a:br>
              <a:rPr lang="en-US" altLang="en-US" smtClean="0"/>
            </a:br>
            <a:r>
              <a:rPr lang="en-US" altLang="en-US" smtClean="0"/>
              <a:t>  &lt;length&gt;120&lt;/length&gt;</a:t>
            </a:r>
            <a:br>
              <a:rPr lang="en-US" altLang="en-US" smtClean="0"/>
            </a:br>
            <a:r>
              <a:rPr lang="en-US" altLang="en-US" smtClean="0"/>
              <a:t>&lt;/table&gt; </a:t>
            </a:r>
          </a:p>
          <a:p>
            <a:endParaRPr lang="th-TH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5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5291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70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025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5337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2168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1883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7497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195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8917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9684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buFont typeface="Wingdings" panose="05000000000000000000" pitchFamily="2" charset="2"/>
              <a:buNone/>
            </a:pPr>
            <a:fld id="{5565A271-9A08-467D-A3AD-C6CD599EA710}" type="slidenum">
              <a:rPr lang="ar-SA" altLang="en-US" sz="1400">
                <a:latin typeface="AvantGarde Md BT" pitchFamily="34" charset="0"/>
              </a:rPr>
              <a:pPr algn="ctr">
                <a:lnSpc>
                  <a:spcPct val="150000"/>
                </a:lnSpc>
                <a:buFont typeface="Wingdings" panose="05000000000000000000" pitchFamily="2" charset="2"/>
                <a:buNone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555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8" y="0"/>
            <a:ext cx="65246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9100" y="2895600"/>
            <a:ext cx="8185150" cy="160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sz="4000" b="1" smtClean="0"/>
              <a:t>Session 5.1</a:t>
            </a:r>
            <a:br>
              <a:rPr lang="en-GB" altLang="en-US" sz="4000" b="1" smtClean="0"/>
            </a:br>
            <a:r>
              <a:rPr lang="en-GB" altLang="en-US" sz="4000" b="1" smtClean="0"/>
              <a:t>Intro XML and Document Type Definition (DTD)</a:t>
            </a:r>
            <a:r>
              <a:rPr lang="en-GB" altLang="en-US" sz="4000" smtClean="0"/>
              <a:t/>
            </a:r>
            <a:br>
              <a:rPr lang="en-GB" altLang="en-US" sz="4000" smtClean="0"/>
            </a:br>
            <a:r>
              <a:rPr lang="en-GB" altLang="en-US" sz="4000" b="1" smtClean="0"/>
              <a:t/>
            </a:r>
            <a:br>
              <a:rPr lang="en-GB" altLang="en-US" sz="4000" b="1" smtClean="0"/>
            </a:br>
            <a:endParaRPr lang="en-GB" altLang="en-US" sz="40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768475"/>
            <a:ext cx="8524875" cy="2455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b="1" dirty="0" smtClean="0"/>
              <a:t>Comments in XML</a:t>
            </a:r>
          </a:p>
          <a:p>
            <a:pPr>
              <a:buFontTx/>
              <a:buNone/>
            </a:pPr>
            <a:r>
              <a:rPr lang="en-SG" altLang="en-US" dirty="0" smtClean="0"/>
              <a:t>		&lt;!-- This is a comment --&gt; 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SG" altLang="en-US" dirty="0" smtClean="0"/>
              <a:t>With XML, White Space is Preserved</a:t>
            </a:r>
          </a:p>
        </p:txBody>
      </p:sp>
    </p:spTree>
    <p:extLst>
      <p:ext uri="{BB962C8B-B14F-4D97-AF65-F5344CB8AC3E}">
        <p14:creationId xmlns:p14="http://schemas.microsoft.com/office/powerpoint/2010/main" val="539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4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XML Tree</a:t>
            </a:r>
            <a:endParaRPr lang="en-US" altLang="en-US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454150"/>
            <a:ext cx="8739188" cy="823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r>
              <a:rPr lang="en-SG" altLang="en-US" sz="2300" smtClean="0"/>
              <a:t>XML documents form a tree structure that starts at  a “</a:t>
            </a:r>
            <a:r>
              <a:rPr lang="en-SG" altLang="en-US" sz="2300" b="1" smtClean="0"/>
              <a:t>root”</a:t>
            </a:r>
            <a:r>
              <a:rPr lang="en-SG" altLang="en-US" sz="2300" smtClean="0"/>
              <a:t> and branches to "</a:t>
            </a:r>
            <a:r>
              <a:rPr lang="en-SG" altLang="en-US" sz="2300" b="1" smtClean="0"/>
              <a:t>the leaves</a:t>
            </a:r>
            <a:r>
              <a:rPr lang="en-SG" altLang="en-US" sz="2300" smtClean="0"/>
              <a:t>".</a:t>
            </a:r>
          </a:p>
          <a:p>
            <a:pPr algn="just">
              <a:lnSpc>
                <a:spcPct val="90000"/>
              </a:lnSpc>
            </a:pPr>
            <a:endParaRPr lang="en-SG" altLang="en-US" sz="23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7163" y="2519363"/>
            <a:ext cx="4903787" cy="196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&lt;root&gt;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&lt;child&gt;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	&lt;</a:t>
            </a:r>
            <a:r>
              <a:rPr lang="en-SG" sz="2400" dirty="0" err="1">
                <a:latin typeface="+mj-lt"/>
                <a:cs typeface="+mn-cs"/>
              </a:rPr>
              <a:t>subchild</a:t>
            </a:r>
            <a:r>
              <a:rPr lang="en-SG" sz="2400" dirty="0">
                <a:latin typeface="+mj-lt"/>
                <a:cs typeface="+mn-cs"/>
              </a:rPr>
              <a:t>&gt;.....&lt;/</a:t>
            </a:r>
            <a:r>
              <a:rPr lang="en-SG" sz="2400" dirty="0" err="1">
                <a:latin typeface="+mj-lt"/>
                <a:cs typeface="+mn-cs"/>
              </a:rPr>
              <a:t>subchild</a:t>
            </a:r>
            <a:r>
              <a:rPr lang="en-SG" sz="2400" dirty="0">
                <a:latin typeface="+mj-lt"/>
                <a:cs typeface="+mn-cs"/>
              </a:rPr>
              <a:t>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&lt;/child&gt;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&lt;/root&gt; </a:t>
            </a:r>
            <a:endParaRPr lang="en-SG" sz="2400" b="1" kern="0" dirty="0">
              <a:latin typeface="+mj-lt"/>
              <a:cs typeface="+mn-cs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209550" y="4756150"/>
            <a:ext cx="8574088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SG" altLang="en-US" sz="2300" dirty="0">
                <a:latin typeface="Times New Roman" panose="02020603050405020304" pitchFamily="18" charset="0"/>
              </a:rPr>
              <a:t>XML documents </a:t>
            </a:r>
            <a:r>
              <a:rPr lang="en-SG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must contain a </a:t>
            </a:r>
            <a:r>
              <a:rPr lang="en-SG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root element</a:t>
            </a:r>
            <a:r>
              <a:rPr lang="en-SG" altLang="en-US" sz="2300" dirty="0">
                <a:latin typeface="Times New Roman" panose="02020603050405020304" pitchFamily="18" charset="0"/>
              </a:rPr>
              <a:t>. (also called 	</a:t>
            </a:r>
            <a:r>
              <a:rPr lang="en-SG" altLang="en-US" sz="2300" b="1" dirty="0">
                <a:latin typeface="Times New Roman" panose="02020603050405020304" pitchFamily="18" charset="0"/>
              </a:rPr>
              <a:t>parent</a:t>
            </a:r>
            <a:r>
              <a:rPr lang="en-SG" altLang="en-US" sz="2300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•"/>
            </a:pPr>
            <a:r>
              <a:rPr lang="en-SG" altLang="en-US" sz="2300" dirty="0">
                <a:latin typeface="Times New Roman" panose="02020603050405020304" pitchFamily="18" charset="0"/>
              </a:rPr>
              <a:t>Parent elements have </a:t>
            </a:r>
            <a:r>
              <a:rPr lang="en-SG" altLang="en-US" sz="2300" b="1" dirty="0">
                <a:latin typeface="Times New Roman" panose="02020603050405020304" pitchFamily="18" charset="0"/>
              </a:rPr>
              <a:t>children</a:t>
            </a:r>
            <a:r>
              <a:rPr lang="en-SG" altLang="en-US" sz="2300" dirty="0">
                <a:latin typeface="Times New Roman" panose="02020603050405020304" pitchFamily="18" charset="0"/>
              </a:rPr>
              <a:t>. </a:t>
            </a:r>
          </a:p>
          <a:p>
            <a:pPr algn="just">
              <a:buFontTx/>
              <a:buChar char="•"/>
            </a:pPr>
            <a:r>
              <a:rPr lang="en-SG" altLang="en-US" sz="2300" dirty="0">
                <a:latin typeface="Times New Roman" panose="02020603050405020304" pitchFamily="18" charset="0"/>
              </a:rPr>
              <a:t>Children on the same level are called </a:t>
            </a:r>
            <a:r>
              <a:rPr lang="en-SG" altLang="en-US" sz="2300" b="1" dirty="0">
                <a:latin typeface="Times New Roman" panose="02020603050405020304" pitchFamily="18" charset="0"/>
              </a:rPr>
              <a:t>siblings</a:t>
            </a:r>
            <a:r>
              <a:rPr lang="en-SG" altLang="en-US" sz="2300" dirty="0">
                <a:latin typeface="Times New Roman" panose="02020603050405020304" pitchFamily="18" charset="0"/>
              </a:rPr>
              <a:t> (brothers or 	sisters).</a:t>
            </a:r>
          </a:p>
          <a:p>
            <a:pPr algn="just">
              <a:buFontTx/>
              <a:buChar char="•"/>
            </a:pPr>
            <a:r>
              <a:rPr lang="en-SG" altLang="en-US" sz="2300" dirty="0">
                <a:latin typeface="Times New Roman" panose="02020603050405020304" pitchFamily="18" charset="0"/>
              </a:rPr>
              <a:t>All elements can have </a:t>
            </a:r>
            <a:r>
              <a:rPr lang="en-SG" altLang="en-US" sz="2300" b="1" dirty="0">
                <a:latin typeface="Times New Roman" panose="02020603050405020304" pitchFamily="18" charset="0"/>
              </a:rPr>
              <a:t>text content </a:t>
            </a:r>
            <a:r>
              <a:rPr lang="en-SG" altLang="en-US" sz="2300" dirty="0">
                <a:latin typeface="Times New Roman" panose="02020603050405020304" pitchFamily="18" charset="0"/>
              </a:rPr>
              <a:t>and</a:t>
            </a:r>
            <a:r>
              <a:rPr lang="en-SG" altLang="en-US" sz="2300" b="1" dirty="0">
                <a:latin typeface="Times New Roman" panose="02020603050405020304" pitchFamily="18" charset="0"/>
              </a:rPr>
              <a:t> attributes </a:t>
            </a:r>
            <a:r>
              <a:rPr lang="en-SG" altLang="en-US" sz="2300" dirty="0">
                <a:latin typeface="Times New Roman" panose="02020603050405020304" pitchFamily="18" charset="0"/>
              </a:rPr>
              <a:t>(just like in HTML).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62013"/>
            <a:ext cx="8229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XML Tree</a:t>
            </a:r>
            <a:endParaRPr lang="en-US" altLang="en-US" sz="36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4422775"/>
            <a:ext cx="8229600" cy="2224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SG" altLang="en-US" sz="2400" dirty="0" smtClean="0"/>
              <a:t>&lt;student&gt; has </a:t>
            </a:r>
            <a:r>
              <a:rPr lang="en-SG" altLang="en-US" sz="2400" b="1" dirty="0" smtClean="0"/>
              <a:t>one child</a:t>
            </a:r>
            <a:r>
              <a:rPr lang="en-SG" altLang="en-US" sz="2400" dirty="0" smtClean="0"/>
              <a:t> </a:t>
            </a:r>
            <a:r>
              <a:rPr lang="en-SG" sz="2400" i="1" dirty="0">
                <a:latin typeface="Times New Roman" pitchFamily="18" charset="0"/>
              </a:rPr>
              <a:t>&lt;name&gt;</a:t>
            </a:r>
          </a:p>
          <a:p>
            <a:pPr marL="0" indent="0" algn="just">
              <a:buNone/>
            </a:pPr>
            <a:r>
              <a:rPr lang="en-SG" altLang="en-US" sz="2400" dirty="0" smtClean="0"/>
              <a:t>and &lt;name&gt; has </a:t>
            </a:r>
            <a:r>
              <a:rPr lang="en-SG" altLang="en-US" sz="2400" b="1" dirty="0" smtClean="0"/>
              <a:t>two </a:t>
            </a:r>
            <a:r>
              <a:rPr lang="en-SG" altLang="en-US" sz="2400" b="1" dirty="0" err="1" smtClean="0"/>
              <a:t>childern</a:t>
            </a:r>
            <a:r>
              <a:rPr lang="en-SG" altLang="en-US" sz="2400" b="1" dirty="0" smtClean="0"/>
              <a:t> </a:t>
            </a:r>
            <a:r>
              <a:rPr lang="en-SG" altLang="en-US" sz="2400" i="1" dirty="0" smtClean="0"/>
              <a:t>&lt;first&gt; </a:t>
            </a:r>
            <a:r>
              <a:rPr lang="en-SG" altLang="en-US" sz="2400" dirty="0" smtClean="0"/>
              <a:t>and </a:t>
            </a:r>
            <a:r>
              <a:rPr lang="en-SG" altLang="en-US" sz="2400" i="1" dirty="0" smtClean="0"/>
              <a:t>&lt;last&gt;</a:t>
            </a:r>
            <a:r>
              <a:rPr lang="en-SG" altLang="en-US" sz="2400" dirty="0" smtClean="0"/>
              <a:t>.</a:t>
            </a:r>
          </a:p>
          <a:p>
            <a:pPr algn="just"/>
            <a:r>
              <a:rPr lang="en-SG" altLang="en-US" sz="2400" dirty="0" smtClean="0"/>
              <a:t>&lt;first&gt; has a </a:t>
            </a:r>
            <a:r>
              <a:rPr lang="en-SG" altLang="en-US" sz="2400" b="1" dirty="0" smtClean="0"/>
              <a:t>text child </a:t>
            </a:r>
            <a:r>
              <a:rPr lang="en-SG" altLang="en-US" sz="2400" dirty="0" smtClean="0"/>
              <a:t>containing text “</a:t>
            </a:r>
            <a:r>
              <a:rPr lang="en-SG" altLang="en-US" sz="2400" i="1" dirty="0" smtClean="0"/>
              <a:t>John</a:t>
            </a:r>
            <a:r>
              <a:rPr lang="en-SG" altLang="en-US" sz="2400" dirty="0" smtClean="0"/>
              <a:t>”</a:t>
            </a:r>
          </a:p>
          <a:p>
            <a:pPr algn="just"/>
            <a:r>
              <a:rPr lang="en-SG" altLang="en-US" sz="2400" dirty="0" smtClean="0"/>
              <a:t>&lt;student&gt; is an </a:t>
            </a:r>
            <a:r>
              <a:rPr lang="en-SG" altLang="en-US" sz="2400" b="1" dirty="0" smtClean="0"/>
              <a:t>ancestor</a:t>
            </a:r>
            <a:r>
              <a:rPr lang="en-SG" altLang="en-US" sz="2400" dirty="0" smtClean="0"/>
              <a:t> of &lt;</a:t>
            </a:r>
            <a:r>
              <a:rPr lang="en-SG" altLang="en-US" sz="2400" i="1" dirty="0" smtClean="0"/>
              <a:t>name</a:t>
            </a:r>
            <a:r>
              <a:rPr lang="en-SG" altLang="en-US" sz="2400" dirty="0" smtClean="0"/>
              <a:t>&gt; and &lt;name&gt; is </a:t>
            </a:r>
            <a:r>
              <a:rPr lang="en-SG" altLang="en-US" sz="2400" b="1" dirty="0" smtClean="0"/>
              <a:t>descendant</a:t>
            </a:r>
            <a:r>
              <a:rPr lang="en-SG" altLang="en-US" sz="2400" dirty="0" smtClean="0"/>
              <a:t> of &lt;</a:t>
            </a:r>
            <a:r>
              <a:rPr lang="en-SG" altLang="en-US" sz="2400" i="1" dirty="0" smtClean="0"/>
              <a:t>student</a:t>
            </a:r>
            <a:r>
              <a:rPr lang="en-SG" altLang="en-US" sz="2400" dirty="0" smtClean="0"/>
              <a:t>&gt;</a:t>
            </a:r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58938" y="1708150"/>
            <a:ext cx="5260975" cy="2435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defRPr/>
            </a:pPr>
            <a:r>
              <a:rPr lang="en-SG" sz="2000" dirty="0">
                <a:latin typeface="Times New Roman" pitchFamily="18" charset="0"/>
              </a:rPr>
              <a:t> </a:t>
            </a:r>
            <a:r>
              <a:rPr lang="en-SG" sz="2400" b="1" dirty="0">
                <a:latin typeface="Times New Roman" pitchFamily="18" charset="0"/>
              </a:rPr>
              <a:t>&lt;student&gt; </a:t>
            </a:r>
          </a:p>
          <a:p>
            <a:pPr marL="342900" indent="-342900" eaLnBrk="1" hangingPunct="1">
              <a:defRPr/>
            </a:pPr>
            <a:r>
              <a:rPr lang="en-SG" sz="2400" b="1" dirty="0">
                <a:latin typeface="Times New Roman" pitchFamily="18" charset="0"/>
              </a:rPr>
              <a:t>     &lt;name&gt;</a:t>
            </a:r>
          </a:p>
          <a:p>
            <a:pPr marL="342900" indent="-342900" eaLnBrk="1" hangingPunct="1">
              <a:defRPr/>
            </a:pPr>
            <a:r>
              <a:rPr lang="en-SG" sz="2400" b="1" dirty="0">
                <a:latin typeface="Times New Roman" pitchFamily="18" charset="0"/>
              </a:rPr>
              <a:t>           &lt;first&gt;John&lt;/first&gt;</a:t>
            </a:r>
          </a:p>
          <a:p>
            <a:pPr marL="342900" indent="-342900" eaLnBrk="1" hangingPunct="1">
              <a:defRPr/>
            </a:pPr>
            <a:r>
              <a:rPr lang="en-SG" sz="2400" dirty="0">
                <a:latin typeface="Times New Roman" pitchFamily="18" charset="0"/>
              </a:rPr>
              <a:t>           </a:t>
            </a:r>
            <a:r>
              <a:rPr lang="en-SG" sz="2400" b="1" dirty="0">
                <a:latin typeface="Times New Roman" pitchFamily="18" charset="0"/>
              </a:rPr>
              <a:t>&lt;last&gt;Doe&lt;/last&gt;</a:t>
            </a:r>
          </a:p>
          <a:p>
            <a:pPr marL="342900" indent="-342900" eaLnBrk="1" hangingPunct="1">
              <a:defRPr/>
            </a:pPr>
            <a:r>
              <a:rPr lang="en-SG" sz="2400" b="1" dirty="0">
                <a:latin typeface="Times New Roman" pitchFamily="18" charset="0"/>
              </a:rPr>
              <a:t>     &lt;/name&gt; </a:t>
            </a:r>
          </a:p>
          <a:p>
            <a:pPr marL="342900" indent="-342900" eaLnBrk="1" hangingPunct="1">
              <a:defRPr/>
            </a:pPr>
            <a:r>
              <a:rPr lang="en-SG" sz="2400" b="1" dirty="0">
                <a:latin typeface="Times New Roman" pitchFamily="18" charset="0"/>
              </a:rPr>
              <a:t>&lt;/student&gt;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1163" y="758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sz="4000" b="1" smtClean="0"/>
              <a:t>XML Tree</a:t>
            </a:r>
            <a:endParaRPr lang="en-US" altLang="en-US" sz="40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06513"/>
            <a:ext cx="5357813" cy="556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b="1" smtClean="0"/>
              <a:t>&lt;bookstore&gt;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  &lt;</a:t>
            </a:r>
            <a:r>
              <a:rPr lang="en-SG" altLang="en-US" sz="2200" smtClean="0">
                <a:solidFill>
                  <a:srgbClr val="2D2DB9"/>
                </a:solidFill>
              </a:rPr>
              <a:t>book</a:t>
            </a:r>
            <a:r>
              <a:rPr lang="en-SG" altLang="en-US" sz="2200" smtClean="0"/>
              <a:t> category="COOKING"&gt;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&lt;title </a:t>
            </a:r>
            <a:r>
              <a:rPr lang="en-SG" altLang="en-US" sz="2200" smtClean="0"/>
              <a:t>lang="en"&gt;Italian</a:t>
            </a:r>
            <a:r>
              <a:rPr lang="en-SG" altLang="en-US" sz="2200" smtClean="0">
                <a:solidFill>
                  <a:srgbClr val="2D2DB9"/>
                </a:solidFill>
              </a:rPr>
              <a:t>&lt;/title&gt;</a:t>
            </a:r>
            <a:endParaRPr lang="en-SG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&lt;author&gt;</a:t>
            </a:r>
            <a:r>
              <a:rPr lang="en-SG" altLang="en-US" sz="2200" smtClean="0"/>
              <a:t>Giada De Laurentiis</a:t>
            </a:r>
            <a:r>
              <a:rPr lang="en-SG" altLang="en-US" sz="2200" smtClean="0">
                <a:solidFill>
                  <a:srgbClr val="2D2DB9"/>
                </a:solidFill>
              </a:rPr>
              <a:t>&lt;/author&gt;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&lt;year&gt;</a:t>
            </a:r>
            <a:r>
              <a:rPr lang="en-SG" altLang="en-US" sz="2200" smtClean="0"/>
              <a:t>2005</a:t>
            </a:r>
            <a:r>
              <a:rPr lang="en-SG" altLang="en-US" sz="2200" smtClean="0">
                <a:solidFill>
                  <a:srgbClr val="2D2DB9"/>
                </a:solidFill>
              </a:rPr>
              <a:t>&lt;/year&gt;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 </a:t>
            </a:r>
            <a:r>
              <a:rPr lang="en-SG" altLang="en-US" sz="2200" smtClean="0">
                <a:solidFill>
                  <a:srgbClr val="2D2DB9"/>
                </a:solidFill>
              </a:rPr>
              <a:t>&lt;price&gt;</a:t>
            </a:r>
            <a:r>
              <a:rPr lang="en-SG" altLang="en-US" sz="2200" smtClean="0"/>
              <a:t>30.00</a:t>
            </a:r>
            <a:r>
              <a:rPr lang="en-SG" altLang="en-US" sz="2200" smtClean="0">
                <a:solidFill>
                  <a:srgbClr val="2D2DB9"/>
                </a:solidFill>
              </a:rPr>
              <a:t>&lt;/price&gt;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>
                <a:solidFill>
                  <a:srgbClr val="2D2DB9"/>
                </a:solidFill>
              </a:rPr>
              <a:t>  &lt;/book&gt;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&lt;</a:t>
            </a:r>
            <a:r>
              <a:rPr lang="en-SG" altLang="en-US" sz="2200" smtClean="0">
                <a:solidFill>
                  <a:srgbClr val="2D2DB9"/>
                </a:solidFill>
              </a:rPr>
              <a:t>book</a:t>
            </a:r>
            <a:r>
              <a:rPr lang="en-SG" altLang="en-US" sz="2200" smtClean="0"/>
              <a:t> category=“CHILDREN"&gt;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&lt;title </a:t>
            </a:r>
            <a:r>
              <a:rPr lang="en-SG" altLang="en-US" sz="2200" smtClean="0"/>
              <a:t>lang="en"&gt;Harry</a:t>
            </a:r>
            <a:r>
              <a:rPr lang="en-SG" altLang="en-US" sz="2200" smtClean="0">
                <a:solidFill>
                  <a:srgbClr val="2D2DB9"/>
                </a:solidFill>
              </a:rPr>
              <a:t>&lt;/title&gt;</a:t>
            </a:r>
            <a:endParaRPr lang="en-SG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&lt;author&gt;J.K.Row&lt;/author&gt;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</a:t>
            </a:r>
            <a:r>
              <a:rPr lang="en-SG" altLang="en-US" sz="2200" smtClean="0">
                <a:solidFill>
                  <a:srgbClr val="2D2DB9"/>
                </a:solidFill>
              </a:rPr>
              <a:t>&lt;year&gt;</a:t>
            </a:r>
            <a:r>
              <a:rPr lang="en-SG" altLang="en-US" sz="2200" smtClean="0"/>
              <a:t>2005</a:t>
            </a:r>
            <a:r>
              <a:rPr lang="en-SG" altLang="en-US" sz="2200" smtClean="0">
                <a:solidFill>
                  <a:srgbClr val="2D2DB9"/>
                </a:solidFill>
              </a:rPr>
              <a:t>&lt;/year&gt;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/>
              <a:t>	 </a:t>
            </a:r>
            <a:r>
              <a:rPr lang="en-SG" altLang="en-US" sz="2200" smtClean="0">
                <a:solidFill>
                  <a:srgbClr val="2D2DB9"/>
                </a:solidFill>
              </a:rPr>
              <a:t>&lt;price&gt;4</a:t>
            </a:r>
            <a:r>
              <a:rPr lang="en-SG" altLang="en-US" sz="2200" smtClean="0"/>
              <a:t>0.00</a:t>
            </a:r>
            <a:r>
              <a:rPr lang="en-SG" altLang="en-US" sz="2200" smtClean="0">
                <a:solidFill>
                  <a:srgbClr val="2D2DB9"/>
                </a:solidFill>
              </a:rPr>
              <a:t>&lt;/price&gt;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smtClean="0">
                <a:solidFill>
                  <a:srgbClr val="2D2DB9"/>
                </a:solidFill>
              </a:rPr>
              <a:t>  &lt;/book&gt;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SG" altLang="en-US" sz="2200" smtClean="0">
              <a:solidFill>
                <a:srgbClr val="2D2DB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SG" altLang="en-US" sz="2200" b="1" smtClean="0"/>
              <a:t>&lt;/bookstore&gt; </a:t>
            </a:r>
            <a:endParaRPr lang="en-US" altLang="en-US" sz="2200" b="1" smtClean="0"/>
          </a:p>
        </p:txBody>
      </p:sp>
      <p:pic>
        <p:nvPicPr>
          <p:cNvPr id="25604" name="Content Placeholder 3" descr="node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13" y="2685217"/>
            <a:ext cx="5100987" cy="354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587500"/>
            <a:ext cx="8362950" cy="320833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Element names are </a:t>
            </a:r>
            <a:r>
              <a:rPr lang="en-US" sz="2400" b="1" dirty="0"/>
              <a:t>case-sensitive</a:t>
            </a:r>
          </a:p>
          <a:p>
            <a:r>
              <a:rPr lang="en-US" sz="2400" dirty="0"/>
              <a:t>Element names must </a:t>
            </a:r>
            <a:r>
              <a:rPr lang="en-US" sz="2400" i="1" dirty="0"/>
              <a:t>start</a:t>
            </a:r>
            <a:r>
              <a:rPr lang="en-US" sz="2400" dirty="0"/>
              <a:t> with a </a:t>
            </a:r>
            <a:r>
              <a:rPr lang="en-US" sz="2400" b="1" dirty="0"/>
              <a:t>letter</a:t>
            </a:r>
            <a:r>
              <a:rPr lang="en-US" sz="2400" dirty="0"/>
              <a:t> or </a:t>
            </a:r>
            <a:r>
              <a:rPr lang="en-US" sz="2400" b="1" dirty="0"/>
              <a:t>underscore</a:t>
            </a:r>
          </a:p>
          <a:p>
            <a:r>
              <a:rPr lang="en-US" sz="2400" dirty="0"/>
              <a:t>Element names cannot start with the </a:t>
            </a:r>
            <a:r>
              <a:rPr lang="en-US" sz="2400" b="1" dirty="0"/>
              <a:t>letters</a:t>
            </a:r>
            <a:r>
              <a:rPr lang="en-US" sz="2400" dirty="0"/>
              <a:t> </a:t>
            </a:r>
            <a:r>
              <a:rPr lang="en-US" sz="2400" b="1" dirty="0"/>
              <a:t>xml</a:t>
            </a:r>
            <a:r>
              <a:rPr lang="en-US" sz="2400" dirty="0"/>
              <a:t> </a:t>
            </a:r>
            <a:r>
              <a:rPr lang="en-US" sz="2400" dirty="0" smtClean="0"/>
              <a:t>(XML, Xml).</a:t>
            </a:r>
            <a:endParaRPr lang="en-US" sz="2400" dirty="0"/>
          </a:p>
          <a:p>
            <a:r>
              <a:rPr lang="en-US" sz="2400" dirty="0"/>
              <a:t>Element names can </a:t>
            </a:r>
            <a:r>
              <a:rPr lang="en-US" sz="2400" i="1" dirty="0"/>
              <a:t>contain</a:t>
            </a:r>
            <a:r>
              <a:rPr lang="en-US" sz="2400" dirty="0"/>
              <a:t> </a:t>
            </a:r>
            <a:r>
              <a:rPr lang="en-US" sz="2400" b="1" dirty="0"/>
              <a:t>letters</a:t>
            </a:r>
            <a:r>
              <a:rPr lang="en-US" sz="2400" dirty="0"/>
              <a:t>, </a:t>
            </a:r>
            <a:r>
              <a:rPr lang="en-US" sz="2400" b="1" dirty="0"/>
              <a:t>digits</a:t>
            </a:r>
            <a:r>
              <a:rPr lang="en-US" sz="2400" dirty="0"/>
              <a:t>, </a:t>
            </a:r>
            <a:r>
              <a:rPr lang="en-US" sz="2400" b="1" dirty="0"/>
              <a:t>hyphens</a:t>
            </a:r>
            <a:r>
              <a:rPr lang="en-US" sz="2400" dirty="0"/>
              <a:t>, </a:t>
            </a:r>
            <a:r>
              <a:rPr lang="en-US" sz="2400" b="1" dirty="0"/>
              <a:t>underscores</a:t>
            </a:r>
            <a:r>
              <a:rPr lang="en-US" sz="2400" dirty="0"/>
              <a:t>, and </a:t>
            </a:r>
            <a:r>
              <a:rPr lang="en-US" sz="2400" b="1" dirty="0"/>
              <a:t>periods</a:t>
            </a:r>
          </a:p>
          <a:p>
            <a:r>
              <a:rPr lang="en-US" sz="2400" dirty="0"/>
              <a:t>Element names cannot contain </a:t>
            </a:r>
            <a:r>
              <a:rPr lang="en-US" sz="2400" b="1" dirty="0"/>
              <a:t>spaces</a:t>
            </a:r>
          </a:p>
          <a:p>
            <a:r>
              <a:rPr lang="en-US" sz="2400" dirty="0"/>
              <a:t>Any name can be used, no words are reserved (except xml).</a:t>
            </a:r>
          </a:p>
          <a:p>
            <a:pPr algn="just">
              <a:lnSpc>
                <a:spcPct val="150000"/>
              </a:lnSpc>
              <a:defRPr/>
            </a:pPr>
            <a:endParaRPr 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0816" y="4795838"/>
            <a:ext cx="2944757" cy="164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2400" b="1" dirty="0"/>
              <a:t>Valid name</a:t>
            </a:r>
            <a:r>
              <a:rPr lang="en-US" sz="2400" dirty="0"/>
              <a:t>		</a:t>
            </a:r>
          </a:p>
          <a:p>
            <a:pPr marL="342900" indent="-342900" eaLnBrk="1" hangingPunct="1">
              <a:defRPr/>
            </a:pPr>
            <a:r>
              <a:rPr lang="en-US" sz="2400" dirty="0">
                <a:solidFill>
                  <a:srgbClr val="FF00FF"/>
                </a:solidFill>
              </a:rPr>
              <a:t>&lt;first-name&gt;	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342900" indent="-342900" eaLnBrk="1" hangingPunct="1">
              <a:defRPr/>
            </a:pPr>
            <a:r>
              <a:rPr lang="en-US" sz="2400" dirty="0" smtClean="0">
                <a:solidFill>
                  <a:srgbClr val="FF00FF"/>
                </a:solidFill>
              </a:rPr>
              <a:t>&lt;</a:t>
            </a:r>
            <a:r>
              <a:rPr lang="en-US" sz="2400" dirty="0">
                <a:solidFill>
                  <a:srgbClr val="FF00FF"/>
                </a:solidFill>
              </a:rPr>
              <a:t>12id</a:t>
            </a:r>
            <a:r>
              <a:rPr lang="en-US" sz="2400" dirty="0" smtClean="0">
                <a:solidFill>
                  <a:srgbClr val="FF00FF"/>
                </a:solidFill>
              </a:rPr>
              <a:t>&gt;	</a:t>
            </a: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 bwMode="auto">
          <a:xfrm>
            <a:off x="457200" y="706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/>
              <a:t>Element Naming in XML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45701" y="4783083"/>
            <a:ext cx="2820691" cy="164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2400" b="1" dirty="0" smtClean="0"/>
              <a:t>Invalid name</a:t>
            </a:r>
            <a:endParaRPr lang="en-US" sz="2400" b="1" dirty="0"/>
          </a:p>
          <a:p>
            <a:pPr marL="342900" indent="-342900" eaLnBrk="1" hangingPunct="1">
              <a:defRPr/>
            </a:pPr>
            <a:r>
              <a:rPr lang="en-US" sz="2400" dirty="0" smtClean="0">
                <a:solidFill>
                  <a:srgbClr val="FF00FF"/>
                </a:solidFill>
              </a:rPr>
              <a:t>&lt;</a:t>
            </a:r>
            <a:r>
              <a:rPr lang="en-US" sz="2400" dirty="0">
                <a:solidFill>
                  <a:srgbClr val="FF00FF"/>
                </a:solidFill>
              </a:rPr>
              <a:t>xml-name&gt;</a:t>
            </a:r>
          </a:p>
          <a:p>
            <a:pPr marL="342900" indent="-342900" eaLnBrk="1" hangingPunct="1">
              <a:defRPr/>
            </a:pPr>
            <a:r>
              <a:rPr lang="en-US" sz="2400" dirty="0" smtClean="0">
                <a:solidFill>
                  <a:srgbClr val="FF00FF"/>
                </a:solidFill>
              </a:rPr>
              <a:t>&lt;</a:t>
            </a:r>
            <a:r>
              <a:rPr lang="en-US" sz="2400" dirty="0">
                <a:solidFill>
                  <a:srgbClr val="FF00FF"/>
                </a:solidFill>
              </a:rPr>
              <a:t>first name&gt;</a:t>
            </a:r>
          </a:p>
          <a:p>
            <a:pPr marL="342900" indent="-342900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2350" y="749300"/>
            <a:ext cx="644525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Elements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528763"/>
            <a:ext cx="8662988" cy="512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</a:pPr>
            <a:r>
              <a:rPr lang="en-SG" altLang="en-US" sz="2800" dirty="0" smtClean="0"/>
              <a:t>An </a:t>
            </a:r>
            <a:r>
              <a:rPr lang="en-SG" altLang="en-US" sz="2800" b="1" dirty="0" smtClean="0"/>
              <a:t>XML element</a:t>
            </a:r>
            <a:r>
              <a:rPr lang="en-SG" altLang="en-US" sz="2800" dirty="0" smtClean="0"/>
              <a:t> is everything from (including) the element's start tag to (including) the element's end tag.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	e.g.,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           </a:t>
            </a:r>
            <a:r>
              <a:rPr lang="en-SG" altLang="en-US" sz="2600" dirty="0" smtClean="0">
                <a:solidFill>
                  <a:srgbClr val="2D2DB9"/>
                </a:solidFill>
              </a:rPr>
              <a:t>&lt;title&gt;Harry Potter&lt;/title&gt;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SG" altLang="en-US" sz="2600" dirty="0" smtClean="0">
                <a:solidFill>
                  <a:srgbClr val="2D2DB9"/>
                </a:solidFill>
              </a:rPr>
              <a:t>           &lt;</a:t>
            </a:r>
            <a:r>
              <a:rPr lang="en-SG" altLang="en-US" sz="2600" dirty="0" err="1" smtClean="0">
                <a:solidFill>
                  <a:srgbClr val="2D2DB9"/>
                </a:solidFill>
              </a:rPr>
              <a:t>br</a:t>
            </a:r>
            <a:r>
              <a:rPr lang="en-SG" altLang="en-US" sz="2600" dirty="0" smtClean="0">
                <a:solidFill>
                  <a:srgbClr val="2D2DB9"/>
                </a:solidFill>
              </a:rPr>
              <a:t>/&gt; // empty element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SG" altLang="en-US" sz="2600" dirty="0" smtClean="0"/>
          </a:p>
          <a:p>
            <a:pPr algn="just">
              <a:lnSpc>
                <a:spcPct val="80000"/>
              </a:lnSpc>
            </a:pPr>
            <a:r>
              <a:rPr lang="en-SG" altLang="en-US" sz="2800" dirty="0" smtClean="0"/>
              <a:t>An element can contain other elements, simple text or a mixture of both. Elements can also have attributes.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700" dirty="0" smtClean="0">
                <a:solidFill>
                  <a:schemeClr val="accent6">
                    <a:lumMod val="75000"/>
                  </a:schemeClr>
                </a:solidFill>
              </a:rPr>
              <a:t>e.g., </a:t>
            </a: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&lt;book   </a:t>
            </a:r>
            <a:r>
              <a:rPr lang="en-SG" altLang="en-US" sz="2400" dirty="0" smtClean="0">
                <a:solidFill>
                  <a:srgbClr val="FF0000"/>
                </a:solidFill>
              </a:rPr>
              <a:t>category</a:t>
            </a: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="WEB"&gt;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	               </a:t>
            </a: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&lt;title&gt;Learning XML&lt;/title&gt;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		        &lt;author&gt;Erik T. Ray&lt;/author&gt;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		        &lt;year&gt;2003&lt;/year&gt;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SG" altLang="en-US" sz="2400" dirty="0" smtClean="0">
                <a:solidFill>
                  <a:schemeClr val="accent6">
                    <a:lumMod val="75000"/>
                  </a:schemeClr>
                </a:solidFill>
              </a:rPr>
              <a:t>		 &lt;/book&gt;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746125"/>
            <a:ext cx="8229600" cy="671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Tags,Text and Element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3663950"/>
            <a:ext cx="8229600" cy="280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&lt;name&gt; is the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start tag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&lt;/name&gt; is the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end tag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&lt;name&gt;John Doe&lt;/name&gt; is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an element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nickname-=“JJ” is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attribute</a:t>
            </a:r>
            <a:r>
              <a:rPr lang="en-US" altLang="en-US" sz="2800" dirty="0" smtClean="0"/>
              <a:t> of &lt;name&gt;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element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Text between start tag and end tag is called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element content.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08213" y="1736725"/>
            <a:ext cx="3903662" cy="1398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2400"/>
              <a:t>&lt;name nickname=“JJ”&gt; </a:t>
            </a:r>
          </a:p>
          <a:p>
            <a:pPr marL="342900" indent="-342900" eaLnBrk="1" hangingPunct="1">
              <a:defRPr/>
            </a:pPr>
            <a:r>
              <a:rPr lang="en-US" sz="2400"/>
              <a:t>            John Doe</a:t>
            </a:r>
          </a:p>
          <a:p>
            <a:pPr marL="342900" indent="-342900" eaLnBrk="1" hangingPunct="1">
              <a:defRPr/>
            </a:pPr>
            <a:r>
              <a:rPr lang="en-US" sz="2400"/>
              <a:t>&lt;/name&gt;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787400"/>
            <a:ext cx="8229600" cy="71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Element content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843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300" dirty="0" smtClean="0"/>
              <a:t>Text between start tag and end tag of an element.</a:t>
            </a:r>
          </a:p>
          <a:p>
            <a:r>
              <a:rPr lang="en-US" altLang="en-US" sz="2300" dirty="0" smtClean="0"/>
              <a:t>PCDATA(</a:t>
            </a:r>
            <a:r>
              <a:rPr lang="en-US" sz="2400" b="1" dirty="0"/>
              <a:t>parsed character data</a:t>
            </a:r>
            <a:r>
              <a:rPr lang="en-US" sz="2400" dirty="0"/>
              <a:t>.</a:t>
            </a:r>
            <a:r>
              <a:rPr lang="en-US" altLang="en-US" sz="2300" dirty="0" smtClean="0"/>
              <a:t>)</a:t>
            </a:r>
          </a:p>
          <a:p>
            <a:pPr lvl="1"/>
            <a:r>
              <a:rPr lang="en-US" altLang="en-US" sz="2300" dirty="0" smtClean="0"/>
              <a:t>Text content or text node</a:t>
            </a:r>
          </a:p>
          <a:p>
            <a:pPr lvl="1"/>
            <a:r>
              <a:rPr lang="en-US" altLang="en-US" sz="2300" dirty="0" smtClean="0"/>
              <a:t>In XML, white space stays</a:t>
            </a:r>
          </a:p>
          <a:p>
            <a:pPr lvl="1"/>
            <a:r>
              <a:rPr lang="en-US" altLang="en-US" sz="2300" dirty="0" smtClean="0"/>
              <a:t>Some </a:t>
            </a:r>
            <a:r>
              <a:rPr lang="en-US" altLang="en-US" sz="2300" dirty="0"/>
              <a:t>reserved</a:t>
            </a:r>
            <a:r>
              <a:rPr lang="en-US" altLang="en-US" sz="2300" dirty="0" smtClean="0"/>
              <a:t> characters that can’t be included in PCDATA;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&lt; </a:t>
            </a:r>
            <a:r>
              <a:rPr lang="en-US" altLang="en-US" sz="2400" b="1" dirty="0" smtClean="0"/>
              <a:t>,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&gt; </a:t>
            </a:r>
            <a:r>
              <a:rPr lang="en-US" altLang="en-US" sz="2400" b="1" dirty="0" smtClean="0"/>
              <a:t>,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&amp;</a:t>
            </a:r>
            <a:r>
              <a:rPr lang="en-US" altLang="en-US" sz="2400" b="1" dirty="0" smtClean="0"/>
              <a:t>,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300" dirty="0" smtClean="0"/>
              <a:t>etc.</a:t>
            </a:r>
          </a:p>
          <a:p>
            <a:r>
              <a:rPr lang="en-US" altLang="en-US" sz="2300" b="1" dirty="0" smtClean="0"/>
              <a:t>CDATA(</a:t>
            </a:r>
            <a:r>
              <a:rPr lang="en-US" sz="2400" b="1" dirty="0"/>
              <a:t>character </a:t>
            </a:r>
            <a:r>
              <a:rPr lang="en-US" sz="2400" b="1" dirty="0" smtClean="0"/>
              <a:t>data</a:t>
            </a:r>
            <a:r>
              <a:rPr lang="en-US" altLang="en-US" sz="2300" b="1" dirty="0" smtClean="0"/>
              <a:t>)</a:t>
            </a:r>
          </a:p>
          <a:p>
            <a:pPr lvl="1"/>
            <a:r>
              <a:rPr lang="en-US" altLang="en-US" sz="2300" dirty="0" smtClean="0"/>
              <a:t>Parser ignore the text defined by CDATA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5203099"/>
            <a:ext cx="6767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&lt;comparison&gt; &lt;![CDATA[6 is &lt;7 and 7 is &gt; 6]]&gt;</a:t>
            </a:r>
          </a:p>
          <a:p>
            <a:pPr lvl="1" eaLnBrk="1" hangingPunct="1"/>
            <a:r>
              <a:rPr lang="en-US" altLang="en-US"/>
              <a:t>&lt;/comparison&gt;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4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An Example XML Document</a:t>
            </a:r>
            <a:endParaRPr lang="en-US" altLang="en-US" sz="36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751013"/>
            <a:ext cx="8739188" cy="735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SG" altLang="en-US" sz="2400" smtClean="0"/>
              <a:t>XML documents use a self-describing and simple syntax: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0525" y="2346325"/>
            <a:ext cx="6573838" cy="3446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b="1" dirty="0">
                <a:latin typeface="+mj-lt"/>
                <a:cs typeface="+mn-cs"/>
              </a:rPr>
              <a:t>&lt;?xml version="1.0" encoding="ISO-8859-1"?&gt;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b="1" dirty="0">
                <a:latin typeface="+mj-lt"/>
                <a:cs typeface="+mn-cs"/>
              </a:rPr>
              <a:t>&lt;student&gt;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</a:t>
            </a:r>
            <a:r>
              <a:rPr lang="en-SG" sz="2400" b="1" dirty="0">
                <a:latin typeface="+mj-lt"/>
                <a:cs typeface="+mn-cs"/>
              </a:rPr>
              <a:t>&lt;name&gt;</a:t>
            </a:r>
            <a:r>
              <a:rPr lang="en-SG" sz="2400" dirty="0">
                <a:latin typeface="+mj-lt"/>
                <a:cs typeface="+mn-cs"/>
              </a:rPr>
              <a:t>Su </a:t>
            </a:r>
            <a:r>
              <a:rPr lang="en-SG" sz="2400" dirty="0" err="1">
                <a:latin typeface="+mj-lt"/>
                <a:cs typeface="+mn-cs"/>
              </a:rPr>
              <a:t>Su</a:t>
            </a:r>
            <a:r>
              <a:rPr lang="en-SG" sz="2400" b="1" dirty="0">
                <a:latin typeface="+mj-lt"/>
                <a:cs typeface="+mn-cs"/>
              </a:rPr>
              <a:t>&lt;/name&gt;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</a:t>
            </a:r>
            <a:r>
              <a:rPr lang="en-SG" sz="2400" b="1" dirty="0">
                <a:latin typeface="+mj-lt"/>
                <a:cs typeface="+mn-cs"/>
              </a:rPr>
              <a:t>&lt;</a:t>
            </a:r>
            <a:r>
              <a:rPr lang="en-SG" sz="2400" b="1" dirty="0" err="1">
                <a:latin typeface="+mj-lt"/>
                <a:cs typeface="+mn-cs"/>
              </a:rPr>
              <a:t>rollno</a:t>
            </a:r>
            <a:r>
              <a:rPr lang="en-SG" sz="2400" b="1" dirty="0">
                <a:latin typeface="+mj-lt"/>
                <a:cs typeface="+mn-cs"/>
              </a:rPr>
              <a:t>&gt;</a:t>
            </a:r>
            <a:r>
              <a:rPr lang="en-SG" sz="2400" dirty="0">
                <a:latin typeface="+mj-lt"/>
                <a:cs typeface="+mn-cs"/>
              </a:rPr>
              <a:t>LTNET - 100</a:t>
            </a:r>
            <a:r>
              <a:rPr lang="en-SG" sz="2400" b="1" dirty="0">
                <a:latin typeface="+mj-lt"/>
                <a:cs typeface="+mn-cs"/>
              </a:rPr>
              <a:t>&lt;/</a:t>
            </a:r>
            <a:r>
              <a:rPr lang="en-SG" sz="2400" b="1" dirty="0" err="1">
                <a:latin typeface="+mj-lt"/>
                <a:cs typeface="+mn-cs"/>
              </a:rPr>
              <a:t>rollno</a:t>
            </a:r>
            <a:r>
              <a:rPr lang="en-SG" sz="2400" b="1" dirty="0">
                <a:latin typeface="+mj-lt"/>
                <a:cs typeface="+mn-cs"/>
              </a:rPr>
              <a:t>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dirty="0">
                <a:latin typeface="+mj-lt"/>
                <a:cs typeface="+mn-cs"/>
              </a:rPr>
              <a:t>	</a:t>
            </a:r>
            <a:r>
              <a:rPr lang="en-SG" sz="2400" b="1" dirty="0">
                <a:latin typeface="+mj-lt"/>
                <a:cs typeface="+mn-cs"/>
              </a:rPr>
              <a:t>&lt;class&gt;</a:t>
            </a:r>
            <a:r>
              <a:rPr lang="en-SG" sz="2400" dirty="0">
                <a:latin typeface="+mj-lt"/>
                <a:cs typeface="+mn-cs"/>
              </a:rPr>
              <a:t>Long Term NET</a:t>
            </a:r>
            <a:r>
              <a:rPr lang="en-SG" sz="2400" b="1" dirty="0">
                <a:latin typeface="+mj-lt"/>
                <a:cs typeface="+mn-cs"/>
              </a:rPr>
              <a:t>&lt;/class&gt;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+mn-cs"/>
              </a:rPr>
              <a:t>	</a:t>
            </a:r>
            <a:r>
              <a:rPr lang="en-US" sz="2400" b="1" dirty="0">
                <a:latin typeface="+mj-lt"/>
                <a:cs typeface="+mn-cs"/>
              </a:rPr>
              <a:t>&lt;center&gt;</a:t>
            </a:r>
            <a:r>
              <a:rPr lang="en-US" sz="2400" dirty="0">
                <a:latin typeface="+mj-lt"/>
                <a:cs typeface="+mn-cs"/>
              </a:rPr>
              <a:t>IMCEITS</a:t>
            </a:r>
            <a:r>
              <a:rPr lang="en-US" sz="2400" b="1" dirty="0">
                <a:latin typeface="+mj-lt"/>
                <a:cs typeface="+mn-cs"/>
              </a:rPr>
              <a:t>&lt;/center&gt;</a:t>
            </a:r>
            <a:endParaRPr lang="en-SG" sz="2400" b="1" dirty="0">
              <a:latin typeface="+mj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sz="2400" b="1" dirty="0">
                <a:latin typeface="+mj-lt"/>
                <a:cs typeface="+mn-cs"/>
              </a:rPr>
              <a:t>&lt;/student&gt;</a:t>
            </a:r>
            <a:endParaRPr lang="en-SG" sz="2400" b="1" kern="0" dirty="0">
              <a:latin typeface="+mj-lt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5425" y="5803900"/>
            <a:ext cx="8723313" cy="566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cs typeface="+mn-cs"/>
              </a:rPr>
              <a:t>The first line defines the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+mn-cs"/>
              </a:rPr>
              <a:t>version and the character encoding </a:t>
            </a:r>
            <a:r>
              <a:rPr lang="en-US" sz="2400" dirty="0">
                <a:latin typeface="+mj-lt"/>
                <a:cs typeface="+mn-cs"/>
              </a:rPr>
              <a:t>used.</a:t>
            </a:r>
            <a:endParaRPr lang="en-SG" sz="2400" kern="0" dirty="0">
              <a:latin typeface="+mj-lt"/>
              <a:cs typeface="+mn-cs"/>
            </a:endParaRPr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2" b="6741"/>
          <a:stretch>
            <a:fillRect/>
          </a:stretch>
        </p:blipFill>
        <p:spPr bwMode="auto">
          <a:xfrm>
            <a:off x="4967288" y="3081337"/>
            <a:ext cx="39941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793750"/>
            <a:ext cx="822960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7375" y="2825750"/>
            <a:ext cx="8301038" cy="392271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SG" altLang="en-US" sz="2400" b="1" smtClean="0"/>
              <a:t>XML Elements vs. Attributes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&lt;person </a:t>
            </a:r>
            <a:r>
              <a:rPr lang="en-US" altLang="en-US" sz="2400" b="1" smtClean="0"/>
              <a:t>gender="male"</a:t>
            </a:r>
            <a:r>
              <a:rPr lang="en-US" altLang="en-US" sz="2400" smtClean="0"/>
              <a:t>&gt;  </a:t>
            </a:r>
            <a:r>
              <a:rPr lang="en-US" altLang="en-US" sz="2400" smtClean="0">
                <a:solidFill>
                  <a:srgbClr val="FF00FF"/>
                </a:solidFill>
              </a:rPr>
              <a:t>// gender is used as attribute.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	&lt;firstname&gt;Amitabh&lt;/firstname&gt; &lt;lastname&gt;Bachchan&lt;/lastname&gt;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&lt;/person&gt;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&lt;person&gt;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&lt;gender&gt;male&lt;/gender&gt; </a:t>
            </a:r>
            <a:r>
              <a:rPr lang="en-US" altLang="en-US" sz="2400" smtClean="0">
                <a:solidFill>
                  <a:srgbClr val="FF00FF"/>
                </a:solidFill>
              </a:rPr>
              <a:t>// gender is used as element.</a:t>
            </a:r>
            <a:endParaRPr lang="en-US" altLang="en-US" sz="2400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	&lt;firstname&gt;Amitabh&lt;/firstname&gt; &lt;lastname&gt;Bachchan&lt;/lastname&gt;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/>
              <a:t>&lt;/person&gt; </a:t>
            </a:r>
          </a:p>
        </p:txBody>
      </p:sp>
      <p:sp>
        <p:nvSpPr>
          <p:cNvPr id="35844" name="Rectangle 3"/>
          <p:cNvSpPr txBox="1">
            <a:spLocks noChangeArrowheads="1"/>
          </p:cNvSpPr>
          <p:nvPr/>
        </p:nvSpPr>
        <p:spPr bwMode="auto">
          <a:xfrm>
            <a:off x="111125" y="1498600"/>
            <a:ext cx="89042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SG" altLang="en-US" sz="2600" dirty="0">
                <a:latin typeface="Times New Roman" panose="02020603050405020304" pitchFamily="18" charset="0"/>
              </a:rPr>
              <a:t>XML elements can have attributes in the start tag, like HTML.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altLang="en-US" sz="2600" dirty="0">
                <a:latin typeface="Times New Roman" panose="02020603050405020304" pitchFamily="18" charset="0"/>
              </a:rPr>
              <a:t>Attributes provide additional information about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altLang="en-US" sz="2600" dirty="0">
                <a:latin typeface="Times New Roman" panose="02020603050405020304" pitchFamily="18" charset="0"/>
              </a:rPr>
              <a:t>Attribute </a:t>
            </a:r>
            <a:r>
              <a:rPr lang="en-SG" altLang="en-US" sz="2600" b="1" dirty="0">
                <a:latin typeface="Times New Roman" panose="02020603050405020304" pitchFamily="18" charset="0"/>
              </a:rPr>
              <a:t>values</a:t>
            </a:r>
            <a:r>
              <a:rPr lang="en-SG" altLang="en-US" sz="2600" dirty="0">
                <a:latin typeface="Times New Roman" panose="02020603050405020304" pitchFamily="18" charset="0"/>
              </a:rPr>
              <a:t> must be in </a:t>
            </a:r>
            <a:r>
              <a:rPr lang="en-SG" altLang="en-US" sz="2600" b="1" dirty="0">
                <a:latin typeface="Times New Roman" panose="02020603050405020304" pitchFamily="18" charset="0"/>
              </a:rPr>
              <a:t>quotes</a:t>
            </a:r>
            <a:r>
              <a:rPr lang="en-SG" altLang="en-US" sz="2600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9938"/>
            <a:ext cx="8229600" cy="75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4000" b="1" smtClean="0"/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588" y="1600200"/>
            <a:ext cx="8780462" cy="471011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indent="-292100">
              <a:defRPr/>
            </a:pPr>
            <a:r>
              <a:rPr lang="en-GB" dirty="0"/>
              <a:t>What is XML?</a:t>
            </a:r>
          </a:p>
          <a:p>
            <a:pPr>
              <a:defRPr/>
            </a:pPr>
            <a:r>
              <a:rPr lang="en-US" dirty="0"/>
              <a:t>Features and Benefits of XML</a:t>
            </a:r>
          </a:p>
          <a:p>
            <a:pPr marL="292100" indent="-292100">
              <a:defRPr/>
            </a:pPr>
            <a:r>
              <a:rPr lang="en-GB" dirty="0"/>
              <a:t>Two Types of XML</a:t>
            </a:r>
          </a:p>
          <a:p>
            <a:pPr>
              <a:defRPr/>
            </a:pPr>
            <a:r>
              <a:rPr lang="en-US" dirty="0"/>
              <a:t>XML Structure and Syntax</a:t>
            </a:r>
          </a:p>
          <a:p>
            <a:pPr>
              <a:defRPr/>
            </a:pPr>
            <a:r>
              <a:rPr lang="en-US" dirty="0"/>
              <a:t>XML Elements and Attributes</a:t>
            </a:r>
          </a:p>
          <a:p>
            <a:pPr marL="292100" indent="-292100">
              <a:defRPr/>
            </a:pPr>
            <a:r>
              <a:rPr lang="en-GB" dirty="0" smtClean="0"/>
              <a:t>Document </a:t>
            </a:r>
            <a:r>
              <a:rPr lang="en-GB" dirty="0"/>
              <a:t>Type Definition (DTD)</a:t>
            </a:r>
          </a:p>
          <a:p>
            <a:pPr marL="292100" indent="-292100">
              <a:defRPr/>
            </a:pPr>
            <a:endParaRPr lang="en-GB" dirty="0"/>
          </a:p>
          <a:p>
            <a:pPr marL="292100" indent="-292100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765175"/>
            <a:ext cx="8229600" cy="61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Built-in Entity 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533525"/>
            <a:ext cx="8691563" cy="4233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Entity reference can be used to include special characters within the XML document.</a:t>
            </a:r>
          </a:p>
          <a:p>
            <a:r>
              <a:rPr lang="en-US" altLang="en-US" sz="2800" dirty="0" smtClean="0"/>
              <a:t>There are </a:t>
            </a:r>
            <a:r>
              <a:rPr lang="en-US" altLang="en-US" sz="2800" b="1" dirty="0" smtClean="0"/>
              <a:t>five</a:t>
            </a:r>
            <a:r>
              <a:rPr lang="en-US" altLang="en-US" sz="2800" dirty="0" smtClean="0"/>
              <a:t> predefined entity references in XML.</a:t>
            </a:r>
          </a:p>
          <a:p>
            <a:pPr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SG" altLang="en-US" sz="2800" dirty="0" smtClean="0">
                <a:solidFill>
                  <a:srgbClr val="FF0000"/>
                </a:solidFill>
              </a:rPr>
              <a:t>&amp;</a:t>
            </a:r>
            <a:r>
              <a:rPr lang="en-SG" altLang="en-US" sz="2800" dirty="0" err="1" smtClean="0">
                <a:solidFill>
                  <a:srgbClr val="FF0000"/>
                </a:solidFill>
              </a:rPr>
              <a:t>lt</a:t>
            </a:r>
            <a:r>
              <a:rPr lang="en-SG" altLang="en-US" sz="2800" dirty="0" smtClean="0">
                <a:solidFill>
                  <a:srgbClr val="FF0000"/>
                </a:solidFill>
              </a:rPr>
              <a:t>; </a:t>
            </a:r>
            <a:r>
              <a:rPr lang="en-SG" altLang="en-US" sz="2800" dirty="0" smtClean="0"/>
              <a:t>	&lt; 	less than character </a:t>
            </a:r>
          </a:p>
          <a:p>
            <a:pPr>
              <a:buFontTx/>
              <a:buNone/>
            </a:pPr>
            <a:r>
              <a:rPr lang="en-SG" altLang="en-US" sz="2800" dirty="0" smtClean="0"/>
              <a:t>	</a:t>
            </a:r>
            <a:r>
              <a:rPr lang="en-SG" altLang="en-US" sz="2800" dirty="0" smtClean="0">
                <a:solidFill>
                  <a:srgbClr val="FF0000"/>
                </a:solidFill>
              </a:rPr>
              <a:t>&amp;</a:t>
            </a:r>
            <a:r>
              <a:rPr lang="en-SG" altLang="en-US" sz="2800" dirty="0" err="1" smtClean="0">
                <a:solidFill>
                  <a:srgbClr val="FF0000"/>
                </a:solidFill>
              </a:rPr>
              <a:t>gt</a:t>
            </a:r>
            <a:r>
              <a:rPr lang="en-SG" altLang="en-US" sz="2800" dirty="0" smtClean="0">
                <a:solidFill>
                  <a:srgbClr val="FF0000"/>
                </a:solidFill>
              </a:rPr>
              <a:t>; </a:t>
            </a:r>
            <a:r>
              <a:rPr lang="en-SG" altLang="en-US" sz="2800" dirty="0" smtClean="0"/>
              <a:t>	&gt; 	greater than character </a:t>
            </a:r>
          </a:p>
          <a:p>
            <a:pPr>
              <a:buFontTx/>
              <a:buNone/>
            </a:pPr>
            <a:r>
              <a:rPr lang="en-SG" altLang="en-US" sz="2800" dirty="0" smtClean="0"/>
              <a:t>	</a:t>
            </a:r>
            <a:r>
              <a:rPr lang="en-SG" altLang="en-US" sz="2800" dirty="0" smtClean="0">
                <a:solidFill>
                  <a:srgbClr val="FF0000"/>
                </a:solidFill>
              </a:rPr>
              <a:t>&amp;amp; </a:t>
            </a:r>
            <a:r>
              <a:rPr lang="en-SG" altLang="en-US" sz="2800" dirty="0" smtClean="0"/>
              <a:t>	&amp; 	ampersand  character </a:t>
            </a:r>
          </a:p>
          <a:p>
            <a:pPr>
              <a:buFontTx/>
              <a:buNone/>
            </a:pPr>
            <a:r>
              <a:rPr lang="en-SG" altLang="en-US" sz="2800" dirty="0" smtClean="0"/>
              <a:t>	</a:t>
            </a:r>
            <a:r>
              <a:rPr lang="en-SG" altLang="en-US" sz="2800" dirty="0" smtClean="0">
                <a:solidFill>
                  <a:srgbClr val="FF0000"/>
                </a:solidFill>
              </a:rPr>
              <a:t>&amp;</a:t>
            </a:r>
            <a:r>
              <a:rPr lang="en-SG" altLang="en-US" sz="2800" dirty="0" err="1" smtClean="0">
                <a:solidFill>
                  <a:srgbClr val="FF0000"/>
                </a:solidFill>
              </a:rPr>
              <a:t>apos</a:t>
            </a:r>
            <a:r>
              <a:rPr lang="en-SG" altLang="en-US" sz="2800" dirty="0" smtClean="0">
                <a:solidFill>
                  <a:srgbClr val="FF0000"/>
                </a:solidFill>
              </a:rPr>
              <a:t>; </a:t>
            </a:r>
            <a:r>
              <a:rPr lang="en-SG" altLang="en-US" sz="2800" dirty="0" smtClean="0"/>
              <a:t>	' 	apostrophe character </a:t>
            </a:r>
          </a:p>
          <a:p>
            <a:pPr>
              <a:buFontTx/>
              <a:buNone/>
            </a:pPr>
            <a:r>
              <a:rPr lang="en-SG" altLang="en-US" sz="2800" dirty="0" smtClean="0"/>
              <a:t>	</a:t>
            </a:r>
            <a:r>
              <a:rPr lang="en-SG" altLang="en-US" sz="2800" dirty="0" smtClean="0">
                <a:solidFill>
                  <a:srgbClr val="FF0000"/>
                </a:solidFill>
              </a:rPr>
              <a:t>&amp;</a:t>
            </a:r>
            <a:r>
              <a:rPr lang="en-SG" altLang="en-US" sz="2800" dirty="0" err="1" smtClean="0">
                <a:solidFill>
                  <a:srgbClr val="FF0000"/>
                </a:solidFill>
              </a:rPr>
              <a:t>quot</a:t>
            </a:r>
            <a:r>
              <a:rPr lang="en-SG" altLang="en-US" sz="2800" dirty="0" smtClean="0">
                <a:solidFill>
                  <a:srgbClr val="FF0000"/>
                </a:solidFill>
              </a:rPr>
              <a:t>; </a:t>
            </a:r>
            <a:r>
              <a:rPr lang="en-SG" altLang="en-US" sz="2800" dirty="0" smtClean="0"/>
              <a:t>	" 	quotation mark character </a:t>
            </a:r>
            <a:endParaRPr lang="en-US" altLang="en-US" sz="2800" dirty="0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806825" y="5694362"/>
            <a:ext cx="7119564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&lt;comparison&gt; 6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and 7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&lt;/comparison&gt;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Namespaces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438275"/>
            <a:ext cx="8678862" cy="1304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r>
              <a:rPr lang="en-SG" altLang="en-US" sz="2600" smtClean="0"/>
              <a:t>In XML, element names are defined by the developer. </a:t>
            </a:r>
          </a:p>
          <a:p>
            <a:pPr algn="just">
              <a:lnSpc>
                <a:spcPct val="90000"/>
              </a:lnSpc>
            </a:pPr>
            <a:r>
              <a:rPr lang="en-SG" altLang="en-US" sz="2600" smtClean="0"/>
              <a:t>This often results in a conflict when trying to mix XML documents from different XML applications.</a:t>
            </a:r>
          </a:p>
          <a:p>
            <a:pPr algn="just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9713" y="2782141"/>
            <a:ext cx="3535363" cy="3282950"/>
          </a:xfrm>
          <a:prstGeom prst="rect">
            <a:avLst/>
          </a:prstGeom>
          <a:solidFill>
            <a:schemeClr val="bg1"/>
          </a:solidFill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 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u="sng" dirty="0">
              <a:latin typeface="+mj-lt"/>
              <a:cs typeface="+mn-cs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&lt;table&gt;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 &lt;tr&gt;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&lt;td&gt;Apples&lt;/td&gt;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&lt;td&gt;Bananas&lt;/td&gt;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&lt;/tr&gt;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&lt;/table&gt;</a:t>
            </a:r>
            <a:endParaRPr lang="en-US" sz="2300" kern="0" dirty="0">
              <a:latin typeface="+mj-lt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41750" y="2830513"/>
            <a:ext cx="5122863" cy="3236912"/>
          </a:xfrm>
          <a:prstGeom prst="rect">
            <a:avLst/>
          </a:prstGeom>
          <a:solidFill>
            <a:schemeClr val="bg1"/>
          </a:solidFill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dirty="0">
              <a:latin typeface="+mj-lt"/>
              <a:cs typeface="+mn-cs"/>
            </a:endParaRP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&lt;table&gt; 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&lt;name&gt;African Coffee Table &lt;/name&gt; &lt;width&gt;80&lt;/width&gt; &lt;length&gt;120&lt;/length&gt; 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&lt;/table&gt;</a:t>
            </a:r>
            <a:endParaRPr lang="en-SG" sz="2300" u="sng" dirty="0">
              <a:latin typeface="+mj-lt"/>
              <a:cs typeface="+mn-cs"/>
            </a:endParaRPr>
          </a:p>
        </p:txBody>
      </p:sp>
      <p:sp>
        <p:nvSpPr>
          <p:cNvPr id="39942" name="Rectangle 3"/>
          <p:cNvSpPr txBox="1">
            <a:spLocks noChangeArrowheads="1"/>
          </p:cNvSpPr>
          <p:nvPr/>
        </p:nvSpPr>
        <p:spPr bwMode="auto">
          <a:xfrm>
            <a:off x="182563" y="6302375"/>
            <a:ext cx="867886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SG" altLang="en-US" sz="2400">
                <a:latin typeface="Times New Roman" panose="02020603050405020304" pitchFamily="18" charset="0"/>
              </a:rPr>
              <a:t>When added together, there would be a </a:t>
            </a:r>
            <a:r>
              <a:rPr lang="en-SG" altLang="en-US" sz="2400" b="1">
                <a:latin typeface="Times New Roman" panose="02020603050405020304" pitchFamily="18" charset="0"/>
              </a:rPr>
              <a:t>name conflict.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SG" altLang="en-US" sz="3600" b="1" dirty="0" smtClean="0"/>
              <a:t>Solving the Name Conflict Using a </a:t>
            </a:r>
            <a:r>
              <a:rPr lang="en-SG" altLang="en-US" sz="3600" b="1" dirty="0" smtClean="0">
                <a:solidFill>
                  <a:srgbClr val="FF0000"/>
                </a:solidFill>
              </a:rPr>
              <a:t>Prefix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5100" y="1649413"/>
            <a:ext cx="3792538" cy="425608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 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u="sng" dirty="0">
              <a:latin typeface="+mj-lt"/>
              <a:cs typeface="+mn-cs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</a:t>
            </a:r>
            <a:r>
              <a:rPr lang="en-SG" sz="2300" dirty="0" err="1">
                <a:solidFill>
                  <a:srgbClr val="FF0000"/>
                </a:solidFill>
                <a:latin typeface="+mj-lt"/>
                <a:cs typeface="+mn-cs"/>
              </a:rPr>
              <a:t>h</a:t>
            </a:r>
            <a:r>
              <a:rPr lang="en-SG" sz="2300" dirty="0" err="1">
                <a:latin typeface="+mj-lt"/>
                <a:cs typeface="+mn-cs"/>
              </a:rPr>
              <a:t>:table</a:t>
            </a:r>
            <a:r>
              <a:rPr lang="en-SG" sz="2300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 &lt;</a:t>
            </a:r>
            <a:r>
              <a:rPr lang="en-SG" sz="2300" dirty="0" err="1">
                <a:latin typeface="+mj-lt"/>
                <a:cs typeface="+mn-cs"/>
              </a:rPr>
              <a:t>h:tr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</a:t>
            </a:r>
            <a:r>
              <a:rPr lang="en-SG" sz="2300" dirty="0" err="1">
                <a:latin typeface="+mj-lt"/>
                <a:cs typeface="+mn-cs"/>
              </a:rPr>
              <a:t>h:td</a:t>
            </a:r>
            <a:r>
              <a:rPr lang="en-SG" sz="2300" dirty="0">
                <a:latin typeface="+mj-lt"/>
                <a:cs typeface="+mn-cs"/>
              </a:rPr>
              <a:t>&gt;Apples&lt;/</a:t>
            </a:r>
            <a:r>
              <a:rPr lang="en-SG" sz="2300" dirty="0" err="1">
                <a:latin typeface="+mj-lt"/>
                <a:cs typeface="+mn-cs"/>
              </a:rPr>
              <a:t>h:td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</a:t>
            </a:r>
            <a:r>
              <a:rPr lang="en-SG" sz="2300" dirty="0" err="1">
                <a:latin typeface="+mj-lt"/>
                <a:cs typeface="+mn-cs"/>
              </a:rPr>
              <a:t>h:td</a:t>
            </a:r>
            <a:r>
              <a:rPr lang="en-SG" sz="2300" dirty="0">
                <a:latin typeface="+mj-lt"/>
                <a:cs typeface="+mn-cs"/>
              </a:rPr>
              <a:t>&gt;Bananas&lt;/</a:t>
            </a:r>
            <a:r>
              <a:rPr lang="en-SG" sz="2300" dirty="0" err="1">
                <a:latin typeface="+mj-lt"/>
                <a:cs typeface="+mn-cs"/>
              </a:rPr>
              <a:t>h:td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&lt;/</a:t>
            </a:r>
            <a:r>
              <a:rPr lang="en-SG" sz="2300" dirty="0" err="1">
                <a:latin typeface="+mj-lt"/>
                <a:cs typeface="+mn-cs"/>
              </a:rPr>
              <a:t>h:tr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</a:t>
            </a:r>
            <a:r>
              <a:rPr lang="en-SG" sz="2300" dirty="0" err="1">
                <a:solidFill>
                  <a:srgbClr val="FF0000"/>
                </a:solidFill>
                <a:latin typeface="+mj-lt"/>
                <a:cs typeface="+mn-cs"/>
              </a:rPr>
              <a:t>h</a:t>
            </a:r>
            <a:r>
              <a:rPr lang="en-SG" sz="2300" dirty="0" err="1">
                <a:latin typeface="+mj-lt"/>
                <a:cs typeface="+mn-cs"/>
              </a:rPr>
              <a:t>:table</a:t>
            </a:r>
            <a:r>
              <a:rPr lang="en-SG" sz="2300" dirty="0">
                <a:latin typeface="+mj-lt"/>
                <a:cs typeface="+mn-cs"/>
              </a:rPr>
              <a:t>&gt;</a:t>
            </a:r>
            <a:endParaRPr lang="en-US" sz="2300" kern="0" dirty="0">
              <a:latin typeface="+mj-lt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37025" y="1619250"/>
            <a:ext cx="4827588" cy="42576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dirty="0">
              <a:latin typeface="+mj-lt"/>
              <a:cs typeface="+mn-cs"/>
            </a:endParaRP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</a:t>
            </a:r>
            <a:r>
              <a:rPr lang="en-SG" sz="2300" dirty="0" err="1">
                <a:solidFill>
                  <a:srgbClr val="FF0000"/>
                </a:solidFill>
                <a:latin typeface="+mj-lt"/>
                <a:cs typeface="+mn-cs"/>
              </a:rPr>
              <a:t>f</a:t>
            </a:r>
            <a:r>
              <a:rPr lang="en-SG" sz="2300" dirty="0" err="1">
                <a:latin typeface="+mj-lt"/>
                <a:cs typeface="+mn-cs"/>
              </a:rPr>
              <a:t>:table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</a:t>
            </a:r>
            <a:r>
              <a:rPr lang="en-SG" sz="2300" dirty="0" err="1">
                <a:latin typeface="+mj-lt"/>
                <a:cs typeface="+mn-cs"/>
              </a:rPr>
              <a:t>f:name</a:t>
            </a:r>
            <a:r>
              <a:rPr lang="en-SG" sz="2300" dirty="0">
                <a:latin typeface="+mj-lt"/>
                <a:cs typeface="+mn-cs"/>
              </a:rPr>
              <a:t>&gt;African Coffee Table &lt;/</a:t>
            </a:r>
            <a:r>
              <a:rPr lang="en-SG" sz="2300" dirty="0" err="1">
                <a:latin typeface="+mj-lt"/>
                <a:cs typeface="+mn-cs"/>
              </a:rPr>
              <a:t>f:name</a:t>
            </a:r>
            <a:r>
              <a:rPr lang="en-SG" sz="2300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 &lt;</a:t>
            </a:r>
            <a:r>
              <a:rPr lang="en-SG" sz="2300" dirty="0" err="1">
                <a:latin typeface="+mj-lt"/>
                <a:cs typeface="+mn-cs"/>
              </a:rPr>
              <a:t>f:width</a:t>
            </a:r>
            <a:r>
              <a:rPr lang="en-SG" sz="2300" dirty="0">
                <a:latin typeface="+mj-lt"/>
                <a:cs typeface="+mn-cs"/>
              </a:rPr>
              <a:t>&gt;80&lt;/</a:t>
            </a:r>
            <a:r>
              <a:rPr lang="en-SG" sz="2300" dirty="0" err="1">
                <a:latin typeface="+mj-lt"/>
                <a:cs typeface="+mn-cs"/>
              </a:rPr>
              <a:t>f:width</a:t>
            </a:r>
            <a:r>
              <a:rPr lang="en-SG" sz="2300" dirty="0">
                <a:latin typeface="+mj-lt"/>
                <a:cs typeface="+mn-cs"/>
              </a:rPr>
              <a:t>&gt; &lt;</a:t>
            </a:r>
            <a:r>
              <a:rPr lang="en-SG" sz="2300" dirty="0" err="1">
                <a:latin typeface="+mj-lt"/>
                <a:cs typeface="+mn-cs"/>
              </a:rPr>
              <a:t>f:length</a:t>
            </a:r>
            <a:r>
              <a:rPr lang="en-SG" sz="2300" dirty="0">
                <a:latin typeface="+mj-lt"/>
                <a:cs typeface="+mn-cs"/>
              </a:rPr>
              <a:t>&gt;120&lt;/</a:t>
            </a:r>
            <a:r>
              <a:rPr lang="en-SG" sz="2300" dirty="0" err="1">
                <a:latin typeface="+mj-lt"/>
                <a:cs typeface="+mn-cs"/>
              </a:rPr>
              <a:t>f:length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</a:t>
            </a:r>
            <a:r>
              <a:rPr lang="en-SG" sz="2300" dirty="0" err="1">
                <a:solidFill>
                  <a:srgbClr val="FF0000"/>
                </a:solidFill>
                <a:latin typeface="+mj-lt"/>
                <a:cs typeface="+mn-cs"/>
              </a:rPr>
              <a:t>f</a:t>
            </a:r>
            <a:r>
              <a:rPr lang="en-SG" sz="2300" dirty="0" err="1">
                <a:latin typeface="+mj-lt"/>
                <a:cs typeface="+mn-cs"/>
              </a:rPr>
              <a:t>:table</a:t>
            </a:r>
            <a:r>
              <a:rPr lang="en-SG" sz="2300" dirty="0">
                <a:latin typeface="+mj-lt"/>
                <a:cs typeface="+mn-cs"/>
              </a:rPr>
              <a:t>&gt;</a:t>
            </a:r>
            <a:endParaRPr lang="en-SG" sz="2300" u="sng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Using xmlns Attribute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271463" y="3201988"/>
            <a:ext cx="8132762" cy="34385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2300" u="sng" dirty="0">
                <a:latin typeface="Times New Roman" panose="02020603050405020304" pitchFamily="18" charset="0"/>
              </a:rPr>
              <a:t>Example 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SG" altLang="en-US" sz="2300" u="sng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&lt;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h:table</a:t>
            </a:r>
            <a:r>
              <a:rPr lang="en-SG" altLang="en-US" sz="2300" dirty="0">
                <a:latin typeface="Times New Roman" panose="02020603050405020304" pitchFamily="18" charset="0"/>
              </a:rPr>
              <a:t> </a:t>
            </a:r>
            <a:r>
              <a:rPr lang="en-SG" altLang="en-US" sz="23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SG" altLang="en-US" sz="23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xmlns:h</a:t>
            </a:r>
            <a:r>
              <a:rPr lang="en-SG" altLang="en-US" sz="2300" dirty="0">
                <a:latin typeface="Times New Roman" panose="02020603050405020304" pitchFamily="18" charset="0"/>
              </a:rPr>
              <a:t>=“</a:t>
            </a:r>
            <a:r>
              <a:rPr lang="en-SG" altLang="en-US" sz="2000" dirty="0"/>
              <a:t>http://www.w3.org/TR/html4/</a:t>
            </a:r>
            <a:r>
              <a:rPr lang="en-SG" altLang="en-US" sz="2300" dirty="0">
                <a:latin typeface="Times New Roman" panose="02020603050405020304" pitchFamily="18" charset="0"/>
              </a:rPr>
              <a:t>”&gt;</a:t>
            </a: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	 &lt;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h:tr</a:t>
            </a:r>
            <a:r>
              <a:rPr lang="en-SG" altLang="en-US" sz="2300" dirty="0">
                <a:latin typeface="Times New Roman" panose="02020603050405020304" pitchFamily="18" charset="0"/>
              </a:rPr>
              <a:t>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		&lt;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h:td</a:t>
            </a:r>
            <a:r>
              <a:rPr lang="en-SG" altLang="en-US" sz="2300" dirty="0">
                <a:latin typeface="Times New Roman" panose="02020603050405020304" pitchFamily="18" charset="0"/>
              </a:rPr>
              <a:t>&gt;Apples&lt;/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h:td</a:t>
            </a:r>
            <a:r>
              <a:rPr lang="en-SG" altLang="en-US" sz="2300" dirty="0">
                <a:latin typeface="Times New Roman" panose="02020603050405020304" pitchFamily="18" charset="0"/>
              </a:rPr>
              <a:t>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		&lt;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h:td</a:t>
            </a:r>
            <a:r>
              <a:rPr lang="en-SG" altLang="en-US" sz="2300" dirty="0">
                <a:latin typeface="Times New Roman" panose="02020603050405020304" pitchFamily="18" charset="0"/>
              </a:rPr>
              <a:t>&gt;Bananas&lt;/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h:td</a:t>
            </a:r>
            <a:r>
              <a:rPr lang="en-SG" altLang="en-US" sz="2300" dirty="0">
                <a:latin typeface="Times New Roman" panose="02020603050405020304" pitchFamily="18" charset="0"/>
              </a:rPr>
              <a:t>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	&lt;/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h:tr</a:t>
            </a:r>
            <a:r>
              <a:rPr lang="en-SG" altLang="en-US" sz="2300" dirty="0">
                <a:latin typeface="Times New Roman" panose="02020603050405020304" pitchFamily="18" charset="0"/>
              </a:rPr>
              <a:t>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300" dirty="0">
                <a:latin typeface="Times New Roman" panose="02020603050405020304" pitchFamily="18" charset="0"/>
              </a:rPr>
              <a:t>&lt;/</a:t>
            </a:r>
            <a:r>
              <a:rPr lang="en-SG" altLang="en-US" sz="2300" dirty="0" err="1">
                <a:latin typeface="Times New Roman" panose="02020603050405020304" pitchFamily="18" charset="0"/>
              </a:rPr>
              <a:t>h:table</a:t>
            </a:r>
            <a:r>
              <a:rPr lang="en-SG" altLang="en-US" sz="2300" dirty="0">
                <a:latin typeface="Times New Roman" panose="02020603050405020304" pitchFamily="18" charset="0"/>
              </a:rPr>
              <a:t>&gt;</a:t>
            </a:r>
            <a:endParaRPr lang="en-US" altLang="en-US" sz="2300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212725" y="1608138"/>
            <a:ext cx="867886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 name space declaration is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			 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xmlns:prefix</a:t>
            </a:r>
            <a:r>
              <a:rPr lang="en-US" altLang="en-US" sz="2400" b="1" dirty="0">
                <a:latin typeface="Times New Roman" panose="02020603050405020304" pitchFamily="18" charset="0"/>
              </a:rPr>
              <a:t>=“URL”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Using xmlns Attribute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7375" y="2274888"/>
            <a:ext cx="8099425" cy="3251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dirty="0">
              <a:latin typeface="+mj-lt"/>
              <a:cs typeface="+mn-cs"/>
            </a:endParaRP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</a:t>
            </a:r>
            <a:r>
              <a:rPr lang="en-SG" sz="2300" dirty="0" err="1">
                <a:latin typeface="+mj-lt"/>
                <a:cs typeface="+mn-cs"/>
              </a:rPr>
              <a:t>f:table</a:t>
            </a:r>
            <a:r>
              <a:rPr lang="en-SG" sz="2300" dirty="0">
                <a:latin typeface="+mj-lt"/>
                <a:cs typeface="+mn-cs"/>
              </a:rPr>
              <a:t> </a:t>
            </a:r>
            <a:r>
              <a:rPr lang="en-SG" sz="2300" dirty="0" err="1">
                <a:latin typeface="+mj-lt"/>
                <a:cs typeface="+mn-cs"/>
              </a:rPr>
              <a:t>xmlns:f</a:t>
            </a:r>
            <a:r>
              <a:rPr lang="en-SG" sz="2300" dirty="0">
                <a:latin typeface="+mj-lt"/>
                <a:cs typeface="+mn-cs"/>
              </a:rPr>
              <a:t>=“</a:t>
            </a:r>
            <a:r>
              <a:rPr lang="en-SG" sz="2000" dirty="0">
                <a:cs typeface="+mn-cs"/>
              </a:rPr>
              <a:t>http://www.w3schools.com/furniture</a:t>
            </a:r>
            <a:r>
              <a:rPr lang="en-SG" sz="2300" dirty="0">
                <a:latin typeface="+mj-lt"/>
                <a:cs typeface="+mn-cs"/>
              </a:rPr>
              <a:t>”&gt; 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</a:t>
            </a:r>
            <a:r>
              <a:rPr lang="en-SG" sz="2300" dirty="0" err="1">
                <a:latin typeface="+mj-lt"/>
                <a:cs typeface="+mn-cs"/>
              </a:rPr>
              <a:t>f:name</a:t>
            </a:r>
            <a:r>
              <a:rPr lang="en-SG" sz="2300" dirty="0">
                <a:latin typeface="+mj-lt"/>
                <a:cs typeface="+mn-cs"/>
              </a:rPr>
              <a:t>&gt;African Coffee Table &lt;/</a:t>
            </a:r>
            <a:r>
              <a:rPr lang="en-SG" sz="2300" dirty="0" err="1">
                <a:latin typeface="+mj-lt"/>
                <a:cs typeface="+mn-cs"/>
              </a:rPr>
              <a:t>f:name</a:t>
            </a:r>
            <a:r>
              <a:rPr lang="en-SG" sz="2300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 &lt;</a:t>
            </a:r>
            <a:r>
              <a:rPr lang="en-SG" sz="2300" dirty="0" err="1">
                <a:latin typeface="+mj-lt"/>
                <a:cs typeface="+mn-cs"/>
              </a:rPr>
              <a:t>f:width</a:t>
            </a:r>
            <a:r>
              <a:rPr lang="en-SG" sz="2300" dirty="0">
                <a:latin typeface="+mj-lt"/>
                <a:cs typeface="+mn-cs"/>
              </a:rPr>
              <a:t>&gt;80&lt;/</a:t>
            </a:r>
            <a:r>
              <a:rPr lang="en-SG" sz="2300" dirty="0" err="1">
                <a:latin typeface="+mj-lt"/>
                <a:cs typeface="+mn-cs"/>
              </a:rPr>
              <a:t>f:width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</a:t>
            </a:r>
            <a:r>
              <a:rPr lang="en-SG" sz="2300" dirty="0" err="1">
                <a:latin typeface="+mj-lt"/>
                <a:cs typeface="+mn-cs"/>
              </a:rPr>
              <a:t>f:length</a:t>
            </a:r>
            <a:r>
              <a:rPr lang="en-SG" sz="2300" dirty="0">
                <a:latin typeface="+mj-lt"/>
                <a:cs typeface="+mn-cs"/>
              </a:rPr>
              <a:t>&gt;120&lt;/</a:t>
            </a:r>
            <a:r>
              <a:rPr lang="en-SG" sz="2300" dirty="0" err="1">
                <a:latin typeface="+mj-lt"/>
                <a:cs typeface="+mn-cs"/>
              </a:rPr>
              <a:t>f:length</a:t>
            </a:r>
            <a:r>
              <a:rPr lang="en-SG" sz="2300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spcBef>
                <a:spcPts val="6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</a:t>
            </a:r>
            <a:r>
              <a:rPr lang="en-SG" sz="2300" dirty="0" err="1">
                <a:latin typeface="+mj-lt"/>
                <a:cs typeface="+mn-cs"/>
              </a:rPr>
              <a:t>f:table</a:t>
            </a:r>
            <a:r>
              <a:rPr lang="en-SG" sz="2300" dirty="0">
                <a:latin typeface="+mj-lt"/>
                <a:cs typeface="+mn-cs"/>
              </a:rPr>
              <a:t>&gt;</a:t>
            </a:r>
            <a:endParaRPr lang="en-SG" sz="2300" u="sng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Namespace in root element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5263" y="1393825"/>
            <a:ext cx="8769350" cy="5464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&lt;root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</a:t>
            </a:r>
            <a:r>
              <a:rPr lang="en-SG" dirty="0" err="1">
                <a:solidFill>
                  <a:srgbClr val="C00000"/>
                </a:solidFill>
                <a:latin typeface="+mj-lt"/>
                <a:cs typeface="+mn-cs"/>
              </a:rPr>
              <a:t>xmlns:h</a:t>
            </a:r>
            <a:r>
              <a:rPr lang="en-SG" dirty="0">
                <a:solidFill>
                  <a:srgbClr val="C00000"/>
                </a:solidFill>
                <a:latin typeface="+mj-lt"/>
                <a:cs typeface="+mn-cs"/>
              </a:rPr>
              <a:t>="http://www.w3.org/TR/html4/"   </a:t>
            </a:r>
            <a:r>
              <a:rPr lang="en-SG" dirty="0" err="1">
                <a:solidFill>
                  <a:srgbClr val="C00000"/>
                </a:solidFill>
                <a:latin typeface="+mj-lt"/>
                <a:cs typeface="+mn-cs"/>
              </a:rPr>
              <a:t>xmlns:f</a:t>
            </a:r>
            <a:r>
              <a:rPr lang="en-SG" dirty="0">
                <a:solidFill>
                  <a:srgbClr val="C00000"/>
                </a:solidFill>
                <a:latin typeface="+mj-lt"/>
                <a:cs typeface="+mn-cs"/>
              </a:rPr>
              <a:t>="http://www.w3schools.com/furniture"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&lt;</a:t>
            </a:r>
            <a:r>
              <a:rPr lang="en-SG" dirty="0" err="1">
                <a:latin typeface="+mj-lt"/>
                <a:cs typeface="+mn-cs"/>
              </a:rPr>
              <a:t>h:table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&lt;</a:t>
            </a:r>
            <a:r>
              <a:rPr lang="en-SG" dirty="0" err="1">
                <a:latin typeface="+mj-lt"/>
                <a:cs typeface="+mn-cs"/>
              </a:rPr>
              <a:t>h:tr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	&lt;</a:t>
            </a:r>
            <a:r>
              <a:rPr lang="en-SG" dirty="0" err="1">
                <a:latin typeface="+mj-lt"/>
                <a:cs typeface="+mn-cs"/>
              </a:rPr>
              <a:t>h:td</a:t>
            </a:r>
            <a:r>
              <a:rPr lang="en-SG" dirty="0">
                <a:latin typeface="+mj-lt"/>
                <a:cs typeface="+mn-cs"/>
              </a:rPr>
              <a:t>&gt;Apples&lt;/</a:t>
            </a:r>
            <a:r>
              <a:rPr lang="en-SG" dirty="0" err="1">
                <a:latin typeface="+mj-lt"/>
                <a:cs typeface="+mn-cs"/>
              </a:rPr>
              <a:t>h:td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	 &lt;</a:t>
            </a:r>
            <a:r>
              <a:rPr lang="en-SG" dirty="0" err="1">
                <a:latin typeface="+mj-lt"/>
                <a:cs typeface="+mn-cs"/>
              </a:rPr>
              <a:t>h:td</a:t>
            </a:r>
            <a:r>
              <a:rPr lang="en-SG" dirty="0">
                <a:latin typeface="+mj-lt"/>
                <a:cs typeface="+mn-cs"/>
              </a:rPr>
              <a:t>&gt;Bananas&lt;/</a:t>
            </a:r>
            <a:r>
              <a:rPr lang="en-SG" dirty="0" err="1">
                <a:latin typeface="+mj-lt"/>
                <a:cs typeface="+mn-cs"/>
              </a:rPr>
              <a:t>h:td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 &lt;/</a:t>
            </a:r>
            <a:r>
              <a:rPr lang="en-SG" dirty="0" err="1">
                <a:latin typeface="+mj-lt"/>
                <a:cs typeface="+mn-cs"/>
              </a:rPr>
              <a:t>h:tr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 &lt;/</a:t>
            </a:r>
            <a:r>
              <a:rPr lang="en-SG" dirty="0" err="1">
                <a:latin typeface="+mj-lt"/>
                <a:cs typeface="+mn-cs"/>
              </a:rPr>
              <a:t>h:table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&lt;</a:t>
            </a:r>
            <a:r>
              <a:rPr lang="en-SG" dirty="0" err="1">
                <a:latin typeface="+mj-lt"/>
                <a:cs typeface="+mn-cs"/>
              </a:rPr>
              <a:t>f:table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&lt;</a:t>
            </a:r>
            <a:r>
              <a:rPr lang="en-SG" dirty="0" err="1">
                <a:latin typeface="+mj-lt"/>
                <a:cs typeface="+mn-cs"/>
              </a:rPr>
              <a:t>f:name</a:t>
            </a:r>
            <a:r>
              <a:rPr lang="en-SG" dirty="0">
                <a:latin typeface="+mj-lt"/>
                <a:cs typeface="+mn-cs"/>
              </a:rPr>
              <a:t>&gt;African Coffee Table&lt;/</a:t>
            </a:r>
            <a:r>
              <a:rPr lang="en-SG" dirty="0" err="1">
                <a:latin typeface="+mj-lt"/>
                <a:cs typeface="+mn-cs"/>
              </a:rPr>
              <a:t>f:name</a:t>
            </a:r>
            <a:r>
              <a:rPr lang="en-SG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&lt;</a:t>
            </a:r>
            <a:r>
              <a:rPr lang="en-SG" dirty="0" err="1">
                <a:latin typeface="+mj-lt"/>
                <a:cs typeface="+mn-cs"/>
              </a:rPr>
              <a:t>f:width</a:t>
            </a:r>
            <a:r>
              <a:rPr lang="en-SG" dirty="0">
                <a:latin typeface="+mj-lt"/>
                <a:cs typeface="+mn-cs"/>
              </a:rPr>
              <a:t>&gt;80&lt;/</a:t>
            </a:r>
            <a:r>
              <a:rPr lang="en-SG" dirty="0" err="1">
                <a:latin typeface="+mj-lt"/>
                <a:cs typeface="+mn-cs"/>
              </a:rPr>
              <a:t>f:width</a:t>
            </a:r>
            <a:r>
              <a:rPr lang="en-SG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	&lt;</a:t>
            </a:r>
            <a:r>
              <a:rPr lang="en-SG" dirty="0" err="1">
                <a:latin typeface="+mj-lt"/>
                <a:cs typeface="+mn-cs"/>
              </a:rPr>
              <a:t>f:length</a:t>
            </a:r>
            <a:r>
              <a:rPr lang="en-SG" dirty="0">
                <a:latin typeface="+mj-lt"/>
                <a:cs typeface="+mn-cs"/>
              </a:rPr>
              <a:t>&gt;120&lt;/</a:t>
            </a:r>
            <a:r>
              <a:rPr lang="en-SG" dirty="0" err="1">
                <a:latin typeface="+mj-lt"/>
                <a:cs typeface="+mn-cs"/>
              </a:rPr>
              <a:t>f:length</a:t>
            </a:r>
            <a:r>
              <a:rPr lang="en-SG" dirty="0">
                <a:latin typeface="+mj-lt"/>
                <a:cs typeface="+mn-cs"/>
              </a:rPr>
              <a:t>&gt;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	&lt;/</a:t>
            </a:r>
            <a:r>
              <a:rPr lang="en-SG" dirty="0" err="1">
                <a:latin typeface="+mj-lt"/>
                <a:cs typeface="+mn-cs"/>
              </a:rPr>
              <a:t>f:table</a:t>
            </a:r>
            <a:r>
              <a:rPr lang="en-SG" dirty="0">
                <a:latin typeface="+mj-lt"/>
                <a:cs typeface="+mn-cs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dirty="0">
                <a:latin typeface="+mj-lt"/>
                <a:cs typeface="+mn-cs"/>
              </a:rPr>
              <a:t>&lt;/root&gt;</a:t>
            </a:r>
            <a:endParaRPr lang="en-SG" u="sng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Default Namespaces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652713"/>
            <a:ext cx="8588375" cy="39433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300" u="sng" dirty="0">
                <a:latin typeface="+mj-lt"/>
                <a:cs typeface="+mn-cs"/>
              </a:rPr>
              <a:t>Example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endParaRPr lang="en-SG" sz="2300" u="sng" dirty="0">
              <a:latin typeface="+mj-lt"/>
              <a:cs typeface="+mn-cs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&lt;table  </a:t>
            </a:r>
            <a:r>
              <a:rPr lang="en-SG" sz="2300" dirty="0" err="1">
                <a:latin typeface="+mj-lt"/>
                <a:cs typeface="+mn-cs"/>
              </a:rPr>
              <a:t>xmlns</a:t>
            </a:r>
            <a:r>
              <a:rPr lang="en-SG" sz="2300" dirty="0">
                <a:latin typeface="+mj-lt"/>
                <a:cs typeface="+mn-cs"/>
              </a:rPr>
              <a:t>=“</a:t>
            </a:r>
            <a:r>
              <a:rPr lang="en-SG" sz="2000" dirty="0">
                <a:cs typeface="+mn-cs"/>
              </a:rPr>
              <a:t>http://www.w3.org/TR/html4/</a:t>
            </a:r>
            <a:r>
              <a:rPr lang="en-SG" sz="2300" dirty="0">
                <a:latin typeface="+mj-lt"/>
                <a:cs typeface="+mn-cs"/>
              </a:rPr>
              <a:t>”&gt;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 &lt;tr&gt;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&lt;td&gt;Apples&lt;/td&gt;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	&lt;td&gt;Bananas&lt;/td&gt;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	&lt;/tr&gt;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SG" sz="2300" dirty="0">
                <a:latin typeface="+mj-lt"/>
                <a:cs typeface="+mn-cs"/>
              </a:rPr>
              <a:t>&lt;/table&gt;</a:t>
            </a:r>
            <a:endParaRPr lang="en-US" sz="2300" kern="0" dirty="0">
              <a:latin typeface="+mj-lt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2725" y="1544638"/>
            <a:ext cx="8678863" cy="868362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kern="0" dirty="0">
                <a:latin typeface="+mj-lt"/>
                <a:cs typeface="+mn-cs"/>
              </a:rPr>
              <a:t>The syntax is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+mn-cs"/>
              </a:rPr>
              <a:t>			</a:t>
            </a:r>
            <a:r>
              <a:rPr lang="en-SG" sz="2400" b="1" dirty="0" err="1">
                <a:latin typeface="+mj-lt"/>
                <a:cs typeface="+mn-cs"/>
              </a:rPr>
              <a:t>xmlns</a:t>
            </a:r>
            <a:r>
              <a:rPr lang="en-SG" sz="2400" b="1" dirty="0">
                <a:latin typeface="+mj-lt"/>
                <a:cs typeface="+mn-cs"/>
              </a:rPr>
              <a:t>="</a:t>
            </a:r>
            <a:r>
              <a:rPr lang="en-SG" sz="2400" b="1" dirty="0" err="1">
                <a:latin typeface="+mj-lt"/>
                <a:cs typeface="+mn-cs"/>
              </a:rPr>
              <a:t>namespaceURI</a:t>
            </a:r>
            <a:r>
              <a:rPr lang="en-SG" sz="2400" b="1" dirty="0">
                <a:latin typeface="+mj-lt"/>
                <a:cs typeface="+mn-cs"/>
              </a:rPr>
              <a:t>"</a:t>
            </a:r>
            <a:endParaRPr lang="en-US" sz="2400" b="1" kern="0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Documents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3" y="1776413"/>
            <a:ext cx="8543925" cy="4052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sz="2800" smtClean="0"/>
              <a:t>Two kinds of XML Documents</a:t>
            </a:r>
          </a:p>
          <a:p>
            <a:pPr lvl="1">
              <a:lnSpc>
                <a:spcPct val="150000"/>
              </a:lnSpc>
            </a:pPr>
            <a:r>
              <a:rPr lang="en-US" altLang="en-US" sz="2600" b="1" smtClean="0"/>
              <a:t>Well-formed XML</a:t>
            </a:r>
          </a:p>
          <a:p>
            <a:pPr lvl="2">
              <a:lnSpc>
                <a:spcPct val="150000"/>
              </a:lnSpc>
            </a:pPr>
            <a:r>
              <a:rPr lang="en-SG" altLang="en-US" sz="2800" smtClean="0"/>
              <a:t>XML with correct syntax is "Well Formed" XML.</a:t>
            </a:r>
            <a:endParaRPr lang="en-US" altLang="en-US" sz="2800" smtClean="0"/>
          </a:p>
          <a:p>
            <a:pPr lvl="1">
              <a:lnSpc>
                <a:spcPct val="150000"/>
              </a:lnSpc>
            </a:pPr>
            <a:r>
              <a:rPr lang="en-US" altLang="en-US" sz="2600" b="1" smtClean="0"/>
              <a:t>Valid XML</a:t>
            </a:r>
          </a:p>
          <a:p>
            <a:pPr lvl="2">
              <a:lnSpc>
                <a:spcPct val="150000"/>
              </a:lnSpc>
            </a:pPr>
            <a:r>
              <a:rPr lang="en-SG" altLang="en-US" sz="2800" smtClean="0"/>
              <a:t>XML validated against a DTD is "Valid" XML.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779463"/>
            <a:ext cx="8229600" cy="62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Well-formed XML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3753909"/>
            <a:ext cx="8426450" cy="26987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altLang="en-US" sz="2400" dirty="0" smtClean="0"/>
              <a:t>&lt;?xml version=“1.0” encoding=“ISO-8859-1” </a:t>
            </a:r>
            <a:r>
              <a:rPr lang="en-US" altLang="en-US" sz="2400" dirty="0" smtClean="0">
                <a:solidFill>
                  <a:srgbClr val="FF0000"/>
                </a:solidFill>
              </a:rPr>
              <a:t>standalone=“yes”</a:t>
            </a:r>
            <a:r>
              <a:rPr lang="en-US" altLang="en-US" sz="2400" dirty="0" smtClean="0"/>
              <a:t>?&gt;</a:t>
            </a:r>
          </a:p>
          <a:p>
            <a:pPr algn="just">
              <a:buFontTx/>
              <a:buNone/>
            </a:pPr>
            <a:r>
              <a:rPr lang="en-SG" altLang="en-US" sz="2400" dirty="0" smtClean="0"/>
              <a:t>&lt;book&gt; </a:t>
            </a:r>
          </a:p>
          <a:p>
            <a:pPr algn="just">
              <a:buFontTx/>
              <a:buNone/>
            </a:pPr>
            <a:r>
              <a:rPr lang="en-SG" altLang="en-US" sz="2400" dirty="0" smtClean="0"/>
              <a:t>	&lt;title&gt;Learning XML&lt;/title&gt; </a:t>
            </a:r>
          </a:p>
          <a:p>
            <a:pPr algn="just">
              <a:buFontTx/>
              <a:buNone/>
            </a:pPr>
            <a:r>
              <a:rPr lang="en-SG" altLang="en-US" sz="2400" dirty="0" smtClean="0"/>
              <a:t>	&lt;author&gt;Erik T. Ray&lt;/author&gt; </a:t>
            </a:r>
          </a:p>
          <a:p>
            <a:pPr algn="just">
              <a:buFontTx/>
              <a:buNone/>
            </a:pPr>
            <a:r>
              <a:rPr lang="en-SG" altLang="en-US" sz="2400" dirty="0" smtClean="0"/>
              <a:t>	&lt;price&gt;39.95&lt;/price&gt; </a:t>
            </a:r>
          </a:p>
          <a:p>
            <a:pPr algn="just">
              <a:buFontTx/>
              <a:buNone/>
            </a:pPr>
            <a:r>
              <a:rPr lang="en-SG" altLang="en-US" sz="2400" dirty="0" smtClean="0"/>
              <a:t>&lt;/book&gt; </a:t>
            </a:r>
            <a:endParaRPr lang="en-US" altLang="en-US" sz="2400" dirty="0" smtClean="0"/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95263" y="1544638"/>
            <a:ext cx="86931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SG" altLang="en-US" sz="2600" dirty="0">
                <a:latin typeface="Times New Roman" panose="02020603050405020304" pitchFamily="18" charset="0"/>
              </a:rPr>
              <a:t>A "Well Formed" XML document has correct XML syntax.</a:t>
            </a:r>
          </a:p>
          <a:p>
            <a:pPr>
              <a:buFontTx/>
              <a:buChar char="•"/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standalone=“yes” </a:t>
            </a:r>
            <a:r>
              <a:rPr lang="en-SG" altLang="en-US" sz="2600" dirty="0">
                <a:latin typeface="Times New Roman" panose="02020603050405020304" pitchFamily="18" charset="0"/>
              </a:rPr>
              <a:t>indicates that  the document is “</a:t>
            </a:r>
            <a:r>
              <a:rPr lang="en-SG" altLang="en-US" sz="2600" b="1" dirty="0">
                <a:latin typeface="Times New Roman" panose="02020603050405020304" pitchFamily="18" charset="0"/>
              </a:rPr>
              <a:t>Well Formed</a:t>
            </a:r>
            <a:r>
              <a:rPr lang="en-SG" altLang="en-US" sz="2600" dirty="0">
                <a:latin typeface="Times New Roman" panose="02020603050405020304" pitchFamily="18" charset="0"/>
              </a:rPr>
              <a:t>”.</a:t>
            </a:r>
          </a:p>
          <a:p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769938" y="2750874"/>
            <a:ext cx="8374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version</a:t>
            </a:r>
            <a:r>
              <a:rPr lang="en-US" altLang="en-US" dirty="0">
                <a:latin typeface="Times New Roman" panose="02020603050405020304" pitchFamily="18" charset="0"/>
              </a:rPr>
              <a:t> : must include version in xml declaration.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encoding</a:t>
            </a:r>
            <a:r>
              <a:rPr lang="en-US" altLang="en-US" dirty="0">
                <a:latin typeface="Times New Roman" panose="02020603050405020304" pitchFamily="18" charset="0"/>
              </a:rPr>
              <a:t> : </a:t>
            </a:r>
            <a:r>
              <a:rPr lang="en-US" altLang="en-US" dirty="0" err="1">
                <a:latin typeface="Times New Roman" panose="02020603050405020304" pitchFamily="18" charset="0"/>
              </a:rPr>
              <a:t>ascii</a:t>
            </a:r>
            <a:r>
              <a:rPr lang="en-US" altLang="en-US" dirty="0">
                <a:latin typeface="Times New Roman" panose="02020603050405020304" pitchFamily="18" charset="0"/>
              </a:rPr>
              <a:t> or </a:t>
            </a:r>
            <a:r>
              <a:rPr lang="en-US" altLang="en-US" dirty="0" err="1">
                <a:latin typeface="Times New Roman" panose="02020603050405020304" pitchFamily="18" charset="0"/>
              </a:rPr>
              <a:t>unicode</a:t>
            </a:r>
            <a:r>
              <a:rPr lang="en-US" altLang="en-US" dirty="0">
                <a:latin typeface="Times New Roman" panose="02020603050405020304" pitchFamily="18" charset="0"/>
              </a:rPr>
              <a:t> encoding schemes; UTF-8,UTF-16, </a:t>
            </a:r>
            <a:r>
              <a:rPr lang="en-US" altLang="en-US" dirty="0" err="1">
                <a:latin typeface="Times New Roman" panose="02020603050405020304" pitchFamily="18" charset="0"/>
              </a:rPr>
              <a:t>etc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823913"/>
            <a:ext cx="8229600" cy="646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Valid XML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179388" y="2527300"/>
            <a:ext cx="8777287" cy="3551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&lt;?xml version=“1.0” encoding=“ISO-8859-1”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standalone=“no”</a:t>
            </a:r>
            <a:r>
              <a:rPr lang="en-US" altLang="en-US" sz="2400" dirty="0">
                <a:latin typeface="Times New Roman" panose="02020603050405020304" pitchFamily="18" charset="0"/>
              </a:rPr>
              <a:t>?&gt;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&lt;!DOCTYPE  book  SYSTEM  “book.dtd"&gt; 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&lt;book&gt;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&lt;title&gt;Learning XML&lt;/title&gt;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&lt;author&gt;Erik T. Ray&lt;/author&gt;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&lt;year&gt;2003&lt;/year&gt;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&lt;price&gt;39.95&lt;/price&gt; </a:t>
            </a:r>
          </a:p>
          <a:p>
            <a:pPr algn="just"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&lt;/book&gt;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388" y="6238875"/>
            <a:ext cx="8769350" cy="5365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standalone=“no” </a:t>
            </a:r>
            <a:r>
              <a:rPr lang="en-SG" sz="2400" dirty="0">
                <a:latin typeface="+mj-lt"/>
                <a:cs typeface="+mn-cs"/>
              </a:rPr>
              <a:t>indicates that  the document is “</a:t>
            </a:r>
            <a:r>
              <a:rPr lang="en-SG" sz="2400" b="1" dirty="0">
                <a:latin typeface="+mj-lt"/>
                <a:cs typeface="+mn-cs"/>
              </a:rPr>
              <a:t>valid</a:t>
            </a:r>
            <a:r>
              <a:rPr lang="en-SG" sz="2400" dirty="0">
                <a:latin typeface="+mj-lt"/>
                <a:cs typeface="+mn-cs"/>
              </a:rPr>
              <a:t>”.</a:t>
            </a:r>
            <a:endParaRPr lang="en-US" sz="2400" kern="0" dirty="0">
              <a:latin typeface="+mj-lt"/>
              <a:cs typeface="+mn-cs"/>
            </a:endParaRP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79388" y="1423988"/>
            <a:ext cx="87693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SG" altLang="en-US" sz="2400">
                <a:latin typeface="Times New Roman" panose="02020603050405020304" pitchFamily="18" charset="0"/>
              </a:rPr>
              <a:t>A "Valid" XML document is a "Well Formed" XML document, </a:t>
            </a:r>
            <a:r>
              <a:rPr lang="en-SG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which also conforms to the rules of a Document Type Definition (DTD).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809625"/>
            <a:ext cx="8229600" cy="58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What is XML?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516063"/>
            <a:ext cx="8469313" cy="4406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SG" altLang="en-US" sz="2200" dirty="0" smtClean="0"/>
              <a:t>XML stands for </a:t>
            </a:r>
            <a:r>
              <a:rPr lang="en-SG" altLang="en-US" sz="2200" dirty="0" err="1" smtClean="0"/>
              <a:t>e</a:t>
            </a:r>
            <a:r>
              <a:rPr lang="en-SG" altLang="en-US" sz="2200" b="1" dirty="0" err="1" smtClean="0"/>
              <a:t>X</a:t>
            </a:r>
            <a:r>
              <a:rPr lang="en-SG" altLang="en-US" sz="2200" dirty="0" err="1" smtClean="0"/>
              <a:t>tensible</a:t>
            </a:r>
            <a:r>
              <a:rPr lang="en-SG" altLang="en-US" sz="2200" dirty="0" smtClean="0"/>
              <a:t> </a:t>
            </a:r>
            <a:r>
              <a:rPr lang="en-SG" altLang="en-US" sz="2200" b="1" dirty="0" err="1" smtClean="0"/>
              <a:t>M</a:t>
            </a:r>
            <a:r>
              <a:rPr lang="en-SG" altLang="en-US" sz="2200" dirty="0" err="1" smtClean="0"/>
              <a:t>arkup</a:t>
            </a:r>
            <a:r>
              <a:rPr lang="en-SG" altLang="en-US" sz="2200" dirty="0" smtClean="0"/>
              <a:t> </a:t>
            </a:r>
            <a:r>
              <a:rPr lang="en-SG" altLang="en-US" sz="2200" b="1" dirty="0" smtClean="0"/>
              <a:t>L</a:t>
            </a:r>
            <a:r>
              <a:rPr lang="en-SG" altLang="en-US" sz="2200" dirty="0" smtClean="0"/>
              <a:t>anguage.</a:t>
            </a:r>
          </a:p>
          <a:p>
            <a:pPr>
              <a:lnSpc>
                <a:spcPct val="150000"/>
              </a:lnSpc>
            </a:pPr>
            <a:r>
              <a:rPr lang="en-SG" altLang="en-US" sz="2200" dirty="0" smtClean="0"/>
              <a:t>XML is a subset of </a:t>
            </a:r>
            <a:r>
              <a:rPr lang="en-SG" altLang="en-US" sz="2200" b="1" dirty="0" smtClean="0"/>
              <a:t>SGML(Standard</a:t>
            </a:r>
            <a:r>
              <a:rPr lang="en-SG" altLang="en-US" sz="2200" dirty="0" smtClean="0"/>
              <a:t> </a:t>
            </a:r>
            <a:r>
              <a:rPr lang="en-SG" altLang="en-US" sz="2200" b="1" dirty="0" smtClean="0"/>
              <a:t>generalized</a:t>
            </a:r>
            <a:r>
              <a:rPr lang="en-SG" altLang="en-US" sz="2200" dirty="0" smtClean="0"/>
              <a:t> </a:t>
            </a:r>
            <a:r>
              <a:rPr lang="en-SG" altLang="en-US" sz="2200" b="1" dirty="0" smtClean="0"/>
              <a:t>ML</a:t>
            </a:r>
            <a:r>
              <a:rPr lang="en-SG" altLang="en-US" sz="2200" dirty="0" smtClean="0"/>
              <a:t>).</a:t>
            </a:r>
          </a:p>
          <a:p>
            <a:r>
              <a:rPr lang="en-US" altLang="en-US" sz="2200" dirty="0" smtClean="0"/>
              <a:t>XML is designed to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transport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store</a:t>
            </a:r>
            <a:r>
              <a:rPr lang="en-US" altLang="en-US" sz="2200" dirty="0" smtClean="0"/>
              <a:t> data whereas </a:t>
            </a:r>
            <a:r>
              <a:rPr lang="en-US" altLang="en-US" sz="2200" b="1" dirty="0" smtClean="0"/>
              <a:t>HTML</a:t>
            </a:r>
            <a:r>
              <a:rPr lang="en-US" altLang="en-US" sz="2200" dirty="0" smtClean="0"/>
              <a:t> was designed to </a:t>
            </a:r>
            <a:r>
              <a:rPr lang="en-US" altLang="en-US" sz="2200" i="1" dirty="0" smtClean="0"/>
              <a:t>display data</a:t>
            </a:r>
            <a:r>
              <a:rPr lang="en-US" altLang="en-US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SG" altLang="en-US" sz="2200" dirty="0" smtClean="0"/>
              <a:t>XML was designed </a:t>
            </a:r>
            <a:r>
              <a:rPr lang="en-SG" altLang="en-US" sz="2200" b="1" dirty="0" smtClean="0"/>
              <a:t>to carry data</a:t>
            </a:r>
            <a:r>
              <a:rPr lang="en-SG" altLang="en-US" sz="2200" dirty="0" smtClean="0"/>
              <a:t>, not to display data.</a:t>
            </a:r>
          </a:p>
          <a:p>
            <a:pPr>
              <a:lnSpc>
                <a:spcPct val="150000"/>
              </a:lnSpc>
            </a:pPr>
            <a:r>
              <a:rPr lang="en-SG" altLang="en-US" sz="2200" dirty="0" smtClean="0"/>
              <a:t>XML </a:t>
            </a:r>
            <a:r>
              <a:rPr lang="en-SG" altLang="en-US" sz="2200" b="1" dirty="0" smtClean="0"/>
              <a:t>tags are </a:t>
            </a:r>
            <a:r>
              <a:rPr lang="en-SG" altLang="en-US" sz="2200" b="1" dirty="0" smtClean="0">
                <a:solidFill>
                  <a:srgbClr val="FF0000"/>
                </a:solidFill>
              </a:rPr>
              <a:t>not predefined</a:t>
            </a:r>
            <a:r>
              <a:rPr lang="en-SG" altLang="en-US" sz="2200" dirty="0" smtClean="0"/>
              <a:t>. You must define </a:t>
            </a:r>
            <a:r>
              <a:rPr lang="en-SG" altLang="en-US" sz="2200" b="1" dirty="0" smtClean="0">
                <a:solidFill>
                  <a:srgbClr val="FF0000"/>
                </a:solidFill>
              </a:rPr>
              <a:t>your own tags</a:t>
            </a:r>
            <a:r>
              <a:rPr lang="en-SG" altLang="en-US" sz="2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SG" altLang="en-US" sz="2200" dirty="0" smtClean="0"/>
              <a:t>XML is a </a:t>
            </a:r>
            <a:r>
              <a:rPr lang="en-SG" altLang="en-US" sz="2200" b="1" dirty="0" smtClean="0"/>
              <a:t>W3C Recommendation</a:t>
            </a:r>
            <a:r>
              <a:rPr lang="en-SG" altLang="en-US" sz="2200" dirty="0" smtClean="0"/>
              <a:t>. </a:t>
            </a: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71538"/>
            <a:ext cx="8229600" cy="53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DTD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1738" y="4335463"/>
            <a:ext cx="6489700" cy="229076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 dirty="0" smtClean="0">
                <a:solidFill>
                  <a:schemeClr val="accent2"/>
                </a:solidFill>
              </a:rPr>
              <a:t>book.dtd</a:t>
            </a:r>
            <a:endParaRPr lang="en-SG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SG" altLang="en-US" sz="2400" dirty="0" smtClean="0"/>
              <a:t>&lt;!ELEMENT book  (</a:t>
            </a:r>
            <a:r>
              <a:rPr lang="en-SG" altLang="en-US" sz="2400" dirty="0" err="1" smtClean="0"/>
              <a:t>title,author,year</a:t>
            </a:r>
            <a:r>
              <a:rPr lang="en-SG" altLang="en-US" sz="2400" dirty="0" smtClean="0"/>
              <a:t>)&gt;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SG" altLang="en-US" sz="2400" dirty="0" smtClean="0"/>
              <a:t>&lt;!ELEMENT title  (#PCDATA)&gt;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SG" altLang="en-US" sz="2400" dirty="0" smtClean="0"/>
              <a:t>&lt;!ELEMENT author  (#PCDATA)&gt;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SG" altLang="en-US" sz="2400" dirty="0" smtClean="0"/>
              <a:t>&lt;!ELEMENT year  (#PCDATA)&gt; 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201738" y="1682750"/>
            <a:ext cx="6489700" cy="258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book.xml</a:t>
            </a:r>
            <a:endParaRPr lang="en-SG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&lt;book&gt; </a:t>
            </a:r>
          </a:p>
          <a:p>
            <a:pPr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&lt;title&gt;Learning XML&lt;/title&gt; </a:t>
            </a:r>
          </a:p>
          <a:p>
            <a:pPr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&lt;author&gt;Erik T. Ray&lt;/author&gt; </a:t>
            </a:r>
          </a:p>
          <a:p>
            <a:pPr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	&lt;year&gt;2003&lt;/year&gt; </a:t>
            </a:r>
          </a:p>
          <a:p>
            <a:pPr>
              <a:spcBef>
                <a:spcPct val="20000"/>
              </a:spcBef>
            </a:pPr>
            <a:r>
              <a:rPr lang="en-SG" altLang="en-US" sz="2400" dirty="0">
                <a:latin typeface="Times New Roman" panose="02020603050405020304" pitchFamily="18" charset="0"/>
              </a:rPr>
              <a:t>&lt;/book&gt;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2625" y="2955925"/>
            <a:ext cx="7772400" cy="822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Document Type Definitions</a:t>
            </a:r>
            <a:br>
              <a:rPr lang="en-US" altLang="en-US" sz="3600" b="1" smtClean="0"/>
            </a:br>
            <a:r>
              <a:rPr lang="en-US" altLang="en-US" sz="3600" b="1" smtClean="0"/>
              <a:t>(DTD)</a:t>
            </a:r>
            <a:br>
              <a:rPr lang="en-US" altLang="en-US" sz="3600" b="1" smtClean="0"/>
            </a:br>
            <a:endParaRPr lang="en-US" altLang="en-US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7263" y="704850"/>
            <a:ext cx="7772400" cy="827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Definition of DTD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922463"/>
            <a:ext cx="82756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SG" altLang="en-US" sz="2800" dirty="0" smtClean="0"/>
              <a:t>The purpose of a DTD is to define the structure of an XML document .</a:t>
            </a:r>
          </a:p>
          <a:p>
            <a:pPr algn="just"/>
            <a:r>
              <a:rPr lang="en-US" altLang="en-US" sz="2800" dirty="0" smtClean="0"/>
              <a:t>Specifically, a DTD describes:</a:t>
            </a:r>
          </a:p>
          <a:p>
            <a:pPr lvl="1" algn="just"/>
            <a:r>
              <a:rPr lang="en-US" altLang="en-US" sz="2600" dirty="0" smtClean="0"/>
              <a:t>Elements</a:t>
            </a:r>
          </a:p>
          <a:p>
            <a:pPr lvl="1" algn="just"/>
            <a:r>
              <a:rPr lang="en-US" altLang="en-US" sz="2600" dirty="0" smtClean="0"/>
              <a:t>Attributes, and</a:t>
            </a:r>
          </a:p>
          <a:p>
            <a:pPr lvl="1" algn="just"/>
            <a:r>
              <a:rPr lang="en-US" altLang="en-US" sz="2600" dirty="0" smtClean="0"/>
              <a:t>Entities</a:t>
            </a:r>
          </a:p>
          <a:p>
            <a:pPr algn="just"/>
            <a:r>
              <a:rPr lang="en-US" altLang="en-US" sz="2800" dirty="0" smtClean="0"/>
              <a:t>An XML document is 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valid</a:t>
            </a:r>
            <a:r>
              <a:rPr lang="en-US" altLang="en-US" sz="2800" dirty="0" smtClean="0"/>
              <a:t> if it is correct in syntax and conforms to a DTD.</a:t>
            </a:r>
          </a:p>
          <a:p>
            <a:pPr algn="just"/>
            <a:endParaRPr lang="en-US" alt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7263" y="704850"/>
            <a:ext cx="7772400" cy="827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Validation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547813"/>
            <a:ext cx="86312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SG" altLang="en-US" sz="2800" smtClean="0"/>
              <a:t>Errors in XML documents will stop your XML applications. </a:t>
            </a:r>
          </a:p>
          <a:p>
            <a:pPr algn="just"/>
            <a:r>
              <a:rPr lang="en-SG" altLang="en-US" sz="2800" smtClean="0"/>
              <a:t>To avoid it, </a:t>
            </a:r>
          </a:p>
          <a:p>
            <a:pPr marL="914400" lvl="1" indent="-457200" algn="just">
              <a:buFont typeface="Times New Roman" panose="02020603050405020304" pitchFamily="18" charset="0"/>
              <a:buAutoNum type="arabicPeriod"/>
            </a:pPr>
            <a:r>
              <a:rPr lang="en-SG" altLang="en-US" sz="2600" b="1" smtClean="0"/>
              <a:t>Syntax-Check Your XML</a:t>
            </a:r>
          </a:p>
          <a:p>
            <a:pPr marL="914400" lvl="1" indent="-457200" algn="just">
              <a:buFont typeface="Times New Roman" panose="02020603050405020304" pitchFamily="18" charset="0"/>
              <a:buAutoNum type="arabicPeriod"/>
            </a:pPr>
            <a:r>
              <a:rPr lang="en-SG" altLang="en-US" sz="2600" b="1" smtClean="0"/>
              <a:t>Validate Your XML Against a DTD</a:t>
            </a:r>
            <a:endParaRPr lang="en-US" altLang="en-US" sz="2600" b="1" smtClean="0"/>
          </a:p>
          <a:p>
            <a:pPr algn="just">
              <a:buFontTx/>
              <a:buNone/>
            </a:pPr>
            <a:endParaRPr lang="en-US" altLang="en-US" sz="2800" b="1" smtClean="0"/>
          </a:p>
          <a:p>
            <a:pPr algn="just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chemeClr val="tx2"/>
                </a:solidFill>
              </a:rPr>
              <a:t>validating parser</a:t>
            </a:r>
            <a:r>
              <a:rPr lang="en-US" altLang="en-US" sz="2800" smtClean="0"/>
              <a:t> is an </a:t>
            </a:r>
            <a:r>
              <a:rPr lang="en-US" altLang="en-US" sz="2800" b="1" smtClean="0"/>
              <a:t>XML parser</a:t>
            </a:r>
            <a:r>
              <a:rPr lang="en-US" altLang="en-US" sz="2800" smtClean="0"/>
              <a:t> that checks syntax and compares the XML document to a DTD and reports any errors.</a:t>
            </a:r>
          </a:p>
          <a:p>
            <a:pPr algn="just">
              <a:buFontTx/>
              <a:buNone/>
            </a:pPr>
            <a:endParaRPr lang="en-SG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768350"/>
            <a:ext cx="8229600" cy="67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XML Parsers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SG" altLang="en-US" sz="2800" smtClean="0"/>
              <a:t>Most browsers have a built-in XML parser to read and manipulate XML.</a:t>
            </a:r>
          </a:p>
          <a:p>
            <a:pPr algn="just"/>
            <a:r>
              <a:rPr lang="en-SG" altLang="en-US" sz="2800" smtClean="0">
                <a:solidFill>
                  <a:srgbClr val="FF0000"/>
                </a:solidFill>
              </a:rPr>
              <a:t>The parser converts XML into a JavaScript accessible object. </a:t>
            </a:r>
          </a:p>
          <a:p>
            <a:pPr algn="just"/>
            <a:r>
              <a:rPr lang="en-SG" altLang="en-US" sz="2800" smtClean="0"/>
              <a:t>Eg. IE, Apache Xerces, Expat</a:t>
            </a:r>
          </a:p>
          <a:p>
            <a:pPr algn="just"/>
            <a:r>
              <a:rPr lang="en-US" altLang="en-US" sz="2800" smtClean="0"/>
              <a:t>Currently popular APIs are </a:t>
            </a:r>
          </a:p>
          <a:p>
            <a:pPr lvl="1" algn="just"/>
            <a:r>
              <a:rPr lang="en-US" altLang="en-US" sz="2600" smtClean="0">
                <a:solidFill>
                  <a:schemeClr val="tx2"/>
                </a:solidFill>
              </a:rPr>
              <a:t>DOM</a:t>
            </a:r>
            <a:r>
              <a:rPr lang="en-US" altLang="en-US" sz="2600" smtClean="0"/>
              <a:t> (</a:t>
            </a:r>
            <a:r>
              <a:rPr lang="en-US" altLang="en-US" sz="2600" u="sng" smtClean="0">
                <a:solidFill>
                  <a:schemeClr val="tx2"/>
                </a:solidFill>
              </a:rPr>
              <a:t>D</a:t>
            </a:r>
            <a:r>
              <a:rPr lang="en-US" altLang="en-US" sz="2600" smtClean="0">
                <a:solidFill>
                  <a:schemeClr val="tx2"/>
                </a:solidFill>
              </a:rPr>
              <a:t>ocument </a:t>
            </a:r>
            <a:r>
              <a:rPr lang="en-US" altLang="en-US" sz="2600" u="sng" smtClean="0">
                <a:solidFill>
                  <a:schemeClr val="tx2"/>
                </a:solidFill>
              </a:rPr>
              <a:t>O</a:t>
            </a:r>
            <a:r>
              <a:rPr lang="en-US" altLang="en-US" sz="2600" smtClean="0">
                <a:solidFill>
                  <a:schemeClr val="tx2"/>
                </a:solidFill>
              </a:rPr>
              <a:t>bject </a:t>
            </a:r>
            <a:r>
              <a:rPr lang="en-US" altLang="en-US" sz="2600" u="sng" smtClean="0">
                <a:solidFill>
                  <a:schemeClr val="tx2"/>
                </a:solidFill>
              </a:rPr>
              <a:t>M</a:t>
            </a:r>
            <a:r>
              <a:rPr lang="en-US" altLang="en-US" sz="2600" smtClean="0">
                <a:solidFill>
                  <a:schemeClr val="tx2"/>
                </a:solidFill>
              </a:rPr>
              <a:t>odel</a:t>
            </a:r>
            <a:r>
              <a:rPr lang="en-US" altLang="en-US" sz="2600" smtClean="0"/>
              <a:t>) and </a:t>
            </a:r>
          </a:p>
          <a:p>
            <a:pPr lvl="1" algn="just"/>
            <a:r>
              <a:rPr lang="en-US" altLang="en-US" sz="2600" smtClean="0">
                <a:solidFill>
                  <a:schemeClr val="tx2"/>
                </a:solidFill>
              </a:rPr>
              <a:t>SAX</a:t>
            </a:r>
            <a:r>
              <a:rPr lang="en-US" altLang="en-US" sz="2600" smtClean="0"/>
              <a:t> (</a:t>
            </a:r>
            <a:r>
              <a:rPr lang="en-US" altLang="en-US" sz="2600" u="sng" smtClean="0">
                <a:solidFill>
                  <a:schemeClr val="tx2"/>
                </a:solidFill>
              </a:rPr>
              <a:t>S</a:t>
            </a:r>
            <a:r>
              <a:rPr lang="en-US" altLang="en-US" sz="2600" smtClean="0">
                <a:solidFill>
                  <a:schemeClr val="tx2"/>
                </a:solidFill>
              </a:rPr>
              <a:t>imple </a:t>
            </a:r>
            <a:r>
              <a:rPr lang="en-US" altLang="en-US" sz="2600" u="sng" smtClean="0">
                <a:solidFill>
                  <a:schemeClr val="tx2"/>
                </a:solidFill>
              </a:rPr>
              <a:t>A</a:t>
            </a:r>
            <a:r>
              <a:rPr lang="en-US" altLang="en-US" sz="2600" smtClean="0">
                <a:solidFill>
                  <a:schemeClr val="tx2"/>
                </a:solidFill>
              </a:rPr>
              <a:t>PI for </a:t>
            </a:r>
            <a:r>
              <a:rPr lang="en-US" altLang="en-US" sz="2600" u="sng" smtClean="0">
                <a:solidFill>
                  <a:schemeClr val="tx2"/>
                </a:solidFill>
              </a:rPr>
              <a:t>X</a:t>
            </a:r>
            <a:r>
              <a:rPr lang="en-US" altLang="en-US" sz="2600" smtClean="0">
                <a:solidFill>
                  <a:schemeClr val="tx2"/>
                </a:solidFill>
              </a:rPr>
              <a:t>ML</a:t>
            </a:r>
            <a:r>
              <a:rPr lang="en-US" altLang="en-US" sz="2600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3075" y="800100"/>
            <a:ext cx="8229600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DTD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2041525"/>
            <a:ext cx="82296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Two ways to specify DTD</a:t>
            </a:r>
          </a:p>
          <a:p>
            <a:pPr lvl="1"/>
            <a:r>
              <a:rPr lang="en-US" altLang="en-US" smtClean="0"/>
              <a:t>Internal (Inline) DTD</a:t>
            </a:r>
          </a:p>
          <a:p>
            <a:pPr lvl="1"/>
            <a:r>
              <a:rPr lang="en-US" altLang="en-US" smtClean="0"/>
              <a:t>External DTD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842963"/>
            <a:ext cx="8229600" cy="58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Inline DTDs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2459038"/>
            <a:ext cx="8843963" cy="4211637"/>
          </a:xfrm>
          <a:solidFill>
            <a:schemeClr val="bg1"/>
          </a:solidFill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Trebuchet MS" pitchFamily="34" charset="0"/>
              </a:rPr>
              <a:t>	</a:t>
            </a:r>
            <a:r>
              <a:rPr lang="en-US" sz="2400" dirty="0">
                <a:latin typeface="+mj-lt"/>
              </a:rPr>
              <a:t>&lt;?xml version="1.0"&gt;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&lt;!DOCTYPE </a:t>
            </a:r>
            <a:r>
              <a:rPr lang="en-US" sz="2400" b="1" dirty="0" err="1">
                <a:latin typeface="+mj-lt"/>
              </a:rPr>
              <a:t>myRootElement</a:t>
            </a:r>
            <a:r>
              <a:rPr lang="en-US" sz="2400" dirty="0">
                <a:latin typeface="+mj-lt"/>
              </a:rPr>
              <a:t> [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 </a:t>
            </a:r>
            <a:r>
              <a:rPr lang="en-US" sz="2400" i="1" dirty="0">
                <a:latin typeface="+mj-lt"/>
              </a:rPr>
              <a:t>&lt;!-- DTD content goes here --&gt;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]&gt;//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&lt;!DOCTYPE name [ ]&gt;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&lt;</a:t>
            </a:r>
            <a:r>
              <a:rPr lang="en-US" sz="2400" b="1" dirty="0" err="1">
                <a:latin typeface="+mj-lt"/>
              </a:rPr>
              <a:t>myRootElement</a:t>
            </a:r>
            <a:r>
              <a:rPr lang="en-US" sz="2400" dirty="0">
                <a:latin typeface="+mj-lt"/>
              </a:rPr>
              <a:t>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  &lt;!-- XML content goes here --&gt;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&lt;/</a:t>
            </a:r>
            <a:r>
              <a:rPr lang="en-US" sz="2400" dirty="0" err="1">
                <a:latin typeface="+mj-lt"/>
              </a:rPr>
              <a:t>myRootElement</a:t>
            </a:r>
            <a:r>
              <a:rPr lang="en-US" sz="2400" dirty="0">
                <a:latin typeface="+mj-lt"/>
              </a:rPr>
              <a:t>&gt;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49225" y="1600200"/>
            <a:ext cx="8843963" cy="842963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  <a:cs typeface="+mn-cs"/>
              </a:rPr>
              <a:t>If a DTD is used only by a single XML document, it can be put directly in that document:</a:t>
            </a:r>
            <a:endParaRPr lang="en-US" sz="2400" kern="0" dirty="0">
              <a:latin typeface="+mj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657"/>
              </p:ext>
            </p:extLst>
          </p:nvPr>
        </p:nvGraphicFramePr>
        <p:xfrm>
          <a:off x="677334" y="2576247"/>
          <a:ext cx="7886700" cy="2651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69463399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290636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8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default value of the 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62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#REQUIRED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attribute is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11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#IMPLIED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attribute is 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1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#FIXED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attribute value is 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2213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1575657"/>
            <a:ext cx="8127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attribute-value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one of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941912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749300"/>
            <a:ext cx="82296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09700"/>
            <a:ext cx="8607425" cy="54483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&lt;?xml version=“1.0”?&gt;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&lt;!DOCTYPE novel [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   &lt;!ELEMENT novel (foreword, chapter+)&gt;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  &lt;!ELEMENT foreword (paragraph+)&gt;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   &lt;!ELEMENT chapter (paragraph+)&gt;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   &lt;!ELEMENT paragraph (#PCDATA)&gt;</a:t>
            </a:r>
          </a:p>
          <a:p>
            <a:pPr algn="just">
              <a:buFontTx/>
              <a:buNone/>
              <a:defRPr/>
            </a:pPr>
            <a:r>
              <a:rPr lang="en-US" sz="2000" dirty="0">
                <a:latin typeface="+mj-lt"/>
              </a:rPr>
              <a:t>   &lt;!ATTLIST chapter number CDATA #REQUIRED&gt;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j-lt"/>
              </a:rPr>
              <a:t>   ]&gt;</a:t>
            </a:r>
            <a:endParaRPr lang="en-US" sz="1800" dirty="0"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latin typeface="+mj-lt"/>
              </a:rPr>
              <a:t>&lt;novel&gt;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&lt;foreword&gt;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&lt;paragraph&gt;This is the great American novel.&lt;/ paragraph&gt;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&lt;/foreword&gt;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&lt;chapter number="1"&gt;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&lt;paragraph&gt;It was a dark and stormy night.&lt;/paragraph&gt;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&lt;paragraph&gt;Suddenly, a shot rang out!&lt;/paragraph&gt;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&lt;/chapter&gt;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+mj-lt"/>
              </a:rPr>
              <a:t>&lt;/novel&gt;</a:t>
            </a:r>
            <a:endParaRPr lang="en-US" sz="1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701675"/>
            <a:ext cx="8229600" cy="846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External DTDs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558925"/>
            <a:ext cx="8856662" cy="462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00" smtClean="0"/>
              <a:t>An external DTD is declared with a SYSTEM or a PUBLIC command:</a:t>
            </a:r>
          </a:p>
          <a:p>
            <a:pPr lvl="1">
              <a:buFontTx/>
              <a:buChar char=" "/>
            </a:pPr>
            <a:r>
              <a:rPr lang="en-US" altLang="en-US" sz="2600" b="1" smtClean="0"/>
              <a:t>    &lt;!DOCTYPE  myRootElement  SYSTEM   “xx.dtd”&gt;</a:t>
            </a:r>
          </a:p>
          <a:p>
            <a:pPr lvl="1">
              <a:buFontTx/>
              <a:buChar char=" "/>
            </a:pPr>
            <a:endParaRPr lang="en-US" altLang="en-US" sz="2600" smtClean="0"/>
          </a:p>
          <a:p>
            <a:pPr lvl="1"/>
            <a:r>
              <a:rPr lang="en-US" altLang="en-US" sz="2600" smtClean="0"/>
              <a:t>The name that appears after DOCTYPE must match the name of the XML document’s root element</a:t>
            </a:r>
          </a:p>
          <a:p>
            <a:pPr lvl="1"/>
            <a:r>
              <a:rPr lang="en-US" altLang="en-US" sz="2600" smtClean="0">
                <a:solidFill>
                  <a:srgbClr val="FF0000"/>
                </a:solidFill>
              </a:rPr>
              <a:t>Use </a:t>
            </a:r>
            <a:r>
              <a:rPr lang="en-US" altLang="en-US" sz="2600" b="1" smtClean="0">
                <a:solidFill>
                  <a:srgbClr val="FF0000"/>
                </a:solidFill>
              </a:rPr>
              <a:t>SYSTEM</a:t>
            </a:r>
            <a:r>
              <a:rPr lang="en-US" altLang="en-US" sz="2600" smtClean="0">
                <a:solidFill>
                  <a:srgbClr val="FF0000"/>
                </a:solidFill>
              </a:rPr>
              <a:t> for external DTDs that you </a:t>
            </a:r>
            <a:r>
              <a:rPr lang="en-US" altLang="en-US" sz="2600" b="1" i="1" smtClean="0">
                <a:solidFill>
                  <a:srgbClr val="FF0000"/>
                </a:solidFill>
              </a:rPr>
              <a:t>define yourself</a:t>
            </a:r>
            <a:r>
              <a:rPr lang="en-US" altLang="en-US" sz="2600" smtClean="0">
                <a:solidFill>
                  <a:srgbClr val="FF0000"/>
                </a:solidFill>
              </a:rPr>
              <a:t>, and use </a:t>
            </a:r>
            <a:r>
              <a:rPr lang="en-US" altLang="en-US" sz="2600" b="1" smtClean="0">
                <a:solidFill>
                  <a:srgbClr val="FF0000"/>
                </a:solidFill>
              </a:rPr>
              <a:t>PUBLIC</a:t>
            </a:r>
            <a:r>
              <a:rPr lang="en-US" altLang="en-US" sz="2600" smtClean="0">
                <a:solidFill>
                  <a:srgbClr val="FF0000"/>
                </a:solidFill>
              </a:rPr>
              <a:t> for </a:t>
            </a:r>
            <a:r>
              <a:rPr lang="en-US" altLang="en-US" sz="2600" b="1" i="1" smtClean="0">
                <a:solidFill>
                  <a:srgbClr val="FF0000"/>
                </a:solidFill>
              </a:rPr>
              <a:t>official, published DTDs</a:t>
            </a:r>
          </a:p>
          <a:p>
            <a:pPr lvl="1"/>
            <a:r>
              <a:rPr lang="en-US" altLang="en-US" sz="2600" smtClean="0"/>
              <a:t>External DTDs can only be referenced with a URL</a:t>
            </a:r>
          </a:p>
          <a:p>
            <a:r>
              <a:rPr lang="en-US" altLang="en-US" sz="2600" smtClean="0"/>
              <a:t>External DTDs are almost always preferable to inline DTDs, since they can be used by more than one document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457200" y="779463"/>
            <a:ext cx="8229600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 sz="3600" b="1" smtClean="0"/>
              <a:t>How Can XML be Used?</a:t>
            </a:r>
            <a:br>
              <a:rPr lang="en-SG" altLang="en-US" sz="3600" b="1" smtClean="0"/>
            </a:br>
            <a:endParaRPr lang="en-SG" altLang="en-US" sz="36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300038" y="1692275"/>
            <a:ext cx="8559800" cy="474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SG" altLang="en-US" dirty="0" smtClean="0"/>
              <a:t>XML is used in many aspects of </a:t>
            </a:r>
            <a:r>
              <a:rPr lang="en-SG" altLang="en-US" b="1" dirty="0" smtClean="0"/>
              <a:t>web development:</a:t>
            </a:r>
          </a:p>
          <a:p>
            <a:pPr marL="900113" lvl="1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altLang="en-US" dirty="0" smtClean="0"/>
              <a:t>Can be used </a:t>
            </a:r>
            <a:r>
              <a:rPr lang="en-SG" altLang="en-US" b="1" dirty="0" smtClean="0"/>
              <a:t>anywhere</a:t>
            </a:r>
          </a:p>
          <a:p>
            <a:pPr marL="900113" lvl="1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altLang="en-US" dirty="0" smtClean="0"/>
              <a:t>Platform and language </a:t>
            </a:r>
            <a:r>
              <a:rPr lang="en-SG" altLang="en-US" b="1" dirty="0" smtClean="0"/>
              <a:t>independent</a:t>
            </a:r>
          </a:p>
          <a:p>
            <a:pPr marL="900113" lvl="1" indent="-4429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altLang="en-US" dirty="0" smtClean="0"/>
              <a:t>Can be used for </a:t>
            </a:r>
            <a:r>
              <a:rPr lang="en-SG" altLang="en-US" b="1" dirty="0" smtClean="0"/>
              <a:t>information exchange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793750"/>
            <a:ext cx="9144000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Anatomy of a DTD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1828800"/>
            <a:ext cx="8024812" cy="3421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smtClean="0"/>
              <a:t>DTD consists of three basic parts.</a:t>
            </a:r>
          </a:p>
          <a:p>
            <a:pPr lvl="1"/>
            <a:r>
              <a:rPr lang="en-US" altLang="en-US" sz="2600" smtClean="0"/>
              <a:t>Elements Declaration</a:t>
            </a:r>
          </a:p>
          <a:p>
            <a:pPr lvl="1"/>
            <a:r>
              <a:rPr lang="en-US" altLang="en-US" sz="2600" smtClean="0"/>
              <a:t>Attributes Declaration</a:t>
            </a:r>
          </a:p>
          <a:p>
            <a:pPr lvl="1"/>
            <a:r>
              <a:rPr lang="en-US" altLang="en-US" sz="2600" smtClean="0"/>
              <a:t>Entities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5013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Element Declaration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17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Need to declare each element that appears in xml document</a:t>
            </a:r>
          </a:p>
          <a:p>
            <a:r>
              <a:rPr lang="en-US" altLang="en-US" smtClean="0"/>
              <a:t>Use &lt;!ELEMENT &gt; tag</a:t>
            </a:r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8925" y="4456113"/>
            <a:ext cx="8555038" cy="1528762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3200" smtClean="0"/>
              <a:t>&lt;!ELEMENT novel (foreword, chapter)&gt;</a:t>
            </a:r>
          </a:p>
          <a:p>
            <a:pPr algn="just">
              <a:buFontTx/>
              <a:buNone/>
            </a:pPr>
            <a:r>
              <a:rPr lang="en-US" altLang="en-US" smtClean="0"/>
              <a:t>    &lt;!ELEMENT paragraph (#PCDATA)&gt;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sz="3200" smtClean="0"/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543175" y="6430963"/>
            <a:ext cx="2720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Element declaration</a:t>
            </a:r>
          </a:p>
        </p:txBody>
      </p:sp>
      <p:sp>
        <p:nvSpPr>
          <p:cNvPr id="73734" name="AutoShape 7"/>
          <p:cNvSpPr>
            <a:spLocks/>
          </p:cNvSpPr>
          <p:nvPr/>
        </p:nvSpPr>
        <p:spPr bwMode="auto">
          <a:xfrm rot="5400000">
            <a:off x="3675063" y="2746375"/>
            <a:ext cx="896938" cy="6764337"/>
          </a:xfrm>
          <a:prstGeom prst="rightBrace">
            <a:avLst>
              <a:gd name="adj1" fmla="val 62847"/>
              <a:gd name="adj2" fmla="val 550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3976688" y="3732213"/>
            <a:ext cx="2266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Element content</a:t>
            </a:r>
          </a:p>
        </p:txBody>
      </p:sp>
      <p:sp>
        <p:nvSpPr>
          <p:cNvPr id="73736" name="AutoShape 9"/>
          <p:cNvSpPr>
            <a:spLocks/>
          </p:cNvSpPr>
          <p:nvPr/>
        </p:nvSpPr>
        <p:spPr bwMode="auto">
          <a:xfrm rot="16200000" flipV="1">
            <a:off x="5506244" y="2963069"/>
            <a:ext cx="596900" cy="2954338"/>
          </a:xfrm>
          <a:prstGeom prst="rightBrace">
            <a:avLst>
              <a:gd name="adj1" fmla="val 41246"/>
              <a:gd name="adj2" fmla="val 550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2422525" y="4084638"/>
            <a:ext cx="82391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11"/>
          <p:cNvSpPr txBox="1">
            <a:spLocks noChangeArrowheads="1"/>
          </p:cNvSpPr>
          <p:nvPr/>
        </p:nvSpPr>
        <p:spPr bwMode="auto">
          <a:xfrm>
            <a:off x="1233488" y="3675063"/>
            <a:ext cx="1982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Element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765175"/>
            <a:ext cx="822960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sz="3600" b="1" smtClean="0"/>
              <a:t>Empty Elements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4325" y="1676400"/>
            <a:ext cx="8601075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</a:pPr>
            <a:r>
              <a:rPr lang="en-US" altLang="en-US" sz="2600" smtClean="0"/>
              <a:t>The syntax is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600" b="1" smtClean="0"/>
              <a:t>	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600" b="1" smtClean="0">
                <a:solidFill>
                  <a:srgbClr val="C00000"/>
                </a:solidFill>
              </a:rPr>
              <a:t>		&lt;!ELEMENT </a:t>
            </a:r>
            <a:r>
              <a:rPr lang="en-US" altLang="en-US" sz="2600" b="1" i="1" smtClean="0">
                <a:solidFill>
                  <a:srgbClr val="C00000"/>
                </a:solidFill>
              </a:rPr>
              <a:t>element-name category</a:t>
            </a:r>
            <a:r>
              <a:rPr lang="en-US" altLang="en-US" sz="2600" b="1" smtClean="0">
                <a:solidFill>
                  <a:srgbClr val="C00000"/>
                </a:solidFill>
              </a:rPr>
              <a:t>&gt;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600" b="1" smtClean="0">
              <a:solidFill>
                <a:srgbClr val="C0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600" smtClean="0"/>
              <a:t>The </a:t>
            </a:r>
            <a:r>
              <a:rPr lang="en-US" altLang="en-US" sz="2600" i="1" smtClean="0"/>
              <a:t>category</a:t>
            </a:r>
            <a:r>
              <a:rPr lang="en-US" altLang="en-US" sz="2600" smtClean="0"/>
              <a:t> may be EMPTY: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600" smtClean="0"/>
              <a:t>In the XML, an empty element may not have any content between the start tag and the end tag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600" smtClean="0"/>
              <a:t>An empty element may (and usually does) have attributes</a:t>
            </a:r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5478463"/>
            <a:ext cx="8234363" cy="1193800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>
              <a:buFontTx/>
              <a:buNone/>
            </a:pPr>
            <a:r>
              <a:rPr lang="en-US" altLang="en-US" sz="2600" smtClean="0"/>
              <a:t>XML	</a:t>
            </a:r>
            <a:r>
              <a:rPr lang="en-US" altLang="en-US" sz="2600" b="1" smtClean="0"/>
              <a:t>&lt;br&gt;&lt;/br&gt;                or </a:t>
            </a:r>
            <a:r>
              <a:rPr lang="en-US" altLang="en-US" sz="2600" smtClean="0"/>
              <a:t>            </a:t>
            </a:r>
            <a:r>
              <a:rPr lang="en-US" altLang="en-US" sz="2600" b="1" smtClean="0"/>
              <a:t>&lt;br /&gt;</a:t>
            </a:r>
            <a:r>
              <a:rPr lang="en-US" altLang="en-US" sz="2600" smtClean="0"/>
              <a:t> </a:t>
            </a:r>
          </a:p>
          <a:p>
            <a:pPr lvl="2">
              <a:buFontTx/>
              <a:buNone/>
            </a:pPr>
            <a:r>
              <a:rPr lang="en-US" altLang="en-US" sz="2600" smtClean="0"/>
              <a:t>DTD	</a:t>
            </a:r>
            <a:r>
              <a:rPr lang="en-US" altLang="en-US" sz="2600" b="1" smtClean="0"/>
              <a:t>&lt;!ELEMENT br EMPTY&gt;</a:t>
            </a:r>
            <a:endParaRPr lang="en-US" altLang="en-US" sz="2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2925" y="782638"/>
            <a:ext cx="82296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600" b="1" smtClean="0">
                <a:solidFill>
                  <a:schemeClr val="tx1"/>
                </a:solidFill>
              </a:rPr>
              <a:t>Elements with children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4938" y="1593850"/>
            <a:ext cx="8789987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en-US" sz="2600" smtClean="0"/>
              <a:t>A category may describe one or more children:</a:t>
            </a:r>
          </a:p>
          <a:p>
            <a:pPr lvl="1" algn="just">
              <a:buFontTx/>
              <a:buChar char=" "/>
            </a:pPr>
            <a:r>
              <a:rPr lang="en-US" altLang="en-US" sz="2600" b="1" smtClean="0">
                <a:solidFill>
                  <a:srgbClr val="C00000"/>
                </a:solidFill>
              </a:rPr>
              <a:t>&lt;!ELEMENT novel (foreword, chapter+)&gt;</a:t>
            </a:r>
          </a:p>
          <a:p>
            <a:pPr lvl="1" algn="just"/>
            <a:r>
              <a:rPr lang="en-US" altLang="en-US" sz="2600" smtClean="0"/>
              <a:t>Parentheses are required, even if there is only one child</a:t>
            </a:r>
          </a:p>
          <a:p>
            <a:pPr lvl="1" algn="just"/>
            <a:r>
              <a:rPr lang="en-US" altLang="en-US" sz="2600" smtClean="0"/>
              <a:t>A space must precede the opening parenthesis</a:t>
            </a:r>
          </a:p>
          <a:p>
            <a:pPr lvl="1" algn="just"/>
            <a:r>
              <a:rPr lang="en-US" altLang="en-US" sz="2600" smtClean="0"/>
              <a:t>Commas (,) between elements mean that </a:t>
            </a:r>
            <a:r>
              <a:rPr lang="en-US" altLang="en-US" sz="2600" i="1" smtClean="0"/>
              <a:t>all</a:t>
            </a:r>
            <a:r>
              <a:rPr lang="en-US" altLang="en-US" sz="2600" smtClean="0"/>
              <a:t> children must appear, and must be </a:t>
            </a:r>
            <a:r>
              <a:rPr lang="en-US" altLang="en-US" sz="2600" i="1" smtClean="0"/>
              <a:t>in the order specified</a:t>
            </a:r>
            <a:endParaRPr lang="en-US" altLang="en-US" sz="2600" smtClean="0"/>
          </a:p>
          <a:p>
            <a:pPr lvl="1" algn="just"/>
            <a:r>
              <a:rPr lang="en-US" altLang="en-US" sz="2600" smtClean="0"/>
              <a:t>“|” separators means any one child may be used</a:t>
            </a:r>
          </a:p>
          <a:p>
            <a:pPr lvl="1" algn="just"/>
            <a:r>
              <a:rPr lang="en-US" altLang="en-US" sz="2600" smtClean="0"/>
              <a:t>All child elements must themselves be declared</a:t>
            </a:r>
          </a:p>
          <a:p>
            <a:pPr lvl="1" algn="just"/>
            <a:r>
              <a:rPr lang="en-US" altLang="en-US" sz="2600" smtClean="0"/>
              <a:t>Children may have children</a:t>
            </a:r>
          </a:p>
          <a:p>
            <a:pPr lvl="1" algn="just"/>
            <a:r>
              <a:rPr lang="en-US" altLang="en-US" sz="2600" smtClean="0"/>
              <a:t>Parentheses can be used for grouping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1675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Elements with children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6375"/>
            <a:ext cx="9144000" cy="4387850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Xml </a:t>
            </a:r>
            <a:r>
              <a:rPr lang="en-US" altLang="en-US" sz="2600" smtClean="0"/>
              <a:t>  &lt;location&gt;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	&lt;address&gt;yangon&lt;/address&gt;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&lt;/location&gt;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&lt;location&gt;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	&lt;latitude&gt;20 degree&lt;/latitude&gt;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	&lt;longitude&gt;50 degree&lt;/longitude&gt;</a:t>
            </a:r>
          </a:p>
          <a:p>
            <a:pPr lvl="2" indent="-914400">
              <a:buFontTx/>
              <a:buNone/>
            </a:pPr>
            <a:r>
              <a:rPr lang="en-US" altLang="en-US" sz="2600" smtClean="0"/>
              <a:t>	&lt;/location&gt;</a:t>
            </a:r>
          </a:p>
          <a:p>
            <a:pPr lvl="2" indent="-914400">
              <a:buFontTx/>
              <a:buNone/>
            </a:pPr>
            <a:endParaRPr lang="en-US" altLang="en-US" sz="2600" smtClean="0"/>
          </a:p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DTD    </a:t>
            </a:r>
            <a:r>
              <a:rPr lang="en-US" altLang="en-US" sz="2600" smtClean="0"/>
              <a:t>&lt;!ELEMENT location (address| (latitude,longitude))&gt;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838200"/>
            <a:ext cx="83058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sz="3600" b="1" smtClean="0"/>
              <a:t>Elements with unstructured children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275" y="1568450"/>
            <a:ext cx="8845550" cy="3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</a:pPr>
            <a:r>
              <a:rPr lang="en-US" altLang="en-US" sz="2800" smtClean="0"/>
              <a:t>The syntax is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C00000"/>
                </a:solidFill>
              </a:rPr>
              <a:t>			&lt;!ELEMENT </a:t>
            </a:r>
            <a:r>
              <a:rPr lang="en-US" altLang="en-US" sz="2800" b="1" i="1" smtClean="0">
                <a:solidFill>
                  <a:srgbClr val="C00000"/>
                </a:solidFill>
              </a:rPr>
              <a:t>name</a:t>
            </a:r>
            <a:r>
              <a:rPr lang="en-US" altLang="en-US" sz="2800" b="1" smtClean="0">
                <a:solidFill>
                  <a:srgbClr val="C00000"/>
                </a:solidFill>
              </a:rPr>
              <a:t> </a:t>
            </a:r>
            <a:r>
              <a:rPr lang="en-US" altLang="en-US" sz="2800" b="1" i="1" smtClean="0">
                <a:solidFill>
                  <a:srgbClr val="C00000"/>
                </a:solidFill>
              </a:rPr>
              <a:t>category</a:t>
            </a:r>
            <a:r>
              <a:rPr lang="en-US" altLang="en-US" sz="2800" b="1" smtClean="0">
                <a:solidFill>
                  <a:srgbClr val="C00000"/>
                </a:solidFill>
              </a:rPr>
              <a:t>&gt; </a:t>
            </a:r>
          </a:p>
          <a:p>
            <a:pPr lvl="1" algn="just">
              <a:lnSpc>
                <a:spcPct val="90000"/>
              </a:lnSpc>
            </a:pPr>
            <a:r>
              <a:rPr lang="en-US" altLang="en-US" smtClean="0"/>
              <a:t>The category may be </a:t>
            </a:r>
            <a:r>
              <a:rPr lang="en-US" altLang="en-US" smtClean="0">
                <a:solidFill>
                  <a:schemeClr val="accent2"/>
                </a:solidFill>
              </a:rPr>
              <a:t>ANY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800" smtClean="0"/>
              <a:t>This indicates that </a:t>
            </a:r>
            <a:r>
              <a:rPr lang="en-US" altLang="en-US" sz="2800" i="1" smtClean="0">
                <a:solidFill>
                  <a:srgbClr val="FF0000"/>
                </a:solidFill>
              </a:rPr>
              <a:t>any</a:t>
            </a:r>
            <a:r>
              <a:rPr lang="en-US" altLang="en-US" sz="2800" smtClean="0"/>
              <a:t> content--character data, elements, even undeclared elements--may be used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800" smtClean="0"/>
              <a:t>ANY should be avoided wherever possible</a:t>
            </a:r>
          </a:p>
          <a:p>
            <a:pPr lvl="2" algn="just">
              <a:lnSpc>
                <a:spcPct val="90000"/>
              </a:lnSpc>
            </a:pPr>
            <a:endParaRPr lang="en-US" altLang="en-US" sz="2800" smtClean="0"/>
          </a:p>
          <a:p>
            <a:pPr lvl="2" algn="just">
              <a:lnSpc>
                <a:spcPct val="90000"/>
              </a:lnSpc>
            </a:pPr>
            <a:endParaRPr lang="en-US" altLang="en-US" sz="2800" smtClean="0"/>
          </a:p>
          <a:p>
            <a:pPr lvl="2" algn="just">
              <a:lnSpc>
                <a:spcPct val="90000"/>
              </a:lnSpc>
            </a:pPr>
            <a:r>
              <a:rPr lang="en-US" altLang="en-US" sz="2800" smtClean="0"/>
              <a:t>Means any elements declared within the DTD can be used within the content of the &lt;description&gt; element in any order any number of times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4422775"/>
            <a:ext cx="7094538" cy="60483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DTD</a:t>
            </a:r>
            <a:r>
              <a:rPr lang="en-US" altLang="en-US" sz="2600" smtClean="0"/>
              <a:t>   &lt;!ELEMENT description ANY&gt;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809625"/>
            <a:ext cx="8229600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600" b="1" smtClean="0"/>
              <a:t>Elements with mixed content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60363" y="1600200"/>
            <a:ext cx="83439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 smtClean="0">
                <a:latin typeface="Trebuchet MS" panose="020B0603020202020204" pitchFamily="34" charset="0"/>
              </a:rPr>
              <a:t>#PCDATA</a:t>
            </a:r>
            <a:r>
              <a:rPr lang="en-US" altLang="en-US" sz="2400" dirty="0" smtClean="0"/>
              <a:t> describes elements with </a:t>
            </a:r>
            <a:r>
              <a:rPr lang="en-US" altLang="en-US" sz="2400" b="1" dirty="0" smtClean="0"/>
              <a:t>only character data</a:t>
            </a:r>
          </a:p>
          <a:p>
            <a:r>
              <a:rPr lang="en-US" altLang="en-US" sz="2400" dirty="0" smtClean="0">
                <a:latin typeface="Trebuchet MS" panose="020B0603020202020204" pitchFamily="34" charset="0"/>
              </a:rPr>
              <a:t>#PCDATA</a:t>
            </a:r>
            <a:r>
              <a:rPr lang="en-US" altLang="en-US" sz="2400" dirty="0" smtClean="0"/>
              <a:t> can be used in an “or” grouping:</a:t>
            </a:r>
          </a:p>
          <a:p>
            <a:pPr lvl="1"/>
            <a:r>
              <a:rPr lang="en-US" altLang="en-US" sz="2400" dirty="0" smtClean="0">
                <a:latin typeface="Trebuchet MS" panose="020B0603020202020204" pitchFamily="34" charset="0"/>
              </a:rPr>
              <a:t>&lt;!ELEMENT note (#</a:t>
            </a:r>
            <a:r>
              <a:rPr lang="en-US" altLang="en-US" sz="2400" dirty="0" err="1" smtClean="0">
                <a:latin typeface="Trebuchet MS" panose="020B0603020202020204" pitchFamily="34" charset="0"/>
              </a:rPr>
              <a:t>PCDATA|message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*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&gt;</a:t>
            </a:r>
          </a:p>
          <a:p>
            <a:pPr lvl="1"/>
            <a:r>
              <a:rPr lang="en-US" altLang="en-US" sz="2400" dirty="0" smtClean="0"/>
              <a:t>This is called mixed content</a:t>
            </a:r>
          </a:p>
          <a:p>
            <a:pPr lvl="1"/>
            <a:r>
              <a:rPr lang="en-US" altLang="en-US" sz="2400" dirty="0" smtClean="0"/>
              <a:t>Certain (rather severe) restrictions apply:</a:t>
            </a:r>
          </a:p>
          <a:p>
            <a:pPr lvl="2"/>
            <a:r>
              <a:rPr lang="en-US" altLang="en-US" dirty="0" smtClean="0">
                <a:latin typeface="Trebuchet MS" panose="020B0603020202020204" pitchFamily="34" charset="0"/>
              </a:rPr>
              <a:t>#PCDATA</a:t>
            </a:r>
            <a:r>
              <a:rPr lang="en-US" altLang="en-US" dirty="0" smtClean="0"/>
              <a:t> must be first</a:t>
            </a:r>
          </a:p>
          <a:p>
            <a:pPr lvl="2"/>
            <a:r>
              <a:rPr lang="en-US" altLang="en-US" dirty="0" smtClean="0"/>
              <a:t>The separators must be “</a:t>
            </a:r>
            <a:r>
              <a:rPr lang="en-US" altLang="en-US" dirty="0" smtClean="0">
                <a:latin typeface="Trebuchet MS" panose="020B0603020202020204" pitchFamily="34" charset="0"/>
              </a:rPr>
              <a:t>|</a:t>
            </a:r>
            <a:r>
              <a:rPr lang="en-US" altLang="en-US" dirty="0" smtClean="0"/>
              <a:t>”</a:t>
            </a:r>
          </a:p>
          <a:p>
            <a:pPr lvl="2"/>
            <a:r>
              <a:rPr lang="en-US" altLang="en-US" dirty="0" smtClean="0"/>
              <a:t>The </a:t>
            </a:r>
            <a:r>
              <a:rPr lang="en-US" altLang="en-US" b="1" dirty="0" smtClean="0"/>
              <a:t>group</a:t>
            </a:r>
            <a:r>
              <a:rPr lang="en-US" altLang="en-US" dirty="0" smtClean="0"/>
              <a:t> must be starred (meaning zero or more)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5495925"/>
            <a:ext cx="9144000" cy="109378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z="2600" dirty="0" smtClean="0">
                <a:solidFill>
                  <a:schemeClr val="accent2"/>
                </a:solidFill>
              </a:rPr>
              <a:t>XML</a:t>
            </a:r>
            <a:r>
              <a:rPr lang="en-US" altLang="en-US" sz="2600" dirty="0" smtClean="0"/>
              <a:t>  &lt;book&gt; NET programming &lt;price&gt; 200&lt;/price&gt;&lt;/book&gt;</a:t>
            </a:r>
          </a:p>
          <a:p>
            <a:pPr lvl="2" indent="-914400">
              <a:buFontTx/>
              <a:buNone/>
            </a:pPr>
            <a:r>
              <a:rPr lang="en-US" altLang="en-US" sz="2600" dirty="0" smtClean="0">
                <a:solidFill>
                  <a:schemeClr val="accent2"/>
                </a:solidFill>
              </a:rPr>
              <a:t>DTD</a:t>
            </a:r>
            <a:r>
              <a:rPr lang="en-US" altLang="en-US" sz="2600" dirty="0" smtClean="0"/>
              <a:t>   &lt;!ELEMENT book (#PCDATA | price)</a:t>
            </a:r>
            <a:r>
              <a:rPr lang="en-US" altLang="en-US" sz="2600" dirty="0" smtClean="0">
                <a:solidFill>
                  <a:srgbClr val="FF0000"/>
                </a:solidFill>
              </a:rPr>
              <a:t>*</a:t>
            </a:r>
            <a:r>
              <a:rPr lang="en-US" altLang="en-US" sz="26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9788"/>
            <a:ext cx="8229600" cy="569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PCDATA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08125"/>
            <a:ext cx="8081962" cy="286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2800" smtClean="0"/>
              <a:t>PCDATA means </a:t>
            </a:r>
            <a:r>
              <a:rPr lang="en-US" altLang="en-US" sz="2800" b="1" smtClean="0"/>
              <a:t>parsed character data</a:t>
            </a:r>
          </a:p>
          <a:p>
            <a:pPr algn="just"/>
            <a:r>
              <a:rPr lang="en-US" altLang="en-US" sz="2800" smtClean="0"/>
              <a:t>Text found between the start tag and the end tag of an XML element</a:t>
            </a:r>
          </a:p>
          <a:p>
            <a:pPr algn="just"/>
            <a:r>
              <a:rPr lang="en-US" altLang="en-US" sz="2800" smtClean="0"/>
              <a:t>Text that will be parsed</a:t>
            </a:r>
          </a:p>
        </p:txBody>
      </p:sp>
      <p:sp>
        <p:nvSpPr>
          <p:cNvPr id="83972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46150" y="4629150"/>
            <a:ext cx="6969125" cy="109378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XML</a:t>
            </a:r>
            <a:r>
              <a:rPr lang="en-US" altLang="en-US" sz="2600" smtClean="0"/>
              <a:t>  &lt;book&gt; NET programming &lt;/book&gt;</a:t>
            </a:r>
          </a:p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DTD</a:t>
            </a:r>
            <a:r>
              <a:rPr lang="en-US" altLang="en-US" sz="2600" smtClean="0"/>
              <a:t>   &lt;!ELEMENT book (#PCDATA)&gt;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763" y="793750"/>
            <a:ext cx="8229600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CDATA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597025"/>
            <a:ext cx="8077200" cy="2298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2400" dirty="0" smtClean="0"/>
              <a:t>CDATA means character data</a:t>
            </a:r>
          </a:p>
          <a:p>
            <a:pPr algn="just"/>
            <a:r>
              <a:rPr lang="en-US" altLang="en-US" sz="2400" dirty="0" smtClean="0"/>
              <a:t>Text that will NOT be parsed</a:t>
            </a:r>
          </a:p>
          <a:p>
            <a:pPr algn="just"/>
            <a:r>
              <a:rPr lang="en-US" altLang="en-US" sz="2400" dirty="0" smtClean="0"/>
              <a:t>Tags inside the text will NOT be treated as markup and entities will not be expanded</a:t>
            </a:r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2738" y="4518025"/>
            <a:ext cx="8451850" cy="1093788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XML</a:t>
            </a:r>
            <a:r>
              <a:rPr lang="en-US" altLang="en-US" sz="2600" smtClean="0"/>
              <a:t>  &lt;book&gt; NET &amp; Java programming  &lt;/book&gt;</a:t>
            </a:r>
          </a:p>
          <a:p>
            <a:pPr lvl="2" indent="-914400">
              <a:buFontTx/>
              <a:buNone/>
            </a:pPr>
            <a:r>
              <a:rPr lang="en-US" altLang="en-US" sz="2600" smtClean="0">
                <a:solidFill>
                  <a:schemeClr val="accent2"/>
                </a:solidFill>
              </a:rPr>
              <a:t>DTD</a:t>
            </a:r>
            <a:r>
              <a:rPr lang="en-US" altLang="en-US" sz="2600" smtClean="0"/>
              <a:t>   &lt;!ELEMENT book (#CDATA)&gt;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9788"/>
            <a:ext cx="8229600" cy="61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>
                <a:solidFill>
                  <a:schemeClr val="tx1"/>
                </a:solidFill>
              </a:rPr>
              <a:t>ELEMENT cardinality and descriptions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09763"/>
            <a:ext cx="8229600" cy="415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Symbol  	   Meaning		            Example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 smtClean="0"/>
              <a:t>Suffixes: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?</a:t>
            </a:r>
            <a:r>
              <a:rPr lang="en-US" altLang="en-US" sz="2400" dirty="0" smtClean="0"/>
              <a:t>			Optional(once or not at all)	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foreword?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+</a:t>
            </a:r>
            <a:r>
              <a:rPr lang="en-US" altLang="en-US" sz="2400" dirty="0" smtClean="0"/>
              <a:t>			one or more times  		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chapter+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*</a:t>
            </a:r>
            <a:r>
              <a:rPr lang="en-US" altLang="en-US" sz="2400" dirty="0" smtClean="0"/>
              <a:t>			zero or more times		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appendix*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 smtClean="0"/>
              <a:t>Separators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,</a:t>
            </a:r>
            <a:r>
              <a:rPr lang="en-US" altLang="en-US" sz="2400" dirty="0" smtClean="0"/>
              <a:t>			both, in order		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foreword?, chapter+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|</a:t>
            </a:r>
            <a:r>
              <a:rPr lang="en-US" altLang="en-US" sz="2400" dirty="0" smtClean="0"/>
              <a:t>			or			</a:t>
            </a:r>
            <a:r>
              <a:rPr lang="en-US" altLang="en-US" sz="2400" dirty="0" err="1" smtClean="0">
                <a:latin typeface="Trebuchet MS" panose="020B0603020202020204" pitchFamily="34" charset="0"/>
              </a:rPr>
              <a:t>section|chapter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 smtClean="0"/>
              <a:t>Grouping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rebuchet MS" panose="020B0603020202020204" pitchFamily="34" charset="0"/>
              </a:rPr>
              <a:t>( )		</a:t>
            </a:r>
            <a:r>
              <a:rPr lang="en-US" altLang="en-US" sz="2400" dirty="0" smtClean="0"/>
              <a:t>grouping		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(</a:t>
            </a:r>
            <a:r>
              <a:rPr lang="en-US" altLang="en-US" sz="2400" dirty="0" err="1" smtClean="0">
                <a:latin typeface="Trebuchet MS" panose="020B0603020202020204" pitchFamily="34" charset="0"/>
              </a:rPr>
              <a:t>section|chapter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)+</a:t>
            </a:r>
            <a:endParaRPr lang="en-US" alt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809625"/>
            <a:ext cx="8229600" cy="60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Difference Between XML and HTML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762125"/>
            <a:ext cx="8437563" cy="518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XML and HTML were designed with different goals:</a:t>
            </a:r>
          </a:p>
          <a:p>
            <a:pPr lvl="1"/>
            <a:r>
              <a:rPr lang="en-US" altLang="en-US" sz="2400" dirty="0" smtClean="0">
                <a:solidFill>
                  <a:schemeClr val="accent2"/>
                </a:solidFill>
              </a:rPr>
              <a:t>XML</a:t>
            </a:r>
            <a:r>
              <a:rPr lang="en-US" altLang="en-US" sz="2400" dirty="0" smtClean="0"/>
              <a:t> was designed to </a:t>
            </a:r>
            <a:r>
              <a:rPr lang="en-US" altLang="en-US" sz="2400" dirty="0" smtClean="0">
                <a:solidFill>
                  <a:schemeClr val="accent2"/>
                </a:solidFill>
              </a:rPr>
              <a:t>transport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chemeClr val="accent2"/>
                </a:solidFill>
              </a:rPr>
              <a:t>store</a:t>
            </a:r>
            <a:r>
              <a:rPr lang="en-US" altLang="en-US" sz="2400" dirty="0" smtClean="0"/>
              <a:t> data, with focus on what data is </a:t>
            </a:r>
            <a:r>
              <a:rPr lang="en-US" altLang="en-US" sz="2400" dirty="0" smtClean="0">
                <a:solidFill>
                  <a:srgbClr val="FF0000"/>
                </a:solidFill>
              </a:rPr>
              <a:t>(or) </a:t>
            </a:r>
          </a:p>
          <a:p>
            <a:pPr lvl="1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    XML</a:t>
            </a:r>
            <a:r>
              <a:rPr lang="en-US" altLang="en-US" sz="2400" dirty="0" smtClean="0"/>
              <a:t> was designed to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describe data</a:t>
            </a:r>
            <a:r>
              <a:rPr lang="en-US" altLang="en-US" sz="2400" dirty="0" smtClean="0"/>
              <a:t> and to focus on </a:t>
            </a:r>
            <a:r>
              <a:rPr lang="en-US" altLang="en-US" sz="2400" dirty="0" smtClean="0">
                <a:solidFill>
                  <a:srgbClr val="FF0000"/>
                </a:solidFill>
              </a:rPr>
              <a:t>what</a:t>
            </a:r>
            <a:r>
              <a:rPr lang="en-US" altLang="en-US" sz="2400" dirty="0" smtClean="0">
                <a:solidFill>
                  <a:schemeClr val="accent2"/>
                </a:solidFill>
              </a:rPr>
              <a:t> data is.</a:t>
            </a:r>
            <a:endParaRPr lang="en-US" altLang="en-US" sz="2400" dirty="0" smtClean="0"/>
          </a:p>
          <a:p>
            <a:pPr lvl="1"/>
            <a:r>
              <a:rPr lang="en-US" altLang="en-US" sz="2400" dirty="0" smtClean="0">
                <a:solidFill>
                  <a:schemeClr val="accent2"/>
                </a:solidFill>
              </a:rPr>
              <a:t>HTML </a:t>
            </a:r>
            <a:r>
              <a:rPr lang="en-US" altLang="en-US" sz="2400" dirty="0" smtClean="0"/>
              <a:t>was designed to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display data</a:t>
            </a:r>
            <a:r>
              <a:rPr lang="en-US" altLang="en-US" sz="2400" dirty="0" smtClean="0"/>
              <a:t> and to focus on </a:t>
            </a:r>
            <a:r>
              <a:rPr lang="en-US" altLang="en-US" sz="2400" dirty="0" smtClean="0">
                <a:solidFill>
                  <a:srgbClr val="FF0000"/>
                </a:solidFill>
              </a:rPr>
              <a:t>how</a:t>
            </a:r>
            <a:r>
              <a:rPr lang="en-US" altLang="en-US" sz="2400" dirty="0" smtClean="0">
                <a:solidFill>
                  <a:schemeClr val="accent2"/>
                </a:solidFill>
              </a:rPr>
              <a:t> data looks.</a:t>
            </a:r>
            <a:endParaRPr lang="en-US" altLang="en-US" sz="2400" dirty="0" smtClean="0"/>
          </a:p>
          <a:p>
            <a:pPr algn="just">
              <a:lnSpc>
                <a:spcPct val="150000"/>
              </a:lnSpc>
            </a:pPr>
            <a:r>
              <a:rPr lang="en-US" altLang="en-US" sz="2400" dirty="0" smtClean="0"/>
              <a:t>XML </a:t>
            </a:r>
            <a:r>
              <a:rPr lang="en-US" altLang="en-US" sz="2400" dirty="0" smtClean="0">
                <a:solidFill>
                  <a:srgbClr val="FF0000"/>
                </a:solidFill>
              </a:rPr>
              <a:t>isn’t 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replacement</a:t>
            </a:r>
            <a:r>
              <a:rPr lang="en-US" altLang="en-US" sz="2400" dirty="0" smtClean="0"/>
              <a:t> for HTML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/>
              <a:t>XML </a:t>
            </a:r>
            <a:r>
              <a:rPr lang="en-US" altLang="en-US" sz="2400" dirty="0" smtClean="0">
                <a:solidFill>
                  <a:srgbClr val="FF0000"/>
                </a:solidFill>
              </a:rPr>
              <a:t>is 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complement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to HTML</a:t>
            </a:r>
            <a:endParaRPr lang="en-US" alt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884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Names and namespaces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577975"/>
            <a:ext cx="8678862" cy="5006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/>
              <a:t>All names of elements, attributes, and entities, in both the DTD and the XML, are formed as follows:</a:t>
            </a:r>
          </a:p>
          <a:p>
            <a:pPr lvl="1"/>
            <a:r>
              <a:rPr lang="en-US" altLang="en-US" sz="2400" smtClean="0"/>
              <a:t>The name must begin with a letter or underscore</a:t>
            </a:r>
          </a:p>
          <a:p>
            <a:pPr lvl="1"/>
            <a:r>
              <a:rPr lang="en-US" altLang="en-US" sz="2400" smtClean="0"/>
              <a:t>The name may contain only letters, digits, dots, hyphens, underscores, and colons (and, for foreign languages, combining characters and extenders) </a:t>
            </a:r>
          </a:p>
          <a:p>
            <a:r>
              <a:rPr lang="en-US" altLang="en-US" sz="2400" smtClean="0"/>
              <a:t>The DTD </a:t>
            </a:r>
            <a:r>
              <a:rPr lang="en-US" altLang="en-US" sz="2400" i="1" smtClean="0"/>
              <a:t>doesn’t know about namespaces</a:t>
            </a:r>
            <a:r>
              <a:rPr lang="en-US" altLang="en-US" sz="2400" smtClean="0"/>
              <a:t>--as far as it knows, a colon is just part of a name</a:t>
            </a:r>
          </a:p>
          <a:p>
            <a:pPr lvl="1"/>
            <a:r>
              <a:rPr lang="en-US" altLang="en-US" sz="2400" smtClean="0"/>
              <a:t>The following are different (and both legal):</a:t>
            </a:r>
          </a:p>
          <a:p>
            <a:pPr lvl="2"/>
            <a:r>
              <a:rPr lang="en-US" altLang="en-US" smtClean="0">
                <a:latin typeface="Trebuchet MS" panose="020B0603020202020204" pitchFamily="34" charset="0"/>
              </a:rPr>
              <a:t>&lt;!ELEMENT chapter (paragraph+)&gt;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>
                <a:latin typeface="Trebuchet MS" panose="020B0603020202020204" pitchFamily="34" charset="0"/>
              </a:rPr>
              <a:t>&lt;!ELEMENT myBook:chapter (myBook:paragraph+)&gt;</a:t>
            </a:r>
          </a:p>
          <a:p>
            <a:pPr lvl="1"/>
            <a:r>
              <a:rPr lang="en-US" altLang="en-US" sz="2400" smtClean="0"/>
              <a:t>Avoid colons in names, except to indicate namespaces</a:t>
            </a:r>
            <a:endParaRPr lang="en-US" altLang="en-US" sz="240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765175"/>
            <a:ext cx="82296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Attributes Declaration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468438"/>
            <a:ext cx="8640763" cy="4592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200" b="1" dirty="0" smtClean="0"/>
              <a:t>The format of an attribute is:</a:t>
            </a:r>
            <a:br>
              <a:rPr lang="en-US" altLang="en-US" sz="2200" b="1" dirty="0" smtClean="0"/>
            </a:br>
            <a:r>
              <a:rPr lang="en-US" altLang="en-US" sz="2200" dirty="0" smtClean="0"/>
              <a:t>	</a:t>
            </a:r>
            <a:r>
              <a:rPr lang="en-US" altLang="en-US" sz="2200" b="1" dirty="0" smtClean="0"/>
              <a:t>&lt;!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ATTLIST</a:t>
            </a:r>
            <a:r>
              <a:rPr lang="en-US" altLang="en-US" sz="2200" b="1" dirty="0" smtClean="0"/>
              <a:t> </a:t>
            </a:r>
            <a:r>
              <a:rPr lang="en-US" altLang="en-US" sz="2200" b="1" i="1" dirty="0" smtClean="0"/>
              <a:t>element-name</a:t>
            </a:r>
            <a:br>
              <a:rPr lang="en-US" altLang="en-US" sz="2200" b="1" i="1" dirty="0" smtClean="0"/>
            </a:br>
            <a:r>
              <a:rPr lang="en-US" altLang="en-US" sz="2200" b="1" i="1" dirty="0" smtClean="0"/>
              <a:t>		attribute-name  type  requirement</a:t>
            </a:r>
            <a:br>
              <a:rPr lang="en-US" altLang="en-US" sz="2200" b="1" i="1" dirty="0" smtClean="0"/>
            </a:br>
            <a:r>
              <a:rPr lang="en-US" altLang="en-US" sz="2200" b="1" i="1" dirty="0" smtClean="0"/>
              <a:t>		attribute-name  type  requirement</a:t>
            </a:r>
            <a:r>
              <a:rPr lang="en-US" altLang="en-US" sz="2200" b="1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where the </a:t>
            </a:r>
            <a:r>
              <a:rPr lang="en-US" altLang="en-US" sz="2200" i="1" dirty="0" smtClean="0">
                <a:solidFill>
                  <a:schemeClr val="accent2"/>
                </a:solidFill>
              </a:rPr>
              <a:t>name-type-requirement</a:t>
            </a:r>
            <a:r>
              <a:rPr lang="en-US" altLang="en-US" sz="2200" dirty="0" smtClean="0"/>
              <a:t> may be repeated as many times as desired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Note that only spaces separate the parts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The </a:t>
            </a:r>
            <a:r>
              <a:rPr lang="en-US" altLang="en-US" sz="2200" i="1" dirty="0" smtClean="0">
                <a:solidFill>
                  <a:schemeClr val="accent2"/>
                </a:solidFill>
              </a:rPr>
              <a:t>element-name</a:t>
            </a:r>
            <a:r>
              <a:rPr lang="en-US" altLang="en-US" sz="2200" dirty="0" smtClean="0"/>
              <a:t> tells which element may have these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The </a:t>
            </a:r>
            <a:r>
              <a:rPr lang="en-US" altLang="en-US" sz="2200" i="1" dirty="0" smtClean="0">
                <a:solidFill>
                  <a:schemeClr val="accent2"/>
                </a:solidFill>
              </a:rPr>
              <a:t>attribute-name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is the name of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Each element has a </a:t>
            </a:r>
            <a:r>
              <a:rPr lang="en-US" altLang="en-US" sz="2200" i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2200" dirty="0" smtClean="0"/>
              <a:t>, such as CDATA (character data)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Each element may be required, optional, or “fixed”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In the XML, attributes may occur in any order</a:t>
            </a:r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1938" y="5967413"/>
            <a:ext cx="8451850" cy="82708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2" indent="-914400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XML</a:t>
            </a:r>
            <a:r>
              <a:rPr lang="en-US" altLang="en-US" smtClean="0"/>
              <a:t>  &lt;book category=“story”&gt; snow white &lt;/book&gt;</a:t>
            </a:r>
          </a:p>
          <a:p>
            <a:pPr lvl="2" indent="-914400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DTD</a:t>
            </a:r>
            <a:r>
              <a:rPr lang="en-US" altLang="en-US" smtClean="0"/>
              <a:t>   &lt;!ATTLIST book category CDATA #REQUIRED)&gt;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823913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Attribute Types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533525"/>
            <a:ext cx="8499475" cy="440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</a:pPr>
            <a:r>
              <a:rPr lang="en-US" altLang="en-US" sz="2700" dirty="0" smtClean="0"/>
              <a:t>There are </a:t>
            </a:r>
            <a:r>
              <a:rPr lang="en-US" altLang="en-US" sz="2700" u="sng" dirty="0" smtClean="0">
                <a:solidFill>
                  <a:srgbClr val="FF0000"/>
                </a:solidFill>
              </a:rPr>
              <a:t>ten</a:t>
            </a:r>
            <a:r>
              <a:rPr lang="en-US" altLang="en-US" sz="2700" u="sng" dirty="0" smtClean="0"/>
              <a:t> attribute types</a:t>
            </a:r>
          </a:p>
          <a:p>
            <a:pPr algn="just">
              <a:lnSpc>
                <a:spcPct val="80000"/>
              </a:lnSpc>
            </a:pPr>
            <a:r>
              <a:rPr lang="en-US" altLang="en-US" sz="2700" dirty="0" smtClean="0"/>
              <a:t>These are the most important ones:</a:t>
            </a:r>
          </a:p>
          <a:p>
            <a:pPr algn="just">
              <a:lnSpc>
                <a:spcPct val="80000"/>
              </a:lnSpc>
            </a:pPr>
            <a:endParaRPr lang="en-US" altLang="en-US" sz="2700" dirty="0" smtClean="0"/>
          </a:p>
          <a:p>
            <a:pPr marL="914400" lvl="1" indent="-457200" algn="just">
              <a:lnSpc>
                <a:spcPct val="80000"/>
              </a:lnSpc>
              <a:buFont typeface="Times New Roman" panose="02020603050405020304" pitchFamily="18" charset="0"/>
              <a:buAutoNum type="arabicParenR"/>
            </a:pPr>
            <a:r>
              <a:rPr lang="en-US" altLang="en-US" sz="2400" b="1" dirty="0" smtClean="0"/>
              <a:t>CDATA</a:t>
            </a:r>
            <a:r>
              <a:rPr lang="en-US" altLang="en-US" sz="2400" dirty="0" smtClean="0"/>
              <a:t>		The value is character data.</a:t>
            </a:r>
          </a:p>
          <a:p>
            <a:pPr marL="914400" lvl="1" indent="-457200" algn="just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en-US" sz="2400" b="1" dirty="0" smtClean="0"/>
              <a:t>2) (</a:t>
            </a:r>
            <a:r>
              <a:rPr lang="en-US" altLang="en-US" sz="2400" b="1" dirty="0" err="1" smtClean="0"/>
              <a:t>man|woman|child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	The value is one from this list.</a:t>
            </a:r>
          </a:p>
          <a:p>
            <a:pPr marL="914400" lvl="1" indent="-457200" algn="just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US" altLang="en-US" sz="2400" b="1" dirty="0" smtClean="0"/>
              <a:t>3)ID</a:t>
            </a:r>
            <a:r>
              <a:rPr lang="en-US" altLang="en-US" sz="2400" dirty="0" smtClean="0"/>
              <a:t>			The value is a unique identifier.</a:t>
            </a:r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(ID values must be legal XML names and must be unique within the document)</a:t>
            </a:r>
          </a:p>
          <a:p>
            <a:pPr marL="914400" lvl="1" indent="-457200" algn="just">
              <a:lnSpc>
                <a:spcPct val="80000"/>
              </a:lnSpc>
              <a:buFont typeface="Times New Roman" panose="02020603050405020304" pitchFamily="18" charset="0"/>
              <a:buAutoNum type="arabicParenR" startAt="4"/>
            </a:pPr>
            <a:r>
              <a:rPr lang="en-US" altLang="en-US" sz="2400" b="1" dirty="0" smtClean="0"/>
              <a:t>NMTOKEN</a:t>
            </a:r>
            <a:r>
              <a:rPr lang="en-US" altLang="en-US" sz="2400" dirty="0" smtClean="0"/>
              <a:t>		The value is a legal XML name.</a:t>
            </a:r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(This is sometimes used to </a:t>
            </a:r>
            <a:r>
              <a:rPr lang="en-US" altLang="en-US" sz="2400" dirty="0" smtClean="0">
                <a:solidFill>
                  <a:srgbClr val="FF0000"/>
                </a:solidFill>
              </a:rPr>
              <a:t>disallow whitespace </a:t>
            </a:r>
            <a:r>
              <a:rPr lang="en-US" altLang="en-US" sz="2400" dirty="0" smtClean="0"/>
              <a:t>in the name.</a:t>
            </a:r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It also </a:t>
            </a:r>
            <a:r>
              <a:rPr lang="en-US" altLang="en-US" sz="2400" dirty="0" smtClean="0">
                <a:solidFill>
                  <a:srgbClr val="FF0000"/>
                </a:solidFill>
              </a:rPr>
              <a:t>disallows numbers</a:t>
            </a:r>
            <a:r>
              <a:rPr lang="en-US" altLang="en-US" sz="2400" dirty="0" smtClean="0"/>
              <a:t>, since an XML name </a:t>
            </a:r>
            <a:r>
              <a:rPr lang="en-US" altLang="en-US" sz="2400" dirty="0" smtClean="0">
                <a:solidFill>
                  <a:srgbClr val="FF0000"/>
                </a:solidFill>
              </a:rPr>
              <a:t>cannot begin with a digit.)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975" y="839788"/>
            <a:ext cx="7772400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Requirements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608138"/>
            <a:ext cx="8423275" cy="47879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defRPr/>
            </a:pPr>
            <a:r>
              <a:rPr lang="en-US" sz="2400" dirty="0">
                <a:latin typeface="+mj-lt"/>
              </a:rPr>
              <a:t>The </a:t>
            </a:r>
            <a:r>
              <a:rPr lang="en-US" sz="2400" i="1" dirty="0">
                <a:latin typeface="+mj-lt"/>
              </a:rPr>
              <a:t>requirement</a:t>
            </a:r>
            <a:r>
              <a:rPr lang="en-US" sz="2400" dirty="0">
                <a:latin typeface="+mj-lt"/>
              </a:rPr>
              <a:t> is one of:</a:t>
            </a:r>
          </a:p>
          <a:p>
            <a:pPr lvl="1" algn="just">
              <a:defRPr/>
            </a:pPr>
            <a:r>
              <a:rPr lang="en-US" sz="2400" dirty="0">
                <a:latin typeface="+mj-lt"/>
              </a:rPr>
              <a:t>A default value, enclosed in quotes</a:t>
            </a:r>
          </a:p>
          <a:p>
            <a:pPr lvl="2" algn="just">
              <a:defRPr/>
            </a:pPr>
            <a:r>
              <a:rPr lang="en-US" dirty="0">
                <a:latin typeface="+mj-lt"/>
              </a:rPr>
              <a:t>Example: &lt;!ATTLIST degree CDATA </a:t>
            </a:r>
            <a:r>
              <a:rPr lang="en-US" b="1" dirty="0">
                <a:latin typeface="+mj-lt"/>
              </a:rPr>
              <a:t>"PhD"</a:t>
            </a:r>
            <a:r>
              <a:rPr lang="en-US" dirty="0">
                <a:latin typeface="+mj-lt"/>
              </a:rPr>
              <a:t>&gt;</a:t>
            </a:r>
          </a:p>
          <a:p>
            <a:pPr lvl="1" algn="just">
              <a:defRPr/>
            </a:pPr>
            <a:r>
              <a:rPr lang="en-US" sz="2400" b="1" dirty="0">
                <a:latin typeface="+mj-lt"/>
              </a:rPr>
              <a:t>#REQUIRED</a:t>
            </a:r>
          </a:p>
          <a:p>
            <a:pPr lvl="2" algn="just">
              <a:defRPr/>
            </a:pPr>
            <a:r>
              <a:rPr lang="en-US" dirty="0">
                <a:latin typeface="+mj-lt"/>
              </a:rPr>
              <a:t>The attribute must be present</a:t>
            </a:r>
            <a:endParaRPr lang="en-US" b="1" dirty="0">
              <a:latin typeface="+mj-lt"/>
            </a:endParaRPr>
          </a:p>
          <a:p>
            <a:pPr lvl="1" algn="just">
              <a:defRPr/>
            </a:pPr>
            <a:r>
              <a:rPr lang="en-US" sz="2400" b="1" dirty="0">
                <a:latin typeface="+mj-lt"/>
              </a:rPr>
              <a:t>#IMPLIED</a:t>
            </a:r>
          </a:p>
          <a:p>
            <a:pPr lvl="2" algn="just">
              <a:defRPr/>
            </a:pPr>
            <a:r>
              <a:rPr lang="en-US" dirty="0">
                <a:latin typeface="+mj-lt"/>
              </a:rPr>
              <a:t>The attribute is optional</a:t>
            </a:r>
          </a:p>
          <a:p>
            <a:pPr lvl="1" algn="just">
              <a:defRPr/>
            </a:pPr>
            <a:r>
              <a:rPr lang="en-US" sz="2400" b="1" dirty="0">
                <a:latin typeface="+mj-lt"/>
              </a:rPr>
              <a:t>#FIXED</a:t>
            </a:r>
            <a:r>
              <a:rPr lang="en-US" sz="2400" dirty="0">
                <a:latin typeface="+mj-lt"/>
              </a:rPr>
              <a:t> "value"</a:t>
            </a:r>
          </a:p>
          <a:p>
            <a:pPr lvl="2" algn="just">
              <a:defRPr/>
            </a:pPr>
            <a:r>
              <a:rPr lang="en-US" dirty="0">
                <a:latin typeface="+mj-lt"/>
              </a:rPr>
              <a:t>The attribute always has the given value</a:t>
            </a:r>
          </a:p>
          <a:p>
            <a:pPr lvl="2" algn="just">
              <a:defRPr/>
            </a:pPr>
            <a:r>
              <a:rPr lang="en-US" dirty="0">
                <a:latin typeface="+mj-lt"/>
              </a:rPr>
              <a:t>If specified in the XML, the same value must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2638"/>
            <a:ext cx="8229600" cy="62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Attribute Examples</a:t>
            </a:r>
          </a:p>
        </p:txBody>
      </p:sp>
      <p:sp>
        <p:nvSpPr>
          <p:cNvPr id="95235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75" y="1471613"/>
            <a:ext cx="9140825" cy="4742917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4300" lvl="1" indent="0">
              <a:buFontTx/>
              <a:buNone/>
            </a:pPr>
            <a:r>
              <a:rPr lang="en-US" altLang="en-US" sz="2600" dirty="0" smtClean="0"/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XML	</a:t>
            </a:r>
            <a:r>
              <a:rPr lang="en-US" altLang="en-US" sz="2400" dirty="0" smtClean="0"/>
              <a:t>&lt;dog name="Spot" age="3"&gt;&lt;/dog&gt;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DTD</a:t>
            </a:r>
            <a:r>
              <a:rPr lang="en-US" altLang="en-US" sz="2400" dirty="0" smtClean="0"/>
              <a:t>      &lt;!ATTLIST dog</a:t>
            </a:r>
            <a:br>
              <a:rPr lang="en-US" altLang="en-US" sz="2400" dirty="0" smtClean="0"/>
            </a:br>
            <a:r>
              <a:rPr lang="en-US" altLang="en-US" sz="2400" dirty="0" smtClean="0"/>
              <a:t>		          name  CDATA  #REQUIRED</a:t>
            </a:r>
            <a:br>
              <a:rPr lang="en-US" altLang="en-US" sz="2400" dirty="0" smtClean="0"/>
            </a:br>
            <a:r>
              <a:rPr lang="en-US" altLang="en-US" sz="2400" dirty="0" smtClean="0"/>
              <a:t>		          age     CDATA  #IMPLIED 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XML    </a:t>
            </a:r>
            <a:r>
              <a:rPr lang="en-US" altLang="en-US" sz="2400" dirty="0" smtClean="0"/>
              <a:t>&lt;phone kind=“Home"&gt;&lt;/phone&gt;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/>
              <a:t>	    &lt;phone kind=“Cell"&gt;&lt;/phone&gt;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/>
              <a:t>	    &lt;phone kind=“Work"&gt;&lt;/phone&gt;</a:t>
            </a:r>
            <a:endParaRPr lang="en-US" altLang="en-US" sz="2600" dirty="0" smtClean="0"/>
          </a:p>
          <a:p>
            <a:pPr marL="114300" lvl="1" indent="0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DTD </a:t>
            </a:r>
            <a:r>
              <a:rPr lang="en-US" altLang="en-US" sz="2400" dirty="0" smtClean="0"/>
              <a:t>&lt;!ATTLIST phone kind (</a:t>
            </a:r>
            <a:r>
              <a:rPr lang="en-US" altLang="en-US" sz="2400" dirty="0" err="1" smtClean="0"/>
              <a:t>Home|Work|Cell</a:t>
            </a:r>
            <a:r>
              <a:rPr lang="en-US" altLang="en-US" sz="2400" dirty="0" smtClean="0"/>
              <a:t>) “Home”&gt;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DTD </a:t>
            </a:r>
            <a:r>
              <a:rPr lang="en-US" altLang="en-US" sz="2400" dirty="0" smtClean="0"/>
              <a:t>&lt;!ATTLIST contacts version CDATA #FIXED “1.0”&gt;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DTD</a:t>
            </a:r>
            <a:r>
              <a:rPr lang="en-US" altLang="en-US" sz="2400" dirty="0" smtClean="0"/>
              <a:t>&lt;!ATTLIST phone kind (</a:t>
            </a:r>
            <a:r>
              <a:rPr lang="en-US" altLang="en-US" sz="2400" dirty="0" err="1" smtClean="0"/>
              <a:t>Home|Work|Cell</a:t>
            </a:r>
            <a:r>
              <a:rPr lang="en-US" altLang="en-US" sz="2400" dirty="0" smtClean="0"/>
              <a:t>) #REQUIRED&gt;</a:t>
            </a:r>
          </a:p>
          <a:p>
            <a:pPr marL="114300" lvl="1" indent="0"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DTD </a:t>
            </a:r>
            <a:r>
              <a:rPr lang="en-US" altLang="en-US" sz="2400" dirty="0" smtClean="0"/>
              <a:t>&lt;!ATTLIST contacts knows  CDATA #IMPLIED&gt;</a:t>
            </a:r>
          </a:p>
        </p:txBody>
      </p:sp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6664325" y="3390900"/>
            <a:ext cx="170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Default value</a:t>
            </a:r>
          </a:p>
        </p:txBody>
      </p:sp>
      <p:sp>
        <p:nvSpPr>
          <p:cNvPr id="95237" name="Line 7"/>
          <p:cNvSpPr>
            <a:spLocks noChangeShapeType="1"/>
          </p:cNvSpPr>
          <p:nvPr/>
        </p:nvSpPr>
        <p:spPr bwMode="auto">
          <a:xfrm flipH="1">
            <a:off x="6773335" y="3873500"/>
            <a:ext cx="635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796925"/>
            <a:ext cx="7772400" cy="58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/>
              <a:t>An XML example</a:t>
            </a:r>
          </a:p>
        </p:txBody>
      </p:sp>
      <p:sp>
        <p:nvSpPr>
          <p:cNvPr id="9625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1673225"/>
            <a:ext cx="8229600" cy="474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Char char=" "/>
            </a:pP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&lt;novel&gt;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    &lt;foreword&gt;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latin typeface="Arial" panose="020B0604020202020204" pitchFamily="34" charset="0"/>
              </a:rPr>
              <a:t>          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&lt;paragraph&gt;</a:t>
            </a:r>
            <a:r>
              <a:rPr lang="en-US" altLang="en-US" sz="2000" smtClean="0">
                <a:latin typeface="Arial" panose="020B0604020202020204" pitchFamily="34" charset="0"/>
              </a:rPr>
              <a:t>This is the great American novel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.&lt;/ paragraph&gt;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latin typeface="Arial" panose="020B0604020202020204" pitchFamily="34" charset="0"/>
              </a:rPr>
              <a:t>    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&lt;/foreword&gt;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    &lt;chapter </a:t>
            </a:r>
            <a:r>
              <a:rPr lang="en-US" altLang="en-US" sz="2000" smtClean="0">
                <a:latin typeface="Arial" panose="020B0604020202020204" pitchFamily="34" charset="0"/>
              </a:rPr>
              <a:t>number="1"&gt;</a:t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latin typeface="Arial" panose="020B0604020202020204" pitchFamily="34" charset="0"/>
              </a:rPr>
              <a:t>          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&lt;paragraph&gt;</a:t>
            </a:r>
            <a:r>
              <a:rPr lang="en-US" altLang="en-US" sz="2000" smtClean="0">
                <a:latin typeface="Arial" panose="020B0604020202020204" pitchFamily="34" charset="0"/>
              </a:rPr>
              <a:t>It was a dark and stormy night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.&lt;/paragraph&gt;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latin typeface="Arial" panose="020B0604020202020204" pitchFamily="34" charset="0"/>
              </a:rPr>
              <a:t>          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&lt;paragraph&gt;</a:t>
            </a:r>
            <a:r>
              <a:rPr lang="en-US" altLang="en-US" sz="2000" smtClean="0">
                <a:latin typeface="Arial" panose="020B0604020202020204" pitchFamily="34" charset="0"/>
              </a:rPr>
              <a:t>Suddenly, a shot rang out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!&lt;/paragraph&gt;</a:t>
            </a:r>
            <a:r>
              <a:rPr lang="en-US" altLang="en-US" sz="2000" smtClean="0">
                <a:latin typeface="Arial" panose="020B0604020202020204" pitchFamily="34" charset="0"/>
              </a:rPr>
              <a:t/>
            </a:r>
            <a:br>
              <a:rPr lang="en-US" altLang="en-US" sz="2000" smtClean="0">
                <a:latin typeface="Arial" panose="020B0604020202020204" pitchFamily="34" charset="0"/>
              </a:rPr>
            </a:br>
            <a:r>
              <a:rPr lang="en-US" altLang="en-US" sz="2000" smtClean="0">
                <a:latin typeface="Arial" panose="020B0604020202020204" pitchFamily="34" charset="0"/>
              </a:rPr>
              <a:t>    </a:t>
            </a: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&lt;/chapter&gt;</a:t>
            </a:r>
            <a:b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</a:br>
            <a: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  <a:t>&lt;/novel&gt;</a:t>
            </a:r>
            <a:br>
              <a:rPr lang="en-US" altLang="en-US" sz="2000" smtClean="0">
                <a:solidFill>
                  <a:srgbClr val="2D2DB9"/>
                </a:solidFill>
                <a:latin typeface="Arial" panose="020B0604020202020204" pitchFamily="34" charset="0"/>
              </a:rPr>
            </a:br>
            <a:endParaRPr lang="en-US" altLang="en-US" sz="2000" smtClean="0">
              <a:solidFill>
                <a:srgbClr val="2D2DB9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Times" panose="02020603050405020304" pitchFamily="18" charset="0"/>
              <a:buChar char="•"/>
            </a:pPr>
            <a:r>
              <a:rPr lang="en-US" altLang="en-US" sz="2400" smtClean="0"/>
              <a:t>An XML document contains (and the DTD describes):</a:t>
            </a:r>
          </a:p>
          <a:p>
            <a:pPr lvl="1">
              <a:lnSpc>
                <a:spcPct val="80000"/>
              </a:lnSpc>
              <a:buFont typeface="Times" panose="02020603050405020304" pitchFamily="18" charset="0"/>
              <a:buChar char="•"/>
            </a:pPr>
            <a:r>
              <a:rPr lang="en-US" altLang="en-US" sz="2400" smtClean="0"/>
              <a:t>Elements, such as novel and paragraph, consisting of </a:t>
            </a:r>
            <a:r>
              <a:rPr lang="en-US" altLang="en-US" sz="2400" i="1" smtClean="0"/>
              <a:t>tags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content</a:t>
            </a:r>
            <a:endParaRPr lang="en-US" altLang="en-US" sz="2400" smtClean="0"/>
          </a:p>
          <a:p>
            <a:pPr lvl="1">
              <a:lnSpc>
                <a:spcPct val="80000"/>
              </a:lnSpc>
              <a:buFont typeface="Times" panose="02020603050405020304" pitchFamily="18" charset="0"/>
              <a:buChar char="•"/>
            </a:pPr>
            <a:r>
              <a:rPr lang="en-US" altLang="en-US" sz="2400" smtClean="0"/>
              <a:t>Attributes, such as number="1", consisting of a </a:t>
            </a:r>
            <a:r>
              <a:rPr lang="en-US" altLang="en-US" sz="2400" i="1" smtClean="0"/>
              <a:t>name</a:t>
            </a:r>
            <a:r>
              <a:rPr lang="en-US" altLang="en-US" sz="2400" smtClean="0"/>
              <a:t> and a </a:t>
            </a:r>
            <a:r>
              <a:rPr lang="en-US" altLang="en-US" sz="2400" i="1" smtClean="0"/>
              <a:t>value</a:t>
            </a:r>
            <a:endParaRPr lang="en-US" altLang="en-US" sz="2400" smtClean="0"/>
          </a:p>
          <a:p>
            <a:pPr lvl="1">
              <a:lnSpc>
                <a:spcPct val="80000"/>
              </a:lnSpc>
              <a:buFont typeface="Times" panose="02020603050405020304" pitchFamily="18" charset="0"/>
              <a:buChar char="•"/>
            </a:pPr>
            <a:r>
              <a:rPr lang="en-US" altLang="en-US" sz="2400" smtClean="0"/>
              <a:t>Entities (not used in this example)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830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0088"/>
            <a:ext cx="8229600" cy="735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A DTD example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535113"/>
            <a:ext cx="8975725" cy="4775200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Char char=" "/>
              <a:defRPr/>
            </a:pPr>
            <a:r>
              <a:rPr lang="en-US" sz="2400" dirty="0">
                <a:latin typeface="+mj-lt"/>
              </a:rPr>
              <a:t>   &lt;!ELEMENT novel (foreword, chapter+)&gt;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&lt;!ELEMENT foreword (paragraph+)&gt;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&lt;!ELEMENT chapter (paragraph+)&gt;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&lt;!ELEMENT paragraph (#PCDATA)&gt;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&lt;!ATTLIST chapter number CDATA #REQUIRED&gt;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A novel consists of a foreword and one or more chapters, in that order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A foreword consists of one or more paragraphs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A chapter also consists of one or more paragraphs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A paragraph consists of parsed character data (text that cannot contain any other elements)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Each chapter must have a number attribute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727075"/>
            <a:ext cx="8229600" cy="68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Another example: XML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84188" y="1416050"/>
            <a:ext cx="8245475" cy="56324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&lt;?xml version="1.0"?&gt;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&lt;!DOCTYPE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weatherReport</a:t>
            </a:r>
            <a:r>
              <a:rPr lang="en-US" altLang="en-US" sz="2400" dirty="0">
                <a:latin typeface="Times New Roman" panose="02020603050405020304" pitchFamily="18" charset="0"/>
              </a:rPr>
              <a:t> SYSTEM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 "http://www.mysite.com/mydoc.dtd"&gt;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</a:rPr>
              <a:t>weatherReport</a:t>
            </a:r>
            <a:r>
              <a:rPr lang="en-US" altLang="en-US" sz="24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&lt;date&gt;05/29/2002&lt;/date&gt;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&lt;location&gt;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    &lt;city&gt;Philadelphia&lt;/city&gt;,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    &lt;state&gt;PA&lt;/state&gt;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    &lt;country&gt;USA&lt;/country&gt;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&lt;/location&gt;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&lt;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temperature_range</a:t>
            </a:r>
            <a:r>
              <a:rPr lang="en-US" altLang="en-US" sz="2400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    &lt;high scale="F"&gt;84&lt;/high&gt;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          &lt;low scale="F"&gt;51&lt;/low&gt;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     &lt;/temperature-range&gt;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&lt;/</a:t>
            </a:r>
            <a:r>
              <a:rPr lang="en-US" altLang="en-US" sz="2400" dirty="0" err="1">
                <a:latin typeface="Times New Roman" panose="02020603050405020304" pitchFamily="18" charset="0"/>
              </a:rPr>
              <a:t>weatherReport</a:t>
            </a:r>
            <a:r>
              <a:rPr lang="en-US" altLang="en-US" sz="2400" dirty="0">
                <a:latin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23900"/>
            <a:ext cx="8229600" cy="69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 smtClean="0">
                <a:solidFill>
                  <a:schemeClr val="tx1"/>
                </a:solidFill>
              </a:rPr>
              <a:t>The DTD for this example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379538"/>
            <a:ext cx="8678863" cy="5464175"/>
          </a:xfrm>
          <a:solidFill>
            <a:schemeClr val="bg1"/>
          </a:solidFill>
          <a:ln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FF82"/>
              </a:buClr>
              <a:buFontTx/>
              <a:buChar char=" "/>
              <a:defRPr/>
            </a:pPr>
            <a:r>
              <a:rPr lang="en-US" sz="2150" dirty="0">
                <a:cs typeface="Times New Roman" pitchFamily="18" charset="0"/>
              </a:rPr>
              <a:t>&lt;!ELEMENT </a:t>
            </a:r>
            <a:r>
              <a:rPr lang="en-US" sz="2150" dirty="0" err="1">
                <a:cs typeface="Times New Roman" pitchFamily="18" charset="0"/>
              </a:rPr>
              <a:t>weatherReport</a:t>
            </a:r>
            <a:r>
              <a:rPr lang="en-US" sz="2150" dirty="0">
                <a:cs typeface="Times New Roman" pitchFamily="18" charset="0"/>
              </a:rPr>
              <a:t> (</a:t>
            </a:r>
            <a:r>
              <a:rPr lang="en-US" sz="2150" dirty="0" err="1">
                <a:cs typeface="Times New Roman" pitchFamily="18" charset="0"/>
              </a:rPr>
              <a:t>date,location,temperature</a:t>
            </a:r>
            <a:r>
              <a:rPr lang="en-US" sz="2150" dirty="0">
                <a:cs typeface="Times New Roman" pitchFamily="18" charset="0"/>
              </a:rPr>
              <a:t>-range)&gt;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date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location (city, state, country)&gt;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city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state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country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temperature-range ((low, high)|(high, low))&gt;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low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&lt;!ELEMENT high (#PCDATA)&gt;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&lt;!ATTLIST low scale (C|F) #REQUIRED&gt; </a:t>
            </a:r>
            <a:br>
              <a:rPr lang="en-US" sz="2150" dirty="0">
                <a:cs typeface="Times New Roman" pitchFamily="18" charset="0"/>
              </a:rPr>
            </a:br>
            <a:r>
              <a:rPr lang="en-US" sz="2150" dirty="0">
                <a:cs typeface="Times New Roman" pitchFamily="18" charset="0"/>
              </a:rPr>
              <a:t>&lt;!ATTLIST high scale (C|F) #REQUIRED&gt;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229600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b="1" smtClean="0"/>
              <a:t>Limitations of DTDs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604963"/>
            <a:ext cx="8143875" cy="5253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0" smtClean="0"/>
              <a:t>DTDs are a very weak specification language</a:t>
            </a:r>
          </a:p>
          <a:p>
            <a:pPr lvl="1"/>
            <a:r>
              <a:rPr lang="en-US" altLang="en-US" sz="2200" smtClean="0"/>
              <a:t>You can’t put </a:t>
            </a:r>
            <a:r>
              <a:rPr lang="en-US" altLang="en-US" sz="2200" i="1" smtClean="0"/>
              <a:t>any</a:t>
            </a:r>
            <a:r>
              <a:rPr lang="en-US" altLang="en-US" sz="2200" smtClean="0"/>
              <a:t> restrictions on element contents</a:t>
            </a:r>
          </a:p>
          <a:p>
            <a:pPr lvl="1"/>
            <a:r>
              <a:rPr lang="en-US" altLang="en-US" sz="2200" smtClean="0"/>
              <a:t>It’s difficult to specify:</a:t>
            </a:r>
          </a:p>
          <a:p>
            <a:pPr lvl="2"/>
            <a:r>
              <a:rPr lang="en-US" altLang="en-US" sz="2200" smtClean="0"/>
              <a:t>All the children must occur, but may be in any order(all)</a:t>
            </a:r>
          </a:p>
          <a:p>
            <a:pPr lvl="2"/>
            <a:r>
              <a:rPr lang="en-US" altLang="en-US" sz="2200" smtClean="0"/>
              <a:t>This element must occur a certain number of times(occurence)</a:t>
            </a:r>
          </a:p>
          <a:p>
            <a:pPr lvl="1"/>
            <a:r>
              <a:rPr lang="en-US" altLang="en-US" sz="2200" smtClean="0"/>
              <a:t>There are only ten data types for attribute values</a:t>
            </a:r>
          </a:p>
          <a:p>
            <a:r>
              <a:rPr lang="en-US" altLang="en-US" sz="2200" smtClean="0"/>
              <a:t>But most of all: DTDs aren’t written in XML!</a:t>
            </a:r>
          </a:p>
          <a:p>
            <a:pPr lvl="1"/>
            <a:r>
              <a:rPr lang="en-US" altLang="en-US" sz="2200" smtClean="0"/>
              <a:t>If you want to do any validation, you need one parser for the XML </a:t>
            </a:r>
            <a:r>
              <a:rPr lang="en-US" altLang="en-US" sz="2200" i="1" smtClean="0"/>
              <a:t>and another</a:t>
            </a:r>
            <a:r>
              <a:rPr lang="en-US" altLang="en-US" sz="2200" smtClean="0"/>
              <a:t> for the DTD</a:t>
            </a:r>
          </a:p>
          <a:p>
            <a:pPr lvl="1"/>
            <a:r>
              <a:rPr lang="en-US" altLang="en-US" sz="2200" smtClean="0"/>
              <a:t>This makes XML parsing harder than it needs to be</a:t>
            </a:r>
          </a:p>
          <a:p>
            <a:pPr lvl="1"/>
            <a:r>
              <a:rPr lang="en-US" altLang="en-US" sz="2200" smtClean="0"/>
              <a:t>There is a newer and more powerful technology: </a:t>
            </a:r>
            <a:r>
              <a:rPr lang="en-US" altLang="en-US" sz="2200" smtClean="0">
                <a:solidFill>
                  <a:schemeClr val="tx2"/>
                </a:solidFill>
              </a:rPr>
              <a:t>XML Schemas</a:t>
            </a:r>
          </a:p>
          <a:p>
            <a:pPr lvl="1"/>
            <a:r>
              <a:rPr lang="en-US" altLang="en-US" sz="2200" smtClean="0"/>
              <a:t>However, DTDs are still very much in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6921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Benefits of XML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3306"/>
            <a:ext cx="8229600" cy="5444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2800" dirty="0" smtClean="0"/>
              <a:t>XML separates </a:t>
            </a:r>
            <a:r>
              <a:rPr lang="en-US" altLang="en-US" sz="2800" b="1" dirty="0" smtClean="0"/>
              <a:t>Data from HTML</a:t>
            </a:r>
          </a:p>
          <a:p>
            <a:pPr lvl="1" algn="just"/>
            <a:r>
              <a:rPr lang="en-US" altLang="en-US" sz="2400" dirty="0"/>
              <a:t>data can be stored  in separate XML files.</a:t>
            </a:r>
            <a:endParaRPr lang="en-US" altLang="en-US" sz="2400" b="1" dirty="0" smtClean="0"/>
          </a:p>
          <a:p>
            <a:pPr algn="just"/>
            <a:r>
              <a:rPr lang="en-US" altLang="en-US" sz="2800" dirty="0" smtClean="0"/>
              <a:t>XML simplifies </a:t>
            </a:r>
            <a:r>
              <a:rPr lang="en-US" altLang="en-US" sz="2800" b="1" dirty="0" smtClean="0"/>
              <a:t>Data Sharing</a:t>
            </a:r>
          </a:p>
          <a:p>
            <a:pPr lvl="1" algn="just"/>
            <a:r>
              <a:rPr lang="en-US" altLang="en-US" sz="2400" dirty="0"/>
              <a:t>XML data is stored in plain text format. </a:t>
            </a:r>
            <a:endParaRPr lang="en-US" altLang="en-US" sz="2400" b="1" dirty="0" smtClean="0"/>
          </a:p>
          <a:p>
            <a:pPr algn="just"/>
            <a:r>
              <a:rPr lang="en-US" altLang="en-US" sz="2800" dirty="0" smtClean="0"/>
              <a:t>XML simplifies </a:t>
            </a:r>
            <a:r>
              <a:rPr lang="en-US" altLang="en-US" sz="2800" b="1" dirty="0" smtClean="0"/>
              <a:t>Data Transport</a:t>
            </a:r>
          </a:p>
          <a:p>
            <a:pPr lvl="1" algn="just"/>
            <a:r>
              <a:rPr lang="en-US" altLang="en-US" sz="2400" dirty="0"/>
              <a:t>To  exchange  data  between incompatible  systems  over  the Internet,</a:t>
            </a:r>
            <a:r>
              <a:rPr lang="en-US" altLang="en-US" sz="2400" b="1" dirty="0"/>
              <a:t> </a:t>
            </a:r>
            <a:r>
              <a:rPr lang="en-US" altLang="en-US" sz="2400" dirty="0"/>
              <a:t>as  XML greatly  reduces  this  complexity.</a:t>
            </a:r>
            <a:endParaRPr lang="en-US" altLang="en-US" sz="2400" b="1" dirty="0" smtClean="0"/>
          </a:p>
          <a:p>
            <a:pPr algn="just"/>
            <a:r>
              <a:rPr lang="en-US" altLang="en-US" sz="2800" dirty="0" smtClean="0"/>
              <a:t>XML simplifies </a:t>
            </a:r>
            <a:r>
              <a:rPr lang="en-US" altLang="en-US" sz="2800" b="1" dirty="0" smtClean="0"/>
              <a:t>Platform Changes</a:t>
            </a:r>
          </a:p>
          <a:p>
            <a:pPr lvl="1" algn="just"/>
            <a:r>
              <a:rPr lang="en-US" altLang="en-US" sz="2400" dirty="0"/>
              <a:t>easier to expand or upgrade to new operating systems, new applications, or new browsers, without losing data.</a:t>
            </a:r>
            <a:endParaRPr lang="en-US" altLang="en-US" sz="2400" dirty="0" smtClean="0"/>
          </a:p>
          <a:p>
            <a:pPr algn="just"/>
            <a:r>
              <a:rPr lang="en-US" altLang="en-US" sz="2800" dirty="0" smtClean="0"/>
              <a:t>XML is used to create </a:t>
            </a:r>
            <a:r>
              <a:rPr lang="en-US" altLang="en-US" sz="2800" b="1" dirty="0" smtClean="0"/>
              <a:t>New Internet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/>
          <p:cNvSpPr>
            <a:spLocks noGrp="1"/>
          </p:cNvSpPr>
          <p:nvPr>
            <p:ph idx="1"/>
          </p:nvPr>
        </p:nvSpPr>
        <p:spPr bwMode="auto">
          <a:xfrm>
            <a:off x="3005138" y="3181350"/>
            <a:ext cx="4992687" cy="66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4000" b="1" smtClean="0"/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457200" y="6921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Viewing an XML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dirty="0" smtClean="0"/>
              <a:t>Raw XML files can be viewed in </a:t>
            </a:r>
            <a:r>
              <a:rPr lang="en-US" altLang="en-US" b="1" dirty="0" smtClean="0"/>
              <a:t>all major browsers.</a:t>
            </a:r>
          </a:p>
          <a:p>
            <a:pPr algn="just"/>
            <a:r>
              <a:rPr lang="en-US" altLang="en-US" dirty="0" smtClean="0"/>
              <a:t>Don't expect XML files to be displayed as HTML pages.</a:t>
            </a:r>
          </a:p>
          <a:p>
            <a:pPr algn="just"/>
            <a:r>
              <a:rPr lang="en-US" altLang="en-US" dirty="0" smtClean="0"/>
              <a:t>The XML document will be displayed with color-coded root and child elements</a:t>
            </a:r>
          </a:p>
          <a:p>
            <a:pPr algn="just"/>
            <a:r>
              <a:rPr lang="en-US" altLang="en-US" dirty="0" smtClean="0"/>
              <a:t>If an erroneous XML file is opened, the browser will report the error.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"well formed" </a:t>
            </a:r>
            <a:r>
              <a:rPr lang="en-US" dirty="0"/>
              <a:t>XML document </a:t>
            </a:r>
            <a:r>
              <a:rPr lang="en-US" b="1" dirty="0"/>
              <a:t>is not the same </a:t>
            </a:r>
            <a:r>
              <a:rPr lang="en-US" dirty="0"/>
              <a:t>as a </a:t>
            </a:r>
            <a:r>
              <a:rPr lang="en-US" b="1" dirty="0"/>
              <a:t>"valid" </a:t>
            </a:r>
            <a:r>
              <a:rPr lang="en-US" dirty="0"/>
              <a:t>XML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"valid" XML document </a:t>
            </a:r>
            <a:r>
              <a:rPr lang="en-US" b="1" dirty="0"/>
              <a:t>must be well formed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addition, it must conform to a </a:t>
            </a:r>
            <a:r>
              <a:rPr lang="en-US" dirty="0" smtClean="0"/>
              <a:t>Document Type Definition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761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765175"/>
            <a:ext cx="8229600" cy="61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/>
              <a:t>Well Formed XML Documents</a:t>
            </a:r>
            <a:endParaRPr lang="en-US" altLang="en-US" sz="36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379538"/>
            <a:ext cx="8402637" cy="547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An XML document with </a:t>
            </a:r>
            <a:r>
              <a:rPr lang="en-US" sz="2400" b="1" dirty="0"/>
              <a:t>correct syntax </a:t>
            </a:r>
            <a:r>
              <a:rPr lang="en-US" sz="2400" dirty="0"/>
              <a:t>is called "</a:t>
            </a:r>
            <a:r>
              <a:rPr lang="en-US" sz="2400" b="1" dirty="0"/>
              <a:t>Well Formed</a:t>
            </a:r>
            <a:r>
              <a:rPr lang="en-US" sz="2400" dirty="0"/>
              <a:t>"</a:t>
            </a:r>
            <a:endParaRPr lang="en-US" altLang="en-US" sz="2400" dirty="0"/>
          </a:p>
          <a:p>
            <a:r>
              <a:rPr lang="en-US" altLang="en-US" sz="2400" dirty="0" smtClean="0"/>
              <a:t>The syntax of XML are very simple and logical. </a:t>
            </a:r>
          </a:p>
          <a:p>
            <a:r>
              <a:rPr lang="en-SG" altLang="en-US" sz="2400" dirty="0" smtClean="0"/>
              <a:t>XML Tags are </a:t>
            </a:r>
            <a:r>
              <a:rPr lang="en-SG" altLang="en-US" sz="2400" dirty="0" smtClean="0">
                <a:solidFill>
                  <a:srgbClr val="FF0000"/>
                </a:solidFill>
              </a:rPr>
              <a:t>Case Sensitive</a:t>
            </a:r>
            <a:r>
              <a:rPr lang="en-SG" altLang="en-US" sz="2400" dirty="0" smtClean="0"/>
              <a:t>.</a:t>
            </a:r>
          </a:p>
          <a:p>
            <a:r>
              <a:rPr lang="en-SG" altLang="en-US" sz="2400" dirty="0" smtClean="0"/>
              <a:t>XML Documents Must Have </a:t>
            </a:r>
            <a:r>
              <a:rPr lang="en-SG" altLang="en-US" sz="2400" b="1" dirty="0" smtClean="0"/>
              <a:t>only one Root </a:t>
            </a:r>
            <a:r>
              <a:rPr lang="en-SG" altLang="en-US" sz="2400" dirty="0" smtClean="0"/>
              <a:t>Element.</a:t>
            </a:r>
          </a:p>
          <a:p>
            <a:r>
              <a:rPr lang="en-SG" altLang="en-US" sz="2400" dirty="0" smtClean="0"/>
              <a:t>All XML Elements Must Have a </a:t>
            </a:r>
            <a:r>
              <a:rPr lang="en-SG" altLang="en-US" sz="2400" b="1" dirty="0" smtClean="0"/>
              <a:t>Closing Tag </a:t>
            </a:r>
            <a:r>
              <a:rPr lang="en-SG" altLang="en-US" sz="2400" dirty="0" smtClean="0"/>
              <a:t>or a </a:t>
            </a:r>
            <a:r>
              <a:rPr lang="en-SG" altLang="en-US" sz="2400" b="1" dirty="0" smtClean="0"/>
              <a:t>self closing </a:t>
            </a:r>
            <a:r>
              <a:rPr lang="en-SG" altLang="en-US" sz="2400" dirty="0" smtClean="0"/>
              <a:t>tag.</a:t>
            </a:r>
          </a:p>
          <a:p>
            <a:r>
              <a:rPr lang="en-SG" altLang="en-US" sz="2400" dirty="0" smtClean="0"/>
              <a:t>XML Elements Must be Properly Nested.</a:t>
            </a:r>
          </a:p>
          <a:p>
            <a:pPr lvl="1">
              <a:buFontTx/>
              <a:buBlip>
                <a:blip r:embed="rId2"/>
              </a:buBlip>
            </a:pPr>
            <a:r>
              <a:rPr lang="en-SG" altLang="en-US" sz="2200" dirty="0" smtClean="0">
                <a:solidFill>
                  <a:srgbClr val="C00000"/>
                </a:solidFill>
              </a:rPr>
              <a:t>&lt;b&gt;&lt;</a:t>
            </a:r>
            <a:r>
              <a:rPr lang="en-SG" altLang="en-US" sz="2200" dirty="0" err="1" smtClean="0">
                <a:solidFill>
                  <a:srgbClr val="C00000"/>
                </a:solidFill>
              </a:rPr>
              <a:t>i</a:t>
            </a:r>
            <a:r>
              <a:rPr lang="en-SG" altLang="en-US" sz="2200" dirty="0" smtClean="0">
                <a:solidFill>
                  <a:srgbClr val="C00000"/>
                </a:solidFill>
              </a:rPr>
              <a:t>&gt;This text is bold and italic&lt;/b&gt;&lt;/</a:t>
            </a:r>
            <a:r>
              <a:rPr lang="en-SG" altLang="en-US" sz="2200" dirty="0" err="1" smtClean="0">
                <a:solidFill>
                  <a:srgbClr val="C00000"/>
                </a:solidFill>
              </a:rPr>
              <a:t>i</a:t>
            </a:r>
            <a:r>
              <a:rPr lang="en-SG" altLang="en-US" sz="2200" dirty="0" smtClean="0">
                <a:solidFill>
                  <a:srgbClr val="C00000"/>
                </a:solidFill>
              </a:rPr>
              <a:t>&gt;</a:t>
            </a:r>
          </a:p>
          <a:p>
            <a:pPr lvl="1">
              <a:buFontTx/>
              <a:buBlip>
                <a:blip r:embed="rId3"/>
              </a:buBlip>
            </a:pPr>
            <a:r>
              <a:rPr lang="en-SG" altLang="en-US" sz="2200" b="1" dirty="0" smtClean="0">
                <a:solidFill>
                  <a:srgbClr val="00B050"/>
                </a:solidFill>
              </a:rPr>
              <a:t>&lt;b&gt;&lt;</a:t>
            </a:r>
            <a:r>
              <a:rPr lang="en-SG" altLang="en-US" sz="2200" b="1" dirty="0" err="1" smtClean="0">
                <a:solidFill>
                  <a:srgbClr val="00B050"/>
                </a:solidFill>
              </a:rPr>
              <a:t>i</a:t>
            </a:r>
            <a:r>
              <a:rPr lang="en-SG" altLang="en-US" sz="2200" b="1" dirty="0" smtClean="0">
                <a:solidFill>
                  <a:srgbClr val="00B050"/>
                </a:solidFill>
              </a:rPr>
              <a:t>&gt;This text is bold and italic&lt;/</a:t>
            </a:r>
            <a:r>
              <a:rPr lang="en-SG" altLang="en-US" sz="2200" b="1" dirty="0" err="1" smtClean="0">
                <a:solidFill>
                  <a:srgbClr val="00B050"/>
                </a:solidFill>
              </a:rPr>
              <a:t>i</a:t>
            </a:r>
            <a:r>
              <a:rPr lang="en-SG" altLang="en-US" sz="2200" b="1" dirty="0" smtClean="0">
                <a:solidFill>
                  <a:srgbClr val="00B050"/>
                </a:solidFill>
              </a:rPr>
              <a:t>&gt;&lt;/b&gt;</a:t>
            </a:r>
          </a:p>
          <a:p>
            <a:r>
              <a:rPr lang="en-SG" altLang="en-US" sz="2400" dirty="0" smtClean="0"/>
              <a:t>XML Attribute Values Must be </a:t>
            </a:r>
            <a:r>
              <a:rPr lang="en-SG" altLang="en-US" sz="2400" dirty="0" smtClean="0">
                <a:solidFill>
                  <a:srgbClr val="FF0000"/>
                </a:solidFill>
              </a:rPr>
              <a:t>Quoted; single </a:t>
            </a:r>
            <a:r>
              <a:rPr lang="en-SG" altLang="en-US" sz="2400" dirty="0" smtClean="0"/>
              <a:t>or</a:t>
            </a:r>
            <a:r>
              <a:rPr lang="en-SG" altLang="en-US" sz="2400" dirty="0" smtClean="0">
                <a:solidFill>
                  <a:srgbClr val="FF0000"/>
                </a:solidFill>
              </a:rPr>
              <a:t> double </a:t>
            </a:r>
            <a:r>
              <a:rPr lang="en-SG" altLang="en-US" sz="2400" dirty="0" smtClean="0"/>
              <a:t>quote.</a:t>
            </a:r>
          </a:p>
          <a:p>
            <a:r>
              <a:rPr lang="en-US" altLang="en-US" sz="2400" dirty="0" smtClean="0"/>
              <a:t>There </a:t>
            </a:r>
            <a:r>
              <a:rPr lang="en-US" altLang="en-US" sz="2400" dirty="0" smtClean="0">
                <a:solidFill>
                  <a:srgbClr val="FF0000"/>
                </a:solidFill>
              </a:rPr>
              <a:t>can’t be space </a:t>
            </a:r>
            <a:r>
              <a:rPr lang="en-US" altLang="en-US" sz="2400" dirty="0" smtClean="0"/>
              <a:t>between opening character </a:t>
            </a:r>
            <a:r>
              <a:rPr lang="en-US" altLang="en-US" sz="2400" dirty="0" smtClean="0">
                <a:solidFill>
                  <a:srgbClr val="FF0000"/>
                </a:solidFill>
              </a:rPr>
              <a:t>‘&lt;’ and element name</a:t>
            </a:r>
          </a:p>
        </p:txBody>
      </p:sp>
    </p:spTree>
    <p:extLst>
      <p:ext uri="{BB962C8B-B14F-4D97-AF65-F5344CB8AC3E}">
        <p14:creationId xmlns:p14="http://schemas.microsoft.com/office/powerpoint/2010/main" val="2069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CEITS Project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IMCEITS Project Template</Template>
  <TotalTime>6060</TotalTime>
  <Words>3327</Words>
  <Application>Microsoft Office PowerPoint</Application>
  <PresentationFormat>On-screen Show (4:3)</PresentationFormat>
  <Paragraphs>636</Paragraphs>
  <Slides>60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Arial</vt:lpstr>
      <vt:lpstr>AvantGarde Md BT</vt:lpstr>
      <vt:lpstr>Calibri</vt:lpstr>
      <vt:lpstr>Cordia New</vt:lpstr>
      <vt:lpstr>Lato</vt:lpstr>
      <vt:lpstr>Times</vt:lpstr>
      <vt:lpstr>Times New Roman</vt:lpstr>
      <vt:lpstr>Trebuchet MS</vt:lpstr>
      <vt:lpstr>Wingdings</vt:lpstr>
      <vt:lpstr>IMCEITS Project Template</vt:lpstr>
      <vt:lpstr>Session 5.1 Intro XML and Document Type Definition (DTD)  </vt:lpstr>
      <vt:lpstr>Contents</vt:lpstr>
      <vt:lpstr>What is XML?</vt:lpstr>
      <vt:lpstr>How Can XML be Used? </vt:lpstr>
      <vt:lpstr>Difference Between XML and HTML</vt:lpstr>
      <vt:lpstr>Benefits of XML</vt:lpstr>
      <vt:lpstr>Viewing an XML file</vt:lpstr>
      <vt:lpstr>Valid XML Documents</vt:lpstr>
      <vt:lpstr>Well Formed XML Documents</vt:lpstr>
      <vt:lpstr>PowerPoint Presentation</vt:lpstr>
      <vt:lpstr>XML Tree</vt:lpstr>
      <vt:lpstr>XML Tree</vt:lpstr>
      <vt:lpstr>XML Tree</vt:lpstr>
      <vt:lpstr>Element Naming in XML</vt:lpstr>
      <vt:lpstr>XML Elements</vt:lpstr>
      <vt:lpstr>Tags,Text and Element</vt:lpstr>
      <vt:lpstr>Element content</vt:lpstr>
      <vt:lpstr>An Example XML Document</vt:lpstr>
      <vt:lpstr>XML Attributes</vt:lpstr>
      <vt:lpstr>Built-in Entity References</vt:lpstr>
      <vt:lpstr>XML Namespaces</vt:lpstr>
      <vt:lpstr>Solving the Name Conflict Using a Prefix</vt:lpstr>
      <vt:lpstr>Using xmlns Attribute</vt:lpstr>
      <vt:lpstr>Using xmlns Attribute</vt:lpstr>
      <vt:lpstr>Namespace in root element</vt:lpstr>
      <vt:lpstr>Default Namespaces</vt:lpstr>
      <vt:lpstr>XML Documents</vt:lpstr>
      <vt:lpstr>Well-formed XML</vt:lpstr>
      <vt:lpstr>Valid XML</vt:lpstr>
      <vt:lpstr>XML DTD</vt:lpstr>
      <vt:lpstr>Document Type Definitions (DTD) </vt:lpstr>
      <vt:lpstr>Definition of DTD</vt:lpstr>
      <vt:lpstr>XML Validation</vt:lpstr>
      <vt:lpstr>XML Parsers</vt:lpstr>
      <vt:lpstr>DTD</vt:lpstr>
      <vt:lpstr>Inline DTDs</vt:lpstr>
      <vt:lpstr>PowerPoint Presentation</vt:lpstr>
      <vt:lpstr>Example</vt:lpstr>
      <vt:lpstr>External DTDs</vt:lpstr>
      <vt:lpstr>Anatomy of a DTD </vt:lpstr>
      <vt:lpstr>Element Declaration</vt:lpstr>
      <vt:lpstr>Empty Elements</vt:lpstr>
      <vt:lpstr>Elements with children</vt:lpstr>
      <vt:lpstr>Elements with children</vt:lpstr>
      <vt:lpstr>Elements with unstructured children</vt:lpstr>
      <vt:lpstr>Elements with mixed content</vt:lpstr>
      <vt:lpstr>PCDATA</vt:lpstr>
      <vt:lpstr>CDATA</vt:lpstr>
      <vt:lpstr>ELEMENT cardinality and descriptions</vt:lpstr>
      <vt:lpstr>Names and namespaces</vt:lpstr>
      <vt:lpstr>Attributes Declaration</vt:lpstr>
      <vt:lpstr>Attribute Types</vt:lpstr>
      <vt:lpstr>Requirements</vt:lpstr>
      <vt:lpstr>Attribute Examples</vt:lpstr>
      <vt:lpstr>An XML example</vt:lpstr>
      <vt:lpstr>A DTD example</vt:lpstr>
      <vt:lpstr>Another example: XML</vt:lpstr>
      <vt:lpstr>The DTD for this example</vt:lpstr>
      <vt:lpstr>Limitations of DTDs</vt:lpstr>
      <vt:lpstr>PowerPoint Presentation</vt:lpstr>
      <vt:lpstr>Custom Show 1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WincoolV5</dc:creator>
  <cp:lastModifiedBy>hp</cp:lastModifiedBy>
  <cp:revision>662</cp:revision>
  <dcterms:created xsi:type="dcterms:W3CDTF">2008-10-22T09:10:38Z</dcterms:created>
  <dcterms:modified xsi:type="dcterms:W3CDTF">2023-07-07T04:37:34Z</dcterms:modified>
</cp:coreProperties>
</file>