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762" r:id="rId2"/>
    <p:sldId id="822" r:id="rId3"/>
    <p:sldId id="925" r:id="rId4"/>
    <p:sldId id="926" r:id="rId5"/>
    <p:sldId id="933" r:id="rId6"/>
    <p:sldId id="912" r:id="rId7"/>
    <p:sldId id="913" r:id="rId8"/>
    <p:sldId id="934" r:id="rId9"/>
    <p:sldId id="935" r:id="rId10"/>
    <p:sldId id="936" r:id="rId11"/>
    <p:sldId id="937" r:id="rId12"/>
    <p:sldId id="938" r:id="rId13"/>
    <p:sldId id="939" r:id="rId14"/>
    <p:sldId id="918" r:id="rId15"/>
    <p:sldId id="919" r:id="rId16"/>
    <p:sldId id="920" r:id="rId17"/>
    <p:sldId id="921" r:id="rId18"/>
    <p:sldId id="890" r:id="rId19"/>
    <p:sldId id="859" r:id="rId20"/>
    <p:sldId id="860" r:id="rId21"/>
    <p:sldId id="861" r:id="rId22"/>
    <p:sldId id="863" r:id="rId23"/>
    <p:sldId id="864" r:id="rId24"/>
    <p:sldId id="865" r:id="rId25"/>
    <p:sldId id="869" r:id="rId26"/>
    <p:sldId id="871" r:id="rId27"/>
    <p:sldId id="872" r:id="rId28"/>
    <p:sldId id="900" r:id="rId29"/>
    <p:sldId id="904" r:id="rId30"/>
    <p:sldId id="901" r:id="rId31"/>
    <p:sldId id="902" r:id="rId32"/>
    <p:sldId id="873" r:id="rId33"/>
    <p:sldId id="905" r:id="rId34"/>
    <p:sldId id="906" r:id="rId35"/>
    <p:sldId id="907" r:id="rId36"/>
    <p:sldId id="908" r:id="rId37"/>
    <p:sldId id="874" r:id="rId38"/>
    <p:sldId id="892" r:id="rId39"/>
    <p:sldId id="893" r:id="rId40"/>
    <p:sldId id="875" r:id="rId41"/>
    <p:sldId id="909" r:id="rId42"/>
    <p:sldId id="884" r:id="rId43"/>
    <p:sldId id="910" r:id="rId44"/>
    <p:sldId id="911" r:id="rId45"/>
    <p:sldId id="899" r:id="rId46"/>
  </p:sldIdLst>
  <p:sldSz cx="9144000" cy="6858000" type="screen4x3"/>
  <p:notesSz cx="9874250" cy="6797675"/>
  <p:defaultTextStyle>
    <a:defPPr>
      <a:defRPr lang="en-GB"/>
    </a:defPPr>
    <a:lvl1pPr algn="l" rtl="0" fontAlgn="base">
      <a:spcBef>
        <a:spcPct val="0"/>
      </a:spcBef>
      <a:spcAft>
        <a:spcPct val="0"/>
      </a:spcAft>
      <a:defRPr sz="2200" kern="1200">
        <a:solidFill>
          <a:schemeClr val="tx1"/>
        </a:solidFill>
        <a:latin typeface="Trebuchet MS" panose="020B0603020202020204" pitchFamily="34" charset="0"/>
        <a:ea typeface="+mn-ea"/>
        <a:cs typeface="Arial" panose="020B0604020202020204" pitchFamily="34" charset="0"/>
      </a:defRPr>
    </a:lvl1pPr>
    <a:lvl2pPr marL="457200" algn="l" rtl="0" fontAlgn="base">
      <a:spcBef>
        <a:spcPct val="0"/>
      </a:spcBef>
      <a:spcAft>
        <a:spcPct val="0"/>
      </a:spcAft>
      <a:defRPr sz="2200" kern="1200">
        <a:solidFill>
          <a:schemeClr val="tx1"/>
        </a:solidFill>
        <a:latin typeface="Trebuchet MS" panose="020B0603020202020204" pitchFamily="34" charset="0"/>
        <a:ea typeface="+mn-ea"/>
        <a:cs typeface="Arial" panose="020B0604020202020204" pitchFamily="34" charset="0"/>
      </a:defRPr>
    </a:lvl2pPr>
    <a:lvl3pPr marL="914400" algn="l" rtl="0" fontAlgn="base">
      <a:spcBef>
        <a:spcPct val="0"/>
      </a:spcBef>
      <a:spcAft>
        <a:spcPct val="0"/>
      </a:spcAft>
      <a:defRPr sz="2200" kern="1200">
        <a:solidFill>
          <a:schemeClr val="tx1"/>
        </a:solidFill>
        <a:latin typeface="Trebuchet MS" panose="020B0603020202020204" pitchFamily="34" charset="0"/>
        <a:ea typeface="+mn-ea"/>
        <a:cs typeface="Arial" panose="020B0604020202020204" pitchFamily="34" charset="0"/>
      </a:defRPr>
    </a:lvl3pPr>
    <a:lvl4pPr marL="1371600" algn="l" rtl="0" fontAlgn="base">
      <a:spcBef>
        <a:spcPct val="0"/>
      </a:spcBef>
      <a:spcAft>
        <a:spcPct val="0"/>
      </a:spcAft>
      <a:defRPr sz="2200" kern="1200">
        <a:solidFill>
          <a:schemeClr val="tx1"/>
        </a:solidFill>
        <a:latin typeface="Trebuchet MS" panose="020B0603020202020204" pitchFamily="34" charset="0"/>
        <a:ea typeface="+mn-ea"/>
        <a:cs typeface="Arial" panose="020B0604020202020204" pitchFamily="34" charset="0"/>
      </a:defRPr>
    </a:lvl4pPr>
    <a:lvl5pPr marL="1828800" algn="l" rtl="0" fontAlgn="base">
      <a:spcBef>
        <a:spcPct val="0"/>
      </a:spcBef>
      <a:spcAft>
        <a:spcPct val="0"/>
      </a:spcAft>
      <a:defRPr sz="2200" kern="1200">
        <a:solidFill>
          <a:schemeClr val="tx1"/>
        </a:solidFill>
        <a:latin typeface="Trebuchet MS" panose="020B0603020202020204" pitchFamily="34" charset="0"/>
        <a:ea typeface="+mn-ea"/>
        <a:cs typeface="Arial" panose="020B0604020202020204" pitchFamily="34" charset="0"/>
      </a:defRPr>
    </a:lvl5pPr>
    <a:lvl6pPr marL="2286000" algn="l" defTabSz="914400" rtl="0" eaLnBrk="1" latinLnBrk="0" hangingPunct="1">
      <a:defRPr sz="2200" kern="1200">
        <a:solidFill>
          <a:schemeClr val="tx1"/>
        </a:solidFill>
        <a:latin typeface="Trebuchet MS" panose="020B0603020202020204" pitchFamily="34" charset="0"/>
        <a:ea typeface="+mn-ea"/>
        <a:cs typeface="Arial" panose="020B0604020202020204" pitchFamily="34" charset="0"/>
      </a:defRPr>
    </a:lvl6pPr>
    <a:lvl7pPr marL="2743200" algn="l" defTabSz="914400" rtl="0" eaLnBrk="1" latinLnBrk="0" hangingPunct="1">
      <a:defRPr sz="2200" kern="1200">
        <a:solidFill>
          <a:schemeClr val="tx1"/>
        </a:solidFill>
        <a:latin typeface="Trebuchet MS" panose="020B0603020202020204" pitchFamily="34" charset="0"/>
        <a:ea typeface="+mn-ea"/>
        <a:cs typeface="Arial" panose="020B0604020202020204" pitchFamily="34" charset="0"/>
      </a:defRPr>
    </a:lvl7pPr>
    <a:lvl8pPr marL="3200400" algn="l" defTabSz="914400" rtl="0" eaLnBrk="1" latinLnBrk="0" hangingPunct="1">
      <a:defRPr sz="2200" kern="1200">
        <a:solidFill>
          <a:schemeClr val="tx1"/>
        </a:solidFill>
        <a:latin typeface="Trebuchet MS" panose="020B0603020202020204" pitchFamily="34" charset="0"/>
        <a:ea typeface="+mn-ea"/>
        <a:cs typeface="Arial" panose="020B0604020202020204" pitchFamily="34" charset="0"/>
      </a:defRPr>
    </a:lvl8pPr>
    <a:lvl9pPr marL="3657600" algn="l" defTabSz="914400" rtl="0" eaLnBrk="1" latinLnBrk="0" hangingPunct="1">
      <a:defRPr sz="2200" kern="1200">
        <a:solidFill>
          <a:schemeClr val="tx1"/>
        </a:solidFill>
        <a:latin typeface="Trebuchet MS" panose="020B0603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99"/>
    <a:srgbClr val="BB761B"/>
    <a:srgbClr val="8E4322"/>
    <a:srgbClr val="4B1F11"/>
    <a:srgbClr val="7E361C"/>
    <a:srgbClr val="6B80A7"/>
    <a:srgbClr val="4664C4"/>
    <a:srgbClr val="224B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5" autoAdjust="0"/>
    <p:restoredTop sz="82060" autoAdjust="0"/>
  </p:normalViewPr>
  <p:slideViewPr>
    <p:cSldViewPr snapToGrid="0">
      <p:cViewPr varScale="1">
        <p:scale>
          <a:sx n="73" d="100"/>
          <a:sy n="73" d="100"/>
        </p:scale>
        <p:origin x="1272" y="72"/>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4278313" cy="339725"/>
          </a:xfrm>
          <a:prstGeom prst="rect">
            <a:avLst/>
          </a:prstGeom>
          <a:noFill/>
          <a:ln w="9525">
            <a:noFill/>
            <a:miter lim="800000"/>
            <a:headEnd/>
            <a:tailEnd/>
          </a:ln>
          <a:effectLst/>
        </p:spPr>
        <p:txBody>
          <a:bodyPr vert="horz" wrap="square" lIns="92287" tIns="46144" rIns="92287" bIns="46144" numCol="1" anchor="t" anchorCtr="0" compatLnSpc="1">
            <a:prstTxWarp prst="textNoShape">
              <a:avLst/>
            </a:prstTxWarp>
          </a:bodyPr>
          <a:lstStyle>
            <a:lvl1pPr algn="l" defTabSz="923925" eaLnBrk="0" hangingPunct="0">
              <a:defRPr sz="1300">
                <a:latin typeface="Times New Roman" pitchFamily="18" charset="0"/>
                <a:cs typeface="+mn-cs"/>
              </a:defRPr>
            </a:lvl1pPr>
          </a:lstStyle>
          <a:p>
            <a:pPr>
              <a:defRPr/>
            </a:pPr>
            <a:endParaRPr lang="en-US"/>
          </a:p>
        </p:txBody>
      </p:sp>
      <p:sp>
        <p:nvSpPr>
          <p:cNvPr id="240643" name="Rectangle 3"/>
          <p:cNvSpPr>
            <a:spLocks noGrp="1" noChangeArrowheads="1"/>
          </p:cNvSpPr>
          <p:nvPr>
            <p:ph type="dt" sz="quarter" idx="1"/>
          </p:nvPr>
        </p:nvSpPr>
        <p:spPr bwMode="auto">
          <a:xfrm>
            <a:off x="5595938" y="0"/>
            <a:ext cx="4278312" cy="339725"/>
          </a:xfrm>
          <a:prstGeom prst="rect">
            <a:avLst/>
          </a:prstGeom>
          <a:noFill/>
          <a:ln w="9525">
            <a:noFill/>
            <a:miter lim="800000"/>
            <a:headEnd/>
            <a:tailEnd/>
          </a:ln>
          <a:effectLst/>
        </p:spPr>
        <p:txBody>
          <a:bodyPr vert="horz" wrap="square" lIns="92287" tIns="46144" rIns="92287" bIns="46144" numCol="1" anchor="t" anchorCtr="0" compatLnSpc="1">
            <a:prstTxWarp prst="textNoShape">
              <a:avLst/>
            </a:prstTxWarp>
          </a:bodyPr>
          <a:lstStyle>
            <a:lvl1pPr algn="r" defTabSz="923925" eaLnBrk="0" hangingPunct="0">
              <a:defRPr sz="1300">
                <a:latin typeface="Times New Roman" pitchFamily="18" charset="0"/>
                <a:cs typeface="+mn-cs"/>
              </a:defRPr>
            </a:lvl1pPr>
          </a:lstStyle>
          <a:p>
            <a:pPr>
              <a:defRPr/>
            </a:pPr>
            <a:endParaRPr lang="en-US"/>
          </a:p>
        </p:txBody>
      </p:sp>
      <p:sp>
        <p:nvSpPr>
          <p:cNvPr id="240644" name="Rectangle 4"/>
          <p:cNvSpPr>
            <a:spLocks noGrp="1" noChangeArrowheads="1"/>
          </p:cNvSpPr>
          <p:nvPr>
            <p:ph type="ftr" sz="quarter" idx="2"/>
          </p:nvPr>
        </p:nvSpPr>
        <p:spPr bwMode="auto">
          <a:xfrm>
            <a:off x="0" y="6457950"/>
            <a:ext cx="4278313" cy="339725"/>
          </a:xfrm>
          <a:prstGeom prst="rect">
            <a:avLst/>
          </a:prstGeom>
          <a:noFill/>
          <a:ln w="9525">
            <a:noFill/>
            <a:miter lim="800000"/>
            <a:headEnd/>
            <a:tailEnd/>
          </a:ln>
          <a:effectLst/>
        </p:spPr>
        <p:txBody>
          <a:bodyPr vert="horz" wrap="square" lIns="92287" tIns="46144" rIns="92287" bIns="46144" numCol="1" anchor="b" anchorCtr="0" compatLnSpc="1">
            <a:prstTxWarp prst="textNoShape">
              <a:avLst/>
            </a:prstTxWarp>
          </a:bodyPr>
          <a:lstStyle>
            <a:lvl1pPr algn="l" defTabSz="923925" eaLnBrk="0" hangingPunct="0">
              <a:defRPr sz="1300">
                <a:latin typeface="Times New Roman" pitchFamily="18" charset="0"/>
                <a:cs typeface="+mn-cs"/>
              </a:defRPr>
            </a:lvl1pPr>
          </a:lstStyle>
          <a:p>
            <a:pPr>
              <a:defRPr/>
            </a:pPr>
            <a:endParaRPr lang="en-US"/>
          </a:p>
        </p:txBody>
      </p:sp>
      <p:sp>
        <p:nvSpPr>
          <p:cNvPr id="240645" name="Rectangle 5"/>
          <p:cNvSpPr>
            <a:spLocks noGrp="1" noChangeArrowheads="1"/>
          </p:cNvSpPr>
          <p:nvPr>
            <p:ph type="sldNum" sz="quarter" idx="3"/>
          </p:nvPr>
        </p:nvSpPr>
        <p:spPr bwMode="auto">
          <a:xfrm>
            <a:off x="5595938" y="6457950"/>
            <a:ext cx="4278312" cy="339725"/>
          </a:xfrm>
          <a:prstGeom prst="rect">
            <a:avLst/>
          </a:prstGeom>
          <a:noFill/>
          <a:ln w="9525">
            <a:noFill/>
            <a:miter lim="800000"/>
            <a:headEnd/>
            <a:tailEnd/>
          </a:ln>
          <a:effectLst/>
        </p:spPr>
        <p:txBody>
          <a:bodyPr vert="horz" wrap="square" lIns="92287" tIns="46144" rIns="92287" bIns="46144" numCol="1" anchor="b" anchorCtr="0" compatLnSpc="1">
            <a:prstTxWarp prst="textNoShape">
              <a:avLst/>
            </a:prstTxWarp>
          </a:bodyPr>
          <a:lstStyle>
            <a:lvl1pPr algn="r" defTabSz="923925" eaLnBrk="0" hangingPunct="0">
              <a:defRPr sz="1300">
                <a:latin typeface="Times New Roman" panose="02020603050405020304" pitchFamily="18" charset="0"/>
              </a:defRPr>
            </a:lvl1pPr>
          </a:lstStyle>
          <a:p>
            <a:fld id="{5944D90D-2481-438C-B01B-24640C65C710}"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4278313" cy="339725"/>
          </a:xfrm>
          <a:prstGeom prst="rect">
            <a:avLst/>
          </a:prstGeom>
          <a:noFill/>
          <a:ln w="9525">
            <a:noFill/>
            <a:miter lim="800000"/>
            <a:headEnd/>
            <a:tailEnd/>
          </a:ln>
          <a:effectLst/>
        </p:spPr>
        <p:txBody>
          <a:bodyPr vert="horz" wrap="square" lIns="92287" tIns="46144" rIns="92287" bIns="46144" numCol="1" anchor="t" anchorCtr="0" compatLnSpc="1">
            <a:prstTxWarp prst="textNoShape">
              <a:avLst/>
            </a:prstTxWarp>
          </a:bodyPr>
          <a:lstStyle>
            <a:lvl1pPr algn="l" defTabSz="923925" eaLnBrk="0" hangingPunct="0">
              <a:defRPr sz="1300">
                <a:latin typeface="Times New Roman" pitchFamily="18" charset="0"/>
                <a:cs typeface="+mn-cs"/>
              </a:defRPr>
            </a:lvl1pPr>
          </a:lstStyle>
          <a:p>
            <a:pPr>
              <a:defRPr/>
            </a:pPr>
            <a:endParaRPr lang="en-US"/>
          </a:p>
        </p:txBody>
      </p:sp>
      <p:sp>
        <p:nvSpPr>
          <p:cNvPr id="229379" name="Rectangle 3"/>
          <p:cNvSpPr>
            <a:spLocks noGrp="1" noChangeArrowheads="1"/>
          </p:cNvSpPr>
          <p:nvPr>
            <p:ph type="dt" idx="1"/>
          </p:nvPr>
        </p:nvSpPr>
        <p:spPr bwMode="auto">
          <a:xfrm>
            <a:off x="5595938" y="0"/>
            <a:ext cx="4278312" cy="339725"/>
          </a:xfrm>
          <a:prstGeom prst="rect">
            <a:avLst/>
          </a:prstGeom>
          <a:noFill/>
          <a:ln w="9525">
            <a:noFill/>
            <a:miter lim="800000"/>
            <a:headEnd/>
            <a:tailEnd/>
          </a:ln>
          <a:effectLst/>
        </p:spPr>
        <p:txBody>
          <a:bodyPr vert="horz" wrap="square" lIns="92287" tIns="46144" rIns="92287" bIns="46144" numCol="1" anchor="t" anchorCtr="0" compatLnSpc="1">
            <a:prstTxWarp prst="textNoShape">
              <a:avLst/>
            </a:prstTxWarp>
          </a:bodyPr>
          <a:lstStyle>
            <a:lvl1pPr algn="r" defTabSz="923925" eaLnBrk="0" hangingPunct="0">
              <a:defRPr sz="1300">
                <a:latin typeface="Times New Roman" pitchFamily="18" charset="0"/>
                <a:cs typeface="+mn-cs"/>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3238500" y="509588"/>
            <a:ext cx="3398838"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81" name="Rectangle 5"/>
          <p:cNvSpPr>
            <a:spLocks noGrp="1" noChangeArrowheads="1"/>
          </p:cNvSpPr>
          <p:nvPr>
            <p:ph type="body" sz="quarter" idx="3"/>
          </p:nvPr>
        </p:nvSpPr>
        <p:spPr bwMode="auto">
          <a:xfrm>
            <a:off x="1319213" y="3228975"/>
            <a:ext cx="7235825" cy="3059113"/>
          </a:xfrm>
          <a:prstGeom prst="rect">
            <a:avLst/>
          </a:prstGeom>
          <a:noFill/>
          <a:ln w="9525">
            <a:noFill/>
            <a:miter lim="800000"/>
            <a:headEnd/>
            <a:tailEnd/>
          </a:ln>
          <a:effectLst/>
        </p:spPr>
        <p:txBody>
          <a:bodyPr vert="horz" wrap="square" lIns="92287" tIns="46144" rIns="92287" bIns="4614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9382" name="Rectangle 6"/>
          <p:cNvSpPr>
            <a:spLocks noGrp="1" noChangeArrowheads="1"/>
          </p:cNvSpPr>
          <p:nvPr>
            <p:ph type="ftr" sz="quarter" idx="4"/>
          </p:nvPr>
        </p:nvSpPr>
        <p:spPr bwMode="auto">
          <a:xfrm>
            <a:off x="0" y="6457950"/>
            <a:ext cx="4278313" cy="339725"/>
          </a:xfrm>
          <a:prstGeom prst="rect">
            <a:avLst/>
          </a:prstGeom>
          <a:noFill/>
          <a:ln w="9525">
            <a:noFill/>
            <a:miter lim="800000"/>
            <a:headEnd/>
            <a:tailEnd/>
          </a:ln>
          <a:effectLst/>
        </p:spPr>
        <p:txBody>
          <a:bodyPr vert="horz" wrap="square" lIns="92287" tIns="46144" rIns="92287" bIns="46144" numCol="1" anchor="b" anchorCtr="0" compatLnSpc="1">
            <a:prstTxWarp prst="textNoShape">
              <a:avLst/>
            </a:prstTxWarp>
          </a:bodyPr>
          <a:lstStyle>
            <a:lvl1pPr algn="l" defTabSz="923925" eaLnBrk="0" hangingPunct="0">
              <a:defRPr sz="1300">
                <a:latin typeface="Times New Roman" pitchFamily="18" charset="0"/>
                <a:cs typeface="+mn-cs"/>
              </a:defRPr>
            </a:lvl1pPr>
          </a:lstStyle>
          <a:p>
            <a:pPr>
              <a:defRPr/>
            </a:pPr>
            <a:endParaRPr lang="en-US"/>
          </a:p>
        </p:txBody>
      </p:sp>
      <p:sp>
        <p:nvSpPr>
          <p:cNvPr id="229383" name="Rectangle 7"/>
          <p:cNvSpPr>
            <a:spLocks noGrp="1" noChangeArrowheads="1"/>
          </p:cNvSpPr>
          <p:nvPr>
            <p:ph type="sldNum" sz="quarter" idx="5"/>
          </p:nvPr>
        </p:nvSpPr>
        <p:spPr bwMode="auto">
          <a:xfrm>
            <a:off x="5595938" y="6457950"/>
            <a:ext cx="4278312" cy="339725"/>
          </a:xfrm>
          <a:prstGeom prst="rect">
            <a:avLst/>
          </a:prstGeom>
          <a:noFill/>
          <a:ln w="9525">
            <a:noFill/>
            <a:miter lim="800000"/>
            <a:headEnd/>
            <a:tailEnd/>
          </a:ln>
          <a:effectLst/>
        </p:spPr>
        <p:txBody>
          <a:bodyPr vert="horz" wrap="square" lIns="92287" tIns="46144" rIns="92287" bIns="46144" numCol="1" anchor="b" anchorCtr="0" compatLnSpc="1">
            <a:prstTxWarp prst="textNoShape">
              <a:avLst/>
            </a:prstTxWarp>
          </a:bodyPr>
          <a:lstStyle>
            <a:lvl1pPr algn="r" defTabSz="923925" eaLnBrk="0" hangingPunct="0">
              <a:defRPr sz="1300">
                <a:latin typeface="Times New Roman" panose="02020603050405020304" pitchFamily="18" charset="0"/>
              </a:defRPr>
            </a:lvl1pPr>
          </a:lstStyle>
          <a:p>
            <a:fld id="{9832A75C-4A3E-497F-931E-B9BEA452EAF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3349625" y="593725"/>
            <a:ext cx="3176588" cy="2381250"/>
          </a:xfrm>
          <a:ln/>
        </p:spPr>
      </p:sp>
      <p:sp>
        <p:nvSpPr>
          <p:cNvPr id="56323" name="Rectangle 3"/>
          <p:cNvSpPr>
            <a:spLocks noGrp="1" noChangeArrowheads="1"/>
          </p:cNvSpPr>
          <p:nvPr>
            <p:ph type="body" idx="1"/>
          </p:nvPr>
        </p:nvSpPr>
        <p:spPr>
          <a:xfrm>
            <a:off x="1312863" y="3230563"/>
            <a:ext cx="7248525" cy="2862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This talk introduces the JavaScript language.</a:t>
            </a:r>
          </a:p>
          <a:p>
            <a:endParaRPr lang="en-GB" altLang="en-US" smtClean="0"/>
          </a:p>
          <a:p>
            <a:r>
              <a:rPr lang="en-GB" altLang="en-US" smtClean="0"/>
              <a:t>© Netskills, University of Newcastle </a:t>
            </a:r>
          </a:p>
          <a:p>
            <a:r>
              <a:rPr lang="en-GB" altLang="en-US" smtClean="0"/>
              <a:t>Copyright in the whole and every part of this Courseware whether in the form of a written manual,document, software program, service or otherwise belongs to the University of Newcastle upon Tyne ("the Owner") and may not be used, sold, licensed, transferred, copied or reproduced in whole or in part in any manner or form or in or on any media to any person other than in accordance with the terms of the Owner's Licence Agreement or otherwise without the prior written consent of the Owner. </a:t>
            </a:r>
          </a:p>
          <a:p>
            <a:r>
              <a:rPr lang="en-GB" altLang="en-US" smtClean="0"/>
              <a:t>All use of this material is governed by the Owner's Standard Licence Agreement together with the appropriate Schedule. The following are available: </a:t>
            </a:r>
          </a:p>
          <a:p>
            <a:r>
              <a:rPr lang="en-GB" altLang="en-US" smtClean="0"/>
              <a:t>A Standard Licence Schedule to cover all use including all for-profit use by any type of organisation and all use by non-educational establishments </a:t>
            </a:r>
          </a:p>
          <a:p>
            <a:r>
              <a:rPr lang="en-GB" altLang="en-US" smtClean="0"/>
              <a:t>An Educational Licence Schedule for not-for-profit internal use only by a recognised educational establishment </a:t>
            </a:r>
          </a:p>
          <a:p>
            <a:r>
              <a:rPr lang="en-GB" altLang="en-US" smtClean="0"/>
              <a:t>The Netskills logo and this copyright notice must be included in any copy or adaptation. </a:t>
            </a:r>
          </a:p>
          <a:p>
            <a:r>
              <a:rPr lang="en-GB" altLang="en-US" smtClean="0"/>
              <a:t>Netskills is a trademark of Netskills, University of Newcastle </a:t>
            </a:r>
          </a:p>
          <a:p>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Version and ns is mandatory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Xsl:for-each element can be used to iterate across the node-set and create some specified output for each node in the node-set.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5736786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182708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905114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169425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67822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343568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9028878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14864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126278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5928834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78062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785339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889980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6" descr="template_final copy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5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3"/>
          <p:cNvSpPr>
            <a:spLocks noChangeArrowheads="1"/>
          </p:cNvSpPr>
          <p:nvPr/>
        </p:nvSpPr>
        <p:spPr bwMode="auto">
          <a:xfrm>
            <a:off x="8135938" y="6180138"/>
            <a:ext cx="49847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rebuchet MS" panose="020B0603020202020204" pitchFamily="34" charset="0"/>
                <a:cs typeface="Arial" panose="020B0604020202020204" pitchFamily="34" charset="0"/>
              </a:defRPr>
            </a:lvl1pPr>
            <a:lvl2pPr marL="742950" indent="-285750"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pPr algn="ctr">
              <a:lnSpc>
                <a:spcPct val="150000"/>
              </a:lnSpc>
              <a:buFont typeface="Wingdings" panose="05000000000000000000" pitchFamily="2" charset="2"/>
              <a:buNone/>
            </a:pPr>
            <a:fld id="{8FBF17E3-F70F-4A96-BD40-470CB38776CE}" type="slidenum">
              <a:rPr lang="en-US" altLang="en-US" sz="1400">
                <a:latin typeface="AvantGarde Md BT" pitchFamily="34" charset="0"/>
              </a:rPr>
              <a:pPr algn="ctr">
                <a:lnSpc>
                  <a:spcPct val="150000"/>
                </a:lnSpc>
                <a:buFont typeface="Wingdings" panose="05000000000000000000" pitchFamily="2" charset="2"/>
                <a:buNone/>
              </a:pPr>
              <a:t>‹#›</a:t>
            </a:fld>
            <a:endParaRPr lang="en-US" altLang="en-US" sz="1400">
              <a:latin typeface="AvantGarde Md BT" pitchFamily="34" charset="0"/>
            </a:endParaRPr>
          </a:p>
        </p:txBody>
      </p:sp>
      <p:pic>
        <p:nvPicPr>
          <p:cNvPr id="1028" name="Picture 4" descr="5555.JPG"/>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70900" y="0"/>
            <a:ext cx="6731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bwMode="auto">
          <a:xfrm>
            <a:off x="520700" y="2349500"/>
            <a:ext cx="8178800" cy="1565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en-GB" altLang="en-US" b="1" smtClean="0"/>
              <a:t>Session 5.2</a:t>
            </a:r>
            <a:br>
              <a:rPr lang="en-GB" altLang="en-US" b="1" smtClean="0"/>
            </a:br>
            <a:r>
              <a:rPr lang="en-US" altLang="en-US" b="1" smtClean="0">
                <a:solidFill>
                  <a:schemeClr val="tx1"/>
                </a:solidFill>
              </a:rPr>
              <a:t> Creating CSS for XML, JavaScript for XML and XSLT </a:t>
            </a:r>
            <a:endParaRPr lang="en-GB" altLang="en-US" b="1" smtClean="0">
              <a:solidFill>
                <a:schemeClr val="tx1"/>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4901"/>
            <a:ext cx="8229600" cy="1143000"/>
          </a:xfrm>
        </p:spPr>
        <p:txBody>
          <a:bodyPr/>
          <a:lstStyle/>
          <a:p>
            <a:r>
              <a:rPr lang="en-US" altLang="en-US" b="1" dirty="0"/>
              <a:t>Display XML Data in HTML Page</a:t>
            </a:r>
            <a:endParaRPr lang="en-US" dirty="0"/>
          </a:p>
        </p:txBody>
      </p:sp>
      <p:sp>
        <p:nvSpPr>
          <p:cNvPr id="5" name="Rectangle 4"/>
          <p:cNvSpPr/>
          <p:nvPr/>
        </p:nvSpPr>
        <p:spPr>
          <a:xfrm>
            <a:off x="104503" y="1539248"/>
            <a:ext cx="8125097" cy="510909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t>&lt;!DOCTYPE html</a:t>
            </a:r>
            <a:r>
              <a:rPr lang="en-US" sz="2000" dirty="0" smtClean="0"/>
              <a:t>&gt; </a:t>
            </a:r>
            <a:r>
              <a:rPr lang="en-US" sz="2000" dirty="0" smtClean="0">
                <a:solidFill>
                  <a:schemeClr val="accent1"/>
                </a:solidFill>
              </a:rPr>
              <a:t>&lt;!- - CDexample.html- -&gt;</a:t>
            </a:r>
            <a:endParaRPr lang="en-US" sz="2000" dirty="0">
              <a:solidFill>
                <a:schemeClr val="accent1"/>
              </a:solidFill>
            </a:endParaRPr>
          </a:p>
          <a:p>
            <a:r>
              <a:rPr lang="en-US" sz="2000" dirty="0"/>
              <a:t>&lt;html&gt;</a:t>
            </a:r>
          </a:p>
          <a:p>
            <a:r>
              <a:rPr lang="en-US" sz="2000" dirty="0"/>
              <a:t>&lt;style&gt;</a:t>
            </a:r>
          </a:p>
          <a:p>
            <a:pPr lvl="1"/>
            <a:r>
              <a:rPr lang="en-US" sz="2000" dirty="0" err="1"/>
              <a:t>table,th,td</a:t>
            </a:r>
            <a:r>
              <a:rPr lang="en-US" sz="2000" dirty="0"/>
              <a:t> {</a:t>
            </a:r>
          </a:p>
          <a:p>
            <a:pPr lvl="1"/>
            <a:r>
              <a:rPr lang="en-US" sz="2000" dirty="0"/>
              <a:t>  </a:t>
            </a:r>
            <a:r>
              <a:rPr lang="en-US" dirty="0"/>
              <a:t>border : 2px solid </a:t>
            </a:r>
            <a:r>
              <a:rPr lang="en-US" dirty="0" err="1"/>
              <a:t>rgb</a:t>
            </a:r>
            <a:r>
              <a:rPr lang="en-US" dirty="0"/>
              <a:t>(127, 77, 185);</a:t>
            </a:r>
          </a:p>
          <a:p>
            <a:pPr lvl="1"/>
            <a:r>
              <a:rPr lang="en-US" dirty="0"/>
              <a:t>  </a:t>
            </a:r>
            <a:r>
              <a:rPr lang="en-US" dirty="0" smtClean="0"/>
              <a:t>border-collapse: separate;</a:t>
            </a:r>
            <a:endParaRPr lang="en-US" dirty="0"/>
          </a:p>
          <a:p>
            <a:pPr lvl="1"/>
            <a:r>
              <a:rPr lang="en-US" dirty="0" smtClean="0"/>
              <a:t>  </a:t>
            </a:r>
            <a:r>
              <a:rPr lang="en-US" dirty="0"/>
              <a:t>background</a:t>
            </a:r>
            <a:r>
              <a:rPr lang="en-US" dirty="0" smtClean="0"/>
              <a:t>: </a:t>
            </a:r>
            <a:r>
              <a:rPr lang="en-US" dirty="0" err="1" smtClean="0"/>
              <a:t>lightsalmon</a:t>
            </a:r>
            <a:r>
              <a:rPr lang="en-US" dirty="0" smtClean="0"/>
              <a:t>;</a:t>
            </a:r>
            <a:endParaRPr lang="en-US" dirty="0"/>
          </a:p>
          <a:p>
            <a:pPr lvl="1"/>
            <a:r>
              <a:rPr lang="en-US" sz="2000" dirty="0" smtClean="0"/>
              <a:t>}</a:t>
            </a:r>
            <a:endParaRPr lang="en-US" sz="2000" dirty="0"/>
          </a:p>
          <a:p>
            <a:pPr lvl="1"/>
            <a:r>
              <a:rPr lang="en-US" sz="2000" dirty="0" err="1"/>
              <a:t>th,td</a:t>
            </a:r>
            <a:r>
              <a:rPr lang="en-US" sz="2000" dirty="0"/>
              <a:t> {</a:t>
            </a:r>
          </a:p>
          <a:p>
            <a:pPr lvl="1"/>
            <a:r>
              <a:rPr lang="en-US" sz="2000" dirty="0"/>
              <a:t>  padding: 5px;</a:t>
            </a:r>
          </a:p>
          <a:p>
            <a:pPr lvl="1"/>
            <a:r>
              <a:rPr lang="en-US" sz="2000" dirty="0"/>
              <a:t>}</a:t>
            </a:r>
          </a:p>
          <a:p>
            <a:r>
              <a:rPr lang="en-US" sz="2000" dirty="0"/>
              <a:t>&lt;/style&gt;</a:t>
            </a:r>
          </a:p>
          <a:p>
            <a:r>
              <a:rPr lang="en-US" sz="2000" dirty="0"/>
              <a:t>&lt;body&gt;</a:t>
            </a:r>
          </a:p>
          <a:p>
            <a:pPr lvl="1"/>
            <a:r>
              <a:rPr lang="en-US" sz="2000" dirty="0" smtClean="0"/>
              <a:t>&lt;</a:t>
            </a:r>
            <a:r>
              <a:rPr lang="en-US" sz="2000" dirty="0"/>
              <a:t>h1&gt;The </a:t>
            </a:r>
            <a:r>
              <a:rPr lang="en-US" sz="2000" dirty="0" err="1"/>
              <a:t>XMLHttpRequest</a:t>
            </a:r>
            <a:r>
              <a:rPr lang="en-US" sz="2000" dirty="0"/>
              <a:t> Object&lt;/h1&gt;</a:t>
            </a:r>
          </a:p>
          <a:p>
            <a:pPr lvl="1"/>
            <a:r>
              <a:rPr lang="en-US" sz="2000" dirty="0" smtClean="0"/>
              <a:t>&lt;</a:t>
            </a:r>
            <a:r>
              <a:rPr lang="en-US" sz="2000" dirty="0"/>
              <a:t>button type="button" </a:t>
            </a:r>
            <a:r>
              <a:rPr lang="en-US" sz="2000" dirty="0" err="1"/>
              <a:t>onclick</a:t>
            </a:r>
            <a:r>
              <a:rPr lang="en-US" sz="2000" dirty="0"/>
              <a:t>="</a:t>
            </a:r>
            <a:r>
              <a:rPr lang="en-US" sz="2000" dirty="0" err="1">
                <a:solidFill>
                  <a:srgbClr val="FF0000"/>
                </a:solidFill>
              </a:rPr>
              <a:t>loadDoc</a:t>
            </a:r>
            <a:r>
              <a:rPr lang="en-US" sz="2000" dirty="0">
                <a:solidFill>
                  <a:srgbClr val="FF0000"/>
                </a:solidFill>
              </a:rPr>
              <a:t>()</a:t>
            </a:r>
            <a:r>
              <a:rPr lang="en-US" sz="2000" dirty="0"/>
              <a:t>"&gt;</a:t>
            </a:r>
            <a:r>
              <a:rPr lang="en-US" sz="2000" dirty="0" smtClean="0"/>
              <a:t>Get CD collection &lt;/</a:t>
            </a:r>
            <a:r>
              <a:rPr lang="en-US" sz="2000" dirty="0"/>
              <a:t>button</a:t>
            </a:r>
            <a:r>
              <a:rPr lang="en-US" sz="2000" dirty="0" smtClean="0"/>
              <a:t>&gt;</a:t>
            </a:r>
            <a:r>
              <a:rPr lang="en-US" sz="2000" dirty="0"/>
              <a:t>&lt;</a:t>
            </a:r>
            <a:r>
              <a:rPr lang="en-US" sz="2000" dirty="0" err="1"/>
              <a:t>br</a:t>
            </a:r>
            <a:r>
              <a:rPr lang="en-US" sz="2000" dirty="0"/>
              <a:t>&gt;&lt;</a:t>
            </a:r>
            <a:r>
              <a:rPr lang="en-US" sz="2000" dirty="0" err="1"/>
              <a:t>br</a:t>
            </a:r>
            <a:r>
              <a:rPr lang="en-US" sz="2000" dirty="0" smtClean="0"/>
              <a:t>&gt;</a:t>
            </a:r>
            <a:r>
              <a:rPr lang="en-US" sz="2000" dirty="0"/>
              <a:t> &lt;table id="demo"&gt;&lt;/table&gt;</a:t>
            </a:r>
          </a:p>
        </p:txBody>
      </p:sp>
    </p:spTree>
    <p:extLst>
      <p:ext uri="{BB962C8B-B14F-4D97-AF65-F5344CB8AC3E}">
        <p14:creationId xmlns:p14="http://schemas.microsoft.com/office/powerpoint/2010/main" val="318139206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193" y="1541417"/>
            <a:ext cx="7485017" cy="38164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&lt;script&gt;</a:t>
            </a:r>
          </a:p>
          <a:p>
            <a:pPr lvl="1"/>
            <a:r>
              <a:rPr lang="en-US" dirty="0">
                <a:solidFill>
                  <a:schemeClr val="accent6"/>
                </a:solidFill>
              </a:rPr>
              <a:t>function </a:t>
            </a:r>
            <a:r>
              <a:rPr lang="en-US" dirty="0" err="1">
                <a:solidFill>
                  <a:srgbClr val="C00000"/>
                </a:solidFill>
              </a:rPr>
              <a:t>loadDoc</a:t>
            </a:r>
            <a:r>
              <a:rPr lang="en-US" dirty="0">
                <a:solidFill>
                  <a:srgbClr val="C00000"/>
                </a:solidFill>
              </a:rPr>
              <a:t>() </a:t>
            </a:r>
            <a:r>
              <a:rPr lang="en-US" dirty="0"/>
              <a:t>{</a:t>
            </a:r>
          </a:p>
          <a:p>
            <a:pPr lvl="1"/>
            <a:r>
              <a:rPr lang="en-US" dirty="0"/>
              <a:t>  </a:t>
            </a:r>
            <a:r>
              <a:rPr lang="en-US" dirty="0" err="1"/>
              <a:t>var</a:t>
            </a:r>
            <a:r>
              <a:rPr lang="en-US" dirty="0"/>
              <a:t> </a:t>
            </a:r>
            <a:r>
              <a:rPr lang="en-US" dirty="0" err="1">
                <a:solidFill>
                  <a:srgbClr val="C00000"/>
                </a:solidFill>
              </a:rPr>
              <a:t>xhttp</a:t>
            </a:r>
            <a:r>
              <a:rPr lang="en-US" dirty="0"/>
              <a:t> = new </a:t>
            </a:r>
            <a:r>
              <a:rPr lang="en-US" dirty="0" err="1"/>
              <a:t>XMLHttpRequest</a:t>
            </a:r>
            <a:r>
              <a:rPr lang="en-US" dirty="0"/>
              <a:t>();</a:t>
            </a:r>
          </a:p>
          <a:p>
            <a:pPr lvl="1"/>
            <a:r>
              <a:rPr lang="en-US" dirty="0"/>
              <a:t>  </a:t>
            </a:r>
            <a:r>
              <a:rPr lang="en-US" dirty="0" err="1">
                <a:solidFill>
                  <a:srgbClr val="C00000"/>
                </a:solidFill>
              </a:rPr>
              <a:t>xhttp</a:t>
            </a:r>
            <a:r>
              <a:rPr lang="en-US" dirty="0" err="1"/>
              <a:t>.onreadystatechange</a:t>
            </a:r>
            <a:r>
              <a:rPr lang="en-US" dirty="0"/>
              <a:t> = </a:t>
            </a:r>
            <a:r>
              <a:rPr lang="en-US" dirty="0">
                <a:solidFill>
                  <a:schemeClr val="accent6"/>
                </a:solidFill>
              </a:rPr>
              <a:t>function() </a:t>
            </a:r>
            <a:r>
              <a:rPr lang="en-US" dirty="0"/>
              <a:t>{</a:t>
            </a:r>
          </a:p>
          <a:p>
            <a:pPr lvl="1"/>
            <a:r>
              <a:rPr lang="en-US" dirty="0"/>
              <a:t>    if (</a:t>
            </a:r>
            <a:r>
              <a:rPr lang="en-US" dirty="0" err="1"/>
              <a:t>this.readyState</a:t>
            </a:r>
            <a:r>
              <a:rPr lang="en-US" dirty="0"/>
              <a:t> ==</a:t>
            </a:r>
            <a:r>
              <a:rPr lang="en-US" dirty="0">
                <a:solidFill>
                  <a:srgbClr val="FF0000"/>
                </a:solidFill>
              </a:rPr>
              <a:t> 4 </a:t>
            </a:r>
            <a:r>
              <a:rPr lang="en-US" dirty="0"/>
              <a:t>&amp;&amp; </a:t>
            </a:r>
            <a:r>
              <a:rPr lang="en-US" dirty="0" err="1"/>
              <a:t>this.status</a:t>
            </a:r>
            <a:r>
              <a:rPr lang="en-US" dirty="0"/>
              <a:t> == </a:t>
            </a:r>
            <a:r>
              <a:rPr lang="en-US" dirty="0">
                <a:solidFill>
                  <a:srgbClr val="FF0000"/>
                </a:solidFill>
              </a:rPr>
              <a:t>200</a:t>
            </a:r>
            <a:r>
              <a:rPr lang="en-US" dirty="0"/>
              <a:t>) {</a:t>
            </a:r>
          </a:p>
          <a:p>
            <a:pPr lvl="1"/>
            <a:r>
              <a:rPr lang="en-US" dirty="0"/>
              <a:t>      </a:t>
            </a:r>
            <a:r>
              <a:rPr lang="en-US" dirty="0" err="1"/>
              <a:t>myFunction</a:t>
            </a:r>
            <a:r>
              <a:rPr lang="en-US" dirty="0"/>
              <a:t>(this);</a:t>
            </a:r>
          </a:p>
          <a:p>
            <a:pPr lvl="1"/>
            <a:r>
              <a:rPr lang="en-US" dirty="0"/>
              <a:t>    }</a:t>
            </a:r>
          </a:p>
          <a:p>
            <a:pPr lvl="1"/>
            <a:r>
              <a:rPr lang="en-US" dirty="0"/>
              <a:t>  };</a:t>
            </a:r>
          </a:p>
          <a:p>
            <a:r>
              <a:rPr lang="en-US" dirty="0"/>
              <a:t>  </a:t>
            </a:r>
            <a:r>
              <a:rPr lang="en-US" dirty="0" err="1"/>
              <a:t>xhttp.open</a:t>
            </a:r>
            <a:r>
              <a:rPr lang="en-US" dirty="0"/>
              <a:t>("GET", "cd_catalog.xml", true);</a:t>
            </a:r>
          </a:p>
          <a:p>
            <a:r>
              <a:rPr lang="en-US" dirty="0"/>
              <a:t>  </a:t>
            </a:r>
            <a:r>
              <a:rPr lang="en-US" dirty="0" err="1"/>
              <a:t>xhttp.send</a:t>
            </a:r>
            <a:r>
              <a:rPr lang="en-US" dirty="0"/>
              <a:t>();</a:t>
            </a:r>
          </a:p>
          <a:p>
            <a:r>
              <a:rPr lang="en-US" dirty="0"/>
              <a:t>}</a:t>
            </a:r>
          </a:p>
        </p:txBody>
      </p:sp>
    </p:spTree>
    <p:extLst>
      <p:ext uri="{BB962C8B-B14F-4D97-AF65-F5344CB8AC3E}">
        <p14:creationId xmlns:p14="http://schemas.microsoft.com/office/powerpoint/2010/main" val="71179005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944" y="1020514"/>
            <a:ext cx="8804366" cy="517064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function </a:t>
            </a:r>
            <a:r>
              <a:rPr lang="en-US" dirty="0" err="1"/>
              <a:t>myFunction</a:t>
            </a:r>
            <a:r>
              <a:rPr lang="en-US" dirty="0"/>
              <a:t>(xml) {</a:t>
            </a:r>
          </a:p>
          <a:p>
            <a:r>
              <a:rPr lang="en-US" dirty="0"/>
              <a:t>  </a:t>
            </a:r>
            <a:r>
              <a:rPr lang="en-US" dirty="0" err="1"/>
              <a:t>var</a:t>
            </a:r>
            <a:r>
              <a:rPr lang="en-US" dirty="0"/>
              <a:t> </a:t>
            </a:r>
            <a:r>
              <a:rPr lang="en-US" dirty="0" err="1">
                <a:solidFill>
                  <a:schemeClr val="accent2"/>
                </a:solidFill>
              </a:rPr>
              <a:t>i</a:t>
            </a:r>
            <a:r>
              <a:rPr lang="en-US" dirty="0"/>
              <a:t>;</a:t>
            </a:r>
          </a:p>
          <a:p>
            <a:r>
              <a:rPr lang="en-US" dirty="0"/>
              <a:t>  </a:t>
            </a:r>
            <a:r>
              <a:rPr lang="en-US" dirty="0" err="1"/>
              <a:t>var</a:t>
            </a:r>
            <a:r>
              <a:rPr lang="en-US" dirty="0"/>
              <a:t> </a:t>
            </a:r>
            <a:r>
              <a:rPr lang="en-US" dirty="0" err="1">
                <a:solidFill>
                  <a:schemeClr val="accent2"/>
                </a:solidFill>
              </a:rPr>
              <a:t>xmlDoc</a:t>
            </a:r>
            <a:r>
              <a:rPr lang="en-US" dirty="0"/>
              <a:t> = </a:t>
            </a:r>
            <a:r>
              <a:rPr lang="en-US" dirty="0" err="1"/>
              <a:t>xml.responseXML</a:t>
            </a:r>
            <a:r>
              <a:rPr lang="en-US" dirty="0"/>
              <a:t>;</a:t>
            </a:r>
          </a:p>
          <a:p>
            <a:r>
              <a:rPr lang="en-US" dirty="0"/>
              <a:t>  </a:t>
            </a:r>
            <a:r>
              <a:rPr lang="en-US" dirty="0" err="1"/>
              <a:t>var</a:t>
            </a:r>
            <a:r>
              <a:rPr lang="en-US" dirty="0"/>
              <a:t> </a:t>
            </a:r>
            <a:r>
              <a:rPr lang="en-US" dirty="0">
                <a:solidFill>
                  <a:schemeClr val="accent2"/>
                </a:solidFill>
              </a:rPr>
              <a:t>table</a:t>
            </a:r>
            <a:r>
              <a:rPr lang="en-US" dirty="0"/>
              <a:t>="&lt;</a:t>
            </a:r>
            <a:r>
              <a:rPr lang="en-US" dirty="0" err="1"/>
              <a:t>tr</a:t>
            </a:r>
            <a:r>
              <a:rPr lang="en-US" dirty="0"/>
              <a:t>&gt;&lt;</a:t>
            </a:r>
            <a:r>
              <a:rPr lang="en-US" dirty="0" err="1"/>
              <a:t>th</a:t>
            </a:r>
            <a:r>
              <a:rPr lang="en-US" dirty="0"/>
              <a:t>&gt;Artist&lt;/</a:t>
            </a:r>
            <a:r>
              <a:rPr lang="en-US" dirty="0" err="1"/>
              <a:t>th</a:t>
            </a:r>
            <a:r>
              <a:rPr lang="en-US" dirty="0"/>
              <a:t>&gt;&lt;</a:t>
            </a:r>
            <a:r>
              <a:rPr lang="en-US" dirty="0" err="1"/>
              <a:t>th</a:t>
            </a:r>
            <a:r>
              <a:rPr lang="en-US" dirty="0"/>
              <a:t>&gt;Title&lt;/</a:t>
            </a:r>
            <a:r>
              <a:rPr lang="en-US" dirty="0" err="1"/>
              <a:t>th</a:t>
            </a:r>
            <a:r>
              <a:rPr lang="en-US" dirty="0"/>
              <a:t>&gt;&lt;/</a:t>
            </a:r>
            <a:r>
              <a:rPr lang="en-US" dirty="0" err="1"/>
              <a:t>tr</a:t>
            </a:r>
            <a:r>
              <a:rPr lang="en-US" dirty="0"/>
              <a:t>&gt;";</a:t>
            </a:r>
          </a:p>
          <a:p>
            <a:r>
              <a:rPr lang="en-US" dirty="0"/>
              <a:t>  </a:t>
            </a:r>
            <a:r>
              <a:rPr lang="en-US" dirty="0" err="1"/>
              <a:t>var</a:t>
            </a:r>
            <a:r>
              <a:rPr lang="en-US" dirty="0"/>
              <a:t> </a:t>
            </a:r>
            <a:r>
              <a:rPr lang="en-US" dirty="0">
                <a:solidFill>
                  <a:schemeClr val="accent2"/>
                </a:solidFill>
              </a:rPr>
              <a:t>x</a:t>
            </a:r>
            <a:r>
              <a:rPr lang="en-US" dirty="0"/>
              <a:t> = </a:t>
            </a:r>
            <a:r>
              <a:rPr lang="en-US" dirty="0" err="1"/>
              <a:t>xmlDoc.getElementsByTagName</a:t>
            </a:r>
            <a:r>
              <a:rPr lang="en-US" dirty="0"/>
              <a:t>("CD");</a:t>
            </a:r>
          </a:p>
          <a:p>
            <a:r>
              <a:rPr lang="en-US" dirty="0"/>
              <a:t>  </a:t>
            </a:r>
            <a:r>
              <a:rPr lang="en-US" dirty="0">
                <a:solidFill>
                  <a:srgbClr val="00B050"/>
                </a:solidFill>
              </a:rPr>
              <a:t>for (</a:t>
            </a:r>
            <a:r>
              <a:rPr lang="en-US" dirty="0" err="1">
                <a:solidFill>
                  <a:srgbClr val="00B050"/>
                </a:solidFill>
              </a:rPr>
              <a:t>i</a:t>
            </a:r>
            <a:r>
              <a:rPr lang="en-US" dirty="0">
                <a:solidFill>
                  <a:srgbClr val="00B050"/>
                </a:solidFill>
              </a:rPr>
              <a:t> = 0; </a:t>
            </a:r>
            <a:r>
              <a:rPr lang="en-US" dirty="0" err="1">
                <a:solidFill>
                  <a:srgbClr val="00B050"/>
                </a:solidFill>
              </a:rPr>
              <a:t>i</a:t>
            </a:r>
            <a:r>
              <a:rPr lang="en-US" dirty="0">
                <a:solidFill>
                  <a:srgbClr val="00B050"/>
                </a:solidFill>
              </a:rPr>
              <a:t> &lt;</a:t>
            </a:r>
            <a:r>
              <a:rPr lang="en-US" dirty="0" err="1">
                <a:solidFill>
                  <a:srgbClr val="00B050"/>
                </a:solidFill>
              </a:rPr>
              <a:t>x.length</a:t>
            </a:r>
            <a:r>
              <a:rPr lang="en-US" dirty="0">
                <a:solidFill>
                  <a:srgbClr val="00B050"/>
                </a:solidFill>
              </a:rPr>
              <a:t>; </a:t>
            </a:r>
            <a:r>
              <a:rPr lang="en-US" dirty="0" err="1">
                <a:solidFill>
                  <a:srgbClr val="00B050"/>
                </a:solidFill>
              </a:rPr>
              <a:t>i</a:t>
            </a:r>
            <a:r>
              <a:rPr lang="en-US" dirty="0">
                <a:solidFill>
                  <a:srgbClr val="00B050"/>
                </a:solidFill>
              </a:rPr>
              <a:t>++)</a:t>
            </a:r>
            <a:r>
              <a:rPr lang="en-US" dirty="0"/>
              <a:t> { </a:t>
            </a:r>
          </a:p>
          <a:p>
            <a:r>
              <a:rPr lang="en-US" dirty="0"/>
              <a:t>    </a:t>
            </a:r>
            <a:r>
              <a:rPr lang="en-US" dirty="0">
                <a:solidFill>
                  <a:srgbClr val="FF0000"/>
                </a:solidFill>
              </a:rPr>
              <a:t>table +</a:t>
            </a:r>
            <a:r>
              <a:rPr lang="en-US" dirty="0"/>
              <a:t>= </a:t>
            </a:r>
            <a:r>
              <a:rPr lang="en-US" dirty="0">
                <a:solidFill>
                  <a:srgbClr val="FF0000"/>
                </a:solidFill>
              </a:rPr>
              <a:t>"&lt;</a:t>
            </a:r>
            <a:r>
              <a:rPr lang="en-US" dirty="0" err="1">
                <a:solidFill>
                  <a:srgbClr val="FF0000"/>
                </a:solidFill>
              </a:rPr>
              <a:t>tr</a:t>
            </a:r>
            <a:r>
              <a:rPr lang="en-US" dirty="0">
                <a:solidFill>
                  <a:srgbClr val="FF0000"/>
                </a:solidFill>
              </a:rPr>
              <a:t>&gt;&lt;</a:t>
            </a:r>
            <a:r>
              <a:rPr lang="en-US" dirty="0"/>
              <a:t>td&gt;" </a:t>
            </a:r>
            <a:r>
              <a:rPr lang="en-US" dirty="0" smtClean="0"/>
              <a:t>+</a:t>
            </a:r>
          </a:p>
          <a:p>
            <a:r>
              <a:rPr lang="en-US" dirty="0"/>
              <a:t> </a:t>
            </a:r>
            <a:r>
              <a:rPr lang="en-US" dirty="0" smtClean="0"/>
              <a:t>     x[</a:t>
            </a:r>
            <a:r>
              <a:rPr lang="en-US" dirty="0" err="1" smtClean="0"/>
              <a:t>i</a:t>
            </a:r>
            <a:r>
              <a:rPr lang="en-US" dirty="0" smtClean="0"/>
              <a:t>].</a:t>
            </a:r>
            <a:r>
              <a:rPr lang="en-US" dirty="0" err="1" smtClean="0"/>
              <a:t>getElementsByTagName</a:t>
            </a:r>
            <a:r>
              <a:rPr lang="en-US" dirty="0" smtClean="0"/>
              <a:t>("</a:t>
            </a:r>
            <a:r>
              <a:rPr lang="en-US" dirty="0" smtClean="0">
                <a:solidFill>
                  <a:srgbClr val="00B050"/>
                </a:solidFill>
              </a:rPr>
              <a:t>ARTIST</a:t>
            </a:r>
            <a:r>
              <a:rPr lang="en-US" dirty="0" smtClean="0"/>
              <a:t>")[0].</a:t>
            </a:r>
            <a:r>
              <a:rPr lang="en-US" dirty="0" err="1" smtClean="0"/>
              <a:t>childNodes</a:t>
            </a:r>
            <a:r>
              <a:rPr lang="en-US" dirty="0" smtClean="0"/>
              <a:t>[0].</a:t>
            </a:r>
            <a:r>
              <a:rPr lang="en-US" dirty="0" err="1" smtClean="0"/>
              <a:t>nodeValue</a:t>
            </a:r>
            <a:r>
              <a:rPr lang="en-US" dirty="0" smtClean="0"/>
              <a:t> + "&lt;/</a:t>
            </a:r>
            <a:r>
              <a:rPr lang="en-US" dirty="0"/>
              <a:t>td&gt;&lt;td&gt;" +</a:t>
            </a:r>
          </a:p>
          <a:p>
            <a:r>
              <a:rPr lang="en-US" dirty="0"/>
              <a:t>  </a:t>
            </a:r>
            <a:r>
              <a:rPr lang="en-US" dirty="0" smtClean="0"/>
              <a:t>    </a:t>
            </a:r>
            <a:r>
              <a:rPr lang="en-US" dirty="0"/>
              <a:t>x[</a:t>
            </a:r>
            <a:r>
              <a:rPr lang="en-US" dirty="0" err="1"/>
              <a:t>i</a:t>
            </a:r>
            <a:r>
              <a:rPr lang="en-US" dirty="0"/>
              <a:t>].</a:t>
            </a:r>
            <a:r>
              <a:rPr lang="en-US" dirty="0" err="1"/>
              <a:t>getElementsByTagName</a:t>
            </a:r>
            <a:r>
              <a:rPr lang="en-US" dirty="0"/>
              <a:t>("</a:t>
            </a:r>
            <a:r>
              <a:rPr lang="en-US" dirty="0">
                <a:solidFill>
                  <a:srgbClr val="00B050"/>
                </a:solidFill>
              </a:rPr>
              <a:t>TITLE</a:t>
            </a:r>
            <a:r>
              <a:rPr lang="en-US" dirty="0"/>
              <a:t>")[0].</a:t>
            </a:r>
            <a:r>
              <a:rPr lang="en-US" dirty="0" err="1"/>
              <a:t>childNodes</a:t>
            </a:r>
            <a:r>
              <a:rPr lang="en-US" dirty="0"/>
              <a:t>[0].</a:t>
            </a:r>
            <a:r>
              <a:rPr lang="en-US" dirty="0" err="1"/>
              <a:t>nodeValue</a:t>
            </a:r>
            <a:r>
              <a:rPr lang="en-US" dirty="0"/>
              <a:t> +</a:t>
            </a:r>
          </a:p>
          <a:p>
            <a:r>
              <a:rPr lang="en-US" dirty="0"/>
              <a:t>    "&lt;/td</a:t>
            </a:r>
            <a:r>
              <a:rPr lang="en-US" dirty="0">
                <a:solidFill>
                  <a:srgbClr val="FF0000"/>
                </a:solidFill>
              </a:rPr>
              <a:t>&gt;&lt;/</a:t>
            </a:r>
            <a:r>
              <a:rPr lang="en-US" dirty="0" err="1">
                <a:solidFill>
                  <a:srgbClr val="FF0000"/>
                </a:solidFill>
              </a:rPr>
              <a:t>tr</a:t>
            </a:r>
            <a:r>
              <a:rPr lang="en-US" dirty="0">
                <a:solidFill>
                  <a:srgbClr val="FF0000"/>
                </a:solidFill>
              </a:rPr>
              <a:t>&gt;";</a:t>
            </a:r>
          </a:p>
          <a:p>
            <a:r>
              <a:rPr lang="en-US" dirty="0"/>
              <a:t>  }</a:t>
            </a:r>
          </a:p>
          <a:p>
            <a:r>
              <a:rPr lang="en-US" dirty="0"/>
              <a:t>  </a:t>
            </a:r>
            <a:r>
              <a:rPr lang="en-US" dirty="0" err="1"/>
              <a:t>document.getElementById</a:t>
            </a:r>
            <a:r>
              <a:rPr lang="en-US" dirty="0"/>
              <a:t>("demo").</a:t>
            </a:r>
            <a:r>
              <a:rPr lang="en-US" dirty="0" err="1"/>
              <a:t>innerHTML</a:t>
            </a:r>
            <a:r>
              <a:rPr lang="en-US" dirty="0"/>
              <a:t> = </a:t>
            </a:r>
            <a:r>
              <a:rPr lang="en-US" dirty="0">
                <a:solidFill>
                  <a:schemeClr val="accent6">
                    <a:lumMod val="60000"/>
                    <a:lumOff val="40000"/>
                  </a:schemeClr>
                </a:solidFill>
              </a:rPr>
              <a:t>table</a:t>
            </a:r>
            <a:r>
              <a:rPr lang="en-US" dirty="0"/>
              <a:t>;</a:t>
            </a:r>
          </a:p>
          <a:p>
            <a:r>
              <a:rPr lang="en-US" dirty="0"/>
              <a:t>}</a:t>
            </a:r>
          </a:p>
          <a:p>
            <a:r>
              <a:rPr lang="en-US" dirty="0"/>
              <a:t>&lt;/script</a:t>
            </a:r>
            <a:r>
              <a:rPr lang="en-US" dirty="0" smtClean="0"/>
              <a:t>&gt;&lt;/</a:t>
            </a:r>
            <a:r>
              <a:rPr lang="en-US" dirty="0"/>
              <a:t>body</a:t>
            </a:r>
            <a:r>
              <a:rPr lang="en-US" dirty="0" smtClean="0"/>
              <a:t>&gt;&lt;/</a:t>
            </a:r>
            <a:r>
              <a:rPr lang="en-US" dirty="0"/>
              <a:t>html&gt;</a:t>
            </a:r>
          </a:p>
        </p:txBody>
      </p:sp>
    </p:spTree>
    <p:extLst>
      <p:ext uri="{BB962C8B-B14F-4D97-AF65-F5344CB8AC3E}">
        <p14:creationId xmlns:p14="http://schemas.microsoft.com/office/powerpoint/2010/main" val="159021921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858380"/>
            <a:ext cx="8804365" cy="522197"/>
          </a:xfrm>
        </p:spPr>
        <p:style>
          <a:lnRef idx="2">
            <a:schemeClr val="accent1"/>
          </a:lnRef>
          <a:fillRef idx="1">
            <a:schemeClr val="lt1"/>
          </a:fillRef>
          <a:effectRef idx="0">
            <a:schemeClr val="accent1"/>
          </a:effectRef>
          <a:fontRef idx="minor">
            <a:schemeClr val="dk1"/>
          </a:fontRef>
        </p:style>
        <p:txBody>
          <a:bodyPr/>
          <a:lstStyle/>
          <a:p>
            <a:r>
              <a:rPr lang="en-US" sz="2400" b="1" dirty="0" smtClean="0">
                <a:solidFill>
                  <a:schemeClr val="accent1"/>
                </a:solidFill>
              </a:rPr>
              <a:t>&lt;!- -CDexample.xml- -&gt;</a:t>
            </a:r>
            <a:endParaRPr lang="en-US" sz="2400" b="1" dirty="0">
              <a:solidFill>
                <a:schemeClr val="accent1"/>
              </a:solidFill>
            </a:endParaRPr>
          </a:p>
        </p:txBody>
      </p:sp>
      <p:sp>
        <p:nvSpPr>
          <p:cNvPr id="4" name="Rectangle 3"/>
          <p:cNvSpPr/>
          <p:nvPr/>
        </p:nvSpPr>
        <p:spPr>
          <a:xfrm>
            <a:off x="209006" y="1376087"/>
            <a:ext cx="4232365"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CATALOG</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CD</a:t>
            </a:r>
            <a:r>
              <a:rPr lang="en-US" sz="1800" dirty="0" smtClean="0">
                <a:solidFill>
                  <a:srgbClr val="808080"/>
                </a:solidFill>
                <a:latin typeface="Consolas" panose="020B0609020204030204" pitchFamily="49" charset="0"/>
              </a:rPr>
              <a:t>&gt; </a:t>
            </a:r>
            <a:r>
              <a:rPr lang="en-US" sz="1800" dirty="0" smtClean="0">
                <a:solidFill>
                  <a:schemeClr val="accent1"/>
                </a:solidFill>
                <a:latin typeface="Consolas" panose="020B0609020204030204" pitchFamily="49" charset="0"/>
              </a:rPr>
              <a:t>&lt;!--</a:t>
            </a:r>
            <a:r>
              <a:rPr lang="en-US" sz="1800" dirty="0">
                <a:solidFill>
                  <a:schemeClr val="accent1"/>
                </a:solidFill>
                <a:latin typeface="Consolas" panose="020B0609020204030204" pitchFamily="49" charset="0"/>
              </a:rPr>
              <a:t>1 CD--&gt; </a:t>
            </a: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TITLE</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Unchain </a:t>
            </a:r>
            <a:r>
              <a:rPr lang="en-US" sz="1800" dirty="0" smtClean="0">
                <a:solidFill>
                  <a:schemeClr val="tx1"/>
                </a:solidFill>
                <a:latin typeface="Consolas" panose="020B0609020204030204" pitchFamily="49" charset="0"/>
              </a:rPr>
              <a:t>my heart</a:t>
            </a:r>
            <a:r>
              <a:rPr lang="en-US" sz="1800" dirty="0" smtClean="0">
                <a:solidFill>
                  <a:srgbClr val="CCCCCC"/>
                </a:solidFill>
                <a:latin typeface="Consolas" panose="020B0609020204030204" pitchFamily="49" charset="0"/>
              </a:rPr>
              <a:t>     	</a:t>
            </a:r>
            <a:r>
              <a:rPr lang="en-US" sz="1800" dirty="0" smtClean="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TITLE</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ARTIST</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Joe Cocker</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ARTIST</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COUNTRY</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USA</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COUNTRY</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COMPANY</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EMI</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COMPANY</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PRICE</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8.20</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PRICE</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YEAR</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1987</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YEAR</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CD</a:t>
            </a:r>
            <a:r>
              <a:rPr lang="en-US" sz="1800" dirty="0" smtClean="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p:txBody>
      </p:sp>
      <p:sp>
        <p:nvSpPr>
          <p:cNvPr id="5" name="Rectangle 4"/>
          <p:cNvSpPr/>
          <p:nvPr/>
        </p:nvSpPr>
        <p:spPr>
          <a:xfrm>
            <a:off x="4441371" y="1380577"/>
            <a:ext cx="4572000" cy="286232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1800" dirty="0" smtClean="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CD</a:t>
            </a:r>
            <a:r>
              <a:rPr lang="en-US" sz="1800" dirty="0" smtClean="0">
                <a:solidFill>
                  <a:srgbClr val="808080"/>
                </a:solidFill>
                <a:latin typeface="Consolas" panose="020B0609020204030204" pitchFamily="49" charset="0"/>
              </a:rPr>
              <a:t>&gt; </a:t>
            </a:r>
            <a:r>
              <a:rPr lang="en-US" sz="1800" dirty="0" smtClean="0">
                <a:solidFill>
                  <a:schemeClr val="accent1"/>
                </a:solidFill>
                <a:latin typeface="Consolas" panose="020B0609020204030204" pitchFamily="49" charset="0"/>
              </a:rPr>
              <a:t>&lt;!--</a:t>
            </a:r>
            <a:r>
              <a:rPr lang="en-US" sz="1800" dirty="0">
                <a:solidFill>
                  <a:schemeClr val="accent1"/>
                </a:solidFill>
                <a:latin typeface="Consolas" panose="020B0609020204030204" pitchFamily="49" charset="0"/>
              </a:rPr>
              <a:t>2 CD--&gt; </a:t>
            </a: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TITLE</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Empire</a:t>
            </a:r>
            <a:r>
              <a:rPr lang="en-US" sz="1800" dirty="0">
                <a:solidFill>
                  <a:srgbClr val="CCCCCC"/>
                </a:solidFill>
                <a:latin typeface="Consolas" panose="020B0609020204030204" pitchFamily="49" charset="0"/>
              </a:rPr>
              <a:t> </a:t>
            </a:r>
            <a:r>
              <a:rPr lang="en-US" sz="1800" dirty="0" smtClean="0">
                <a:solidFill>
                  <a:schemeClr val="tx1"/>
                </a:solidFill>
                <a:latin typeface="Consolas" panose="020B0609020204030204" pitchFamily="49" charset="0"/>
              </a:rPr>
              <a:t>Burlesque 	</a:t>
            </a:r>
            <a:r>
              <a:rPr lang="en-US" sz="1800" dirty="0" smtClean="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TITLE</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ARTIST</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Bob Dylan</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ARTIST</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COUNTRY</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USA</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COUNTRY</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COMPANY</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Columbia</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COMPANY</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PRICE</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10.90</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PRICE</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CCCCCC"/>
                </a:solidFill>
                <a:latin typeface="Consolas" panose="020B0609020204030204" pitchFamily="49" charset="0"/>
              </a:rPr>
              <a:t>    </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YEAR</a:t>
            </a:r>
            <a:r>
              <a:rPr lang="en-US" sz="1800" dirty="0">
                <a:solidFill>
                  <a:srgbClr val="808080"/>
                </a:solidFill>
                <a:latin typeface="Consolas" panose="020B0609020204030204" pitchFamily="49" charset="0"/>
              </a:rPr>
              <a:t>&gt;</a:t>
            </a:r>
            <a:r>
              <a:rPr lang="en-US" sz="1800" dirty="0">
                <a:solidFill>
                  <a:schemeClr val="tx1"/>
                </a:solidFill>
                <a:latin typeface="Consolas" panose="020B0609020204030204" pitchFamily="49" charset="0"/>
              </a:rPr>
              <a:t>1985</a:t>
            </a:r>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YEAR</a:t>
            </a:r>
            <a:r>
              <a:rPr lang="en-US" sz="1800" dirty="0">
                <a:solidFill>
                  <a:srgbClr val="808080"/>
                </a:solidFill>
                <a:latin typeface="Consolas" panose="020B0609020204030204" pitchFamily="49" charset="0"/>
              </a:rPr>
              <a:t>&gt;</a:t>
            </a:r>
            <a:endParaRPr lang="en-US" sz="1800" dirty="0">
              <a:solidFill>
                <a:srgbClr val="CCCCCC"/>
              </a:solidFill>
              <a:latin typeface="Consolas" panose="020B0609020204030204" pitchFamily="49" charset="0"/>
            </a:endParaRPr>
          </a:p>
          <a:p>
            <a:r>
              <a:rPr lang="en-US" sz="1800" dirty="0">
                <a:solidFill>
                  <a:srgbClr val="808080"/>
                </a:solidFill>
                <a:latin typeface="Consolas" panose="020B0609020204030204" pitchFamily="49" charset="0"/>
              </a:rPr>
              <a:t>&lt;/</a:t>
            </a:r>
            <a:r>
              <a:rPr lang="en-US" sz="1800" dirty="0">
                <a:solidFill>
                  <a:srgbClr val="569CD6"/>
                </a:solidFill>
                <a:latin typeface="Consolas" panose="020B0609020204030204" pitchFamily="49" charset="0"/>
              </a:rPr>
              <a:t>CD</a:t>
            </a:r>
            <a:r>
              <a:rPr lang="en-US" sz="1800" dirty="0" smtClean="0">
                <a:solidFill>
                  <a:srgbClr val="808080"/>
                </a:solidFill>
                <a:latin typeface="Consolas" panose="020B0609020204030204" pitchFamily="49" charset="0"/>
              </a:rPr>
              <a:t>&gt;</a:t>
            </a:r>
          </a:p>
          <a:p>
            <a:r>
              <a:rPr lang="en-US" sz="1800" b="0" dirty="0" smtClean="0">
                <a:solidFill>
                  <a:srgbClr val="808080"/>
                </a:solidFill>
                <a:effectLst/>
                <a:latin typeface="Consolas" panose="020B0609020204030204" pitchFamily="49" charset="0"/>
              </a:rPr>
              <a:t>&lt;/</a:t>
            </a:r>
            <a:r>
              <a:rPr lang="en-US" sz="1800" dirty="0" smtClean="0">
                <a:solidFill>
                  <a:srgbClr val="569CD6"/>
                </a:solidFill>
                <a:latin typeface="Consolas" panose="020B0609020204030204" pitchFamily="49" charset="0"/>
              </a:rPr>
              <a:t>CATALOG</a:t>
            </a:r>
            <a:r>
              <a:rPr lang="en-US" sz="1800" b="0" dirty="0" smtClean="0">
                <a:solidFill>
                  <a:srgbClr val="808080"/>
                </a:solidFill>
                <a:effectLst/>
                <a:latin typeface="Consolas" panose="020B0609020204030204" pitchFamily="49" charset="0"/>
              </a:rPr>
              <a:t>&gt;</a:t>
            </a:r>
            <a:endParaRPr lang="en-US" sz="1800" b="0" dirty="0">
              <a:solidFill>
                <a:srgbClr val="CCCCCC"/>
              </a:solidFill>
              <a:effectLst/>
              <a:latin typeface="Consolas" panose="020B0609020204030204" pitchFamily="49" charset="0"/>
            </a:endParaRPr>
          </a:p>
        </p:txBody>
      </p:sp>
      <p:pic>
        <p:nvPicPr>
          <p:cNvPr id="3" name="Picture 2"/>
          <p:cNvPicPr>
            <a:picLocks noChangeAspect="1"/>
          </p:cNvPicPr>
          <p:nvPr/>
        </p:nvPicPr>
        <p:blipFill rotWithShape="1">
          <a:blip r:embed="rId2"/>
          <a:srcRect b="6174"/>
          <a:stretch/>
        </p:blipFill>
        <p:spPr>
          <a:xfrm>
            <a:off x="2325188" y="4288430"/>
            <a:ext cx="4232366" cy="2569570"/>
          </a:xfrm>
          <a:prstGeom prst="rect">
            <a:avLst/>
          </a:prstGeom>
        </p:spPr>
      </p:pic>
    </p:spTree>
    <p:extLst>
      <p:ext uri="{BB962C8B-B14F-4D97-AF65-F5344CB8AC3E}">
        <p14:creationId xmlns:p14="http://schemas.microsoft.com/office/powerpoint/2010/main" val="316937432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457200" y="6842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b="1" dirty="0" smtClean="0"/>
              <a:t>Extracting info from XML to HTML (note.html)</a:t>
            </a:r>
          </a:p>
        </p:txBody>
      </p:sp>
      <p:sp>
        <p:nvSpPr>
          <p:cNvPr id="13315" name="Content Placeholder 2"/>
          <p:cNvSpPr>
            <a:spLocks noGrp="1"/>
          </p:cNvSpPr>
          <p:nvPr>
            <p:ph idx="1"/>
          </p:nvPr>
        </p:nvSpPr>
        <p:spPr bwMode="auto">
          <a:xfrm>
            <a:off x="457200" y="2178504"/>
            <a:ext cx="8229600" cy="4525963"/>
          </a:xfrm>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a:buFontTx/>
              <a:buNone/>
            </a:pPr>
            <a:r>
              <a:rPr lang="en-US" altLang="en-US" sz="2400" dirty="0" smtClean="0"/>
              <a:t>&lt;!</a:t>
            </a:r>
            <a:r>
              <a:rPr lang="en-US" altLang="en-US" sz="2400" dirty="0" err="1" smtClean="0"/>
              <a:t>doctype</a:t>
            </a:r>
            <a:r>
              <a:rPr lang="en-US" altLang="en-US" sz="2400" dirty="0" smtClean="0"/>
              <a:t> html&gt;</a:t>
            </a:r>
          </a:p>
          <a:p>
            <a:pPr>
              <a:buFontTx/>
              <a:buNone/>
            </a:pPr>
            <a:r>
              <a:rPr lang="en-US" altLang="en-US" sz="2400" dirty="0" smtClean="0"/>
              <a:t>&lt;html&gt;</a:t>
            </a:r>
          </a:p>
          <a:p>
            <a:pPr>
              <a:buFontTx/>
              <a:buNone/>
            </a:pPr>
            <a:r>
              <a:rPr lang="en-US" altLang="en-US" sz="2400" dirty="0" smtClean="0"/>
              <a:t>&lt;body&gt;</a:t>
            </a:r>
          </a:p>
          <a:p>
            <a:pPr>
              <a:buFontTx/>
              <a:buNone/>
            </a:pPr>
            <a:r>
              <a:rPr lang="en-US" altLang="en-US" sz="2400" dirty="0" smtClean="0"/>
              <a:t>&lt;h1&gt;W3Schools Internal Note&lt;/h1&gt;</a:t>
            </a:r>
          </a:p>
          <a:p>
            <a:pPr>
              <a:buFontTx/>
              <a:buNone/>
            </a:pPr>
            <a:r>
              <a:rPr lang="en-US" altLang="en-US" sz="2400" dirty="0" smtClean="0"/>
              <a:t>&lt;div&gt;</a:t>
            </a:r>
          </a:p>
          <a:p>
            <a:pPr>
              <a:buFontTx/>
              <a:buNone/>
            </a:pPr>
            <a:r>
              <a:rPr lang="en-US" altLang="en-US" sz="2400" dirty="0" smtClean="0"/>
              <a:t>&lt;b&gt;To:&lt;/b&gt; &lt;span id="to"&gt;&lt;/span&gt;&lt;</a:t>
            </a:r>
            <a:r>
              <a:rPr lang="en-US" altLang="en-US" sz="2400" dirty="0" err="1" smtClean="0"/>
              <a:t>br</a:t>
            </a:r>
            <a:r>
              <a:rPr lang="en-US" altLang="en-US" sz="2400" dirty="0" smtClean="0"/>
              <a:t>&gt;</a:t>
            </a:r>
          </a:p>
          <a:p>
            <a:pPr>
              <a:buFontTx/>
              <a:buNone/>
            </a:pPr>
            <a:r>
              <a:rPr lang="en-US" altLang="en-US" sz="2400" dirty="0" smtClean="0"/>
              <a:t>&lt;b&gt;From:&lt;/b&gt; &lt;span id="from"&gt;&lt;/span&gt;&lt;</a:t>
            </a:r>
            <a:r>
              <a:rPr lang="en-US" altLang="en-US" sz="2400" dirty="0" err="1" smtClean="0"/>
              <a:t>br</a:t>
            </a:r>
            <a:r>
              <a:rPr lang="en-US" altLang="en-US" sz="2400" dirty="0" smtClean="0"/>
              <a:t>&gt;</a:t>
            </a:r>
          </a:p>
          <a:p>
            <a:pPr>
              <a:buFontTx/>
              <a:buNone/>
            </a:pPr>
            <a:r>
              <a:rPr lang="en-US" altLang="en-US" sz="2400" dirty="0" smtClean="0"/>
              <a:t>&lt;b&gt;Message:&lt;/b&gt; &lt;span id="message"&gt;&lt;/span&gt;</a:t>
            </a:r>
          </a:p>
          <a:p>
            <a:pPr>
              <a:buFontTx/>
              <a:buNone/>
            </a:pPr>
            <a:r>
              <a:rPr lang="en-US" altLang="en-US" sz="2400" dirty="0" smtClean="0"/>
              <a:t>&lt;/div&gt;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bwMode="auto">
          <a:xfrm>
            <a:off x="609600" y="1465263"/>
            <a:ext cx="8077200" cy="5238750"/>
          </a:xfrm>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a:buFontTx/>
              <a:buNone/>
            </a:pPr>
            <a:r>
              <a:rPr lang="en-US" altLang="en-US" sz="2200" dirty="0" smtClean="0"/>
              <a:t>&lt;script&gt;</a:t>
            </a:r>
          </a:p>
          <a:p>
            <a:pPr>
              <a:buFontTx/>
              <a:buNone/>
            </a:pPr>
            <a:r>
              <a:rPr lang="en-US" altLang="en-US" sz="2200" dirty="0" smtClean="0"/>
              <a:t>if (</a:t>
            </a:r>
            <a:r>
              <a:rPr lang="en-US" altLang="en-US" sz="2200" dirty="0" err="1" smtClean="0"/>
              <a:t>window.XMLHttpRequest</a:t>
            </a:r>
            <a:r>
              <a:rPr lang="en-US" altLang="en-US" sz="2200" dirty="0" smtClean="0"/>
              <a:t>)</a:t>
            </a:r>
          </a:p>
          <a:p>
            <a:pPr>
              <a:buFontTx/>
              <a:buNone/>
            </a:pPr>
            <a:r>
              <a:rPr lang="en-US" altLang="en-US" sz="2200" dirty="0" smtClean="0"/>
              <a:t>  {//</a:t>
            </a:r>
            <a:r>
              <a:rPr lang="en-US" altLang="en-US" sz="2200" i="1" dirty="0" smtClean="0"/>
              <a:t> </a:t>
            </a:r>
            <a:r>
              <a:rPr lang="en-US" altLang="en-US" sz="2000" i="1" dirty="0" smtClean="0"/>
              <a:t>code for IE7+, Firefox, Chrome, Opera, Safari</a:t>
            </a:r>
          </a:p>
          <a:p>
            <a:pPr>
              <a:buFontTx/>
              <a:buNone/>
            </a:pPr>
            <a:r>
              <a:rPr lang="en-US" altLang="en-US" sz="2200" dirty="0" smtClean="0"/>
              <a:t>  </a:t>
            </a:r>
            <a:r>
              <a:rPr lang="en-US" altLang="en-US" sz="2200" b="1" dirty="0" err="1" smtClean="0"/>
              <a:t>xmlhttp</a:t>
            </a:r>
            <a:r>
              <a:rPr lang="en-US" altLang="en-US" sz="2200" b="1" dirty="0" smtClean="0"/>
              <a:t>=</a:t>
            </a:r>
            <a:r>
              <a:rPr lang="en-US" altLang="en-US" sz="2200" dirty="0" smtClean="0"/>
              <a:t>new </a:t>
            </a:r>
            <a:r>
              <a:rPr lang="en-US" altLang="en-US" sz="2200" dirty="0" err="1" smtClean="0"/>
              <a:t>XMLHttpRequest</a:t>
            </a:r>
            <a:r>
              <a:rPr lang="en-US" altLang="en-US" sz="2200" dirty="0" smtClean="0"/>
              <a:t>();</a:t>
            </a:r>
          </a:p>
          <a:p>
            <a:pPr>
              <a:buFontTx/>
              <a:buNone/>
            </a:pPr>
            <a:r>
              <a:rPr lang="en-US" altLang="en-US" sz="2200" dirty="0" smtClean="0"/>
              <a:t>  }</a:t>
            </a:r>
          </a:p>
          <a:p>
            <a:pPr>
              <a:buFontTx/>
              <a:buNone/>
            </a:pPr>
            <a:r>
              <a:rPr lang="en-US" altLang="en-US" sz="2200" dirty="0" smtClean="0"/>
              <a:t>else</a:t>
            </a:r>
          </a:p>
          <a:p>
            <a:pPr>
              <a:buFontTx/>
              <a:buNone/>
            </a:pPr>
            <a:r>
              <a:rPr lang="en-US" altLang="en-US" sz="2200" dirty="0" smtClean="0"/>
              <a:t>  {//</a:t>
            </a:r>
            <a:r>
              <a:rPr lang="en-US" altLang="en-US" sz="2200" i="1" dirty="0" smtClean="0"/>
              <a:t> </a:t>
            </a:r>
            <a:r>
              <a:rPr lang="en-US" altLang="en-US" sz="2000" i="1" dirty="0" smtClean="0"/>
              <a:t>code for IE6, IE5</a:t>
            </a:r>
            <a:endParaRPr lang="en-US" altLang="en-US" sz="2200" i="1" dirty="0" smtClean="0"/>
          </a:p>
          <a:p>
            <a:pPr>
              <a:buFontTx/>
              <a:buNone/>
            </a:pPr>
            <a:r>
              <a:rPr lang="en-US" altLang="en-US" sz="2200" dirty="0" smtClean="0"/>
              <a:t>  </a:t>
            </a:r>
            <a:r>
              <a:rPr lang="en-US" altLang="en-US" sz="2200" b="1" dirty="0" err="1" smtClean="0"/>
              <a:t>xmlhttp</a:t>
            </a:r>
            <a:r>
              <a:rPr lang="en-US" altLang="en-US" sz="2200" b="1" dirty="0" smtClean="0"/>
              <a:t>=</a:t>
            </a:r>
            <a:r>
              <a:rPr lang="en-US" altLang="en-US" sz="2200" dirty="0" smtClean="0"/>
              <a:t>new </a:t>
            </a:r>
            <a:r>
              <a:rPr lang="en-US" altLang="en-US" sz="2200" dirty="0" err="1" smtClean="0"/>
              <a:t>ActiveXObject</a:t>
            </a:r>
            <a:r>
              <a:rPr lang="en-US" altLang="en-US" sz="2200" dirty="0" smtClean="0"/>
              <a:t>("</a:t>
            </a:r>
            <a:r>
              <a:rPr lang="en-US" altLang="en-US" sz="2200" dirty="0" err="1" smtClean="0"/>
              <a:t>Microsoft.XMLHTTP</a:t>
            </a:r>
            <a:r>
              <a:rPr lang="en-US" altLang="en-US" sz="2200" dirty="0" smtClean="0"/>
              <a:t>");</a:t>
            </a:r>
          </a:p>
          <a:p>
            <a:pPr>
              <a:buFontTx/>
              <a:buNone/>
            </a:pPr>
            <a:r>
              <a:rPr lang="en-US" altLang="en-US" sz="2200" dirty="0" smtClean="0"/>
              <a:t>  }</a:t>
            </a:r>
          </a:p>
          <a:p>
            <a:pPr>
              <a:buFontTx/>
              <a:buNone/>
            </a:pPr>
            <a:r>
              <a:rPr lang="en-US" altLang="en-US" sz="2200" dirty="0" err="1" smtClean="0"/>
              <a:t>xmlhttp.open</a:t>
            </a:r>
            <a:r>
              <a:rPr lang="en-US" altLang="en-US" sz="2200" dirty="0" smtClean="0"/>
              <a:t>("</a:t>
            </a:r>
            <a:r>
              <a:rPr lang="en-US" altLang="en-US" sz="2200" dirty="0" err="1" smtClean="0"/>
              <a:t>GET","note.xml",false</a:t>
            </a:r>
            <a:r>
              <a:rPr lang="en-US" altLang="en-US" sz="2200" dirty="0" smtClean="0"/>
              <a:t>);</a:t>
            </a:r>
          </a:p>
          <a:p>
            <a:pPr>
              <a:buFontTx/>
              <a:buNone/>
            </a:pPr>
            <a:r>
              <a:rPr lang="en-US" altLang="en-US" sz="2200" dirty="0" err="1" smtClean="0"/>
              <a:t>xmlhttp.send</a:t>
            </a:r>
            <a:r>
              <a:rPr lang="en-US" altLang="en-US" sz="2200" dirty="0" smtClean="0"/>
              <a:t>();</a:t>
            </a:r>
          </a:p>
          <a:p>
            <a:pPr>
              <a:buFontTx/>
              <a:buNone/>
            </a:pPr>
            <a:r>
              <a:rPr lang="en-US" altLang="en-US" sz="2200" dirty="0" err="1" smtClean="0"/>
              <a:t>xmlDoc</a:t>
            </a:r>
            <a:r>
              <a:rPr lang="en-US" altLang="en-US" sz="2200" dirty="0" smtClean="0"/>
              <a:t>=</a:t>
            </a:r>
            <a:r>
              <a:rPr lang="en-US" altLang="en-US" sz="2200" dirty="0" err="1" smtClean="0"/>
              <a:t>xmlhttp.responseXML</a:t>
            </a:r>
            <a:r>
              <a:rPr lang="en-US" altLang="en-US" sz="2200" dirty="0" smtClean="0"/>
              <a:t>;</a:t>
            </a:r>
          </a:p>
          <a:p>
            <a:pPr>
              <a:buFontTx/>
              <a:buNone/>
            </a:pPr>
            <a:endParaRPr lang="en-US" altLang="en-US" sz="2200" dirty="0"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bwMode="auto">
          <a:xfrm>
            <a:off x="457200" y="1636713"/>
            <a:ext cx="8516938" cy="4525962"/>
          </a:xfrm>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a:buFontTx/>
              <a:buNone/>
            </a:pPr>
            <a:r>
              <a:rPr lang="en-US" altLang="en-US" sz="2200" dirty="0" err="1" smtClean="0"/>
              <a:t>document.getElementById</a:t>
            </a:r>
            <a:r>
              <a:rPr lang="en-US" altLang="en-US" sz="2200" dirty="0" smtClean="0"/>
              <a:t>("</a:t>
            </a:r>
            <a:r>
              <a:rPr lang="en-US" altLang="en-US" sz="2200" b="1" dirty="0" smtClean="0"/>
              <a:t>to</a:t>
            </a:r>
            <a:r>
              <a:rPr lang="en-US" altLang="en-US" sz="2200" dirty="0" smtClean="0"/>
              <a:t>").</a:t>
            </a:r>
            <a:r>
              <a:rPr lang="en-US" altLang="en-US" sz="2200" dirty="0" err="1" smtClean="0"/>
              <a:t>innerHTML</a:t>
            </a:r>
            <a:r>
              <a:rPr lang="en-US" altLang="en-US" sz="2200" dirty="0" smtClean="0"/>
              <a:t>=</a:t>
            </a:r>
          </a:p>
          <a:p>
            <a:pPr>
              <a:buFontTx/>
              <a:buNone/>
            </a:pPr>
            <a:r>
              <a:rPr lang="en-US" altLang="en-US" sz="2200" dirty="0" err="1" smtClean="0"/>
              <a:t>xmlDoc.getElementsByTagName</a:t>
            </a:r>
            <a:r>
              <a:rPr lang="en-US" altLang="en-US" sz="2200" dirty="0" smtClean="0"/>
              <a:t>("</a:t>
            </a:r>
            <a:r>
              <a:rPr lang="en-US" altLang="en-US" sz="2200" dirty="0" smtClean="0">
                <a:solidFill>
                  <a:srgbClr val="FF0000"/>
                </a:solidFill>
              </a:rPr>
              <a:t>to</a:t>
            </a:r>
            <a:r>
              <a:rPr lang="en-US" altLang="en-US" sz="2200" dirty="0" smtClean="0"/>
              <a:t>")[0].</a:t>
            </a:r>
            <a:r>
              <a:rPr lang="en-US" altLang="en-US" sz="2200" dirty="0" err="1" smtClean="0"/>
              <a:t>childNodes</a:t>
            </a:r>
            <a:r>
              <a:rPr lang="en-US" altLang="en-US" sz="2200" dirty="0" smtClean="0"/>
              <a:t>[0].</a:t>
            </a:r>
            <a:r>
              <a:rPr lang="en-US" altLang="en-US" sz="2200" dirty="0" err="1" smtClean="0"/>
              <a:t>nodeValue</a:t>
            </a:r>
            <a:r>
              <a:rPr lang="en-US" altLang="en-US" sz="2200" dirty="0" smtClean="0"/>
              <a:t>;</a:t>
            </a:r>
          </a:p>
          <a:p>
            <a:pPr>
              <a:buFontTx/>
              <a:buNone/>
            </a:pPr>
            <a:endParaRPr lang="en-US" altLang="en-US" sz="2200" dirty="0" smtClean="0"/>
          </a:p>
          <a:p>
            <a:pPr>
              <a:buFontTx/>
              <a:buNone/>
            </a:pPr>
            <a:r>
              <a:rPr lang="en-US" altLang="en-US" sz="2200" dirty="0" err="1" smtClean="0"/>
              <a:t>document.getElementById</a:t>
            </a:r>
            <a:r>
              <a:rPr lang="en-US" altLang="en-US" sz="2200" dirty="0" smtClean="0"/>
              <a:t>("</a:t>
            </a:r>
            <a:r>
              <a:rPr lang="en-US" altLang="en-US" sz="2200" b="1" dirty="0" smtClean="0"/>
              <a:t>from</a:t>
            </a:r>
            <a:r>
              <a:rPr lang="en-US" altLang="en-US" sz="2200" dirty="0" smtClean="0"/>
              <a:t>").</a:t>
            </a:r>
            <a:r>
              <a:rPr lang="en-US" altLang="en-US" sz="2200" dirty="0" err="1" smtClean="0"/>
              <a:t>innerHTML</a:t>
            </a:r>
            <a:r>
              <a:rPr lang="en-US" altLang="en-US" sz="2200" dirty="0" smtClean="0"/>
              <a:t>=</a:t>
            </a:r>
          </a:p>
          <a:p>
            <a:pPr>
              <a:buFontTx/>
              <a:buNone/>
            </a:pPr>
            <a:r>
              <a:rPr lang="en-US" altLang="en-US" sz="2200" dirty="0" err="1" smtClean="0"/>
              <a:t>xmlDoc.getElementsByTagName</a:t>
            </a:r>
            <a:r>
              <a:rPr lang="en-US" altLang="en-US" sz="2200" dirty="0" smtClean="0"/>
              <a:t>("</a:t>
            </a:r>
            <a:r>
              <a:rPr lang="en-US" altLang="en-US" sz="2200" dirty="0" smtClean="0">
                <a:solidFill>
                  <a:srgbClr val="FF0000"/>
                </a:solidFill>
              </a:rPr>
              <a:t>from</a:t>
            </a:r>
            <a:r>
              <a:rPr lang="en-US" altLang="en-US" sz="2200" dirty="0" smtClean="0"/>
              <a:t>")[0].</a:t>
            </a:r>
            <a:r>
              <a:rPr lang="en-US" altLang="en-US" sz="2200" dirty="0" err="1" smtClean="0"/>
              <a:t>childNodes</a:t>
            </a:r>
            <a:r>
              <a:rPr lang="en-US" altLang="en-US" sz="2200" dirty="0" smtClean="0"/>
              <a:t>[0].</a:t>
            </a:r>
            <a:r>
              <a:rPr lang="en-US" altLang="en-US" sz="2200" dirty="0" err="1" smtClean="0"/>
              <a:t>nodeValue</a:t>
            </a:r>
            <a:r>
              <a:rPr lang="en-US" altLang="en-US" sz="2200" dirty="0" smtClean="0"/>
              <a:t>;</a:t>
            </a:r>
          </a:p>
          <a:p>
            <a:pPr>
              <a:buFontTx/>
              <a:buNone/>
            </a:pPr>
            <a:endParaRPr lang="en-US" altLang="en-US" sz="2200" dirty="0" smtClean="0"/>
          </a:p>
          <a:p>
            <a:pPr>
              <a:buFontTx/>
              <a:buNone/>
            </a:pPr>
            <a:r>
              <a:rPr lang="en-US" altLang="en-US" sz="2200" dirty="0" err="1" smtClean="0"/>
              <a:t>document.getElementById</a:t>
            </a:r>
            <a:r>
              <a:rPr lang="en-US" altLang="en-US" sz="2200" dirty="0" smtClean="0"/>
              <a:t>("</a:t>
            </a:r>
            <a:r>
              <a:rPr lang="en-US" altLang="en-US" sz="2200" b="1" dirty="0" smtClean="0"/>
              <a:t>message</a:t>
            </a:r>
            <a:r>
              <a:rPr lang="en-US" altLang="en-US" sz="2200" dirty="0" smtClean="0"/>
              <a:t>").</a:t>
            </a:r>
            <a:r>
              <a:rPr lang="en-US" altLang="en-US" sz="2200" dirty="0" err="1" smtClean="0"/>
              <a:t>innerHTML</a:t>
            </a:r>
            <a:r>
              <a:rPr lang="en-US" altLang="en-US" sz="2200" dirty="0" smtClean="0"/>
              <a:t>=</a:t>
            </a:r>
          </a:p>
          <a:p>
            <a:pPr>
              <a:buFontTx/>
              <a:buNone/>
            </a:pPr>
            <a:r>
              <a:rPr lang="en-US" altLang="en-US" sz="2200" dirty="0" err="1" smtClean="0"/>
              <a:t>xmlDoc.getElementsByTagName</a:t>
            </a:r>
            <a:r>
              <a:rPr lang="en-US" altLang="en-US" sz="2200" dirty="0" smtClean="0"/>
              <a:t>("</a:t>
            </a:r>
            <a:r>
              <a:rPr lang="en-US" altLang="en-US" sz="2200" dirty="0" smtClean="0">
                <a:solidFill>
                  <a:srgbClr val="FF0000"/>
                </a:solidFill>
              </a:rPr>
              <a:t>body</a:t>
            </a:r>
            <a:r>
              <a:rPr lang="en-US" altLang="en-US" sz="2200" dirty="0" smtClean="0"/>
              <a:t>")[0].</a:t>
            </a:r>
            <a:r>
              <a:rPr lang="en-US" altLang="en-US" sz="2200" dirty="0" err="1" smtClean="0"/>
              <a:t>childNodes</a:t>
            </a:r>
            <a:r>
              <a:rPr lang="en-US" altLang="en-US" sz="2200" dirty="0" smtClean="0"/>
              <a:t>[0].</a:t>
            </a:r>
            <a:r>
              <a:rPr lang="en-US" altLang="en-US" sz="2200" dirty="0" err="1" smtClean="0"/>
              <a:t>nodeValue</a:t>
            </a:r>
            <a:r>
              <a:rPr lang="en-US" altLang="en-US" sz="2200" dirty="0" smtClean="0"/>
              <a:t>;</a:t>
            </a:r>
          </a:p>
          <a:p>
            <a:pPr>
              <a:buFontTx/>
              <a:buNone/>
            </a:pPr>
            <a:r>
              <a:rPr lang="en-US" altLang="en-US" sz="2200" dirty="0" smtClean="0"/>
              <a:t>&lt;/script&gt;</a:t>
            </a:r>
          </a:p>
          <a:p>
            <a:pPr>
              <a:buFontTx/>
              <a:buNone/>
            </a:pPr>
            <a:r>
              <a:rPr lang="en-US" altLang="en-US" sz="2200" dirty="0" smtClean="0"/>
              <a:t>&lt;/body&gt;</a:t>
            </a:r>
          </a:p>
          <a:p>
            <a:pPr>
              <a:buFontTx/>
              <a:buNone/>
            </a:pPr>
            <a:r>
              <a:rPr lang="en-US" altLang="en-US" sz="2200" dirty="0" smtClean="0"/>
              <a:t>&lt;/html&gt;</a:t>
            </a:r>
          </a:p>
          <a:p>
            <a:pPr>
              <a:buFontTx/>
              <a:buNone/>
            </a:pPr>
            <a:endParaRPr lang="en-US" altLang="en-US" sz="2200" dirty="0" smtClean="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457200" y="72072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t>XML File (</a:t>
            </a:r>
            <a:r>
              <a:rPr lang="en-US" altLang="en-US" b="1" dirty="0" smtClean="0">
                <a:solidFill>
                  <a:schemeClr val="accent6"/>
                </a:solidFill>
              </a:rPr>
              <a:t>note.xml</a:t>
            </a:r>
            <a:r>
              <a:rPr lang="en-US" altLang="en-US" b="1" dirty="0" smtClean="0"/>
              <a:t>)</a:t>
            </a:r>
          </a:p>
        </p:txBody>
      </p:sp>
      <p:sp>
        <p:nvSpPr>
          <p:cNvPr id="16387" name="Content Placeholder 2"/>
          <p:cNvSpPr>
            <a:spLocks noGrp="1"/>
          </p:cNvSpPr>
          <p:nvPr>
            <p:ph idx="1"/>
          </p:nvPr>
        </p:nvSpPr>
        <p:spPr bwMode="auto">
          <a:xfrm>
            <a:off x="481013" y="1635125"/>
            <a:ext cx="8229600" cy="4525963"/>
          </a:xfrm>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a:buFontTx/>
              <a:buNone/>
            </a:pPr>
            <a:r>
              <a:rPr lang="en-US" altLang="en-US" sz="2800" dirty="0" smtClean="0"/>
              <a:t>&lt;?xml version="1.0" encoding="UTF-8"?&gt;</a:t>
            </a:r>
          </a:p>
          <a:p>
            <a:pPr>
              <a:buFontTx/>
              <a:buNone/>
            </a:pPr>
            <a:r>
              <a:rPr lang="en-US" altLang="en-US" sz="2800" dirty="0" smtClean="0"/>
              <a:t>&lt;!-- Edited by </a:t>
            </a:r>
            <a:r>
              <a:rPr lang="en-US" altLang="en-US" sz="2800" dirty="0" err="1" smtClean="0"/>
              <a:t>XMLSpy</a:t>
            </a:r>
            <a:r>
              <a:rPr lang="en-US" altLang="en-US" sz="2800" dirty="0" smtClean="0"/>
              <a:t> --&gt;</a:t>
            </a:r>
          </a:p>
          <a:p>
            <a:pPr>
              <a:buFontTx/>
              <a:buNone/>
            </a:pPr>
            <a:r>
              <a:rPr lang="en-US" altLang="en-US" sz="2800" dirty="0" smtClean="0"/>
              <a:t>&lt;note&gt;</a:t>
            </a:r>
          </a:p>
          <a:p>
            <a:pPr>
              <a:buFontTx/>
              <a:buNone/>
            </a:pPr>
            <a:r>
              <a:rPr lang="en-US" altLang="en-US" sz="2800" dirty="0" smtClean="0"/>
              <a:t>	&lt;to&gt;</a:t>
            </a:r>
            <a:r>
              <a:rPr lang="en-US" altLang="en-US" sz="2800" dirty="0" err="1" smtClean="0"/>
              <a:t>Tove</a:t>
            </a:r>
            <a:r>
              <a:rPr lang="en-US" altLang="en-US" sz="2800" dirty="0" smtClean="0"/>
              <a:t>&lt;/to&gt;</a:t>
            </a:r>
          </a:p>
          <a:p>
            <a:pPr>
              <a:buFontTx/>
              <a:buNone/>
            </a:pPr>
            <a:r>
              <a:rPr lang="en-US" altLang="en-US" sz="2800" dirty="0" smtClean="0"/>
              <a:t>	&lt;from&gt;</a:t>
            </a:r>
            <a:r>
              <a:rPr lang="en-US" altLang="en-US" sz="2800" dirty="0" err="1" smtClean="0"/>
              <a:t>Jani</a:t>
            </a:r>
            <a:r>
              <a:rPr lang="en-US" altLang="en-US" sz="2800" dirty="0" smtClean="0"/>
              <a:t>&lt;/from&gt;</a:t>
            </a:r>
          </a:p>
          <a:p>
            <a:pPr>
              <a:buFontTx/>
              <a:buNone/>
            </a:pPr>
            <a:r>
              <a:rPr lang="en-US" altLang="en-US" sz="2800" dirty="0" smtClean="0"/>
              <a:t>	&lt;heading&gt;Reminder&lt;/heading&gt;</a:t>
            </a:r>
          </a:p>
          <a:p>
            <a:pPr>
              <a:buFontTx/>
              <a:buNone/>
            </a:pPr>
            <a:r>
              <a:rPr lang="en-US" altLang="en-US" sz="2800" dirty="0" smtClean="0"/>
              <a:t>	&lt;body&gt;Don't forget me this weekend!&lt;/body&gt;</a:t>
            </a:r>
          </a:p>
          <a:p>
            <a:pPr>
              <a:buFontTx/>
              <a:buNone/>
            </a:pPr>
            <a:r>
              <a:rPr lang="en-US" altLang="en-US" sz="2800" dirty="0" smtClean="0"/>
              <a:t>&lt;/note&gt;</a:t>
            </a:r>
          </a:p>
        </p:txBody>
      </p:sp>
      <p:pic>
        <p:nvPicPr>
          <p:cNvPr id="2" name="Picture 1"/>
          <p:cNvPicPr>
            <a:picLocks noChangeAspect="1"/>
          </p:cNvPicPr>
          <p:nvPr/>
        </p:nvPicPr>
        <p:blipFill>
          <a:blip r:embed="rId2"/>
          <a:stretch>
            <a:fillRect/>
          </a:stretch>
        </p:blipFill>
        <p:spPr>
          <a:xfrm>
            <a:off x="4913131" y="2697956"/>
            <a:ext cx="3419475" cy="1200150"/>
          </a:xfrm>
          <a:prstGeom prst="rect">
            <a:avLst/>
          </a:prstGeom>
          <a:ln w="28575">
            <a:solidFill>
              <a:schemeClr val="accent1"/>
            </a:solidFill>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457200" y="812800"/>
            <a:ext cx="8229600" cy="604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altLang="en-US" sz="3600" b="1" smtClean="0"/>
              <a:t>What is XSLT?</a:t>
            </a:r>
            <a:br>
              <a:rPr lang="en-SG" altLang="en-US" sz="3600" b="1" smtClean="0"/>
            </a:br>
            <a:endParaRPr lang="en-SG" altLang="en-US" sz="3600" smtClean="0"/>
          </a:p>
        </p:txBody>
      </p:sp>
      <p:sp>
        <p:nvSpPr>
          <p:cNvPr id="25603" name="Content Placeholder 2"/>
          <p:cNvSpPr>
            <a:spLocks noGrp="1"/>
          </p:cNvSpPr>
          <p:nvPr>
            <p:ph idx="1"/>
          </p:nvPr>
        </p:nvSpPr>
        <p:spPr bwMode="auto">
          <a:xfrm>
            <a:off x="379413" y="1704975"/>
            <a:ext cx="8445500" cy="3956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SG" altLang="en-US" sz="2400" dirty="0" smtClean="0"/>
              <a:t>XSLT stands for </a:t>
            </a:r>
            <a:r>
              <a:rPr lang="en-SG" altLang="en-US" sz="2400" b="1" dirty="0" err="1" smtClean="0"/>
              <a:t>eXtensible</a:t>
            </a:r>
            <a:r>
              <a:rPr lang="en-SG" altLang="en-US" sz="2400" b="1" dirty="0" smtClean="0"/>
              <a:t> </a:t>
            </a:r>
            <a:r>
              <a:rPr lang="en-SG" altLang="en-US" sz="2400" b="1" dirty="0" err="1" smtClean="0"/>
              <a:t>StyleSheet</a:t>
            </a:r>
            <a:r>
              <a:rPr lang="en-SG" altLang="en-US" sz="2400" b="1" dirty="0" smtClean="0"/>
              <a:t> Language Transformations.</a:t>
            </a:r>
          </a:p>
          <a:p>
            <a:r>
              <a:rPr lang="en-SG" altLang="en-US" sz="2400" dirty="0" smtClean="0"/>
              <a:t>XSLT is the most important part of XSL.</a:t>
            </a:r>
          </a:p>
          <a:p>
            <a:r>
              <a:rPr lang="en-SG" altLang="en-US" sz="2400" dirty="0" smtClean="0"/>
              <a:t>XSLT transforms an XML document into another XML document.</a:t>
            </a:r>
          </a:p>
          <a:p>
            <a:r>
              <a:rPr lang="en-US" altLang="en-US" sz="2400" dirty="0" smtClean="0"/>
              <a:t>XSLT can be used to transform XML into HTML, before it is displayed by a browser:</a:t>
            </a:r>
            <a:endParaRPr lang="en-SG" altLang="en-US" sz="2400" dirty="0" smtClean="0"/>
          </a:p>
          <a:p>
            <a:r>
              <a:rPr lang="en-SG" altLang="en-US" sz="2400" dirty="0" smtClean="0"/>
              <a:t>XSLT uses XPath to navigate in XML documents. </a:t>
            </a:r>
          </a:p>
          <a:p>
            <a:r>
              <a:rPr lang="en-US" altLang="en-US" sz="2400" dirty="0" smtClean="0"/>
              <a:t>XSLT is the recommended style sheet language of XML.</a:t>
            </a:r>
            <a:endParaRPr lang="en-SG" altLang="en-US" sz="2400" dirty="0" smtClean="0"/>
          </a:p>
          <a:p>
            <a:r>
              <a:rPr lang="en-SG" altLang="en-US" sz="2400" dirty="0" smtClean="0"/>
              <a:t>XSLT is a W3C Recommendation.</a:t>
            </a:r>
          </a:p>
          <a:p>
            <a:endParaRPr lang="en-SG" altLang="en-US" sz="2400" dirty="0" smtClean="0"/>
          </a:p>
          <a:p>
            <a:endParaRPr lang="en-SG" altLang="en-US" sz="24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bwMode="auto">
          <a:xfrm>
            <a:off x="457200" y="838200"/>
            <a:ext cx="8229600" cy="588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CSS = HTML Style Sheets</a:t>
            </a:r>
          </a:p>
        </p:txBody>
      </p:sp>
      <p:sp>
        <p:nvSpPr>
          <p:cNvPr id="26627" name="Rectangle 3"/>
          <p:cNvSpPr>
            <a:spLocks noGrp="1" noChangeArrowheads="1"/>
          </p:cNvSpPr>
          <p:nvPr>
            <p:ph type="body" idx="4294967295"/>
          </p:nvPr>
        </p:nvSpPr>
        <p:spPr bwMode="auto">
          <a:xfrm>
            <a:off x="515938" y="1828800"/>
            <a:ext cx="8180387" cy="4260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z="2400" smtClean="0"/>
              <a:t>HTML uses predefined tags and the meaning of the tags are </a:t>
            </a:r>
            <a:r>
              <a:rPr lang="en-US" altLang="en-US" sz="2400" b="1" smtClean="0"/>
              <a:t>well understood.</a:t>
            </a:r>
          </a:p>
          <a:p>
            <a:pPr algn="just" eaLnBrk="1" hangingPunct="1"/>
            <a:endParaRPr lang="en-US" altLang="en-US" sz="2400" smtClean="0"/>
          </a:p>
          <a:p>
            <a:pPr algn="just" eaLnBrk="1" hangingPunct="1"/>
            <a:r>
              <a:rPr lang="en-US" altLang="en-US" sz="2400" smtClean="0"/>
              <a:t>The </a:t>
            </a:r>
            <a:r>
              <a:rPr lang="en-US" altLang="en-US" sz="2400" b="1" smtClean="0"/>
              <a:t>&lt;</a:t>
            </a:r>
            <a:r>
              <a:rPr lang="en-US" altLang="en-US" sz="2400" smtClean="0"/>
              <a:t>table</a:t>
            </a:r>
            <a:r>
              <a:rPr lang="en-US" altLang="en-US" sz="2400" b="1" smtClean="0"/>
              <a:t>&gt;</a:t>
            </a:r>
            <a:r>
              <a:rPr lang="en-US" altLang="en-US" sz="2400" smtClean="0"/>
              <a:t> element in HTML defines a table - and a browser knows </a:t>
            </a:r>
            <a:r>
              <a:rPr lang="en-US" altLang="en-US" sz="2400" b="1" smtClean="0"/>
              <a:t>how to display it</a:t>
            </a:r>
            <a:r>
              <a:rPr lang="en-US" altLang="en-US" sz="2400" smtClean="0"/>
              <a:t>.</a:t>
            </a:r>
          </a:p>
          <a:p>
            <a:pPr algn="just" eaLnBrk="1" hangingPunct="1"/>
            <a:endParaRPr lang="en-US" altLang="en-US" sz="2400" smtClean="0"/>
          </a:p>
          <a:p>
            <a:pPr algn="just" eaLnBrk="1" hangingPunct="1"/>
            <a:r>
              <a:rPr lang="en-US" altLang="en-US" sz="2400" smtClean="0"/>
              <a:t>Adding styles to HTML elements is simple. Telling a browser to display an element in a special font or color, is easy with CSS.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title"/>
          </p:nvPr>
        </p:nvSpPr>
        <p:spPr bwMode="auto">
          <a:xfrm>
            <a:off x="1720850" y="769938"/>
            <a:ext cx="5424488" cy="592137"/>
          </a:xfrm>
          <a:prstGeom prst="roundRect">
            <a:avLst>
              <a:gd name="adj" fmla="val 16667"/>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altLang="en-US" sz="4000" b="1" smtClean="0"/>
              <a:t>Contents</a:t>
            </a:r>
          </a:p>
        </p:txBody>
      </p:sp>
      <p:sp>
        <p:nvSpPr>
          <p:cNvPr id="3075" name="Rectangle 3"/>
          <p:cNvSpPr>
            <a:spLocks noGrp="1" noChangeArrowheads="1"/>
          </p:cNvSpPr>
          <p:nvPr>
            <p:ph type="body" idx="1"/>
          </p:nvPr>
        </p:nvSpPr>
        <p:spPr bwMode="auto">
          <a:xfrm>
            <a:off x="809625" y="1793875"/>
            <a:ext cx="8023225" cy="4338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dirty="0" smtClean="0"/>
              <a:t>Creating CSS for XML</a:t>
            </a:r>
          </a:p>
          <a:p>
            <a:r>
              <a:rPr lang="en-US" altLang="en-US" sz="2800" dirty="0" smtClean="0"/>
              <a:t>JavaScript for XML</a:t>
            </a:r>
          </a:p>
          <a:p>
            <a:r>
              <a:rPr lang="en-US" altLang="en-US" sz="2800" dirty="0" smtClean="0"/>
              <a:t>Introduction to XSLT</a:t>
            </a:r>
          </a:p>
          <a:p>
            <a:r>
              <a:rPr lang="en-US" altLang="en-US" sz="2800" dirty="0" smtClean="0"/>
              <a:t>XSLT Elements</a:t>
            </a:r>
          </a:p>
          <a:p>
            <a:endParaRPr lang="en-US" altLang="en-US" sz="2800" dirty="0" smtClean="0"/>
          </a:p>
          <a:p>
            <a:pPr>
              <a:buFont typeface="Wingdings" panose="05000000000000000000" pitchFamily="2" charset="2"/>
              <a:buChar char="§"/>
            </a:pPr>
            <a:endParaRPr lang="en-US" alt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bwMode="auto">
          <a:xfrm>
            <a:off x="466725" y="825500"/>
            <a:ext cx="8229600" cy="592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XSL = XML Style Sheets</a:t>
            </a:r>
          </a:p>
        </p:txBody>
      </p:sp>
      <p:sp>
        <p:nvSpPr>
          <p:cNvPr id="27651" name="Rectangle 3"/>
          <p:cNvSpPr>
            <a:spLocks noGrp="1" noChangeArrowheads="1"/>
          </p:cNvSpPr>
          <p:nvPr>
            <p:ph type="body" idx="4294967295"/>
          </p:nvPr>
        </p:nvSpPr>
        <p:spPr bwMode="auto">
          <a:xfrm>
            <a:off x="352425" y="1839913"/>
            <a:ext cx="8486775" cy="35575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z="2400" smtClean="0"/>
              <a:t>XML does not use predefined tags and the meaning of these tags are </a:t>
            </a:r>
            <a:r>
              <a:rPr lang="en-US" altLang="en-US" sz="2400" b="1" smtClean="0"/>
              <a:t>not well understood</a:t>
            </a:r>
            <a:r>
              <a:rPr lang="en-US" altLang="en-US" sz="2400" smtClean="0"/>
              <a:t>.</a:t>
            </a:r>
          </a:p>
          <a:p>
            <a:pPr algn="just" eaLnBrk="1" hangingPunct="1"/>
            <a:endParaRPr lang="en-US" altLang="en-US" sz="2400" smtClean="0"/>
          </a:p>
          <a:p>
            <a:pPr algn="just" eaLnBrk="1" hangingPunct="1"/>
            <a:r>
              <a:rPr lang="en-US" altLang="en-US" sz="2400" smtClean="0"/>
              <a:t>A &lt;table&gt; element could mean an HTML table, a piece of furniture, or something else - and a browser </a:t>
            </a:r>
            <a:r>
              <a:rPr lang="en-US" altLang="en-US" sz="2400" b="1" smtClean="0"/>
              <a:t>does not know how to display it</a:t>
            </a:r>
            <a:r>
              <a:rPr lang="en-US" altLang="en-US" sz="2400" smtClean="0"/>
              <a:t>.</a:t>
            </a:r>
          </a:p>
          <a:p>
            <a:pPr algn="just" eaLnBrk="1" hangingPunct="1"/>
            <a:endParaRPr lang="en-US" altLang="en-US" sz="2400" smtClean="0"/>
          </a:p>
          <a:p>
            <a:pPr algn="just" eaLnBrk="1" hangingPunct="1"/>
            <a:r>
              <a:rPr lang="en-US" altLang="en-US" sz="2400" smtClean="0"/>
              <a:t>XSL </a:t>
            </a:r>
            <a:r>
              <a:rPr lang="en-US" altLang="en-US" sz="2400" b="1" smtClean="0"/>
              <a:t>describes</a:t>
            </a:r>
            <a:r>
              <a:rPr lang="en-US" altLang="en-US" sz="2400" smtClean="0"/>
              <a:t> how the XML document should be displayed!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bwMode="auto">
          <a:xfrm>
            <a:off x="457200" y="812800"/>
            <a:ext cx="8229600" cy="6048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XSL &gt; Style Sheet Language</a:t>
            </a:r>
          </a:p>
        </p:txBody>
      </p:sp>
      <p:sp>
        <p:nvSpPr>
          <p:cNvPr id="45059" name="Rectangle 3"/>
          <p:cNvSpPr>
            <a:spLocks noGrp="1" noChangeArrowheads="1"/>
          </p:cNvSpPr>
          <p:nvPr>
            <p:ph type="body" idx="4294967295"/>
          </p:nvPr>
        </p:nvSpPr>
        <p:spPr bwMode="auto">
          <a:xfrm>
            <a:off x="492125" y="2039938"/>
            <a:ext cx="8212138" cy="3090862"/>
          </a:xfrm>
          <a:prstGeom prst="rect">
            <a:avLst/>
          </a:prstGeom>
          <a:ln>
            <a:miter lim="800000"/>
            <a:headEnd/>
            <a:tailEnd/>
          </a:ln>
        </p:spPr>
        <p:txBody>
          <a:bodyPr/>
          <a:lstStyle/>
          <a:p>
            <a:pPr eaLnBrk="1" hangingPunct="1">
              <a:buFontTx/>
              <a:buNone/>
              <a:defRPr/>
            </a:pPr>
            <a:r>
              <a:rPr lang="en-US" sz="2400" b="1" dirty="0" smtClean="0"/>
              <a:t>XSL consists of three parts:</a:t>
            </a:r>
          </a:p>
          <a:p>
            <a:pPr marL="457200" indent="-457200" eaLnBrk="1" hangingPunct="1">
              <a:lnSpc>
                <a:spcPct val="150000"/>
              </a:lnSpc>
              <a:buFont typeface="+mj-lt"/>
              <a:buAutoNum type="arabicParenR"/>
              <a:defRPr/>
            </a:pPr>
            <a:r>
              <a:rPr lang="en-US" sz="2400" dirty="0" smtClean="0"/>
              <a:t>XSLT - a language for transforming XML documents </a:t>
            </a:r>
          </a:p>
          <a:p>
            <a:pPr marL="457200" indent="-457200" eaLnBrk="1" hangingPunct="1">
              <a:lnSpc>
                <a:spcPct val="150000"/>
              </a:lnSpc>
              <a:buFont typeface="+mj-lt"/>
              <a:buAutoNum type="arabicParenR"/>
              <a:defRPr/>
            </a:pPr>
            <a:r>
              <a:rPr lang="en-US" sz="2400" dirty="0" err="1" smtClean="0"/>
              <a:t>XPath</a:t>
            </a:r>
            <a:r>
              <a:rPr lang="en-US" sz="2400" dirty="0" smtClean="0"/>
              <a:t> - a language for navigating in XML documents </a:t>
            </a:r>
          </a:p>
          <a:p>
            <a:pPr marL="457200" indent="-457200" eaLnBrk="1" hangingPunct="1">
              <a:lnSpc>
                <a:spcPct val="150000"/>
              </a:lnSpc>
              <a:buFont typeface="+mj-lt"/>
              <a:buAutoNum type="arabicParenR"/>
              <a:defRPr/>
            </a:pPr>
            <a:r>
              <a:rPr lang="en-US" sz="2400" dirty="0" smtClean="0"/>
              <a:t>XSL-FO - a language for formatting XML documents </a:t>
            </a:r>
          </a:p>
          <a:p>
            <a:pPr marL="514350" indent="-514350" eaLnBrk="1" hangingPunct="1">
              <a:lnSpc>
                <a:spcPct val="150000"/>
              </a:lnSpc>
              <a:buFont typeface="+mj-lt"/>
              <a:buAutoNum type="arabicParenR"/>
              <a:defRPr/>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bwMode="auto">
          <a:xfrm>
            <a:off x="457200" y="850900"/>
            <a:ext cx="8229600" cy="5667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XSLT = XSL Transformations</a:t>
            </a:r>
          </a:p>
        </p:txBody>
      </p:sp>
      <p:sp>
        <p:nvSpPr>
          <p:cNvPr id="29699" name="Rectangle 3"/>
          <p:cNvSpPr>
            <a:spLocks noGrp="1" noChangeArrowheads="1"/>
          </p:cNvSpPr>
          <p:nvPr>
            <p:ph type="body" idx="4294967295"/>
          </p:nvPr>
        </p:nvSpPr>
        <p:spPr bwMode="auto">
          <a:xfrm>
            <a:off x="363538" y="1793875"/>
            <a:ext cx="8385175" cy="415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z="2400" smtClean="0"/>
              <a:t>XSLT is the most important part of XSL.</a:t>
            </a:r>
          </a:p>
          <a:p>
            <a:pPr algn="just" eaLnBrk="1" hangingPunct="1"/>
            <a:r>
              <a:rPr lang="en-US" altLang="en-US" sz="2400" smtClean="0"/>
              <a:t>transforms an XML document into another XML document, or another type of document that is recognized by a browser, like HTML and XHTML. </a:t>
            </a:r>
          </a:p>
          <a:p>
            <a:pPr algn="just" eaLnBrk="1" hangingPunct="1"/>
            <a:r>
              <a:rPr lang="en-US" altLang="en-US" sz="2400" smtClean="0"/>
              <a:t>Normally XSLT does this by transforming each XML element into an (X)HTML element.</a:t>
            </a:r>
          </a:p>
          <a:p>
            <a:pPr algn="just" eaLnBrk="1" hangingPunct="1"/>
            <a:r>
              <a:rPr lang="en-US" altLang="en-US" sz="2400" smtClean="0"/>
              <a:t>Uses of XSLT</a:t>
            </a:r>
          </a:p>
          <a:p>
            <a:pPr lvl="1" algn="just" eaLnBrk="1" hangingPunct="1"/>
            <a:r>
              <a:rPr lang="en-US" altLang="en-US" sz="2000" smtClean="0"/>
              <a:t>Restructuring xml document</a:t>
            </a:r>
          </a:p>
          <a:p>
            <a:pPr lvl="1" algn="just" eaLnBrk="1" hangingPunct="1"/>
            <a:r>
              <a:rPr lang="en-US" altLang="en-US" sz="2000" smtClean="0"/>
              <a:t>Presenting xml content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bwMode="auto">
          <a:xfrm>
            <a:off x="806450" y="800100"/>
            <a:ext cx="7207250" cy="644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Using XSLT</a:t>
            </a:r>
          </a:p>
        </p:txBody>
      </p:sp>
      <p:sp>
        <p:nvSpPr>
          <p:cNvPr id="30723" name="Rectangle 3"/>
          <p:cNvSpPr>
            <a:spLocks noGrp="1" noChangeArrowheads="1"/>
          </p:cNvSpPr>
          <p:nvPr>
            <p:ph type="body" idx="4294967295"/>
          </p:nvPr>
        </p:nvSpPr>
        <p:spPr bwMode="auto">
          <a:xfrm>
            <a:off x="280988" y="1793875"/>
            <a:ext cx="8672512" cy="43418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en-US" altLang="en-US" sz="2400" smtClean="0"/>
              <a:t>can </a:t>
            </a:r>
            <a:r>
              <a:rPr lang="en-US" altLang="en-US" sz="2400" smtClean="0">
                <a:solidFill>
                  <a:schemeClr val="accent2"/>
                </a:solidFill>
              </a:rPr>
              <a:t>add/remove </a:t>
            </a:r>
            <a:r>
              <a:rPr lang="en-US" altLang="en-US" sz="2400" smtClean="0"/>
              <a:t>elements and attributes to or from the output file.</a:t>
            </a:r>
          </a:p>
          <a:p>
            <a:pPr eaLnBrk="1" hangingPunct="1">
              <a:lnSpc>
                <a:spcPct val="150000"/>
              </a:lnSpc>
            </a:pPr>
            <a:r>
              <a:rPr lang="en-US" altLang="en-US" sz="2400" smtClean="0"/>
              <a:t>can also </a:t>
            </a:r>
            <a:r>
              <a:rPr lang="en-US" altLang="en-US" sz="2400" smtClean="0">
                <a:solidFill>
                  <a:schemeClr val="accent2"/>
                </a:solidFill>
              </a:rPr>
              <a:t>rearrange and sort</a:t>
            </a:r>
            <a:r>
              <a:rPr lang="en-US" altLang="en-US" sz="2400" smtClean="0"/>
              <a:t> elements, perform tests and make decisions about which elements to hide and display, and a lot more.</a:t>
            </a:r>
          </a:p>
          <a:p>
            <a:pPr eaLnBrk="1" hangingPunct="1">
              <a:lnSpc>
                <a:spcPct val="150000"/>
              </a:lnSpc>
            </a:pPr>
            <a:r>
              <a:rPr lang="en-US" altLang="en-US" sz="2400" smtClean="0"/>
              <a:t>A common way to describe the transformation process is to say that </a:t>
            </a:r>
            <a:r>
              <a:rPr lang="en-US" altLang="en-US" sz="2400" b="1" smtClean="0"/>
              <a:t>XSLT transforms an XML source-tree into an XML result-tree</a:t>
            </a:r>
            <a:r>
              <a:rPr lang="en-US" altLang="en-US" sz="2400" smtClean="0"/>
              <a:t>.</a:t>
            </a:r>
          </a:p>
          <a:p>
            <a:pPr eaLnBrk="1" hangingPunct="1">
              <a:lnSpc>
                <a:spcPct val="150000"/>
              </a:lnSpc>
              <a:buFontTx/>
              <a:buNone/>
            </a:pPr>
            <a:endParaRPr lang="en-US" altLang="en-US" sz="2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bwMode="auto">
          <a:xfrm>
            <a:off x="457200" y="838200"/>
            <a:ext cx="8229600" cy="5794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XSLT - Transformation</a:t>
            </a:r>
          </a:p>
        </p:txBody>
      </p:sp>
      <p:sp>
        <p:nvSpPr>
          <p:cNvPr id="31747" name="Rectangle 3"/>
          <p:cNvSpPr>
            <a:spLocks noGrp="1" noChangeArrowheads="1"/>
          </p:cNvSpPr>
          <p:nvPr>
            <p:ph type="body" idx="4294967295"/>
          </p:nvPr>
        </p:nvSpPr>
        <p:spPr bwMode="auto">
          <a:xfrm>
            <a:off x="293688" y="1852613"/>
            <a:ext cx="8393112" cy="4649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2400" b="1" smtClean="0"/>
              <a:t>Correct Style Sheet Declaration</a:t>
            </a:r>
          </a:p>
          <a:p>
            <a:pPr eaLnBrk="1" hangingPunct="1"/>
            <a:r>
              <a:rPr lang="en-US" altLang="en-US" sz="2400" smtClean="0"/>
              <a:t>The root element that declares the document to be an XSL style sheet is </a:t>
            </a:r>
          </a:p>
          <a:p>
            <a:pPr eaLnBrk="1" hangingPunct="1"/>
            <a:endParaRPr lang="en-US" altLang="en-US" sz="2400" smtClean="0"/>
          </a:p>
          <a:p>
            <a:pPr eaLnBrk="1" hangingPunct="1">
              <a:buFontTx/>
              <a:buNone/>
            </a:pPr>
            <a:r>
              <a:rPr lang="en-US" altLang="en-US" sz="2400" smtClean="0"/>
              <a:t>	</a:t>
            </a:r>
            <a:r>
              <a:rPr lang="en-SG" altLang="en-US" sz="2200" b="1" smtClean="0"/>
              <a:t>&lt;xsl:</a:t>
            </a:r>
            <a:r>
              <a:rPr lang="en-SG" altLang="en-US" sz="2200" b="1" smtClean="0">
                <a:solidFill>
                  <a:schemeClr val="accent2"/>
                </a:solidFill>
              </a:rPr>
              <a:t>stylesheet </a:t>
            </a:r>
            <a:r>
              <a:rPr lang="en-SG" altLang="en-US" sz="2200" b="1" smtClean="0"/>
              <a:t>version="1.0"   xmlns:xsl="http://www.w3.org/1999/XSL/Transform"&gt;</a:t>
            </a:r>
          </a:p>
          <a:p>
            <a:pPr eaLnBrk="1" hangingPunct="1">
              <a:buFontTx/>
              <a:buNone/>
            </a:pPr>
            <a:endParaRPr lang="en-SG" altLang="en-US" sz="1200" smtClean="0"/>
          </a:p>
          <a:p>
            <a:pPr>
              <a:buFontTx/>
              <a:buNone/>
            </a:pPr>
            <a:r>
              <a:rPr lang="fr-FR" altLang="en-US" sz="2400" smtClean="0"/>
              <a:t>(or)</a:t>
            </a:r>
          </a:p>
          <a:p>
            <a:pPr>
              <a:buFontTx/>
              <a:buNone/>
            </a:pPr>
            <a:endParaRPr lang="fr-FR" altLang="en-US" sz="1200" smtClean="0"/>
          </a:p>
          <a:p>
            <a:pPr>
              <a:buFontTx/>
              <a:buNone/>
            </a:pPr>
            <a:r>
              <a:rPr lang="fr-FR" altLang="en-US" sz="2400" smtClean="0"/>
              <a:t>	</a:t>
            </a:r>
            <a:r>
              <a:rPr lang="fr-FR" altLang="en-US" sz="2200" b="1" smtClean="0"/>
              <a:t>&lt;xsl:</a:t>
            </a:r>
            <a:r>
              <a:rPr lang="fr-FR" altLang="en-US" sz="2200" b="1" smtClean="0">
                <a:solidFill>
                  <a:schemeClr val="accent2"/>
                </a:solidFill>
              </a:rPr>
              <a:t>transform</a:t>
            </a:r>
            <a:r>
              <a:rPr lang="fr-FR" altLang="en-US" sz="2200" b="1" smtClean="0"/>
              <a:t> version="1.0" xmlns:xsl="http://www.w3.org/1999/XSL/Transform"&gt;</a:t>
            </a:r>
            <a:endParaRPr lang="en-US" altLang="en-US" sz="2200" b="1"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bwMode="auto">
          <a:xfrm>
            <a:off x="457200" y="800100"/>
            <a:ext cx="8229600" cy="6175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dirty="0" smtClean="0"/>
              <a:t>Create an XSL Style Sheet</a:t>
            </a:r>
          </a:p>
        </p:txBody>
      </p:sp>
      <p:sp>
        <p:nvSpPr>
          <p:cNvPr id="33795" name="Rectangle 3"/>
          <p:cNvSpPr>
            <a:spLocks noGrp="1" noChangeArrowheads="1"/>
          </p:cNvSpPr>
          <p:nvPr>
            <p:ph type="body" idx="4294967295"/>
          </p:nvPr>
        </p:nvSpPr>
        <p:spPr bwMode="auto">
          <a:xfrm>
            <a:off x="44450" y="1471613"/>
            <a:ext cx="6303963" cy="524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en-US" sz="1800" dirty="0" smtClean="0"/>
              <a:t>&lt;</a:t>
            </a:r>
            <a:r>
              <a:rPr lang="en-US" altLang="en-US" sz="1800" dirty="0" err="1" smtClean="0"/>
              <a:t>xsl:stylesheet</a:t>
            </a:r>
            <a:r>
              <a:rPr lang="en-US" altLang="en-US" sz="1800" dirty="0" smtClean="0"/>
              <a:t> version="1.0"</a:t>
            </a:r>
          </a:p>
          <a:p>
            <a:pPr>
              <a:buFontTx/>
              <a:buNone/>
            </a:pPr>
            <a:r>
              <a:rPr lang="en-US" altLang="en-US" sz="1800" dirty="0" smtClean="0"/>
              <a:t>  </a:t>
            </a:r>
            <a:r>
              <a:rPr lang="en-US" altLang="en-US" sz="1800" dirty="0" err="1" smtClean="0"/>
              <a:t>xmlns:xsl</a:t>
            </a:r>
            <a:r>
              <a:rPr lang="en-US" altLang="en-US" sz="1800" dirty="0" smtClean="0"/>
              <a:t>="http://www.w3.org/1999/XSL/Transform"&gt;</a:t>
            </a:r>
          </a:p>
          <a:p>
            <a:pPr>
              <a:buFontTx/>
              <a:buNone/>
            </a:pPr>
            <a:r>
              <a:rPr lang="en-US" altLang="en-US" sz="1800" dirty="0" smtClean="0">
                <a:solidFill>
                  <a:schemeClr val="accent2"/>
                </a:solidFill>
              </a:rPr>
              <a:t>&lt;</a:t>
            </a:r>
            <a:r>
              <a:rPr lang="en-US" altLang="en-US" sz="1800" dirty="0" err="1" smtClean="0">
                <a:solidFill>
                  <a:schemeClr val="accent2"/>
                </a:solidFill>
              </a:rPr>
              <a:t>xsl:template</a:t>
            </a:r>
            <a:r>
              <a:rPr lang="en-US" altLang="en-US" sz="1800" dirty="0" smtClean="0">
                <a:solidFill>
                  <a:schemeClr val="accent2"/>
                </a:solidFill>
              </a:rPr>
              <a:t> match="/"&gt;</a:t>
            </a:r>
          </a:p>
          <a:p>
            <a:pPr>
              <a:buFontTx/>
              <a:buNone/>
            </a:pPr>
            <a:r>
              <a:rPr lang="en-US" altLang="en-US" sz="1800" dirty="0" smtClean="0"/>
              <a:t>     &lt;html&gt; &lt;body&gt;</a:t>
            </a:r>
          </a:p>
          <a:p>
            <a:pPr>
              <a:buFontTx/>
              <a:buNone/>
            </a:pPr>
            <a:r>
              <a:rPr lang="en-US" altLang="en-US" sz="1800" dirty="0" smtClean="0"/>
              <a:t>            &lt;h2&gt;My CD Collection&lt;/h2&gt;</a:t>
            </a:r>
          </a:p>
          <a:p>
            <a:pPr>
              <a:buFontTx/>
              <a:buNone/>
            </a:pPr>
            <a:r>
              <a:rPr lang="en-US" altLang="en-US" sz="1800" dirty="0" smtClean="0"/>
              <a:t>            &lt;table border="1"&gt;</a:t>
            </a:r>
          </a:p>
          <a:p>
            <a:pPr>
              <a:buFontTx/>
              <a:buNone/>
            </a:pPr>
            <a:r>
              <a:rPr lang="en-US" altLang="en-US" sz="1800" dirty="0" smtClean="0"/>
              <a:t>                &lt;</a:t>
            </a:r>
            <a:r>
              <a:rPr lang="en-US" altLang="en-US" sz="1800" dirty="0" err="1" smtClean="0"/>
              <a:t>tr</a:t>
            </a:r>
            <a:r>
              <a:rPr lang="en-US" altLang="en-US" sz="1800" dirty="0" smtClean="0"/>
              <a:t> </a:t>
            </a:r>
            <a:r>
              <a:rPr lang="en-US" altLang="en-US" sz="1800" dirty="0" err="1" smtClean="0"/>
              <a:t>bgcolor</a:t>
            </a:r>
            <a:r>
              <a:rPr lang="en-US" altLang="en-US" sz="1800" dirty="0" smtClean="0"/>
              <a:t>="#9acd32"&gt;</a:t>
            </a:r>
          </a:p>
          <a:p>
            <a:pPr>
              <a:buFontTx/>
              <a:buNone/>
            </a:pPr>
            <a:r>
              <a:rPr lang="en-US" altLang="en-US" sz="1800" dirty="0" smtClean="0"/>
              <a:t>                     &lt;</a:t>
            </a:r>
            <a:r>
              <a:rPr lang="en-US" altLang="en-US" sz="1800" dirty="0" err="1" smtClean="0"/>
              <a:t>th</a:t>
            </a:r>
            <a:r>
              <a:rPr lang="en-US" altLang="en-US" sz="1800" dirty="0" smtClean="0"/>
              <a:t> align="left"&gt;Title&lt;/</a:t>
            </a:r>
            <a:r>
              <a:rPr lang="en-US" altLang="en-US" sz="1800" dirty="0" err="1" smtClean="0"/>
              <a:t>th</a:t>
            </a:r>
            <a:r>
              <a:rPr lang="en-US" altLang="en-US" sz="1800" dirty="0" smtClean="0"/>
              <a:t>&gt;</a:t>
            </a:r>
          </a:p>
          <a:p>
            <a:pPr>
              <a:buFontTx/>
              <a:buNone/>
            </a:pPr>
            <a:r>
              <a:rPr lang="en-US" altLang="en-US" sz="1800" dirty="0" smtClean="0"/>
              <a:t>                     &lt;</a:t>
            </a:r>
            <a:r>
              <a:rPr lang="en-US" altLang="en-US" sz="1800" dirty="0" err="1" smtClean="0"/>
              <a:t>th</a:t>
            </a:r>
            <a:r>
              <a:rPr lang="en-US" altLang="en-US" sz="1800" dirty="0" smtClean="0"/>
              <a:t> align="left"&gt;Artist&lt;/</a:t>
            </a:r>
            <a:r>
              <a:rPr lang="en-US" altLang="en-US" sz="1800" dirty="0" err="1" smtClean="0"/>
              <a:t>th</a:t>
            </a:r>
            <a:r>
              <a:rPr lang="en-US" altLang="en-US" sz="1800" dirty="0" smtClean="0"/>
              <a:t>&gt;</a:t>
            </a:r>
          </a:p>
          <a:p>
            <a:pPr>
              <a:buFontTx/>
              <a:buNone/>
            </a:pPr>
            <a:r>
              <a:rPr lang="en-US" altLang="en-US" sz="1800" dirty="0" smtClean="0"/>
              <a:t>                &lt;/</a:t>
            </a:r>
            <a:r>
              <a:rPr lang="en-US" altLang="en-US" sz="1800" dirty="0" err="1" smtClean="0"/>
              <a:t>tr</a:t>
            </a:r>
            <a:r>
              <a:rPr lang="en-US" altLang="en-US" sz="1800" dirty="0" smtClean="0"/>
              <a:t>&gt;</a:t>
            </a:r>
          </a:p>
          <a:p>
            <a:pPr>
              <a:buFontTx/>
              <a:buNone/>
            </a:pPr>
            <a:r>
              <a:rPr lang="en-US" altLang="en-US" sz="1800" dirty="0" smtClean="0"/>
              <a:t>               &lt;</a:t>
            </a:r>
            <a:r>
              <a:rPr lang="en-US" altLang="en-US" sz="1800" dirty="0" err="1" smtClean="0"/>
              <a:t>tr</a:t>
            </a:r>
            <a:r>
              <a:rPr lang="en-US" altLang="en-US" sz="1800" dirty="0" smtClean="0"/>
              <a:t>&gt;</a:t>
            </a:r>
          </a:p>
          <a:p>
            <a:pPr>
              <a:buFontTx/>
              <a:buNone/>
            </a:pPr>
            <a:r>
              <a:rPr lang="en-US" altLang="en-US" sz="1800" dirty="0" smtClean="0"/>
              <a:t>                    &lt;td</a:t>
            </a:r>
            <a:r>
              <a:rPr lang="en-US" altLang="en-US" sz="1800" dirty="0" smtClean="0">
                <a:solidFill>
                  <a:schemeClr val="accent2"/>
                </a:solidFill>
              </a:rPr>
              <a:t>&gt;&lt;</a:t>
            </a:r>
            <a:r>
              <a:rPr lang="en-US" altLang="en-US" sz="1800" dirty="0" err="1" smtClean="0">
                <a:solidFill>
                  <a:schemeClr val="accent2"/>
                </a:solidFill>
              </a:rPr>
              <a:t>xsl:value-of</a:t>
            </a:r>
            <a:r>
              <a:rPr lang="en-US" altLang="en-US" sz="1800" dirty="0" smtClean="0"/>
              <a:t>  </a:t>
            </a:r>
            <a:r>
              <a:rPr lang="en-US" altLang="en-US" sz="1800" dirty="0" smtClean="0">
                <a:solidFill>
                  <a:schemeClr val="accent2"/>
                </a:solidFill>
              </a:rPr>
              <a:t>select</a:t>
            </a:r>
            <a:r>
              <a:rPr lang="en-US" altLang="en-US" sz="1800" dirty="0" smtClean="0"/>
              <a:t>="catalog/cd/title"/&gt;&lt;/td&gt;</a:t>
            </a:r>
          </a:p>
          <a:p>
            <a:pPr>
              <a:buFontTx/>
              <a:buNone/>
            </a:pPr>
            <a:r>
              <a:rPr lang="en-US" altLang="en-US" sz="1800" dirty="0" smtClean="0"/>
              <a:t>                    &lt;td</a:t>
            </a:r>
            <a:r>
              <a:rPr lang="en-US" altLang="en-US" sz="1800" dirty="0" smtClean="0">
                <a:solidFill>
                  <a:schemeClr val="accent2"/>
                </a:solidFill>
              </a:rPr>
              <a:t>&gt;&lt;</a:t>
            </a:r>
            <a:r>
              <a:rPr lang="en-US" altLang="en-US" sz="1800" dirty="0" err="1" smtClean="0">
                <a:solidFill>
                  <a:schemeClr val="accent2"/>
                </a:solidFill>
              </a:rPr>
              <a:t>xsl:value-of</a:t>
            </a:r>
            <a:r>
              <a:rPr lang="en-US" altLang="en-US" sz="1800" dirty="0" smtClean="0"/>
              <a:t>  </a:t>
            </a:r>
            <a:r>
              <a:rPr lang="en-US" altLang="en-US" sz="1800" dirty="0" smtClean="0">
                <a:solidFill>
                  <a:schemeClr val="accent2"/>
                </a:solidFill>
              </a:rPr>
              <a:t>select</a:t>
            </a:r>
            <a:r>
              <a:rPr lang="en-US" altLang="en-US" sz="1800" dirty="0" smtClean="0"/>
              <a:t>="catalog/cd/artist"/&gt;&lt;/td&gt;</a:t>
            </a:r>
          </a:p>
          <a:p>
            <a:pPr>
              <a:buFontTx/>
              <a:buNone/>
            </a:pPr>
            <a:r>
              <a:rPr lang="en-US" altLang="en-US" sz="1800" dirty="0" smtClean="0"/>
              <a:t>              &lt;/</a:t>
            </a:r>
            <a:r>
              <a:rPr lang="en-US" altLang="en-US" sz="1800" dirty="0" err="1" smtClean="0"/>
              <a:t>tr</a:t>
            </a:r>
            <a:r>
              <a:rPr lang="en-US" altLang="en-US" sz="1800" dirty="0" smtClean="0"/>
              <a:t>&gt;</a:t>
            </a:r>
          </a:p>
          <a:p>
            <a:pPr>
              <a:buFontTx/>
              <a:buNone/>
            </a:pPr>
            <a:r>
              <a:rPr lang="en-US" altLang="en-US" sz="1800" dirty="0" smtClean="0"/>
              <a:t>          &lt;/table&gt;  &lt;/body&gt;  &lt;/html&gt; </a:t>
            </a:r>
          </a:p>
          <a:p>
            <a:pPr>
              <a:buFontTx/>
              <a:buNone/>
            </a:pPr>
            <a:r>
              <a:rPr lang="en-US" altLang="en-US" sz="1800" dirty="0" smtClean="0">
                <a:solidFill>
                  <a:schemeClr val="accent2"/>
                </a:solidFill>
              </a:rPr>
              <a:t>&lt;/</a:t>
            </a:r>
            <a:r>
              <a:rPr lang="en-US" altLang="en-US" sz="1800" dirty="0" err="1" smtClean="0">
                <a:solidFill>
                  <a:schemeClr val="accent2"/>
                </a:solidFill>
              </a:rPr>
              <a:t>xsl:template</a:t>
            </a:r>
            <a:r>
              <a:rPr lang="en-US" altLang="en-US" sz="1800" dirty="0" smtClean="0">
                <a:solidFill>
                  <a:schemeClr val="accent2"/>
                </a:solidFill>
              </a:rPr>
              <a:t>&gt;</a:t>
            </a:r>
            <a:r>
              <a:rPr lang="en-US" altLang="en-US" sz="1800" dirty="0" smtClean="0"/>
              <a:t> &lt;/</a:t>
            </a:r>
            <a:r>
              <a:rPr lang="en-US" altLang="en-US" sz="1800" dirty="0" err="1" smtClean="0"/>
              <a:t>xsl:stylesheet</a:t>
            </a:r>
            <a:r>
              <a:rPr lang="en-US" altLang="en-US" sz="1800" dirty="0" smtClean="0"/>
              <a:t>&gt; </a:t>
            </a: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l="2075" t="34621" r="33246" b="26534"/>
          <a:stretch>
            <a:fillRect/>
          </a:stretch>
        </p:blipFill>
        <p:spPr bwMode="auto">
          <a:xfrm>
            <a:off x="6051550" y="4037013"/>
            <a:ext cx="2957513"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7"/>
          <p:cNvPicPr>
            <a:picLocks noChangeAspect="1" noChangeArrowheads="1"/>
          </p:cNvPicPr>
          <p:nvPr/>
        </p:nvPicPr>
        <p:blipFill>
          <a:blip r:embed="rId3">
            <a:extLst>
              <a:ext uri="{28A0092B-C50C-407E-A947-70E740481C1C}">
                <a14:useLocalDpi xmlns:a14="http://schemas.microsoft.com/office/drawing/2010/main" val="0"/>
              </a:ext>
            </a:extLst>
          </a:blip>
          <a:srcRect l="491" t="20326" r="70384" b="57538"/>
          <a:stretch>
            <a:fillRect/>
          </a:stretch>
        </p:blipFill>
        <p:spPr bwMode="auto">
          <a:xfrm>
            <a:off x="5487988" y="1395413"/>
            <a:ext cx="352742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bwMode="auto">
          <a:xfrm>
            <a:off x="457200" y="889000"/>
            <a:ext cx="8229600" cy="528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Link the XSL to the XML Document</a:t>
            </a:r>
          </a:p>
        </p:txBody>
      </p:sp>
      <p:sp>
        <p:nvSpPr>
          <p:cNvPr id="34819" name="Rectangle 3"/>
          <p:cNvSpPr>
            <a:spLocks noGrp="1" noChangeArrowheads="1"/>
          </p:cNvSpPr>
          <p:nvPr>
            <p:ph type="body" idx="4294967295"/>
          </p:nvPr>
        </p:nvSpPr>
        <p:spPr bwMode="auto">
          <a:xfrm>
            <a:off x="527050" y="1665288"/>
            <a:ext cx="8120063" cy="5033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Tx/>
              <a:buNone/>
            </a:pPr>
            <a:r>
              <a:rPr lang="en-US" altLang="en-US" sz="2400" dirty="0" smtClean="0"/>
              <a:t>&lt;?xml version="1.0" encoding="ISO-8859-1"?&gt;</a:t>
            </a:r>
          </a:p>
          <a:p>
            <a:pPr eaLnBrk="1" hangingPunct="1">
              <a:lnSpc>
                <a:spcPct val="90000"/>
              </a:lnSpc>
              <a:buFontTx/>
              <a:buNone/>
            </a:pPr>
            <a:r>
              <a:rPr lang="en-US" altLang="en-US" sz="2400" b="1" dirty="0" smtClean="0">
                <a:solidFill>
                  <a:srgbClr val="FF0000"/>
                </a:solidFill>
              </a:rPr>
              <a:t>&lt;?xml-stylesheet type="text/</a:t>
            </a:r>
            <a:r>
              <a:rPr lang="en-US" altLang="en-US" sz="2400" b="1" dirty="0" err="1" smtClean="0">
                <a:solidFill>
                  <a:srgbClr val="FF0000"/>
                </a:solidFill>
              </a:rPr>
              <a:t>xsl</a:t>
            </a:r>
            <a:r>
              <a:rPr lang="en-US" altLang="en-US" sz="2400" b="1" dirty="0" smtClean="0">
                <a:solidFill>
                  <a:srgbClr val="FF0000"/>
                </a:solidFill>
              </a:rPr>
              <a:t>" </a:t>
            </a:r>
            <a:r>
              <a:rPr lang="en-US" altLang="en-US" sz="2400" b="1" dirty="0" err="1" smtClean="0">
                <a:solidFill>
                  <a:srgbClr val="FF0000"/>
                </a:solidFill>
              </a:rPr>
              <a:t>href</a:t>
            </a:r>
            <a:r>
              <a:rPr lang="en-US" altLang="en-US" sz="2400" b="1" dirty="0" smtClean="0">
                <a:solidFill>
                  <a:srgbClr val="FF0000"/>
                </a:solidFill>
              </a:rPr>
              <a:t>="cdcatalog.xsl"?&gt;</a:t>
            </a:r>
          </a:p>
          <a:p>
            <a:pPr eaLnBrk="1" hangingPunct="1">
              <a:lnSpc>
                <a:spcPct val="90000"/>
              </a:lnSpc>
              <a:buFontTx/>
              <a:buNone/>
            </a:pPr>
            <a:r>
              <a:rPr lang="en-US" altLang="en-US" sz="2400" dirty="0" smtClean="0"/>
              <a:t>&lt;catalog&gt;</a:t>
            </a:r>
          </a:p>
          <a:p>
            <a:pPr eaLnBrk="1" hangingPunct="1">
              <a:lnSpc>
                <a:spcPct val="90000"/>
              </a:lnSpc>
              <a:buFontTx/>
              <a:buNone/>
            </a:pPr>
            <a:r>
              <a:rPr lang="en-US" altLang="en-US" sz="2400" dirty="0" smtClean="0"/>
              <a:t>  &lt;cd&gt;</a:t>
            </a:r>
          </a:p>
          <a:p>
            <a:pPr eaLnBrk="1" hangingPunct="1">
              <a:lnSpc>
                <a:spcPct val="90000"/>
              </a:lnSpc>
              <a:buFontTx/>
              <a:buNone/>
            </a:pPr>
            <a:r>
              <a:rPr lang="en-US" altLang="en-US" sz="2400" dirty="0" smtClean="0"/>
              <a:t>    &lt;title&gt;Empire Burlesque&lt;/title&gt;</a:t>
            </a:r>
          </a:p>
          <a:p>
            <a:pPr eaLnBrk="1" hangingPunct="1">
              <a:lnSpc>
                <a:spcPct val="90000"/>
              </a:lnSpc>
              <a:buFontTx/>
              <a:buNone/>
            </a:pPr>
            <a:r>
              <a:rPr lang="en-US" altLang="en-US" sz="2400" dirty="0" smtClean="0"/>
              <a:t>    &lt;artist&gt;Bob Dylan&lt;/artist&gt;</a:t>
            </a:r>
          </a:p>
          <a:p>
            <a:pPr eaLnBrk="1" hangingPunct="1">
              <a:lnSpc>
                <a:spcPct val="90000"/>
              </a:lnSpc>
              <a:buFontTx/>
              <a:buNone/>
            </a:pPr>
            <a:r>
              <a:rPr lang="en-US" altLang="en-US" sz="2400" dirty="0" smtClean="0"/>
              <a:t>    &lt;country&gt;USA&lt;/country&gt;</a:t>
            </a:r>
          </a:p>
          <a:p>
            <a:pPr eaLnBrk="1" hangingPunct="1">
              <a:lnSpc>
                <a:spcPct val="90000"/>
              </a:lnSpc>
              <a:buFontTx/>
              <a:buNone/>
            </a:pPr>
            <a:r>
              <a:rPr lang="en-US" altLang="en-US" sz="2400" dirty="0" smtClean="0"/>
              <a:t>    &lt;company&gt;Columbia&lt;/company&gt;</a:t>
            </a:r>
          </a:p>
          <a:p>
            <a:pPr eaLnBrk="1" hangingPunct="1">
              <a:lnSpc>
                <a:spcPct val="90000"/>
              </a:lnSpc>
              <a:buFontTx/>
              <a:buNone/>
            </a:pPr>
            <a:r>
              <a:rPr lang="en-US" altLang="en-US" sz="2400" dirty="0" smtClean="0"/>
              <a:t>    &lt;price&gt;10.90&lt;/price&gt;</a:t>
            </a:r>
          </a:p>
          <a:p>
            <a:pPr eaLnBrk="1" hangingPunct="1">
              <a:lnSpc>
                <a:spcPct val="90000"/>
              </a:lnSpc>
              <a:buFontTx/>
              <a:buNone/>
            </a:pPr>
            <a:r>
              <a:rPr lang="en-US" altLang="en-US" sz="2400" dirty="0" smtClean="0"/>
              <a:t>    &lt;year&gt;1985&lt;/year&gt;</a:t>
            </a:r>
          </a:p>
          <a:p>
            <a:pPr eaLnBrk="1" hangingPunct="1">
              <a:lnSpc>
                <a:spcPct val="90000"/>
              </a:lnSpc>
              <a:buFontTx/>
              <a:buNone/>
            </a:pPr>
            <a:r>
              <a:rPr lang="en-US" altLang="en-US" sz="2400" dirty="0" smtClean="0"/>
              <a:t>  &lt;/cd&gt;</a:t>
            </a:r>
          </a:p>
          <a:p>
            <a:pPr eaLnBrk="1" hangingPunct="1">
              <a:lnSpc>
                <a:spcPct val="90000"/>
              </a:lnSpc>
              <a:buFontTx/>
              <a:buNone/>
            </a:pPr>
            <a:r>
              <a:rPr lang="en-US" altLang="en-US" sz="2400" dirty="0" smtClean="0"/>
              <a:t>&lt;/catalog&gt;</a:t>
            </a:r>
          </a:p>
          <a:p>
            <a:pPr eaLnBrk="1" hangingPunct="1">
              <a:lnSpc>
                <a:spcPct val="90000"/>
              </a:lnSpc>
              <a:buFontTx/>
              <a:buNone/>
            </a:pPr>
            <a:endParaRPr lang="en-US" altLang="en-US"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4000" b="1" dirty="0" smtClean="0"/>
              <a:t>XSLT &lt;</a:t>
            </a:r>
            <a:r>
              <a:rPr lang="en-US" altLang="en-US" sz="4000" b="1" dirty="0" err="1" smtClean="0"/>
              <a:t>xsl:template</a:t>
            </a:r>
            <a:r>
              <a:rPr lang="en-US" altLang="en-US" sz="4000" b="1" dirty="0" smtClean="0"/>
              <a:t>&gt; Element</a:t>
            </a:r>
          </a:p>
        </p:txBody>
      </p:sp>
      <p:sp>
        <p:nvSpPr>
          <p:cNvPr id="35843" name="Rectangle 3"/>
          <p:cNvSpPr>
            <a:spLocks noGrp="1" noChangeArrowheads="1"/>
          </p:cNvSpPr>
          <p:nvPr>
            <p:ph type="body" idx="4294967295"/>
          </p:nvPr>
        </p:nvSpPr>
        <p:spPr bwMode="auto">
          <a:xfrm>
            <a:off x="279400" y="1600200"/>
            <a:ext cx="8440738" cy="3924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SG" altLang="en-US" sz="2400" smtClean="0">
                <a:solidFill>
                  <a:srgbClr val="FF0000"/>
                </a:solidFill>
              </a:rPr>
              <a:t>An XSL style sheet consists of one or more </a:t>
            </a:r>
            <a:r>
              <a:rPr lang="en-SG" altLang="en-US" sz="2400" b="1" smtClean="0">
                <a:solidFill>
                  <a:srgbClr val="FF0000"/>
                </a:solidFill>
              </a:rPr>
              <a:t>set of rules</a:t>
            </a:r>
            <a:r>
              <a:rPr lang="en-SG" altLang="en-US" sz="2400" smtClean="0">
                <a:solidFill>
                  <a:srgbClr val="FF0000"/>
                </a:solidFill>
              </a:rPr>
              <a:t> that are called </a:t>
            </a:r>
            <a:r>
              <a:rPr lang="en-SG" altLang="en-US" sz="2400" b="1" smtClean="0">
                <a:solidFill>
                  <a:srgbClr val="FF0000"/>
                </a:solidFill>
              </a:rPr>
              <a:t>templates</a:t>
            </a:r>
            <a:r>
              <a:rPr lang="en-SG" altLang="en-US" sz="2400" smtClean="0"/>
              <a:t>.</a:t>
            </a:r>
          </a:p>
          <a:p>
            <a:pPr algn="just"/>
            <a:r>
              <a:rPr lang="en-SG" altLang="en-US" sz="2400" smtClean="0"/>
              <a:t>A template contains rules to apply when a specified node is matched.</a:t>
            </a:r>
            <a:endParaRPr lang="en-US" altLang="en-US" sz="2400" smtClean="0"/>
          </a:p>
          <a:p>
            <a:pPr algn="just" eaLnBrk="1" hangingPunct="1"/>
            <a:r>
              <a:rPr lang="en-US" altLang="en-US" sz="2400" smtClean="0"/>
              <a:t>The &lt;xsl:template&gt; element is used to build templates.</a:t>
            </a:r>
          </a:p>
          <a:p>
            <a:pPr algn="just" eaLnBrk="1" hangingPunct="1"/>
            <a:r>
              <a:rPr lang="en-US" altLang="en-US" sz="2400" smtClean="0"/>
              <a:t>The </a:t>
            </a:r>
            <a:r>
              <a:rPr lang="en-US" altLang="en-US" sz="2400" b="1" smtClean="0">
                <a:solidFill>
                  <a:schemeClr val="accent2"/>
                </a:solidFill>
              </a:rPr>
              <a:t>match</a:t>
            </a:r>
            <a:r>
              <a:rPr lang="en-US" altLang="en-US" sz="2400" smtClean="0">
                <a:solidFill>
                  <a:schemeClr val="accent2"/>
                </a:solidFill>
              </a:rPr>
              <a:t> attribute</a:t>
            </a:r>
            <a:r>
              <a:rPr lang="en-US" altLang="en-US" sz="2400" smtClean="0"/>
              <a:t> is used to associate a template with an XML element. </a:t>
            </a:r>
          </a:p>
          <a:p>
            <a:pPr algn="just" eaLnBrk="1" hangingPunct="1"/>
            <a:r>
              <a:rPr lang="en-US" altLang="en-US" sz="2400" smtClean="0"/>
              <a:t>The value of the match attribute is an XPath expression (i.e. match="/" defines the whole document).</a:t>
            </a:r>
          </a:p>
        </p:txBody>
      </p:sp>
      <p:sp>
        <p:nvSpPr>
          <p:cNvPr id="35844" name="Rectangle 5"/>
          <p:cNvSpPr>
            <a:spLocks noChangeArrowheads="1"/>
          </p:cNvSpPr>
          <p:nvPr/>
        </p:nvSpPr>
        <p:spPr bwMode="auto">
          <a:xfrm>
            <a:off x="673100" y="5586413"/>
            <a:ext cx="7151688" cy="1096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a:solidFill>
                  <a:schemeClr val="tx1"/>
                </a:solidFill>
                <a:latin typeface="Trebuchet MS" panose="020B0603020202020204" pitchFamily="34" charset="0"/>
                <a:cs typeface="Arial" panose="020B0604020202020204" pitchFamily="34" charset="0"/>
              </a:defRPr>
            </a:lvl1pPr>
            <a:lvl2pPr marL="742950" indent="-285750"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pPr eaLnBrk="1" hangingPunct="1"/>
            <a:r>
              <a:rPr lang="en-US" altLang="en-US">
                <a:solidFill>
                  <a:schemeClr val="accent2"/>
                </a:solidFill>
              </a:rPr>
              <a:t>&lt;xsl:template match="/"&gt; …. &lt;/xsl:template&gt;</a:t>
            </a:r>
          </a:p>
          <a:p>
            <a:pPr eaLnBrk="1" hangingPunct="1"/>
            <a:r>
              <a:rPr lang="en-US" altLang="en-US">
                <a:solidFill>
                  <a:schemeClr val="accent2"/>
                </a:solidFill>
              </a:rPr>
              <a:t>&lt;xsl:template match=“catalog/cd"&gt; …. &lt;/xsl:template&gt;</a:t>
            </a:r>
          </a:p>
          <a:p>
            <a:pPr eaLnBrk="1" hangingPunct="1"/>
            <a:endParaRPr lang="en-US" altLang="en-US">
              <a:solidFill>
                <a:schemeClr val="accent2"/>
              </a:solidFill>
            </a:endParaRPr>
          </a:p>
        </p:txBody>
      </p:sp>
      <p:sp>
        <p:nvSpPr>
          <p:cNvPr id="35845" name="Text Box 7"/>
          <p:cNvSpPr txBox="1">
            <a:spLocks noChangeArrowheads="1"/>
          </p:cNvSpPr>
          <p:nvPr/>
        </p:nvSpPr>
        <p:spPr bwMode="auto">
          <a:xfrm>
            <a:off x="3892550" y="5180013"/>
            <a:ext cx="187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chemeClr val="tx1"/>
                </a:solidFill>
                <a:latin typeface="Trebuchet MS" panose="020B0603020202020204" pitchFamily="34" charset="0"/>
                <a:cs typeface="Arial" panose="020B0604020202020204" pitchFamily="34" charset="0"/>
              </a:defRPr>
            </a:lvl1pPr>
            <a:lvl2pPr marL="742950" indent="-285750"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pPr eaLnBrk="1" hangingPunct="1"/>
            <a:r>
              <a:rPr lang="en-US" altLang="en-US" sz="1800"/>
              <a:t>Root element</a:t>
            </a:r>
          </a:p>
        </p:txBody>
      </p:sp>
      <p:sp>
        <p:nvSpPr>
          <p:cNvPr id="35846" name="Line 8"/>
          <p:cNvSpPr>
            <a:spLocks noChangeShapeType="1"/>
          </p:cNvSpPr>
          <p:nvPr/>
        </p:nvSpPr>
        <p:spPr bwMode="auto">
          <a:xfrm flipH="1">
            <a:off x="3644900" y="5462588"/>
            <a:ext cx="336550" cy="192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7" name="Text Box 9"/>
          <p:cNvSpPr txBox="1">
            <a:spLocks noChangeArrowheads="1"/>
          </p:cNvSpPr>
          <p:nvPr/>
        </p:nvSpPr>
        <p:spPr bwMode="auto">
          <a:xfrm>
            <a:off x="4900613" y="6335713"/>
            <a:ext cx="1343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chemeClr val="tx1"/>
                </a:solidFill>
                <a:latin typeface="Trebuchet MS" panose="020B0603020202020204" pitchFamily="34" charset="0"/>
                <a:cs typeface="Arial" panose="020B0604020202020204" pitchFamily="34" charset="0"/>
              </a:defRPr>
            </a:lvl1pPr>
            <a:lvl2pPr marL="742950" indent="-285750"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pPr eaLnBrk="1" hangingPunct="1"/>
            <a:r>
              <a:rPr lang="en-US" altLang="en-US" sz="1800"/>
              <a:t>cd element</a:t>
            </a:r>
          </a:p>
        </p:txBody>
      </p:sp>
      <p:sp>
        <p:nvSpPr>
          <p:cNvPr id="35848" name="Line 11"/>
          <p:cNvSpPr>
            <a:spLocks noChangeShapeType="1"/>
          </p:cNvSpPr>
          <p:nvPr/>
        </p:nvSpPr>
        <p:spPr bwMode="auto">
          <a:xfrm flipH="1" flipV="1">
            <a:off x="4813300" y="6292850"/>
            <a:ext cx="155575" cy="179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bwMode="auto">
          <a:xfrm>
            <a:off x="457200" y="774700"/>
            <a:ext cx="8229600" cy="642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XSLT &lt;xsl:apply-templates&gt; Element</a:t>
            </a:r>
          </a:p>
        </p:txBody>
      </p:sp>
      <p:sp>
        <p:nvSpPr>
          <p:cNvPr id="36867" name="Rectangle 3"/>
          <p:cNvSpPr>
            <a:spLocks noGrp="1" noChangeArrowheads="1"/>
          </p:cNvSpPr>
          <p:nvPr>
            <p:ph type="body" idx="4294967295"/>
          </p:nvPr>
        </p:nvSpPr>
        <p:spPr bwMode="auto">
          <a:xfrm>
            <a:off x="457200" y="1693863"/>
            <a:ext cx="8229600" cy="2492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z="2400" smtClean="0"/>
              <a:t>The &lt;xsl:apply-templates&gt; element applies a template to the current element or to the current element's child nodes.</a:t>
            </a:r>
          </a:p>
          <a:p>
            <a:pPr algn="just" eaLnBrk="1" hangingPunct="1">
              <a:buFontTx/>
              <a:buNone/>
            </a:pPr>
            <a:endParaRPr lang="en-US" altLang="en-US" sz="2400" smtClean="0"/>
          </a:p>
          <a:p>
            <a:pPr algn="just" eaLnBrk="1" hangingPunct="1"/>
            <a:r>
              <a:rPr lang="en-US" altLang="en-US" sz="2400" smtClean="0"/>
              <a:t>If we add a </a:t>
            </a:r>
            <a:r>
              <a:rPr lang="en-US" altLang="en-US" sz="2400" smtClean="0">
                <a:solidFill>
                  <a:schemeClr val="accent2"/>
                </a:solidFill>
              </a:rPr>
              <a:t>select attribute</a:t>
            </a:r>
            <a:r>
              <a:rPr lang="en-US" altLang="en-US" sz="2400" smtClean="0"/>
              <a:t> to the &lt;xsl:apply-templates&gt; element it will process only the child element that matches the value of the attribute.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bwMode="auto">
          <a:xfrm>
            <a:off x="457200" y="774700"/>
            <a:ext cx="8229600" cy="642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&lt;xsl:apply-templates&gt; Example</a:t>
            </a:r>
          </a:p>
        </p:txBody>
      </p:sp>
      <p:sp>
        <p:nvSpPr>
          <p:cNvPr id="37891" name="Rectangle 3"/>
          <p:cNvSpPr>
            <a:spLocks noGrp="1" noChangeArrowheads="1"/>
          </p:cNvSpPr>
          <p:nvPr>
            <p:ph type="body" idx="4294967295"/>
          </p:nvPr>
        </p:nvSpPr>
        <p:spPr bwMode="auto">
          <a:xfrm>
            <a:off x="38100" y="1511300"/>
            <a:ext cx="7710488" cy="5003800"/>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ltLang="en-US" sz="2000" smtClean="0"/>
              <a:t>&lt;?xml version="1.0" ?&gt;</a:t>
            </a:r>
          </a:p>
          <a:p>
            <a:pPr>
              <a:lnSpc>
                <a:spcPct val="80000"/>
              </a:lnSpc>
              <a:buFontTx/>
              <a:buNone/>
            </a:pPr>
            <a:r>
              <a:rPr lang="en-US" altLang="en-US" sz="2000" smtClean="0"/>
              <a:t>&lt;xsl:stylesheet xmlns:xsl="http://www.w3.org/1999/XSL/Transform" version="1.0"&gt;</a:t>
            </a:r>
          </a:p>
          <a:p>
            <a:pPr>
              <a:lnSpc>
                <a:spcPct val="80000"/>
              </a:lnSpc>
              <a:buFontTx/>
              <a:buNone/>
            </a:pPr>
            <a:r>
              <a:rPr lang="en-US" altLang="en-US" sz="2000" smtClean="0"/>
              <a:t>&lt;xsl:template match="/"&gt;</a:t>
            </a:r>
          </a:p>
          <a:p>
            <a:pPr>
              <a:lnSpc>
                <a:spcPct val="80000"/>
              </a:lnSpc>
              <a:buFontTx/>
              <a:buNone/>
            </a:pPr>
            <a:r>
              <a:rPr lang="en-US" altLang="en-US" sz="2000" smtClean="0"/>
              <a:t>   &lt;html&gt; &lt;head&gt; &lt;/head&gt;</a:t>
            </a:r>
          </a:p>
          <a:p>
            <a:pPr>
              <a:lnSpc>
                <a:spcPct val="80000"/>
              </a:lnSpc>
              <a:buFontTx/>
              <a:buNone/>
            </a:pPr>
            <a:r>
              <a:rPr lang="en-US" altLang="en-US" sz="2000" smtClean="0"/>
              <a:t>      &lt;body&gt;</a:t>
            </a:r>
          </a:p>
          <a:p>
            <a:pPr>
              <a:lnSpc>
                <a:spcPct val="80000"/>
              </a:lnSpc>
              <a:buFontTx/>
              <a:buNone/>
            </a:pPr>
            <a:r>
              <a:rPr lang="en-US" altLang="en-US" sz="2000" smtClean="0"/>
              <a:t>	    </a:t>
            </a:r>
            <a:r>
              <a:rPr lang="en-US" altLang="en-US" sz="2000" smtClean="0">
                <a:solidFill>
                  <a:schemeClr val="accent2"/>
                </a:solidFill>
              </a:rPr>
              <a:t>&lt;xsl:apply-templates select="/persondata/name"/&gt;</a:t>
            </a:r>
          </a:p>
          <a:p>
            <a:pPr>
              <a:lnSpc>
                <a:spcPct val="80000"/>
              </a:lnSpc>
              <a:buFontTx/>
              <a:buNone/>
            </a:pPr>
            <a:r>
              <a:rPr lang="en-US" altLang="en-US" sz="2000" smtClean="0"/>
              <a:t>      &lt;/body&gt;</a:t>
            </a:r>
          </a:p>
          <a:p>
            <a:pPr>
              <a:lnSpc>
                <a:spcPct val="80000"/>
              </a:lnSpc>
              <a:buFontTx/>
              <a:buNone/>
            </a:pPr>
            <a:r>
              <a:rPr lang="en-US" altLang="en-US" sz="2000" smtClean="0"/>
              <a:t>   &lt;/html&gt;&lt;/xsl:template&gt;</a:t>
            </a:r>
          </a:p>
          <a:p>
            <a:pPr>
              <a:lnSpc>
                <a:spcPct val="80000"/>
              </a:lnSpc>
              <a:buFontTx/>
              <a:buNone/>
            </a:pPr>
            <a:r>
              <a:rPr lang="en-US" altLang="en-US" sz="2000" smtClean="0">
                <a:solidFill>
                  <a:schemeClr val="accent2"/>
                </a:solidFill>
              </a:rPr>
              <a:t>&lt;xsl:template match="/persondata/name"&gt;</a:t>
            </a:r>
          </a:p>
          <a:p>
            <a:pPr>
              <a:lnSpc>
                <a:spcPct val="80000"/>
              </a:lnSpc>
              <a:buFontTx/>
              <a:buNone/>
            </a:pPr>
            <a:r>
              <a:rPr lang="en-US" altLang="en-US" sz="2000" smtClean="0"/>
              <a:t>     &lt;p&gt; First Name : &lt;xsl:value-of select="firstname" /&gt; &lt;br/&gt;</a:t>
            </a:r>
          </a:p>
          <a:p>
            <a:pPr>
              <a:lnSpc>
                <a:spcPct val="80000"/>
              </a:lnSpc>
              <a:buFontTx/>
              <a:buNone/>
            </a:pPr>
            <a:r>
              <a:rPr lang="en-US" altLang="en-US" sz="2000" smtClean="0"/>
              <a:t>            </a:t>
            </a:r>
            <a:r>
              <a:rPr lang="en-US" altLang="en-US" sz="1800" smtClean="0"/>
              <a:t>Last Name : &lt;xsl:value-of select="lastname" /&gt; &lt;br/&gt;</a:t>
            </a:r>
          </a:p>
          <a:p>
            <a:pPr>
              <a:lnSpc>
                <a:spcPct val="80000"/>
              </a:lnSpc>
              <a:buFontTx/>
              <a:buNone/>
            </a:pPr>
            <a:r>
              <a:rPr lang="en-US" altLang="en-US" sz="1800" smtClean="0"/>
              <a:t>            DateofBirth : &lt;xsl:value-of select="@dob" /&gt; </a:t>
            </a:r>
            <a:endParaRPr lang="en-US" altLang="en-US" sz="2000" smtClean="0"/>
          </a:p>
          <a:p>
            <a:pPr>
              <a:lnSpc>
                <a:spcPct val="80000"/>
              </a:lnSpc>
              <a:buFontTx/>
              <a:buNone/>
            </a:pPr>
            <a:r>
              <a:rPr lang="en-US" altLang="en-US" sz="2000" smtClean="0"/>
              <a:t>     &lt;/p&gt;</a:t>
            </a:r>
          </a:p>
          <a:p>
            <a:pPr>
              <a:lnSpc>
                <a:spcPct val="80000"/>
              </a:lnSpc>
              <a:buFontTx/>
              <a:buNone/>
            </a:pPr>
            <a:r>
              <a:rPr lang="en-US" altLang="en-US" sz="2000" smtClean="0"/>
              <a:t>&lt;/xsl:template&gt;</a:t>
            </a:r>
          </a:p>
          <a:p>
            <a:pPr>
              <a:lnSpc>
                <a:spcPct val="80000"/>
              </a:lnSpc>
              <a:buFontTx/>
              <a:buNone/>
            </a:pPr>
            <a:r>
              <a:rPr lang="en-US" altLang="en-US" sz="2000" smtClean="0"/>
              <a:t>&lt;/xsl:stylesheet&gt;</a:t>
            </a:r>
          </a:p>
        </p:txBody>
      </p:sp>
      <p:pic>
        <p:nvPicPr>
          <p:cNvPr id="37892" name="Picture 5"/>
          <p:cNvPicPr>
            <a:picLocks noChangeAspect="1" noChangeArrowheads="1"/>
          </p:cNvPicPr>
          <p:nvPr/>
        </p:nvPicPr>
        <p:blipFill>
          <a:blip r:embed="rId2">
            <a:extLst>
              <a:ext uri="{28A0092B-C50C-407E-A947-70E740481C1C}">
                <a14:useLocalDpi xmlns:a14="http://schemas.microsoft.com/office/drawing/2010/main" val="0"/>
              </a:ext>
            </a:extLst>
          </a:blip>
          <a:srcRect t="37999" r="60150" b="42075"/>
          <a:stretch>
            <a:fillRect/>
          </a:stretch>
        </p:blipFill>
        <p:spPr bwMode="auto">
          <a:xfrm>
            <a:off x="6599238" y="5065713"/>
            <a:ext cx="23653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6"/>
          <p:cNvPicPr>
            <a:picLocks noChangeAspect="1" noChangeArrowheads="1"/>
          </p:cNvPicPr>
          <p:nvPr/>
        </p:nvPicPr>
        <p:blipFill>
          <a:blip r:embed="rId3">
            <a:extLst>
              <a:ext uri="{28A0092B-C50C-407E-A947-70E740481C1C}">
                <a14:useLocalDpi xmlns:a14="http://schemas.microsoft.com/office/drawing/2010/main" val="0"/>
              </a:ext>
            </a:extLst>
          </a:blip>
          <a:srcRect l="1949" t="40038" r="53204" b="25740"/>
          <a:stretch>
            <a:fillRect/>
          </a:stretch>
        </p:blipFill>
        <p:spPr bwMode="auto">
          <a:xfrm>
            <a:off x="5788025" y="2173288"/>
            <a:ext cx="3355975"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457200" y="72072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Creating CSS for XML</a:t>
            </a:r>
          </a:p>
        </p:txBody>
      </p:sp>
      <p:sp>
        <p:nvSpPr>
          <p:cNvPr id="5123" name="Content Placeholder 2"/>
          <p:cNvSpPr>
            <a:spLocks noGrp="1"/>
          </p:cNvSpPr>
          <p:nvPr>
            <p:ph idx="1"/>
          </p:nvPr>
        </p:nvSpPr>
        <p:spPr bwMode="auto">
          <a:xfrm>
            <a:off x="457200" y="1423851"/>
            <a:ext cx="8229600" cy="5434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None/>
            </a:pPr>
            <a:r>
              <a:rPr lang="en-US" altLang="en-US" sz="2400" dirty="0"/>
              <a:t>/* </a:t>
            </a:r>
            <a:r>
              <a:rPr lang="en-US" altLang="en-US" sz="2400" dirty="0" smtClean="0">
                <a:solidFill>
                  <a:srgbClr val="FF0000"/>
                </a:solidFill>
              </a:rPr>
              <a:t>bookstore.xml </a:t>
            </a:r>
            <a:r>
              <a:rPr lang="en-US" altLang="en-US" sz="2400" dirty="0"/>
              <a:t>*/</a:t>
            </a:r>
            <a:endParaRPr lang="en-US" altLang="en-US" sz="2800" dirty="0"/>
          </a:p>
          <a:p>
            <a:pPr>
              <a:buFontTx/>
              <a:buNone/>
            </a:pPr>
            <a:r>
              <a:rPr lang="en-US" altLang="en-US" sz="2400" dirty="0" smtClean="0"/>
              <a:t>&lt;?xml version="1.0" encoding="utf-8"?&gt;</a:t>
            </a:r>
          </a:p>
          <a:p>
            <a:pPr>
              <a:buFontTx/>
              <a:buNone/>
            </a:pPr>
            <a:r>
              <a:rPr lang="en-US" altLang="en-US" sz="2400" dirty="0" smtClean="0">
                <a:solidFill>
                  <a:srgbClr val="FF0000"/>
                </a:solidFill>
              </a:rPr>
              <a:t>&lt;?xml-stylesheet </a:t>
            </a:r>
            <a:r>
              <a:rPr lang="en-US" altLang="en-US" sz="2400" dirty="0" err="1" smtClean="0">
                <a:solidFill>
                  <a:srgbClr val="FF0000"/>
                </a:solidFill>
              </a:rPr>
              <a:t>href</a:t>
            </a:r>
            <a:r>
              <a:rPr lang="en-US" altLang="en-US" sz="2400" dirty="0" smtClean="0">
                <a:solidFill>
                  <a:srgbClr val="FF0000"/>
                </a:solidFill>
              </a:rPr>
              <a:t>="</a:t>
            </a:r>
            <a:r>
              <a:rPr lang="en-US" altLang="en-US" sz="2400" dirty="0" smtClean="0">
                <a:solidFill>
                  <a:schemeClr val="accent6"/>
                </a:solidFill>
              </a:rPr>
              <a:t>bookstore.css</a:t>
            </a:r>
            <a:r>
              <a:rPr lang="en-US" altLang="en-US" sz="2400" dirty="0" smtClean="0">
                <a:solidFill>
                  <a:srgbClr val="FF0000"/>
                </a:solidFill>
              </a:rPr>
              <a:t>" type="text/</a:t>
            </a:r>
            <a:r>
              <a:rPr lang="en-US" altLang="en-US" sz="2400" dirty="0" err="1" smtClean="0">
                <a:solidFill>
                  <a:srgbClr val="FF0000"/>
                </a:solidFill>
              </a:rPr>
              <a:t>css</a:t>
            </a:r>
            <a:r>
              <a:rPr lang="en-US" altLang="en-US" sz="2400" dirty="0" smtClean="0">
                <a:solidFill>
                  <a:srgbClr val="FF0000"/>
                </a:solidFill>
              </a:rPr>
              <a:t>"?&gt;</a:t>
            </a:r>
          </a:p>
          <a:p>
            <a:pPr>
              <a:buFontTx/>
              <a:buNone/>
            </a:pPr>
            <a:r>
              <a:rPr lang="en-US" altLang="en-US" sz="2400" dirty="0" smtClean="0"/>
              <a:t>&lt;bookstore name="ABC BOOK Junction"&gt;</a:t>
            </a:r>
          </a:p>
          <a:p>
            <a:pPr>
              <a:buFontTx/>
              <a:buNone/>
            </a:pPr>
            <a:r>
              <a:rPr lang="en-US" altLang="en-US" sz="2400" dirty="0" smtClean="0"/>
              <a:t>&lt;!--This is my store--&gt;</a:t>
            </a:r>
          </a:p>
          <a:p>
            <a:pPr>
              <a:buFontTx/>
              <a:buNone/>
            </a:pPr>
            <a:r>
              <a:rPr lang="en-US" altLang="en-US" sz="2400" dirty="0" smtClean="0"/>
              <a:t>&lt;book&gt;&lt;!--This is a book--&gt;</a:t>
            </a:r>
          </a:p>
          <a:p>
            <a:pPr>
              <a:buFontTx/>
              <a:buNone/>
            </a:pPr>
            <a:r>
              <a:rPr lang="en-US" altLang="en-US" sz="2400" dirty="0" smtClean="0"/>
              <a:t>&lt;</a:t>
            </a:r>
            <a:r>
              <a:rPr lang="en-US" altLang="en-US" sz="2400" dirty="0" err="1" smtClean="0"/>
              <a:t>isbn</a:t>
            </a:r>
            <a:r>
              <a:rPr lang="en-US" altLang="en-US" sz="2400" dirty="0" smtClean="0"/>
              <a:t>&gt;ISBN473268742&lt;/</a:t>
            </a:r>
            <a:r>
              <a:rPr lang="en-US" altLang="en-US" sz="2400" dirty="0" err="1" smtClean="0"/>
              <a:t>isbn</a:t>
            </a:r>
            <a:r>
              <a:rPr lang="en-US" altLang="en-US" sz="2400" dirty="0" smtClean="0"/>
              <a:t>&gt;</a:t>
            </a:r>
          </a:p>
          <a:p>
            <a:pPr>
              <a:buFontTx/>
              <a:buNone/>
            </a:pPr>
            <a:r>
              <a:rPr lang="en-US" altLang="en-US" sz="2400" dirty="0" smtClean="0"/>
              <a:t>&lt;title&gt;The </a:t>
            </a:r>
            <a:r>
              <a:rPr lang="en-US" altLang="en-US" sz="2400" dirty="0" err="1" smtClean="0"/>
              <a:t>Woad</a:t>
            </a:r>
            <a:r>
              <a:rPr lang="en-US" altLang="en-US" sz="2400" dirty="0" smtClean="0"/>
              <a:t> Raider&lt;/title&gt;</a:t>
            </a:r>
          </a:p>
          <a:p>
            <a:pPr>
              <a:buFontTx/>
              <a:buNone/>
            </a:pPr>
            <a:r>
              <a:rPr lang="en-US" altLang="en-US" sz="2400" dirty="0" smtClean="0"/>
              <a:t>&lt;author&gt;John Doe&lt;/author&gt;</a:t>
            </a:r>
          </a:p>
          <a:p>
            <a:pPr>
              <a:buFontTx/>
              <a:buNone/>
            </a:pPr>
            <a:r>
              <a:rPr lang="en-US" altLang="en-US" sz="2400" dirty="0" smtClean="0"/>
              <a:t>&lt;year&gt;1989&lt;/year&gt;</a:t>
            </a:r>
          </a:p>
          <a:p>
            <a:pPr>
              <a:buFontTx/>
              <a:buNone/>
            </a:pPr>
            <a:r>
              <a:rPr lang="en-US" altLang="en-US" sz="2400" dirty="0" smtClean="0"/>
              <a:t>&lt;/book&gt;</a:t>
            </a:r>
          </a:p>
          <a:p>
            <a:pPr>
              <a:buFontTx/>
              <a:buNone/>
            </a:pPr>
            <a:r>
              <a:rPr lang="en-US" altLang="en-US" sz="2400" b="1" dirty="0" smtClean="0"/>
              <a:t>&lt;/</a:t>
            </a:r>
            <a:r>
              <a:rPr lang="en-US" altLang="en-US" sz="2400" dirty="0" smtClean="0"/>
              <a:t>bookstore&gt; </a:t>
            </a:r>
            <a:endParaRPr lang="en-US" altLang="en-US" sz="24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bwMode="auto">
          <a:xfrm>
            <a:off x="457200" y="774700"/>
            <a:ext cx="8229600" cy="642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&lt;xsl:apply-templates&gt; Example</a:t>
            </a:r>
          </a:p>
        </p:txBody>
      </p:sp>
      <p:sp>
        <p:nvSpPr>
          <p:cNvPr id="38915" name="Rectangle 3"/>
          <p:cNvSpPr>
            <a:spLocks noGrp="1" noChangeArrowheads="1"/>
          </p:cNvSpPr>
          <p:nvPr>
            <p:ph type="body" idx="4294967295"/>
          </p:nvPr>
        </p:nvSpPr>
        <p:spPr bwMode="auto">
          <a:xfrm>
            <a:off x="550863" y="1746250"/>
            <a:ext cx="7678737" cy="4502150"/>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None/>
            </a:pPr>
            <a:r>
              <a:rPr lang="en-SG" altLang="en-US" sz="2200" smtClean="0"/>
              <a:t>&lt;?xml version="1.0" encoding="ISO-8859-1"?&gt; </a:t>
            </a:r>
          </a:p>
          <a:p>
            <a:pPr eaLnBrk="1" hangingPunct="1">
              <a:buFontTx/>
              <a:buNone/>
            </a:pPr>
            <a:r>
              <a:rPr lang="en-SG" altLang="en-US" sz="2200" smtClean="0"/>
              <a:t>&lt;xsl:stylesheet version="1.0" 				</a:t>
            </a:r>
          </a:p>
          <a:p>
            <a:pPr eaLnBrk="1" hangingPunct="1">
              <a:buFontTx/>
              <a:buNone/>
            </a:pPr>
            <a:r>
              <a:rPr lang="en-SG" altLang="en-US" sz="2200" smtClean="0"/>
              <a:t>xmlns:xsl="http://www.w3.org/1999/XSL/Transform"&gt;</a:t>
            </a:r>
          </a:p>
          <a:p>
            <a:pPr eaLnBrk="1" hangingPunct="1">
              <a:buFontTx/>
              <a:buNone/>
            </a:pPr>
            <a:r>
              <a:rPr lang="en-SG" altLang="en-US" sz="2200" smtClean="0"/>
              <a:t>&lt;xsl:template match="/"&gt;</a:t>
            </a:r>
          </a:p>
          <a:p>
            <a:pPr algn="just" eaLnBrk="1" hangingPunct="1">
              <a:buFontTx/>
              <a:buNone/>
            </a:pPr>
            <a:r>
              <a:rPr lang="en-SG" altLang="en-US" sz="2200" smtClean="0"/>
              <a:t>&lt;html&gt; </a:t>
            </a:r>
          </a:p>
          <a:p>
            <a:pPr algn="just" eaLnBrk="1" hangingPunct="1">
              <a:buFontTx/>
              <a:buNone/>
            </a:pPr>
            <a:r>
              <a:rPr lang="en-SG" altLang="en-US" sz="2200" smtClean="0"/>
              <a:t>	&lt;body&gt; </a:t>
            </a:r>
          </a:p>
          <a:p>
            <a:pPr algn="just" eaLnBrk="1" hangingPunct="1">
              <a:buFontTx/>
              <a:buNone/>
            </a:pPr>
            <a:r>
              <a:rPr lang="en-SG" altLang="en-US" sz="2200" smtClean="0"/>
              <a:t>		&lt;h2&gt;My CD Collection&lt;/h2&gt; </a:t>
            </a:r>
          </a:p>
          <a:p>
            <a:pPr algn="just" eaLnBrk="1" hangingPunct="1">
              <a:buFontTx/>
              <a:buNone/>
            </a:pPr>
            <a:r>
              <a:rPr lang="en-SG" altLang="en-US" sz="2200" smtClean="0"/>
              <a:t>		</a:t>
            </a:r>
            <a:r>
              <a:rPr lang="en-SG" altLang="en-US" sz="2200" smtClean="0">
                <a:solidFill>
                  <a:schemeClr val="accent2"/>
                </a:solidFill>
              </a:rPr>
              <a:t>&lt;xsl:apply-templates/&gt;</a:t>
            </a:r>
          </a:p>
          <a:p>
            <a:pPr algn="just" eaLnBrk="1" hangingPunct="1">
              <a:buFontTx/>
              <a:buNone/>
            </a:pPr>
            <a:r>
              <a:rPr lang="en-SG" altLang="en-US" sz="2200" smtClean="0"/>
              <a:t>	&lt;/body&gt; </a:t>
            </a:r>
          </a:p>
          <a:p>
            <a:pPr algn="just" eaLnBrk="1" hangingPunct="1">
              <a:buFontTx/>
              <a:buNone/>
            </a:pPr>
            <a:r>
              <a:rPr lang="en-SG" altLang="en-US" sz="2200" smtClean="0"/>
              <a:t>&lt;/html&gt; </a:t>
            </a:r>
          </a:p>
          <a:p>
            <a:pPr algn="just" eaLnBrk="1" hangingPunct="1">
              <a:buFontTx/>
              <a:buNone/>
            </a:pPr>
            <a:r>
              <a:rPr lang="en-SG" altLang="en-US" sz="2200" smtClean="0"/>
              <a:t>&lt;/xsl:template&gt;</a:t>
            </a:r>
            <a:endParaRPr lang="en-US" altLang="en-US" sz="22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bwMode="auto">
          <a:xfrm>
            <a:off x="457200" y="774700"/>
            <a:ext cx="8229600" cy="6429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&lt;xsl:apply-templates&gt; Example</a:t>
            </a:r>
          </a:p>
        </p:txBody>
      </p:sp>
      <p:sp>
        <p:nvSpPr>
          <p:cNvPr id="39939" name="Rectangle 3"/>
          <p:cNvSpPr>
            <a:spLocks noGrp="1" noChangeArrowheads="1"/>
          </p:cNvSpPr>
          <p:nvPr>
            <p:ph type="body" idx="4294967295"/>
          </p:nvPr>
        </p:nvSpPr>
        <p:spPr bwMode="auto">
          <a:xfrm>
            <a:off x="288925" y="1493838"/>
            <a:ext cx="8712200" cy="4802187"/>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buFontTx/>
              <a:buNone/>
            </a:pPr>
            <a:r>
              <a:rPr lang="en-SG" altLang="en-US" sz="2000" dirty="0" smtClean="0">
                <a:solidFill>
                  <a:schemeClr val="accent2"/>
                </a:solidFill>
              </a:rPr>
              <a:t>&lt;</a:t>
            </a:r>
            <a:r>
              <a:rPr lang="en-SG" altLang="en-US" sz="2000" dirty="0" err="1" smtClean="0">
                <a:solidFill>
                  <a:schemeClr val="accent2"/>
                </a:solidFill>
              </a:rPr>
              <a:t>xsl:template</a:t>
            </a:r>
            <a:r>
              <a:rPr lang="en-SG" altLang="en-US" sz="2000" dirty="0" smtClean="0">
                <a:solidFill>
                  <a:schemeClr val="accent2"/>
                </a:solidFill>
              </a:rPr>
              <a:t> match="cd"&gt; </a:t>
            </a:r>
          </a:p>
          <a:p>
            <a:pPr algn="just" eaLnBrk="1" hangingPunct="1">
              <a:lnSpc>
                <a:spcPct val="90000"/>
              </a:lnSpc>
              <a:buFontTx/>
              <a:buNone/>
            </a:pPr>
            <a:r>
              <a:rPr lang="en-SG" altLang="en-US" sz="2000" dirty="0" smtClean="0"/>
              <a:t>&lt;p&gt; 	&lt;</a:t>
            </a:r>
            <a:r>
              <a:rPr lang="en-SG" altLang="en-US" sz="2000" dirty="0" err="1" smtClean="0"/>
              <a:t>xsl:apply-templates</a:t>
            </a:r>
            <a:r>
              <a:rPr lang="en-SG" altLang="en-US" sz="2000" dirty="0" smtClean="0"/>
              <a:t> select="title"/&gt; </a:t>
            </a:r>
          </a:p>
          <a:p>
            <a:pPr algn="just" eaLnBrk="1" hangingPunct="1">
              <a:lnSpc>
                <a:spcPct val="90000"/>
              </a:lnSpc>
              <a:buFontTx/>
              <a:buNone/>
            </a:pPr>
            <a:r>
              <a:rPr lang="en-SG" altLang="en-US" sz="2000" dirty="0" smtClean="0"/>
              <a:t>		&lt;</a:t>
            </a:r>
            <a:r>
              <a:rPr lang="en-SG" altLang="en-US" sz="2000" dirty="0" err="1" smtClean="0"/>
              <a:t>xsl:apply-templates</a:t>
            </a:r>
            <a:r>
              <a:rPr lang="en-SG" altLang="en-US" sz="2000" dirty="0" smtClean="0"/>
              <a:t> select="artist"/&gt;</a:t>
            </a:r>
          </a:p>
          <a:p>
            <a:pPr algn="just" eaLnBrk="1" hangingPunct="1">
              <a:lnSpc>
                <a:spcPct val="90000"/>
              </a:lnSpc>
              <a:buFontTx/>
              <a:buNone/>
            </a:pPr>
            <a:r>
              <a:rPr lang="en-SG" altLang="en-US" sz="2000" dirty="0" smtClean="0"/>
              <a:t>&lt;/p&gt; </a:t>
            </a:r>
          </a:p>
          <a:p>
            <a:pPr algn="just" eaLnBrk="1" hangingPunct="1">
              <a:lnSpc>
                <a:spcPct val="90000"/>
              </a:lnSpc>
              <a:buFontTx/>
              <a:buNone/>
            </a:pPr>
            <a:r>
              <a:rPr lang="en-SG" altLang="en-US" sz="2000" dirty="0" smtClean="0"/>
              <a:t>&lt;/</a:t>
            </a:r>
            <a:r>
              <a:rPr lang="en-SG" altLang="en-US" sz="2000" dirty="0" err="1" smtClean="0"/>
              <a:t>xsl:template</a:t>
            </a:r>
            <a:r>
              <a:rPr lang="en-SG" altLang="en-US" sz="2000" dirty="0" smtClean="0"/>
              <a:t>&gt;</a:t>
            </a:r>
          </a:p>
          <a:p>
            <a:pPr algn="just" eaLnBrk="1" hangingPunct="1">
              <a:lnSpc>
                <a:spcPct val="90000"/>
              </a:lnSpc>
              <a:buFontTx/>
              <a:buNone/>
            </a:pPr>
            <a:r>
              <a:rPr lang="en-SG" altLang="en-US" sz="2000" dirty="0" smtClean="0">
                <a:solidFill>
                  <a:schemeClr val="accent2"/>
                </a:solidFill>
              </a:rPr>
              <a:t>&lt;</a:t>
            </a:r>
            <a:r>
              <a:rPr lang="en-SG" altLang="en-US" sz="2000" dirty="0" err="1" smtClean="0">
                <a:solidFill>
                  <a:schemeClr val="accent2"/>
                </a:solidFill>
              </a:rPr>
              <a:t>xsl:template</a:t>
            </a:r>
            <a:r>
              <a:rPr lang="en-SG" altLang="en-US" sz="2000" dirty="0" smtClean="0">
                <a:solidFill>
                  <a:schemeClr val="accent2"/>
                </a:solidFill>
              </a:rPr>
              <a:t> match="title"&gt;</a:t>
            </a:r>
          </a:p>
          <a:p>
            <a:pPr algn="just" eaLnBrk="1" hangingPunct="1">
              <a:lnSpc>
                <a:spcPct val="90000"/>
              </a:lnSpc>
              <a:buFontTx/>
              <a:buNone/>
            </a:pPr>
            <a:r>
              <a:rPr lang="en-SG" altLang="en-US" sz="2000" dirty="0" smtClean="0"/>
              <a:t>	 Title: &lt;span style="</a:t>
            </a:r>
            <a:r>
              <a:rPr lang="en-SG" altLang="en-US" sz="2000" dirty="0" err="1" smtClean="0"/>
              <a:t>color</a:t>
            </a:r>
            <a:r>
              <a:rPr lang="en-SG" altLang="en-US" sz="2000" dirty="0" smtClean="0"/>
              <a:t>:#ff0000"&gt; </a:t>
            </a:r>
          </a:p>
          <a:p>
            <a:pPr algn="just" eaLnBrk="1" hangingPunct="1">
              <a:lnSpc>
                <a:spcPct val="90000"/>
              </a:lnSpc>
              <a:buFontTx/>
              <a:buNone/>
            </a:pPr>
            <a:r>
              <a:rPr lang="en-SG" altLang="en-US" sz="2000" dirty="0" smtClean="0"/>
              <a:t>       &lt;</a:t>
            </a:r>
            <a:r>
              <a:rPr lang="en-SG" altLang="en-US" sz="2000" dirty="0" err="1" smtClean="0"/>
              <a:t>xsl:value-of</a:t>
            </a:r>
            <a:r>
              <a:rPr lang="en-SG" altLang="en-US" sz="2000" dirty="0" smtClean="0"/>
              <a:t> select="."/&gt;&lt;/span&gt; &lt;</a:t>
            </a:r>
            <a:r>
              <a:rPr lang="en-SG" altLang="en-US" sz="2000" dirty="0" err="1" smtClean="0"/>
              <a:t>br</a:t>
            </a:r>
            <a:r>
              <a:rPr lang="en-SG" altLang="en-US" sz="2000" dirty="0" smtClean="0"/>
              <a:t> /&gt; </a:t>
            </a:r>
          </a:p>
          <a:p>
            <a:pPr algn="just" eaLnBrk="1" hangingPunct="1">
              <a:lnSpc>
                <a:spcPct val="90000"/>
              </a:lnSpc>
              <a:buFontTx/>
              <a:buNone/>
            </a:pPr>
            <a:r>
              <a:rPr lang="en-SG" altLang="en-US" sz="2000" dirty="0" smtClean="0"/>
              <a:t>&lt;/</a:t>
            </a:r>
            <a:r>
              <a:rPr lang="en-SG" altLang="en-US" sz="2000" dirty="0" err="1" smtClean="0"/>
              <a:t>xsl:template</a:t>
            </a:r>
            <a:r>
              <a:rPr lang="en-SG" altLang="en-US" sz="2000" dirty="0" smtClean="0"/>
              <a:t>&gt;</a:t>
            </a:r>
          </a:p>
          <a:p>
            <a:pPr algn="just" eaLnBrk="1" hangingPunct="1">
              <a:lnSpc>
                <a:spcPct val="90000"/>
              </a:lnSpc>
              <a:buFontTx/>
              <a:buNone/>
            </a:pPr>
            <a:r>
              <a:rPr lang="en-SG" altLang="en-US" sz="2000" dirty="0" smtClean="0">
                <a:solidFill>
                  <a:schemeClr val="accent2"/>
                </a:solidFill>
              </a:rPr>
              <a:t>&lt;</a:t>
            </a:r>
            <a:r>
              <a:rPr lang="en-SG" altLang="en-US" sz="2000" dirty="0" err="1" smtClean="0">
                <a:solidFill>
                  <a:schemeClr val="accent2"/>
                </a:solidFill>
              </a:rPr>
              <a:t>xsl:template</a:t>
            </a:r>
            <a:r>
              <a:rPr lang="en-SG" altLang="en-US" sz="2000" dirty="0" smtClean="0">
                <a:solidFill>
                  <a:schemeClr val="accent2"/>
                </a:solidFill>
              </a:rPr>
              <a:t> match="artist"&gt; </a:t>
            </a:r>
          </a:p>
          <a:p>
            <a:pPr algn="just" eaLnBrk="1" hangingPunct="1">
              <a:lnSpc>
                <a:spcPct val="90000"/>
              </a:lnSpc>
              <a:buFontTx/>
              <a:buNone/>
            </a:pPr>
            <a:r>
              <a:rPr lang="en-SG" altLang="en-US" sz="2000" dirty="0" smtClean="0"/>
              <a:t>	Artist: &lt;span style="</a:t>
            </a:r>
            <a:r>
              <a:rPr lang="en-SG" altLang="en-US" sz="2000" dirty="0" err="1" smtClean="0"/>
              <a:t>color</a:t>
            </a:r>
            <a:r>
              <a:rPr lang="en-SG" altLang="en-US" sz="2000" dirty="0" smtClean="0"/>
              <a:t>:#00ff00"&gt;</a:t>
            </a:r>
          </a:p>
          <a:p>
            <a:pPr algn="just" eaLnBrk="1" hangingPunct="1">
              <a:lnSpc>
                <a:spcPct val="90000"/>
              </a:lnSpc>
              <a:buFontTx/>
              <a:buNone/>
            </a:pPr>
            <a:r>
              <a:rPr lang="en-SG" altLang="en-US" sz="2000" dirty="0" smtClean="0"/>
              <a:t>    &lt;</a:t>
            </a:r>
            <a:r>
              <a:rPr lang="en-SG" altLang="en-US" sz="2000" dirty="0" err="1" smtClean="0"/>
              <a:t>xsl:value-of</a:t>
            </a:r>
            <a:r>
              <a:rPr lang="en-SG" altLang="en-US" sz="2000" dirty="0" smtClean="0"/>
              <a:t> select="."/&gt;&lt;/span&gt;&lt;</a:t>
            </a:r>
            <a:r>
              <a:rPr lang="en-SG" altLang="en-US" sz="2000" dirty="0" err="1" smtClean="0"/>
              <a:t>br</a:t>
            </a:r>
            <a:r>
              <a:rPr lang="en-SG" altLang="en-US" sz="2000" dirty="0" smtClean="0"/>
              <a:t> /&gt; </a:t>
            </a:r>
          </a:p>
          <a:p>
            <a:pPr algn="just" eaLnBrk="1" hangingPunct="1">
              <a:lnSpc>
                <a:spcPct val="90000"/>
              </a:lnSpc>
              <a:buFontTx/>
              <a:buNone/>
            </a:pPr>
            <a:r>
              <a:rPr lang="en-SG" altLang="en-US" sz="2000" dirty="0" smtClean="0"/>
              <a:t>&lt;/</a:t>
            </a:r>
            <a:r>
              <a:rPr lang="en-SG" altLang="en-US" sz="2000" dirty="0" err="1" smtClean="0"/>
              <a:t>xsl:template</a:t>
            </a:r>
            <a:r>
              <a:rPr lang="en-SG" altLang="en-US" sz="2000" dirty="0" smtClean="0"/>
              <a:t>&gt;   &lt;/</a:t>
            </a:r>
            <a:r>
              <a:rPr lang="en-SG" altLang="en-US" sz="2000" dirty="0" err="1" smtClean="0"/>
              <a:t>xsl:stylesheet</a:t>
            </a:r>
            <a:r>
              <a:rPr lang="en-SG" altLang="en-US" sz="2000" dirty="0" smtClean="0"/>
              <a:t>&gt;</a:t>
            </a:r>
            <a:endParaRPr lang="en-US" altLang="en-US" sz="2000" dirty="0" smtClean="0"/>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l="2582" t="33853" r="29984" b="21712"/>
          <a:stretch>
            <a:fillRect/>
          </a:stretch>
        </p:blipFill>
        <p:spPr bwMode="auto">
          <a:xfrm>
            <a:off x="5292725" y="4484688"/>
            <a:ext cx="3109913"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l="491" t="20326" r="70384" b="57538"/>
          <a:stretch>
            <a:fillRect/>
          </a:stretch>
        </p:blipFill>
        <p:spPr bwMode="auto">
          <a:xfrm>
            <a:off x="5186363" y="1550988"/>
            <a:ext cx="376872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bwMode="auto">
          <a:xfrm>
            <a:off x="457200" y="800100"/>
            <a:ext cx="8229600" cy="6175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XSLT &lt;xsl:value-of&gt; Element</a:t>
            </a:r>
          </a:p>
        </p:txBody>
      </p:sp>
      <p:sp>
        <p:nvSpPr>
          <p:cNvPr id="40963" name="Rectangle 3"/>
          <p:cNvSpPr>
            <a:spLocks noGrp="1" noChangeArrowheads="1"/>
          </p:cNvSpPr>
          <p:nvPr>
            <p:ph type="body" idx="4294967295"/>
          </p:nvPr>
        </p:nvSpPr>
        <p:spPr bwMode="auto">
          <a:xfrm>
            <a:off x="393700" y="1695450"/>
            <a:ext cx="8382000" cy="153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2400" smtClean="0"/>
              <a:t>used to </a:t>
            </a:r>
            <a:r>
              <a:rPr lang="en-US" altLang="en-US" sz="2400" smtClean="0">
                <a:solidFill>
                  <a:schemeClr val="accent2"/>
                </a:solidFill>
              </a:rPr>
              <a:t>extract the value of an XML element</a:t>
            </a:r>
            <a:r>
              <a:rPr lang="en-US" altLang="en-US" sz="2400" smtClean="0"/>
              <a:t> and add it to the output stream of the transformation.</a:t>
            </a:r>
          </a:p>
          <a:p>
            <a:pPr eaLnBrk="1" hangingPunct="1">
              <a:lnSpc>
                <a:spcPct val="80000"/>
              </a:lnSpc>
            </a:pPr>
            <a:r>
              <a:rPr lang="en-US" altLang="en-US" sz="2400" smtClean="0"/>
              <a:t>Has a mandatory attribute “</a:t>
            </a:r>
            <a:r>
              <a:rPr lang="en-US" altLang="en-US" sz="2400" smtClean="0">
                <a:solidFill>
                  <a:srgbClr val="4664C4"/>
                </a:solidFill>
              </a:rPr>
              <a:t>select</a:t>
            </a:r>
            <a:r>
              <a:rPr lang="en-US" altLang="en-US" sz="2400" smtClean="0"/>
              <a:t>”.</a:t>
            </a:r>
          </a:p>
          <a:p>
            <a:pPr eaLnBrk="1" hangingPunct="1">
              <a:lnSpc>
                <a:spcPct val="80000"/>
              </a:lnSpc>
            </a:pPr>
            <a:r>
              <a:rPr lang="en-US" altLang="en-US" sz="2400" smtClean="0"/>
              <a:t>The value of the </a:t>
            </a:r>
            <a:r>
              <a:rPr lang="en-US" altLang="en-US" sz="2400" b="1" smtClean="0">
                <a:solidFill>
                  <a:srgbClr val="4664C4"/>
                </a:solidFill>
              </a:rPr>
              <a:t>select</a:t>
            </a:r>
            <a:r>
              <a:rPr lang="en-US" altLang="en-US" sz="2400" smtClean="0">
                <a:solidFill>
                  <a:srgbClr val="4664C4"/>
                </a:solidFill>
              </a:rPr>
              <a:t> attribute</a:t>
            </a:r>
            <a:r>
              <a:rPr lang="en-US" altLang="en-US" sz="2400" smtClean="0"/>
              <a:t> is an XPath expression. </a:t>
            </a:r>
          </a:p>
          <a:p>
            <a:pPr eaLnBrk="1" hangingPunct="1">
              <a:lnSpc>
                <a:spcPct val="80000"/>
              </a:lnSpc>
            </a:pPr>
            <a:endParaRPr lang="en-US" altLang="en-US" sz="2400" smtClean="0"/>
          </a:p>
        </p:txBody>
      </p:sp>
      <p:sp>
        <p:nvSpPr>
          <p:cNvPr id="40964" name="Rectangle 5"/>
          <p:cNvSpPr>
            <a:spLocks noChangeArrowheads="1"/>
          </p:cNvSpPr>
          <p:nvPr/>
        </p:nvSpPr>
        <p:spPr bwMode="auto">
          <a:xfrm>
            <a:off x="277813" y="3194050"/>
            <a:ext cx="86741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200">
                <a:solidFill>
                  <a:schemeClr val="tx1"/>
                </a:solidFill>
                <a:latin typeface="Trebuchet MS" panose="020B0603020202020204" pitchFamily="34" charset="0"/>
                <a:cs typeface="Arial" panose="020B0604020202020204" pitchFamily="34" charset="0"/>
              </a:defRPr>
            </a:lvl1pPr>
            <a:lvl2pPr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pPr lvl="1" eaLnBrk="1" hangingPunct="1"/>
            <a:r>
              <a:rPr lang="en-US" altLang="en-US" sz="2000"/>
              <a:t>&lt;xsl:value-of </a:t>
            </a:r>
            <a:r>
              <a:rPr lang="en-US" altLang="en-US" sz="2000">
                <a:solidFill>
                  <a:srgbClr val="4664C4"/>
                </a:solidFill>
              </a:rPr>
              <a:t>select=“person/firstname"</a:t>
            </a:r>
            <a:r>
              <a:rPr lang="en-US" altLang="en-US" sz="2000"/>
              <a:t> /&gt;</a:t>
            </a:r>
            <a:r>
              <a:rPr lang="en-US" altLang="en-US" sz="1800"/>
              <a:t>// return element text content </a:t>
            </a:r>
          </a:p>
          <a:p>
            <a:pPr lvl="1" eaLnBrk="1" hangingPunct="1"/>
            <a:r>
              <a:rPr lang="en-US" altLang="en-US" sz="2000"/>
              <a:t>&lt;xsl:value-of select=“." /&gt;// return current context node element </a:t>
            </a:r>
          </a:p>
          <a:p>
            <a:pPr lvl="1" eaLnBrk="1" hangingPunct="1"/>
            <a:r>
              <a:rPr lang="en-US" altLang="en-US" sz="2000"/>
              <a:t>&lt;xsl:value-of </a:t>
            </a:r>
            <a:r>
              <a:rPr lang="en-US" altLang="en-US" sz="2000">
                <a:solidFill>
                  <a:srgbClr val="4664C4"/>
                </a:solidFill>
              </a:rPr>
              <a:t>select="@dob" /&gt;</a:t>
            </a:r>
            <a:r>
              <a:rPr lang="en-US" altLang="en-US" sz="2000"/>
              <a:t> </a:t>
            </a:r>
            <a:r>
              <a:rPr lang="en-US" altLang="en-US" sz="1800"/>
              <a:t>// return attribute value</a:t>
            </a:r>
          </a:p>
          <a:p>
            <a:pPr lvl="1" eaLnBrk="1" hangingPunct="1"/>
            <a:r>
              <a:rPr lang="en-US" altLang="en-US"/>
              <a:t>&lt;xsl:value-of </a:t>
            </a:r>
            <a:r>
              <a:rPr lang="en-US" altLang="en-US">
                <a:solidFill>
                  <a:srgbClr val="4664C4"/>
                </a:solidFill>
              </a:rPr>
              <a:t>select=“count</a:t>
            </a:r>
            <a:r>
              <a:rPr lang="en-US" altLang="en-US"/>
              <a:t>(/persondata/person)"</a:t>
            </a:r>
            <a:r>
              <a:rPr lang="en-US" altLang="en-US">
                <a:solidFill>
                  <a:srgbClr val="4664C4"/>
                </a:solidFill>
              </a:rPr>
              <a:t> /&gt;</a:t>
            </a:r>
            <a:r>
              <a:rPr lang="en-US" altLang="en-US"/>
              <a:t> </a:t>
            </a:r>
          </a:p>
          <a:p>
            <a:pPr lvl="1" eaLnBrk="1" hangingPunct="1"/>
            <a:r>
              <a:rPr lang="en-US" altLang="en-US" sz="2000"/>
              <a:t>// return number of person elements </a:t>
            </a:r>
          </a:p>
          <a:p>
            <a:pPr lvl="1" eaLnBrk="1" hangingPunct="1"/>
            <a:endParaRPr lang="en-US" altLang="en-US" sz="2000"/>
          </a:p>
          <a:p>
            <a:pPr lvl="1" eaLnBrk="1" hangingPunct="1"/>
            <a:r>
              <a:rPr lang="en-US" altLang="en-US" sz="2000"/>
              <a:t>Note: if there is more than one node (element), value-of element uses the value of the </a:t>
            </a:r>
            <a:r>
              <a:rPr lang="en-US" altLang="en-US" sz="2000">
                <a:solidFill>
                  <a:srgbClr val="FF0000"/>
                </a:solidFill>
              </a:rPr>
              <a:t>first node </a:t>
            </a:r>
            <a:r>
              <a:rPr lang="en-US" altLang="en-US" sz="2000"/>
              <a:t>in the document.</a:t>
            </a:r>
          </a:p>
          <a:p>
            <a:pPr lvl="1" eaLnBrk="1" hangingPunct="1"/>
            <a:endParaRPr lang="en-US" altLang="en-US" sz="2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bwMode="auto">
          <a:xfrm>
            <a:off x="420688" y="815975"/>
            <a:ext cx="8229600" cy="638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XSLT &lt;xsl:if&gt; Element</a:t>
            </a:r>
          </a:p>
        </p:txBody>
      </p:sp>
      <p:sp>
        <p:nvSpPr>
          <p:cNvPr id="41987" name="Rectangle 3"/>
          <p:cNvSpPr>
            <a:spLocks noGrp="1" noChangeArrowheads="1"/>
          </p:cNvSpPr>
          <p:nvPr>
            <p:ph type="body" idx="4294967295"/>
          </p:nvPr>
        </p:nvSpPr>
        <p:spPr bwMode="auto">
          <a:xfrm>
            <a:off x="457200" y="168275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z="2400" smtClean="0"/>
              <a:t>To put a conditional if test against the content of the XML file, add an &lt;xsl:if&gt; element to the XSL document.</a:t>
            </a:r>
          </a:p>
          <a:p>
            <a:pPr algn="just" eaLnBrk="1" hangingPunct="1"/>
            <a:r>
              <a:rPr lang="en-US" altLang="en-US" sz="2400" smtClean="0"/>
              <a:t>&lt;xsl:if&gt; element tests whether a boolean condition is true or false. If it is true, content of xsl:if is instantiated.</a:t>
            </a:r>
            <a:endParaRPr lang="en-US" altLang="en-US" sz="2400" b="1" smtClean="0"/>
          </a:p>
          <a:p>
            <a:pPr algn="just" eaLnBrk="1" hangingPunct="1"/>
            <a:endParaRPr lang="en-US" altLang="en-US" sz="2400" b="1" smtClean="0"/>
          </a:p>
          <a:p>
            <a:pPr algn="just" eaLnBrk="1" hangingPunct="1"/>
            <a:r>
              <a:rPr lang="en-US" altLang="en-US" sz="2400" b="1" smtClean="0"/>
              <a:t>Syntax</a:t>
            </a:r>
          </a:p>
          <a:p>
            <a:pPr lvl="2" algn="just" eaLnBrk="1" hangingPunct="1">
              <a:buFontTx/>
              <a:buNone/>
            </a:pPr>
            <a:r>
              <a:rPr lang="en-US" altLang="en-US" sz="2200" b="1" smtClean="0"/>
              <a:t>&lt;xsl:if test="</a:t>
            </a:r>
            <a:r>
              <a:rPr lang="en-US" altLang="en-US" sz="2200" b="1" i="1" smtClean="0"/>
              <a:t>expression</a:t>
            </a:r>
            <a:r>
              <a:rPr lang="en-US" altLang="en-US" sz="2200" b="1" smtClean="0"/>
              <a:t>"&gt; </a:t>
            </a:r>
          </a:p>
          <a:p>
            <a:pPr lvl="2" algn="just" eaLnBrk="1" hangingPunct="1">
              <a:buFontTx/>
              <a:buNone/>
            </a:pPr>
            <a:r>
              <a:rPr lang="en-US" altLang="en-US" sz="2200" b="1" smtClean="0"/>
              <a:t>		...some output if the expression is true... ... </a:t>
            </a:r>
          </a:p>
          <a:p>
            <a:pPr lvl="2" algn="just" eaLnBrk="1" hangingPunct="1">
              <a:buFontTx/>
              <a:buNone/>
            </a:pPr>
            <a:r>
              <a:rPr lang="en-US" altLang="en-US" sz="2200" b="1" smtClean="0"/>
              <a:t>&lt;/xsl:if&gt;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249238" y="1530350"/>
            <a:ext cx="8685212" cy="5303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chemeClr val="tx1"/>
                </a:solidFill>
                <a:latin typeface="Trebuchet MS" panose="020B0603020202020204" pitchFamily="34" charset="0"/>
                <a:cs typeface="Arial" panose="020B0604020202020204" pitchFamily="34" charset="0"/>
              </a:defRPr>
            </a:lvl1pPr>
            <a:lvl2pPr marL="742950" indent="-285750"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r>
              <a:rPr lang="en-SG" altLang="en-US" sz="2000">
                <a:latin typeface="Times New Roman" panose="02020603050405020304" pitchFamily="18" charset="0"/>
              </a:rPr>
              <a:t>&lt;?xml version="1.0" ?&gt;</a:t>
            </a:r>
          </a:p>
          <a:p>
            <a:pPr eaLnBrk="1" hangingPunct="1"/>
            <a:r>
              <a:rPr lang="en-SG" altLang="en-US" sz="2000">
                <a:latin typeface="Times New Roman" panose="02020603050405020304" pitchFamily="18" charset="0"/>
              </a:rPr>
              <a:t>&lt;xsl:stylesheet xmlns:xsl=http://www.w3.org/1999/XSL/Transform&gt;</a:t>
            </a:r>
          </a:p>
          <a:p>
            <a:pPr eaLnBrk="1" hangingPunct="1"/>
            <a:r>
              <a:rPr lang="en-SG" altLang="en-US" sz="2000">
                <a:latin typeface="Times New Roman" panose="02020603050405020304" pitchFamily="18" charset="0"/>
              </a:rPr>
              <a:t>&lt;xsl:template match="/"&gt;</a:t>
            </a:r>
          </a:p>
          <a:p>
            <a:pPr eaLnBrk="1" hangingPunct="1"/>
            <a:r>
              <a:rPr lang="en-SG" altLang="en-US" sz="2000">
                <a:latin typeface="Times New Roman" panose="02020603050405020304" pitchFamily="18" charset="0"/>
              </a:rPr>
              <a:t>   &lt;html&gt;</a:t>
            </a:r>
          </a:p>
          <a:p>
            <a:pPr eaLnBrk="1" hangingPunct="1"/>
            <a:r>
              <a:rPr lang="en-SG" altLang="en-US" sz="2000">
                <a:latin typeface="Times New Roman" panose="02020603050405020304" pitchFamily="18" charset="0"/>
              </a:rPr>
              <a:t>       &lt;head&gt;&lt;title&gt;Apply Template Test&lt;/title&gt;&lt;/head&gt;</a:t>
            </a:r>
          </a:p>
          <a:p>
            <a:pPr eaLnBrk="1" hangingPunct="1"/>
            <a:r>
              <a:rPr lang="en-SG" altLang="en-US" sz="2000">
                <a:latin typeface="Times New Roman" panose="02020603050405020304" pitchFamily="18" charset="0"/>
              </a:rPr>
              <a:t>         &lt;body&gt;</a:t>
            </a:r>
          </a:p>
          <a:p>
            <a:pPr eaLnBrk="1" hangingPunct="1"/>
            <a:r>
              <a:rPr lang="en-SG" altLang="en-US" sz="2000">
                <a:latin typeface="Times New Roman" panose="02020603050405020304" pitchFamily="18" charset="0"/>
              </a:rPr>
              <a:t>	&lt;xsl:apply-templates select="/persondata/name"/&gt;</a:t>
            </a:r>
          </a:p>
          <a:p>
            <a:pPr eaLnBrk="1" hangingPunct="1"/>
            <a:r>
              <a:rPr lang="en-SG" altLang="en-US" sz="2000">
                <a:latin typeface="Times New Roman" panose="02020603050405020304" pitchFamily="18" charset="0"/>
              </a:rPr>
              <a:t>        &lt;/body&gt;</a:t>
            </a:r>
          </a:p>
          <a:p>
            <a:pPr eaLnBrk="1" hangingPunct="1"/>
            <a:r>
              <a:rPr lang="en-SG" altLang="en-US" sz="2000">
                <a:latin typeface="Times New Roman" panose="02020603050405020304" pitchFamily="18" charset="0"/>
              </a:rPr>
              <a:t>   &lt;/html&gt;&lt;/xsl:template&gt;</a:t>
            </a:r>
          </a:p>
          <a:p>
            <a:pPr eaLnBrk="1" hangingPunct="1"/>
            <a:r>
              <a:rPr lang="en-SG" altLang="en-US" sz="2000">
                <a:latin typeface="Times New Roman" panose="02020603050405020304" pitchFamily="18" charset="0"/>
              </a:rPr>
              <a:t>&lt;xsl:template match="/persondata/name"&gt;</a:t>
            </a:r>
          </a:p>
          <a:p>
            <a:pPr eaLnBrk="1" hangingPunct="1"/>
            <a:r>
              <a:rPr lang="en-SG" altLang="en-US" sz="2000">
                <a:solidFill>
                  <a:schemeClr val="accent2"/>
                </a:solidFill>
                <a:latin typeface="Times New Roman" panose="02020603050405020304" pitchFamily="18" charset="0"/>
              </a:rPr>
              <a:t>&lt;xsl:if test="age &amp;gt; 5"&gt;</a:t>
            </a:r>
            <a:r>
              <a:rPr lang="en-SG" altLang="en-US" sz="2000">
                <a:latin typeface="Times New Roman" panose="02020603050405020304" pitchFamily="18" charset="0"/>
              </a:rPr>
              <a:t>     </a:t>
            </a:r>
          </a:p>
          <a:p>
            <a:pPr eaLnBrk="1" hangingPunct="1"/>
            <a:r>
              <a:rPr lang="en-SG" altLang="en-US" sz="2000">
                <a:latin typeface="Times New Roman" panose="02020603050405020304" pitchFamily="18" charset="0"/>
              </a:rPr>
              <a:t>&lt;p&gt;    &lt;xsl:value-of select="firstname" /&gt;</a:t>
            </a:r>
          </a:p>
          <a:p>
            <a:pPr eaLnBrk="1" hangingPunct="1"/>
            <a:r>
              <a:rPr lang="en-SG" altLang="en-US" sz="2000">
                <a:latin typeface="Times New Roman" panose="02020603050405020304" pitchFamily="18" charset="0"/>
              </a:rPr>
              <a:t>           &lt;xsl:value-of select="lastname" /&gt; </a:t>
            </a:r>
          </a:p>
          <a:p>
            <a:pPr eaLnBrk="1" hangingPunct="1"/>
            <a:r>
              <a:rPr lang="en-SG" altLang="en-US" sz="2000">
                <a:latin typeface="Times New Roman" panose="02020603050405020304" pitchFamily="18" charset="0"/>
              </a:rPr>
              <a:t>             is not a baby.</a:t>
            </a:r>
          </a:p>
          <a:p>
            <a:pPr eaLnBrk="1" hangingPunct="1"/>
            <a:r>
              <a:rPr lang="en-SG" altLang="en-US" sz="2000">
                <a:latin typeface="Times New Roman" panose="02020603050405020304" pitchFamily="18" charset="0"/>
              </a:rPr>
              <a:t>&lt;/p&gt;</a:t>
            </a:r>
          </a:p>
          <a:p>
            <a:pPr eaLnBrk="1" hangingPunct="1"/>
            <a:r>
              <a:rPr lang="en-SG" altLang="en-US" sz="2000">
                <a:solidFill>
                  <a:schemeClr val="accent2"/>
                </a:solidFill>
                <a:latin typeface="Times New Roman" panose="02020603050405020304" pitchFamily="18" charset="0"/>
              </a:rPr>
              <a:t>&lt;/xsl:if&gt;</a:t>
            </a:r>
          </a:p>
          <a:p>
            <a:pPr eaLnBrk="1" hangingPunct="1"/>
            <a:r>
              <a:rPr lang="en-SG" altLang="en-US" sz="2000">
                <a:latin typeface="Times New Roman" panose="02020603050405020304" pitchFamily="18" charset="0"/>
              </a:rPr>
              <a:t>&lt;/xsl:template&gt;</a:t>
            </a:r>
            <a:r>
              <a:rPr lang="en-SG" altLang="en-US">
                <a:latin typeface="Times New Roman" panose="02020603050405020304" pitchFamily="18" charset="0"/>
              </a:rPr>
              <a:t>&lt;/xsl:stylesheet </a:t>
            </a:r>
            <a:r>
              <a:rPr lang="en-SG" altLang="en-US" sz="2000">
                <a:latin typeface="Times New Roman" panose="02020603050405020304" pitchFamily="18" charset="0"/>
              </a:rPr>
              <a:t>&gt;</a:t>
            </a:r>
          </a:p>
        </p:txBody>
      </p:sp>
      <p:sp>
        <p:nvSpPr>
          <p:cNvPr id="3" name="Rectangle 2"/>
          <p:cNvSpPr txBox="1">
            <a:spLocks noChangeArrowheads="1"/>
          </p:cNvSpPr>
          <p:nvPr/>
        </p:nvSpPr>
        <p:spPr bwMode="auto">
          <a:xfrm>
            <a:off x="420688" y="815975"/>
            <a:ext cx="8229600" cy="638175"/>
          </a:xfrm>
          <a:prstGeom prst="rect">
            <a:avLst/>
          </a:prstGeom>
          <a:noFill/>
          <a:ln>
            <a:miter lim="800000"/>
            <a:headEnd/>
            <a:tailEnd/>
          </a:ln>
        </p:spPr>
        <p:txBody>
          <a:bodyPr anchor="b"/>
          <a:lstStyle/>
          <a:p>
            <a:pPr algn="ctr">
              <a:defRPr/>
            </a:pPr>
            <a:r>
              <a:rPr lang="en-US" sz="3600" b="1" kern="0" dirty="0">
                <a:solidFill>
                  <a:schemeClr val="tx2"/>
                </a:solidFill>
                <a:latin typeface="+mj-lt"/>
                <a:ea typeface="+mj-ea"/>
                <a:cs typeface="+mj-cs"/>
              </a:rPr>
              <a:t>&lt;</a:t>
            </a:r>
            <a:r>
              <a:rPr lang="en-US" sz="3600" b="1" kern="0" dirty="0" err="1">
                <a:solidFill>
                  <a:schemeClr val="tx2"/>
                </a:solidFill>
                <a:latin typeface="+mj-lt"/>
                <a:ea typeface="+mj-ea"/>
                <a:cs typeface="+mj-cs"/>
              </a:rPr>
              <a:t>xsl:if</a:t>
            </a:r>
            <a:r>
              <a:rPr lang="en-US" sz="3600" b="1" kern="0" dirty="0">
                <a:solidFill>
                  <a:schemeClr val="tx2"/>
                </a:solidFill>
                <a:latin typeface="+mj-lt"/>
                <a:ea typeface="+mj-ea"/>
                <a:cs typeface="+mj-cs"/>
              </a:rPr>
              <a:t>&gt; Example</a:t>
            </a:r>
          </a:p>
        </p:txBody>
      </p:sp>
      <p:pic>
        <p:nvPicPr>
          <p:cNvPr id="43012" name="Picture 6"/>
          <p:cNvPicPr>
            <a:picLocks noChangeAspect="1" noChangeArrowheads="1"/>
          </p:cNvPicPr>
          <p:nvPr/>
        </p:nvPicPr>
        <p:blipFill>
          <a:blip r:embed="rId2">
            <a:extLst>
              <a:ext uri="{28A0092B-C50C-407E-A947-70E740481C1C}">
                <a14:useLocalDpi xmlns:a14="http://schemas.microsoft.com/office/drawing/2010/main" val="0"/>
              </a:ext>
            </a:extLst>
          </a:blip>
          <a:srcRect l="2232" t="36415" r="9003" b="43477"/>
          <a:stretch>
            <a:fillRect/>
          </a:stretch>
        </p:blipFill>
        <p:spPr bwMode="auto">
          <a:xfrm>
            <a:off x="6416675" y="2178050"/>
            <a:ext cx="2495550"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7"/>
          <p:cNvPicPr>
            <a:picLocks noChangeAspect="1" noChangeArrowheads="1"/>
          </p:cNvPicPr>
          <p:nvPr/>
        </p:nvPicPr>
        <p:blipFill>
          <a:blip r:embed="rId3">
            <a:extLst>
              <a:ext uri="{28A0092B-C50C-407E-A947-70E740481C1C}">
                <a14:useLocalDpi xmlns:a14="http://schemas.microsoft.com/office/drawing/2010/main" val="0"/>
              </a:ext>
            </a:extLst>
          </a:blip>
          <a:srcRect l="1703" t="35841" r="53316" b="6775"/>
          <a:stretch>
            <a:fillRect/>
          </a:stretch>
        </p:blipFill>
        <p:spPr bwMode="auto">
          <a:xfrm>
            <a:off x="4897438" y="3763963"/>
            <a:ext cx="4246562"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bwMode="auto">
          <a:xfrm>
            <a:off x="457200" y="798513"/>
            <a:ext cx="8229600" cy="646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XSLT &lt;xsl:choose&gt; Element</a:t>
            </a:r>
          </a:p>
        </p:txBody>
      </p:sp>
      <p:sp>
        <p:nvSpPr>
          <p:cNvPr id="44035" name="Rectangle 3"/>
          <p:cNvSpPr>
            <a:spLocks noGrp="1" noChangeArrowheads="1"/>
          </p:cNvSpPr>
          <p:nvPr>
            <p:ph type="body" idx="4294967295"/>
          </p:nvPr>
        </p:nvSpPr>
        <p:spPr bwMode="auto">
          <a:xfrm>
            <a:off x="277813" y="1585913"/>
            <a:ext cx="8494712" cy="5054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z="2200" smtClean="0"/>
              <a:t>xsl:if element either outputs something or output nothing, xsl:choose element intended to allow alternate output options.</a:t>
            </a:r>
          </a:p>
          <a:p>
            <a:pPr algn="just" eaLnBrk="1" hangingPunct="1"/>
            <a:r>
              <a:rPr lang="en-US" altLang="en-US" sz="2200" smtClean="0"/>
              <a:t>The </a:t>
            </a:r>
            <a:r>
              <a:rPr lang="en-US" altLang="en-US" sz="2200" smtClean="0">
                <a:solidFill>
                  <a:schemeClr val="accent2"/>
                </a:solidFill>
              </a:rPr>
              <a:t>&lt;xsl:choose&gt;</a:t>
            </a:r>
            <a:r>
              <a:rPr lang="en-US" altLang="en-US" sz="2200" smtClean="0"/>
              <a:t> element is used in conjunction with </a:t>
            </a:r>
            <a:r>
              <a:rPr lang="en-US" altLang="en-US" sz="2200" smtClean="0">
                <a:solidFill>
                  <a:schemeClr val="accent2"/>
                </a:solidFill>
              </a:rPr>
              <a:t>&lt;xsl:when&gt;</a:t>
            </a:r>
            <a:r>
              <a:rPr lang="en-US" altLang="en-US" sz="2200" smtClean="0"/>
              <a:t> and </a:t>
            </a:r>
            <a:r>
              <a:rPr lang="en-US" altLang="en-US" sz="2200" smtClean="0">
                <a:solidFill>
                  <a:schemeClr val="accent2"/>
                </a:solidFill>
              </a:rPr>
              <a:t>&lt;xsl:otherwise&gt;</a:t>
            </a:r>
            <a:r>
              <a:rPr lang="en-US" altLang="en-US" sz="2200" smtClean="0"/>
              <a:t> to express multiple conditional tests. </a:t>
            </a:r>
          </a:p>
          <a:p>
            <a:pPr algn="just" eaLnBrk="1" hangingPunct="1"/>
            <a:r>
              <a:rPr lang="en-US" altLang="en-US" sz="2200" smtClean="0"/>
              <a:t>xsl:choose element can have an arbitrary number or xsl:when elements as its child.</a:t>
            </a:r>
            <a:r>
              <a:rPr lang="en-US" altLang="en-US" sz="2000" smtClean="0"/>
              <a:t> </a:t>
            </a:r>
          </a:p>
          <a:p>
            <a:pPr algn="just" eaLnBrk="1" hangingPunct="1">
              <a:lnSpc>
                <a:spcPct val="80000"/>
              </a:lnSpc>
              <a:buFontTx/>
              <a:buNone/>
            </a:pPr>
            <a:endParaRPr lang="en-US" altLang="en-US" sz="2000" smtClean="0"/>
          </a:p>
          <a:p>
            <a:pPr algn="just" eaLnBrk="1" hangingPunct="1">
              <a:lnSpc>
                <a:spcPct val="80000"/>
              </a:lnSpc>
              <a:buFontTx/>
              <a:buNone/>
            </a:pPr>
            <a:r>
              <a:rPr lang="en-US" altLang="en-US" sz="1800" b="1" smtClean="0"/>
              <a:t>		</a:t>
            </a:r>
            <a:r>
              <a:rPr lang="en-US" altLang="en-US" sz="2000" b="1" smtClean="0"/>
              <a:t>&lt;xsl:choose&gt;</a:t>
            </a:r>
          </a:p>
          <a:p>
            <a:pPr lvl="2" algn="just" eaLnBrk="1" hangingPunct="1">
              <a:lnSpc>
                <a:spcPct val="80000"/>
              </a:lnSpc>
              <a:buFontTx/>
              <a:buNone/>
            </a:pPr>
            <a:r>
              <a:rPr lang="en-US" altLang="en-US" sz="2000" b="1" smtClean="0"/>
              <a:t> 		 &lt;xsl:when test="expression"&gt;</a:t>
            </a:r>
          </a:p>
          <a:p>
            <a:pPr lvl="2" algn="just" eaLnBrk="1" hangingPunct="1">
              <a:lnSpc>
                <a:spcPct val="80000"/>
              </a:lnSpc>
              <a:buFontTx/>
              <a:buNone/>
            </a:pPr>
            <a:r>
              <a:rPr lang="en-US" altLang="en-US" sz="2000" smtClean="0"/>
              <a:t>   			 ... some output ...// if test is true, this part output</a:t>
            </a:r>
          </a:p>
          <a:p>
            <a:pPr lvl="2" algn="just" eaLnBrk="1" hangingPunct="1">
              <a:lnSpc>
                <a:spcPct val="80000"/>
              </a:lnSpc>
              <a:buFontTx/>
              <a:buNone/>
            </a:pPr>
            <a:r>
              <a:rPr lang="en-US" altLang="en-US" sz="2000" smtClean="0"/>
              <a:t>  		</a:t>
            </a:r>
            <a:r>
              <a:rPr lang="en-US" altLang="en-US" sz="2000" b="1" smtClean="0"/>
              <a:t>&lt;/xsl:when&gt;</a:t>
            </a:r>
          </a:p>
          <a:p>
            <a:pPr lvl="2" algn="just" eaLnBrk="1" hangingPunct="1">
              <a:lnSpc>
                <a:spcPct val="80000"/>
              </a:lnSpc>
              <a:buFontTx/>
              <a:buNone/>
            </a:pPr>
            <a:r>
              <a:rPr lang="en-US" altLang="en-US" sz="2000" smtClean="0"/>
              <a:t>  		</a:t>
            </a:r>
            <a:r>
              <a:rPr lang="en-US" altLang="en-US" sz="2000" b="1" smtClean="0"/>
              <a:t>&lt;xsl:otherwise&gt;	</a:t>
            </a:r>
          </a:p>
          <a:p>
            <a:pPr lvl="2" algn="just" eaLnBrk="1" hangingPunct="1">
              <a:lnSpc>
                <a:spcPct val="80000"/>
              </a:lnSpc>
              <a:buFontTx/>
              <a:buNone/>
            </a:pPr>
            <a:r>
              <a:rPr lang="en-US" altLang="en-US" sz="2000" smtClean="0"/>
              <a:t>   			 ... some output ....// if test is false, this part output</a:t>
            </a:r>
          </a:p>
          <a:p>
            <a:pPr lvl="2" algn="just" eaLnBrk="1" hangingPunct="1">
              <a:lnSpc>
                <a:spcPct val="80000"/>
              </a:lnSpc>
              <a:buFontTx/>
              <a:buNone/>
            </a:pPr>
            <a:r>
              <a:rPr lang="en-US" altLang="en-US" sz="2000" b="1" smtClean="0"/>
              <a:t> 		&lt;/xsl:otherwise&gt;</a:t>
            </a:r>
          </a:p>
          <a:p>
            <a:pPr lvl="2" algn="just" eaLnBrk="1" hangingPunct="1">
              <a:lnSpc>
                <a:spcPct val="80000"/>
              </a:lnSpc>
              <a:buFontTx/>
              <a:buNone/>
            </a:pPr>
            <a:r>
              <a:rPr lang="en-US" altLang="en-US" sz="2000" b="1" smtClean="0"/>
              <a:t>&lt;/xsl:choose&gt;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ChangeArrowheads="1"/>
          </p:cNvSpPr>
          <p:nvPr/>
        </p:nvSpPr>
        <p:spPr bwMode="auto">
          <a:xfrm>
            <a:off x="163513" y="1450975"/>
            <a:ext cx="7866062" cy="5078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chemeClr val="tx1"/>
                </a:solidFill>
                <a:latin typeface="Trebuchet MS" panose="020B0603020202020204" pitchFamily="34" charset="0"/>
                <a:cs typeface="Arial" panose="020B0604020202020204" pitchFamily="34" charset="0"/>
              </a:defRPr>
            </a:lvl1pPr>
            <a:lvl2pPr marL="742950" indent="-285750"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pPr eaLnBrk="1" hangingPunct="1"/>
            <a:r>
              <a:rPr lang="en-SG" altLang="en-US" sz="1800">
                <a:latin typeface="Times New Roman" panose="02020603050405020304" pitchFamily="18" charset="0"/>
              </a:rPr>
              <a:t>&lt;body&gt;</a:t>
            </a:r>
          </a:p>
          <a:p>
            <a:pPr eaLnBrk="1" hangingPunct="1"/>
            <a:r>
              <a:rPr lang="en-SG" altLang="en-US" sz="1800">
                <a:latin typeface="Times New Roman" panose="02020603050405020304" pitchFamily="18" charset="0"/>
              </a:rPr>
              <a:t>   &lt;xsl:apply-templates select="/persondata/name"/&gt;</a:t>
            </a:r>
          </a:p>
          <a:p>
            <a:pPr eaLnBrk="1" hangingPunct="1"/>
            <a:r>
              <a:rPr lang="en-SG" altLang="en-US" sz="1800">
                <a:latin typeface="Times New Roman" panose="02020603050405020304" pitchFamily="18" charset="0"/>
              </a:rPr>
              <a:t> &lt;/body&gt;</a:t>
            </a:r>
          </a:p>
          <a:p>
            <a:pPr eaLnBrk="1" hangingPunct="1"/>
            <a:r>
              <a:rPr lang="en-SG" altLang="en-US" sz="1800">
                <a:latin typeface="Times New Roman" panose="02020603050405020304" pitchFamily="18" charset="0"/>
              </a:rPr>
              <a:t>&lt;/html&gt;&lt;/xsl:template&gt;</a:t>
            </a:r>
          </a:p>
          <a:p>
            <a:pPr eaLnBrk="1" hangingPunct="1"/>
            <a:r>
              <a:rPr lang="en-SG" altLang="en-US" sz="1800">
                <a:latin typeface="Times New Roman" panose="02020603050405020304" pitchFamily="18" charset="0"/>
              </a:rPr>
              <a:t>&lt;xsl:template match="/persondata/name"&gt;</a:t>
            </a:r>
          </a:p>
          <a:p>
            <a:pPr eaLnBrk="1" hangingPunct="1"/>
            <a:r>
              <a:rPr lang="en-SG" altLang="en-US" sz="1800">
                <a:latin typeface="Times New Roman" panose="02020603050405020304" pitchFamily="18" charset="0"/>
              </a:rPr>
              <a:t>&lt;xsl:choose&gt;     </a:t>
            </a:r>
          </a:p>
          <a:p>
            <a:pPr eaLnBrk="1" hangingPunct="1"/>
            <a:r>
              <a:rPr lang="en-SG" altLang="en-US" sz="1800">
                <a:latin typeface="Times New Roman" panose="02020603050405020304" pitchFamily="18" charset="0"/>
              </a:rPr>
              <a:t>      &lt;xsl:when  test="age &amp;gt; 5"&gt;</a:t>
            </a:r>
          </a:p>
          <a:p>
            <a:pPr eaLnBrk="1" hangingPunct="1"/>
            <a:r>
              <a:rPr lang="en-SG" altLang="en-US" sz="1800">
                <a:latin typeface="Times New Roman" panose="02020603050405020304" pitchFamily="18" charset="0"/>
              </a:rPr>
              <a:t>     &lt;p&gt;&lt;xsl:value-of select="firstname" /&gt;</a:t>
            </a:r>
          </a:p>
          <a:p>
            <a:pPr eaLnBrk="1" hangingPunct="1"/>
            <a:r>
              <a:rPr lang="en-SG" altLang="en-US" sz="1800">
                <a:latin typeface="Times New Roman" panose="02020603050405020304" pitchFamily="18" charset="0"/>
              </a:rPr>
              <a:t>           &lt;xsl:value-of select="lastname" /&gt; is not a baby.</a:t>
            </a:r>
          </a:p>
          <a:p>
            <a:pPr eaLnBrk="1" hangingPunct="1"/>
            <a:r>
              <a:rPr lang="en-SG" altLang="en-US" sz="1800">
                <a:latin typeface="Times New Roman" panose="02020603050405020304" pitchFamily="18" charset="0"/>
              </a:rPr>
              <a:t>     &lt;/p&gt;</a:t>
            </a:r>
          </a:p>
          <a:p>
            <a:pPr eaLnBrk="1" hangingPunct="1"/>
            <a:r>
              <a:rPr lang="en-SG" altLang="en-US" sz="1800">
                <a:latin typeface="Times New Roman" panose="02020603050405020304" pitchFamily="18" charset="0"/>
              </a:rPr>
              <a:t>     &lt;/xsl:when&gt;</a:t>
            </a:r>
          </a:p>
          <a:p>
            <a:pPr eaLnBrk="1" hangingPunct="1"/>
            <a:r>
              <a:rPr lang="en-SG" altLang="en-US" sz="1800">
                <a:latin typeface="Times New Roman" panose="02020603050405020304" pitchFamily="18" charset="0"/>
              </a:rPr>
              <a:t>      &lt;xsl:otherwise&gt;</a:t>
            </a:r>
          </a:p>
          <a:p>
            <a:pPr eaLnBrk="1" hangingPunct="1"/>
            <a:r>
              <a:rPr lang="en-SG" altLang="en-US" sz="1800">
                <a:latin typeface="Times New Roman" panose="02020603050405020304" pitchFamily="18" charset="0"/>
              </a:rPr>
              <a:t>        &lt;p&gt;&lt;xsl:value-of select="firstname" /&gt;</a:t>
            </a:r>
          </a:p>
          <a:p>
            <a:pPr eaLnBrk="1" hangingPunct="1"/>
            <a:r>
              <a:rPr lang="en-SG" altLang="en-US" sz="1800">
                <a:latin typeface="Times New Roman" panose="02020603050405020304" pitchFamily="18" charset="0"/>
              </a:rPr>
              <a:t>        &lt;xsl:value-of select="lastname" /&gt; is a baby.</a:t>
            </a:r>
          </a:p>
          <a:p>
            <a:pPr eaLnBrk="1" hangingPunct="1"/>
            <a:r>
              <a:rPr lang="en-SG" altLang="en-US" sz="1800">
                <a:latin typeface="Times New Roman" panose="02020603050405020304" pitchFamily="18" charset="0"/>
              </a:rPr>
              <a:t>        &lt;/p&gt;</a:t>
            </a:r>
          </a:p>
          <a:p>
            <a:pPr eaLnBrk="1" hangingPunct="1"/>
            <a:r>
              <a:rPr lang="en-SG" altLang="en-US" sz="1800">
                <a:latin typeface="Times New Roman" panose="02020603050405020304" pitchFamily="18" charset="0"/>
              </a:rPr>
              <a:t>     &lt;/xsl:otherwise&gt;</a:t>
            </a:r>
          </a:p>
          <a:p>
            <a:pPr eaLnBrk="1" hangingPunct="1"/>
            <a:r>
              <a:rPr lang="en-SG" altLang="en-US" sz="1800">
                <a:latin typeface="Times New Roman" panose="02020603050405020304" pitchFamily="18" charset="0"/>
              </a:rPr>
              <a:t>&lt;/xsl:choose&gt;</a:t>
            </a:r>
          </a:p>
          <a:p>
            <a:pPr eaLnBrk="1" hangingPunct="1"/>
            <a:r>
              <a:rPr lang="en-SG" altLang="en-US" sz="1800">
                <a:latin typeface="Times New Roman" panose="02020603050405020304" pitchFamily="18" charset="0"/>
              </a:rPr>
              <a:t>&lt;/xsl:template&gt;</a:t>
            </a:r>
          </a:p>
        </p:txBody>
      </p:sp>
      <p:sp>
        <p:nvSpPr>
          <p:cNvPr id="3" name="Rectangle 2"/>
          <p:cNvSpPr txBox="1">
            <a:spLocks noChangeArrowheads="1"/>
          </p:cNvSpPr>
          <p:nvPr/>
        </p:nvSpPr>
        <p:spPr bwMode="auto">
          <a:xfrm>
            <a:off x="420688" y="815975"/>
            <a:ext cx="8229600" cy="638175"/>
          </a:xfrm>
          <a:prstGeom prst="rect">
            <a:avLst/>
          </a:prstGeom>
          <a:noFill/>
          <a:ln>
            <a:miter lim="800000"/>
            <a:headEnd/>
            <a:tailEnd/>
          </a:ln>
        </p:spPr>
        <p:txBody>
          <a:bodyPr anchor="b"/>
          <a:lstStyle/>
          <a:p>
            <a:pPr algn="ctr">
              <a:defRPr/>
            </a:pPr>
            <a:r>
              <a:rPr lang="en-US" sz="3600" b="1" kern="0" dirty="0">
                <a:solidFill>
                  <a:schemeClr val="tx2"/>
                </a:solidFill>
                <a:latin typeface="+mj-lt"/>
                <a:ea typeface="+mj-ea"/>
                <a:cs typeface="+mj-cs"/>
              </a:rPr>
              <a:t>&lt;</a:t>
            </a:r>
            <a:r>
              <a:rPr lang="en-US" sz="3600" b="1" kern="0" dirty="0" err="1">
                <a:solidFill>
                  <a:schemeClr val="tx2"/>
                </a:solidFill>
                <a:latin typeface="+mj-lt"/>
                <a:ea typeface="+mj-ea"/>
                <a:cs typeface="+mj-cs"/>
              </a:rPr>
              <a:t>xsl:choose</a:t>
            </a:r>
            <a:r>
              <a:rPr lang="en-US" sz="3600" b="1" kern="0" dirty="0">
                <a:solidFill>
                  <a:schemeClr val="tx2"/>
                </a:solidFill>
                <a:latin typeface="+mj-lt"/>
                <a:ea typeface="+mj-ea"/>
                <a:cs typeface="+mj-cs"/>
              </a:rPr>
              <a:t>&gt; Example</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l="851" t="39677" r="74889" b="43477"/>
          <a:stretch>
            <a:fillRect/>
          </a:stretch>
        </p:blipFill>
        <p:spPr bwMode="auto">
          <a:xfrm>
            <a:off x="6669088" y="4730297"/>
            <a:ext cx="2474912"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l="2039" t="37743" r="54323" b="6236"/>
          <a:stretch>
            <a:fillRect/>
          </a:stretch>
        </p:blipFill>
        <p:spPr bwMode="auto">
          <a:xfrm>
            <a:off x="5314950" y="1430338"/>
            <a:ext cx="37592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bwMode="auto">
          <a:xfrm>
            <a:off x="457200" y="825500"/>
            <a:ext cx="8229600" cy="592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dirty="0" smtClean="0"/>
              <a:t>XSLT &lt;</a:t>
            </a:r>
            <a:r>
              <a:rPr lang="en-US" altLang="en-US" sz="3600" b="1" dirty="0" err="1" smtClean="0"/>
              <a:t>xsl:for-each</a:t>
            </a:r>
            <a:r>
              <a:rPr lang="en-US" altLang="en-US" sz="3600" b="1" dirty="0" smtClean="0"/>
              <a:t>&gt; Element</a:t>
            </a:r>
          </a:p>
        </p:txBody>
      </p:sp>
      <p:sp>
        <p:nvSpPr>
          <p:cNvPr id="46083" name="Rectangle 3"/>
          <p:cNvSpPr>
            <a:spLocks noGrp="1" noChangeArrowheads="1"/>
          </p:cNvSpPr>
          <p:nvPr>
            <p:ph type="body" idx="4294967295"/>
          </p:nvPr>
        </p:nvSpPr>
        <p:spPr bwMode="auto">
          <a:xfrm>
            <a:off x="4572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en-US" sz="2400" dirty="0" smtClean="0"/>
              <a:t>The XSL &lt;</a:t>
            </a:r>
            <a:r>
              <a:rPr lang="en-US" altLang="en-US" sz="2400" dirty="0" err="1" smtClean="0"/>
              <a:t>xsl:for-each</a:t>
            </a:r>
            <a:r>
              <a:rPr lang="en-US" altLang="en-US" sz="2400" dirty="0" smtClean="0"/>
              <a:t>&gt; element can be used to select every XML element of a specified node-set.</a:t>
            </a:r>
          </a:p>
          <a:p>
            <a:pPr algn="just" eaLnBrk="1" hangingPunct="1"/>
            <a:r>
              <a:rPr lang="en-US" altLang="en-US" sz="2400" dirty="0" err="1" smtClean="0"/>
              <a:t>xsl:for-each</a:t>
            </a:r>
            <a:r>
              <a:rPr lang="en-US" altLang="en-US" sz="2400" dirty="0" smtClean="0"/>
              <a:t> element can be used to iterate across the node-set and create some specified output for each node in the node-set.</a:t>
            </a:r>
          </a:p>
          <a:p>
            <a:pPr eaLnBrk="1" hangingPunct="1"/>
            <a:endParaRPr lang="en-US" altLang="en-US" sz="2400" dirty="0" smtClean="0"/>
          </a:p>
          <a:p>
            <a:pPr lvl="1" eaLnBrk="1" hangingPunct="1">
              <a:buFontTx/>
              <a:buNone/>
            </a:pPr>
            <a:r>
              <a:rPr lang="en-US" altLang="en-US" sz="2200" b="1" dirty="0" smtClean="0"/>
              <a:t>&lt;</a:t>
            </a:r>
            <a:r>
              <a:rPr lang="en-US" altLang="en-US" sz="2200" b="1" dirty="0" err="1" smtClean="0"/>
              <a:t>xsl:for-each</a:t>
            </a:r>
            <a:r>
              <a:rPr lang="en-US" altLang="en-US" sz="2200" b="1" dirty="0" smtClean="0"/>
              <a:t> </a:t>
            </a:r>
            <a:r>
              <a:rPr lang="en-US" altLang="en-US" sz="2200" b="1" dirty="0" smtClean="0">
                <a:solidFill>
                  <a:schemeClr val="accent2"/>
                </a:solidFill>
              </a:rPr>
              <a:t>select</a:t>
            </a:r>
            <a:r>
              <a:rPr lang="en-US" altLang="en-US" sz="2200" b="1" dirty="0" smtClean="0"/>
              <a:t>="catalog/cd"&gt;</a:t>
            </a:r>
          </a:p>
          <a:p>
            <a:pPr lvl="1" eaLnBrk="1" hangingPunct="1">
              <a:buFontTx/>
              <a:buNone/>
            </a:pPr>
            <a:r>
              <a:rPr lang="en-US" altLang="en-US" sz="2200" dirty="0" smtClean="0"/>
              <a:t>	&lt;</a:t>
            </a:r>
            <a:r>
              <a:rPr lang="en-US" altLang="en-US" sz="2200" dirty="0" err="1" smtClean="0"/>
              <a:t>tr</a:t>
            </a:r>
            <a:r>
              <a:rPr lang="en-US" altLang="en-US" sz="2200" dirty="0" smtClean="0"/>
              <a:t>&gt;</a:t>
            </a:r>
          </a:p>
          <a:p>
            <a:pPr lvl="1" eaLnBrk="1" hangingPunct="1">
              <a:buFontTx/>
              <a:buNone/>
            </a:pPr>
            <a:r>
              <a:rPr lang="en-US" altLang="en-US" sz="2200" dirty="0" smtClean="0"/>
              <a:t>		&lt;td&gt; &lt;</a:t>
            </a:r>
            <a:r>
              <a:rPr lang="en-US" altLang="en-US" sz="2200" dirty="0" err="1" smtClean="0"/>
              <a:t>xsl:value-of</a:t>
            </a:r>
            <a:r>
              <a:rPr lang="en-US" altLang="en-US" sz="2200" dirty="0" smtClean="0"/>
              <a:t> select="title"/&gt; &lt;/td&gt; </a:t>
            </a:r>
          </a:p>
          <a:p>
            <a:pPr lvl="1" eaLnBrk="1" hangingPunct="1">
              <a:buFontTx/>
              <a:buNone/>
            </a:pPr>
            <a:r>
              <a:rPr lang="en-US" altLang="en-US" sz="2200" dirty="0" smtClean="0"/>
              <a:t>		&lt;td&gt; &lt;</a:t>
            </a:r>
            <a:r>
              <a:rPr lang="en-US" altLang="en-US" sz="2200" dirty="0" err="1" smtClean="0"/>
              <a:t>xsl:value-of</a:t>
            </a:r>
            <a:r>
              <a:rPr lang="en-US" altLang="en-US" sz="2200" dirty="0" smtClean="0"/>
              <a:t> select="artist"/&gt; &lt;/td&gt; </a:t>
            </a:r>
          </a:p>
          <a:p>
            <a:pPr lvl="1" eaLnBrk="1" hangingPunct="1">
              <a:buFontTx/>
              <a:buNone/>
            </a:pPr>
            <a:r>
              <a:rPr lang="en-US" altLang="en-US" sz="2200" dirty="0" smtClean="0"/>
              <a:t>	&lt;/</a:t>
            </a:r>
            <a:r>
              <a:rPr lang="en-US" altLang="en-US" sz="2200" dirty="0" err="1" smtClean="0"/>
              <a:t>tr</a:t>
            </a:r>
            <a:r>
              <a:rPr lang="en-US" altLang="en-US" sz="2200" dirty="0" smtClean="0"/>
              <a:t>&gt; </a:t>
            </a:r>
          </a:p>
          <a:p>
            <a:pPr lvl="1" eaLnBrk="1" hangingPunct="1">
              <a:buFontTx/>
              <a:buNone/>
            </a:pPr>
            <a:r>
              <a:rPr lang="en-US" altLang="en-US" sz="2200" dirty="0" smtClean="0"/>
              <a:t>&lt;/</a:t>
            </a:r>
            <a:r>
              <a:rPr lang="en-US" altLang="en-US" sz="2200" dirty="0" err="1" smtClean="0"/>
              <a:t>xsl:for-each</a:t>
            </a:r>
            <a:r>
              <a:rPr lang="en-US" altLang="en-US" sz="2200" dirty="0" smtClean="0"/>
              <a:t>&gt;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bwMode="auto">
          <a:xfrm>
            <a:off x="457200" y="825500"/>
            <a:ext cx="8229600" cy="592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&lt;xsl:for-each&gt; Example</a:t>
            </a:r>
          </a:p>
        </p:txBody>
      </p:sp>
      <p:sp>
        <p:nvSpPr>
          <p:cNvPr id="47107" name="Rectangle 3"/>
          <p:cNvSpPr>
            <a:spLocks noGrp="1" noChangeArrowheads="1"/>
          </p:cNvSpPr>
          <p:nvPr>
            <p:ph type="body" idx="4294967295"/>
          </p:nvPr>
        </p:nvSpPr>
        <p:spPr bwMode="auto">
          <a:xfrm>
            <a:off x="457200" y="1498600"/>
            <a:ext cx="8229600" cy="513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None/>
            </a:pPr>
            <a:r>
              <a:rPr lang="en-SG" altLang="en-US" sz="2200" smtClean="0"/>
              <a:t>&lt;?xml version="1.0" encoding="ISO-8859-1"?&gt;</a:t>
            </a:r>
          </a:p>
          <a:p>
            <a:pPr algn="just" eaLnBrk="1" hangingPunct="1">
              <a:buFontTx/>
              <a:buNone/>
            </a:pPr>
            <a:r>
              <a:rPr lang="en-SG" altLang="en-US" sz="2200" smtClean="0"/>
              <a:t> &lt;xsl:stylesheet    version="1.0“ 			xmlns:xsl="http://www.w3.org/1999/XSL/Transform"&gt;</a:t>
            </a:r>
          </a:p>
          <a:p>
            <a:pPr algn="just" eaLnBrk="1" hangingPunct="1">
              <a:buFontTx/>
              <a:buNone/>
            </a:pPr>
            <a:r>
              <a:rPr lang="en-SG" altLang="en-US" sz="2200" smtClean="0"/>
              <a:t>&lt;xsl:template match="/"&gt; </a:t>
            </a:r>
          </a:p>
          <a:p>
            <a:pPr algn="just" eaLnBrk="1" hangingPunct="1">
              <a:buFontTx/>
              <a:buNone/>
            </a:pPr>
            <a:r>
              <a:rPr lang="en-SG" altLang="en-US" sz="2200" smtClean="0"/>
              <a:t>	&lt;html&gt; </a:t>
            </a:r>
          </a:p>
          <a:p>
            <a:pPr algn="just" eaLnBrk="1" hangingPunct="1">
              <a:buFontTx/>
              <a:buNone/>
            </a:pPr>
            <a:r>
              <a:rPr lang="en-SG" altLang="en-US" sz="2200" smtClean="0"/>
              <a:t>		&lt;body&gt; </a:t>
            </a:r>
          </a:p>
          <a:p>
            <a:pPr algn="just" eaLnBrk="1" hangingPunct="1">
              <a:buFontTx/>
              <a:buNone/>
            </a:pPr>
            <a:r>
              <a:rPr lang="en-SG" altLang="en-US" sz="2200" smtClean="0"/>
              <a:t>			&lt;h2&gt;My CD Collection&lt;/h2&gt; </a:t>
            </a:r>
          </a:p>
          <a:p>
            <a:pPr algn="just" eaLnBrk="1" hangingPunct="1">
              <a:buFontTx/>
              <a:buNone/>
            </a:pPr>
            <a:r>
              <a:rPr lang="en-SG" altLang="en-US" sz="2200" smtClean="0"/>
              <a:t>			&lt;table border="1"&gt; </a:t>
            </a:r>
          </a:p>
          <a:p>
            <a:pPr algn="just" eaLnBrk="1" hangingPunct="1">
              <a:buFontTx/>
              <a:buNone/>
            </a:pPr>
            <a:r>
              <a:rPr lang="en-SG" altLang="en-US" sz="2200" smtClean="0"/>
              <a:t>				&lt;tr bgcolor="#9acd32"&gt;</a:t>
            </a:r>
          </a:p>
          <a:p>
            <a:pPr algn="just" eaLnBrk="1" hangingPunct="1">
              <a:buFontTx/>
              <a:buNone/>
            </a:pPr>
            <a:r>
              <a:rPr lang="en-SG" altLang="en-US" sz="2200" smtClean="0"/>
              <a:t>					 &lt;th&gt;Title&lt;/th&gt; </a:t>
            </a:r>
          </a:p>
          <a:p>
            <a:pPr algn="just" eaLnBrk="1" hangingPunct="1">
              <a:buFontTx/>
              <a:buNone/>
            </a:pPr>
            <a:r>
              <a:rPr lang="en-SG" altLang="en-US" sz="2200" smtClean="0"/>
              <a:t>					 &lt;th&gt;Artist&lt;/th&gt; </a:t>
            </a:r>
          </a:p>
          <a:p>
            <a:pPr algn="just" eaLnBrk="1" hangingPunct="1">
              <a:buFontTx/>
              <a:buNone/>
            </a:pPr>
            <a:r>
              <a:rPr lang="en-SG" altLang="en-US" sz="2200" smtClean="0"/>
              <a:t>				&lt;/tr&gt; </a:t>
            </a:r>
          </a:p>
          <a:p>
            <a:pPr algn="just" eaLnBrk="1" hangingPunct="1">
              <a:buFontTx/>
              <a:buNone/>
            </a:pPr>
            <a:r>
              <a:rPr lang="en-SG" altLang="en-US" sz="2200" smtClean="0"/>
              <a:t>				</a:t>
            </a:r>
            <a:endParaRPr lang="en-US" altLang="en-US" sz="22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bwMode="auto">
          <a:xfrm>
            <a:off x="457200" y="825500"/>
            <a:ext cx="8229600" cy="592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&lt;xsl:for-each&gt; Example</a:t>
            </a:r>
          </a:p>
        </p:txBody>
      </p:sp>
      <p:sp>
        <p:nvSpPr>
          <p:cNvPr id="48131" name="Rectangle 3"/>
          <p:cNvSpPr>
            <a:spLocks noGrp="1" noChangeArrowheads="1"/>
          </p:cNvSpPr>
          <p:nvPr>
            <p:ph type="body" idx="4294967295"/>
          </p:nvPr>
        </p:nvSpPr>
        <p:spPr bwMode="auto">
          <a:xfrm>
            <a:off x="457200" y="1498600"/>
            <a:ext cx="8229600" cy="513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FontTx/>
              <a:buNone/>
            </a:pPr>
            <a:r>
              <a:rPr lang="en-SG" altLang="en-US" sz="2000" smtClean="0"/>
              <a:t>	</a:t>
            </a:r>
            <a:r>
              <a:rPr lang="en-SG" altLang="en-US" sz="2200" smtClean="0">
                <a:solidFill>
                  <a:schemeClr val="accent2"/>
                </a:solidFill>
              </a:rPr>
              <a:t>&lt;xsl:for-each select="catalog/cd"&gt;</a:t>
            </a:r>
            <a:r>
              <a:rPr lang="en-SG" altLang="en-US" sz="2200" smtClean="0"/>
              <a:t> </a:t>
            </a:r>
          </a:p>
          <a:p>
            <a:pPr algn="just" eaLnBrk="1" hangingPunct="1">
              <a:buFontTx/>
              <a:buNone/>
            </a:pPr>
            <a:r>
              <a:rPr lang="en-SG" altLang="en-US" sz="2200" smtClean="0"/>
              <a:t>	&lt;tr&gt; </a:t>
            </a:r>
          </a:p>
          <a:p>
            <a:pPr algn="just" eaLnBrk="1" hangingPunct="1">
              <a:buFontTx/>
              <a:buNone/>
            </a:pPr>
            <a:r>
              <a:rPr lang="en-SG" altLang="en-US" sz="2200" smtClean="0"/>
              <a:t>		&lt;td&gt;&lt;xsl:value-of select="title"/&gt;&lt;/td&gt; </a:t>
            </a:r>
          </a:p>
          <a:p>
            <a:pPr algn="just" eaLnBrk="1" hangingPunct="1">
              <a:buFontTx/>
              <a:buNone/>
            </a:pPr>
            <a:r>
              <a:rPr lang="en-SG" altLang="en-US" sz="2200" smtClean="0"/>
              <a:t>		&lt;td&gt;&lt;xsl:value-of select="artist"/&gt;&lt;/td&gt; </a:t>
            </a:r>
          </a:p>
          <a:p>
            <a:pPr algn="just" eaLnBrk="1" hangingPunct="1">
              <a:buFontTx/>
              <a:buNone/>
            </a:pPr>
            <a:r>
              <a:rPr lang="en-SG" altLang="en-US" sz="2200" smtClean="0"/>
              <a:t>	&lt;/tr&gt; </a:t>
            </a:r>
          </a:p>
          <a:p>
            <a:pPr algn="just" eaLnBrk="1" hangingPunct="1">
              <a:buFontTx/>
              <a:buNone/>
            </a:pPr>
            <a:r>
              <a:rPr lang="en-SG" altLang="en-US" sz="2200" smtClean="0"/>
              <a:t>	</a:t>
            </a:r>
            <a:r>
              <a:rPr lang="en-SG" altLang="en-US" sz="2200" smtClean="0">
                <a:solidFill>
                  <a:schemeClr val="accent2"/>
                </a:solidFill>
              </a:rPr>
              <a:t>&lt;/xsl:for-each&gt; </a:t>
            </a:r>
          </a:p>
          <a:p>
            <a:pPr algn="just" eaLnBrk="1" hangingPunct="1">
              <a:buFontTx/>
              <a:buNone/>
            </a:pPr>
            <a:r>
              <a:rPr lang="en-SG" altLang="en-US" sz="2200" smtClean="0"/>
              <a:t>&lt;/table&gt; </a:t>
            </a:r>
          </a:p>
          <a:p>
            <a:pPr algn="just" eaLnBrk="1" hangingPunct="1">
              <a:buFontTx/>
              <a:buNone/>
            </a:pPr>
            <a:r>
              <a:rPr lang="en-SG" altLang="en-US" sz="2200" smtClean="0"/>
              <a:t>&lt;/body&gt; </a:t>
            </a:r>
          </a:p>
          <a:p>
            <a:pPr algn="just" eaLnBrk="1" hangingPunct="1">
              <a:buFontTx/>
              <a:buNone/>
            </a:pPr>
            <a:r>
              <a:rPr lang="en-SG" altLang="en-US" sz="2200" smtClean="0"/>
              <a:t>&lt;/html&gt; </a:t>
            </a:r>
          </a:p>
          <a:p>
            <a:pPr algn="just" eaLnBrk="1" hangingPunct="1">
              <a:buFontTx/>
              <a:buNone/>
            </a:pPr>
            <a:r>
              <a:rPr lang="en-SG" altLang="en-US" sz="2200" smtClean="0"/>
              <a:t>&lt;/xsl:template&gt;</a:t>
            </a:r>
          </a:p>
          <a:p>
            <a:pPr algn="just" eaLnBrk="1" hangingPunct="1">
              <a:buFontTx/>
              <a:buNone/>
            </a:pPr>
            <a:r>
              <a:rPr lang="en-SG" altLang="en-US" sz="2200" smtClean="0"/>
              <a:t>&lt;/xsl:stylesheet</a:t>
            </a:r>
            <a:r>
              <a:rPr lang="en-SG" altLang="en-US" sz="2000" smtClean="0"/>
              <a:t>&gt;</a:t>
            </a:r>
            <a:endParaRPr lang="en-US" altLang="en-US" sz="2000" smtClean="0"/>
          </a:p>
        </p:txBody>
      </p:sp>
      <p:pic>
        <p:nvPicPr>
          <p:cNvPr id="48132" name="Picture 5"/>
          <p:cNvPicPr>
            <a:picLocks noChangeAspect="1" noChangeArrowheads="1"/>
          </p:cNvPicPr>
          <p:nvPr/>
        </p:nvPicPr>
        <p:blipFill>
          <a:blip r:embed="rId2">
            <a:extLst>
              <a:ext uri="{28A0092B-C50C-407E-A947-70E740481C1C}">
                <a14:useLocalDpi xmlns:a14="http://schemas.microsoft.com/office/drawing/2010/main" val="0"/>
              </a:ext>
            </a:extLst>
          </a:blip>
          <a:srcRect t="35843" r="56541"/>
          <a:stretch>
            <a:fillRect/>
          </a:stretch>
        </p:blipFill>
        <p:spPr bwMode="auto">
          <a:xfrm>
            <a:off x="3573463" y="3813175"/>
            <a:ext cx="4283075"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6"/>
          <p:cNvPicPr>
            <a:picLocks noChangeAspect="1" noChangeArrowheads="1"/>
          </p:cNvPicPr>
          <p:nvPr/>
        </p:nvPicPr>
        <p:blipFill>
          <a:blip r:embed="rId3">
            <a:extLst>
              <a:ext uri="{28A0092B-C50C-407E-A947-70E740481C1C}">
                <a14:useLocalDpi xmlns:a14="http://schemas.microsoft.com/office/drawing/2010/main" val="0"/>
              </a:ext>
            </a:extLst>
          </a:blip>
          <a:srcRect l="491" t="20326" r="70384" b="57538"/>
          <a:stretch>
            <a:fillRect/>
          </a:stretch>
        </p:blipFill>
        <p:spPr bwMode="auto">
          <a:xfrm>
            <a:off x="5375275" y="1333500"/>
            <a:ext cx="376872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57200" y="6969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smtClean="0"/>
              <a:t>Creating CSS for XML</a:t>
            </a:r>
          </a:p>
        </p:txBody>
      </p:sp>
      <p:sp>
        <p:nvSpPr>
          <p:cNvPr id="6147" name="Content Placeholder 2"/>
          <p:cNvSpPr>
            <a:spLocks noGrp="1"/>
          </p:cNvSpPr>
          <p:nvPr>
            <p:ph idx="1"/>
          </p:nvPr>
        </p:nvSpPr>
        <p:spPr bwMode="auto">
          <a:xfrm>
            <a:off x="703263" y="1430338"/>
            <a:ext cx="7983537"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000" dirty="0"/>
              <a:t>@charset "utf-8";</a:t>
            </a:r>
          </a:p>
          <a:p>
            <a:pPr>
              <a:buFontTx/>
              <a:buNone/>
            </a:pPr>
            <a:r>
              <a:rPr lang="en-US" altLang="en-US" sz="2000" dirty="0"/>
              <a:t>/* </a:t>
            </a:r>
            <a:r>
              <a:rPr lang="en-US" altLang="en-US" sz="2000" dirty="0">
                <a:solidFill>
                  <a:srgbClr val="FF0000"/>
                </a:solidFill>
              </a:rPr>
              <a:t>bookstore.css </a:t>
            </a:r>
            <a:r>
              <a:rPr lang="en-US" altLang="en-US" sz="2000" dirty="0" smtClean="0"/>
              <a:t>*/</a:t>
            </a:r>
            <a:endParaRPr lang="en-US" altLang="en-US" sz="2400" dirty="0"/>
          </a:p>
          <a:p>
            <a:pPr>
              <a:buFontTx/>
              <a:buNone/>
            </a:pPr>
            <a:r>
              <a:rPr lang="en-US" altLang="en-US" sz="2400" dirty="0"/>
              <a:t>bookstore</a:t>
            </a:r>
          </a:p>
          <a:p>
            <a:pPr>
              <a:buFontTx/>
              <a:buNone/>
            </a:pPr>
            <a:r>
              <a:rPr lang="en-US" altLang="en-US" sz="2400" dirty="0"/>
              <a:t>{background-color:#4b09e6;</a:t>
            </a:r>
          </a:p>
          <a:p>
            <a:pPr>
              <a:buFontTx/>
              <a:buNone/>
            </a:pPr>
            <a:r>
              <a:rPr lang="en-US" altLang="en-US" sz="2400" dirty="0"/>
              <a:t>}</a:t>
            </a:r>
          </a:p>
          <a:p>
            <a:pPr>
              <a:buFontTx/>
              <a:buNone/>
            </a:pPr>
            <a:r>
              <a:rPr lang="en-US" altLang="en-US" sz="2400" dirty="0"/>
              <a:t>book</a:t>
            </a:r>
          </a:p>
          <a:p>
            <a:pPr>
              <a:buFontTx/>
              <a:buNone/>
            </a:pPr>
            <a:r>
              <a:rPr lang="en-US" altLang="en-US" sz="2400" dirty="0"/>
              <a:t>{</a:t>
            </a:r>
            <a:r>
              <a:rPr lang="en-US" altLang="en-US" sz="2400" dirty="0" err="1"/>
              <a:t>display:block</a:t>
            </a:r>
            <a:r>
              <a:rPr lang="en-US" altLang="en-US" sz="2400" dirty="0"/>
              <a:t>;</a:t>
            </a:r>
          </a:p>
          <a:p>
            <a:pPr>
              <a:buFontTx/>
              <a:buNone/>
            </a:pPr>
            <a:r>
              <a:rPr lang="en-US" altLang="en-US" sz="2400" dirty="0"/>
              <a:t>margin-bottom:30pt;</a:t>
            </a:r>
          </a:p>
          <a:p>
            <a:pPr>
              <a:buFontTx/>
              <a:buNone/>
            </a:pPr>
            <a:r>
              <a:rPr lang="en-US" altLang="en-US" sz="2400" dirty="0"/>
              <a:t>margin-left:0;</a:t>
            </a:r>
          </a:p>
          <a:p>
            <a:pPr>
              <a:buFontTx/>
              <a:buNone/>
            </a:pPr>
            <a:r>
              <a:rPr lang="en-US" altLang="en-US" sz="2400" dirty="0" err="1"/>
              <a:t>background-color:rgb</a:t>
            </a:r>
            <a:r>
              <a:rPr lang="en-US" altLang="en-US" sz="2400" dirty="0"/>
              <a:t>(7, 241, 113);</a:t>
            </a:r>
          </a:p>
          <a:p>
            <a:pPr>
              <a:buFontTx/>
              <a:buNone/>
            </a:pPr>
            <a:r>
              <a:rPr lang="en-US" altLang="en-US" sz="2400" dirty="0"/>
              <a:t>height:50pt;</a:t>
            </a:r>
          </a:p>
          <a:p>
            <a:pPr>
              <a:buFontTx/>
              <a:buNone/>
            </a:pPr>
            <a:r>
              <a:rPr lang="en-US" altLang="en-US" sz="2400" dirty="0"/>
              <a:t>width: 25%;</a:t>
            </a:r>
          </a:p>
          <a:p>
            <a:pPr>
              <a:buFontTx/>
              <a:buNone/>
            </a:pPr>
            <a:r>
              <a:rPr lang="en-US" altLang="en-US" sz="2400" dirty="0"/>
              <a: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bwMode="auto">
          <a:xfrm>
            <a:off x="457200" y="812800"/>
            <a:ext cx="8229600" cy="6048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Filtering the Output</a:t>
            </a:r>
          </a:p>
        </p:txBody>
      </p:sp>
      <p:sp>
        <p:nvSpPr>
          <p:cNvPr id="49155" name="Rectangle 3"/>
          <p:cNvSpPr>
            <a:spLocks noGrp="1" noChangeArrowheads="1"/>
          </p:cNvSpPr>
          <p:nvPr>
            <p:ph type="body" idx="4294967295"/>
          </p:nvPr>
        </p:nvSpPr>
        <p:spPr bwMode="auto">
          <a:xfrm>
            <a:off x="241300" y="1587500"/>
            <a:ext cx="8559800" cy="4762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altLang="en-US" sz="2400" smtClean="0"/>
              <a:t>By adding a criterion to the select attribute in the &lt;xsl:for-each&gt; element,</a:t>
            </a:r>
          </a:p>
          <a:p>
            <a:pPr algn="just" eaLnBrk="1" hangingPunct="1">
              <a:lnSpc>
                <a:spcPct val="90000"/>
              </a:lnSpc>
            </a:pPr>
            <a:endParaRPr lang="en-US" altLang="en-US" sz="2400" b="1" smtClean="0"/>
          </a:p>
          <a:p>
            <a:pPr algn="just" eaLnBrk="1" hangingPunct="1">
              <a:lnSpc>
                <a:spcPct val="90000"/>
              </a:lnSpc>
              <a:buFontTx/>
              <a:buNone/>
            </a:pPr>
            <a:r>
              <a:rPr lang="en-US" altLang="en-US" sz="2400" b="1" smtClean="0"/>
              <a:t>	&lt;xsl:for-each  select="catalog/cd[artist='Bob Dylan']"&gt;</a:t>
            </a:r>
          </a:p>
          <a:p>
            <a:pPr algn="just" eaLnBrk="1" hangingPunct="1">
              <a:lnSpc>
                <a:spcPct val="90000"/>
              </a:lnSpc>
              <a:buFontTx/>
              <a:buNone/>
            </a:pPr>
            <a:endParaRPr lang="en-US" altLang="en-US" sz="2400" smtClean="0"/>
          </a:p>
          <a:p>
            <a:pPr algn="just" eaLnBrk="1" hangingPunct="1">
              <a:lnSpc>
                <a:spcPct val="90000"/>
              </a:lnSpc>
            </a:pPr>
            <a:r>
              <a:rPr lang="en-US" altLang="en-US" sz="2400" b="1" smtClean="0"/>
              <a:t>Legal filter operators are:</a:t>
            </a:r>
          </a:p>
          <a:p>
            <a:pPr lvl="1" algn="just" eaLnBrk="1" hangingPunct="1">
              <a:lnSpc>
                <a:spcPct val="90000"/>
              </a:lnSpc>
              <a:buFontTx/>
              <a:buNone/>
            </a:pPr>
            <a:r>
              <a:rPr lang="en-US" altLang="en-US" sz="2200" smtClean="0"/>
              <a:t>=  (equal) </a:t>
            </a:r>
          </a:p>
          <a:p>
            <a:pPr lvl="1" algn="just" eaLnBrk="1" hangingPunct="1">
              <a:lnSpc>
                <a:spcPct val="90000"/>
              </a:lnSpc>
              <a:buFontTx/>
              <a:buNone/>
            </a:pPr>
            <a:r>
              <a:rPr lang="en-US" altLang="en-US" sz="2200" smtClean="0"/>
              <a:t>!= (not equal) </a:t>
            </a:r>
          </a:p>
          <a:p>
            <a:pPr lvl="1" algn="just" eaLnBrk="1" hangingPunct="1">
              <a:lnSpc>
                <a:spcPct val="90000"/>
              </a:lnSpc>
              <a:buFontTx/>
              <a:buNone/>
            </a:pPr>
            <a:r>
              <a:rPr lang="en-US" altLang="en-US" sz="2200" smtClean="0"/>
              <a:t>&amp;lt; less than </a:t>
            </a:r>
          </a:p>
          <a:p>
            <a:pPr lvl="1" algn="just" eaLnBrk="1" hangingPunct="1">
              <a:lnSpc>
                <a:spcPct val="90000"/>
              </a:lnSpc>
              <a:buFontTx/>
              <a:buNone/>
            </a:pPr>
            <a:r>
              <a:rPr lang="en-US" altLang="en-US" sz="2200" smtClean="0"/>
              <a:t>&amp;gt; greater than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444500" y="673100"/>
            <a:ext cx="8229600" cy="730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b="1" smtClean="0"/>
              <a:t>Filtering the Output</a:t>
            </a:r>
          </a:p>
        </p:txBody>
      </p:sp>
      <p:sp>
        <p:nvSpPr>
          <p:cNvPr id="50179" name="Rectangle 3"/>
          <p:cNvSpPr>
            <a:spLocks noGrp="1" noChangeArrowheads="1"/>
          </p:cNvSpPr>
          <p:nvPr>
            <p:ph type="body" idx="1"/>
          </p:nvPr>
        </p:nvSpPr>
        <p:spPr bwMode="auto">
          <a:xfrm>
            <a:off x="-288925" y="1958975"/>
            <a:ext cx="8229600" cy="4899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buFontTx/>
              <a:buNone/>
            </a:pPr>
            <a:r>
              <a:rPr lang="en-US" altLang="en-US" sz="2400" smtClean="0"/>
              <a:t>&lt;xsl:template match="/"&gt;</a:t>
            </a:r>
          </a:p>
          <a:p>
            <a:pPr>
              <a:lnSpc>
                <a:spcPct val="80000"/>
              </a:lnSpc>
              <a:buFontTx/>
              <a:buNone/>
            </a:pPr>
            <a:r>
              <a:rPr lang="en-US" altLang="en-US" sz="2400" smtClean="0"/>
              <a:t>  &lt;html&gt;  &lt;body&gt;</a:t>
            </a:r>
          </a:p>
          <a:p>
            <a:pPr>
              <a:lnSpc>
                <a:spcPct val="80000"/>
              </a:lnSpc>
              <a:buFontTx/>
              <a:buNone/>
            </a:pPr>
            <a:r>
              <a:rPr lang="en-US" altLang="en-US" sz="2400" smtClean="0"/>
              <a:t>    &lt;table border="1"&gt;</a:t>
            </a:r>
          </a:p>
          <a:p>
            <a:pPr>
              <a:lnSpc>
                <a:spcPct val="80000"/>
              </a:lnSpc>
              <a:buFontTx/>
              <a:buNone/>
            </a:pPr>
            <a:r>
              <a:rPr lang="en-US" altLang="en-US" sz="2400" smtClean="0"/>
              <a:t>      &lt;tr bgcolor="#9acd32"&gt;</a:t>
            </a:r>
          </a:p>
          <a:p>
            <a:pPr>
              <a:lnSpc>
                <a:spcPct val="80000"/>
              </a:lnSpc>
              <a:buFontTx/>
              <a:buNone/>
            </a:pPr>
            <a:r>
              <a:rPr lang="en-US" altLang="en-US" sz="2400" smtClean="0"/>
              <a:t>        &lt;th&gt;Title&lt;/th&gt;&lt;th&gt;Artist&lt;/th&gt;</a:t>
            </a:r>
          </a:p>
          <a:p>
            <a:pPr>
              <a:lnSpc>
                <a:spcPct val="80000"/>
              </a:lnSpc>
              <a:buFontTx/>
              <a:buNone/>
            </a:pPr>
            <a:r>
              <a:rPr lang="en-US" altLang="en-US" sz="2400" smtClean="0"/>
              <a:t>      &lt;/tr&gt;</a:t>
            </a:r>
          </a:p>
          <a:p>
            <a:pPr>
              <a:lnSpc>
                <a:spcPct val="80000"/>
              </a:lnSpc>
              <a:buFontTx/>
              <a:buNone/>
            </a:pPr>
            <a:r>
              <a:rPr lang="en-US" altLang="en-US" sz="2400" smtClean="0"/>
              <a:t>      </a:t>
            </a:r>
            <a:r>
              <a:rPr lang="en-US" altLang="en-US" sz="2400" smtClean="0">
                <a:solidFill>
                  <a:schemeClr val="accent2"/>
                </a:solidFill>
              </a:rPr>
              <a:t>&lt;xsl:for-each select="catalog/cd[artist='Bob Dylan']"&gt;</a:t>
            </a:r>
          </a:p>
          <a:p>
            <a:pPr>
              <a:lnSpc>
                <a:spcPct val="80000"/>
              </a:lnSpc>
              <a:buFontTx/>
              <a:buNone/>
            </a:pPr>
            <a:r>
              <a:rPr lang="en-US" altLang="en-US" sz="2400" smtClean="0"/>
              <a:t>      &lt;tr&gt;</a:t>
            </a:r>
          </a:p>
          <a:p>
            <a:pPr>
              <a:lnSpc>
                <a:spcPct val="80000"/>
              </a:lnSpc>
              <a:buFontTx/>
              <a:buNone/>
            </a:pPr>
            <a:r>
              <a:rPr lang="en-US" altLang="en-US" sz="2400" smtClean="0"/>
              <a:t>        &lt;td&gt;&lt;xsl:value-of select="title"/&gt;&lt;/td&gt;</a:t>
            </a:r>
          </a:p>
          <a:p>
            <a:pPr>
              <a:lnSpc>
                <a:spcPct val="80000"/>
              </a:lnSpc>
              <a:buFontTx/>
              <a:buNone/>
            </a:pPr>
            <a:r>
              <a:rPr lang="en-US" altLang="en-US" sz="2400" smtClean="0"/>
              <a:t>        &lt;td&gt;&lt;xsl:value-of select="artist"/&gt;&lt;/td&gt;</a:t>
            </a:r>
          </a:p>
          <a:p>
            <a:pPr>
              <a:lnSpc>
                <a:spcPct val="80000"/>
              </a:lnSpc>
              <a:buFontTx/>
              <a:buNone/>
            </a:pPr>
            <a:r>
              <a:rPr lang="en-US" altLang="en-US" sz="2400" smtClean="0"/>
              <a:t>      &lt;/tr&gt;</a:t>
            </a:r>
          </a:p>
          <a:p>
            <a:pPr>
              <a:lnSpc>
                <a:spcPct val="80000"/>
              </a:lnSpc>
              <a:buFontTx/>
              <a:buNone/>
            </a:pPr>
            <a:r>
              <a:rPr lang="en-US" altLang="en-US" sz="2400" smtClean="0"/>
              <a:t>      </a:t>
            </a:r>
            <a:r>
              <a:rPr lang="en-US" altLang="en-US" sz="2400" smtClean="0">
                <a:solidFill>
                  <a:schemeClr val="accent2"/>
                </a:solidFill>
              </a:rPr>
              <a:t>&lt;/xsl:for-each&gt;</a:t>
            </a:r>
          </a:p>
          <a:p>
            <a:pPr>
              <a:lnSpc>
                <a:spcPct val="80000"/>
              </a:lnSpc>
              <a:buFontTx/>
              <a:buNone/>
            </a:pPr>
            <a:r>
              <a:rPr lang="en-US" altLang="en-US" sz="2400" smtClean="0"/>
              <a:t>    &lt;/table&gt; &lt;/body&gt;  &lt;/html&gt;&lt;/xsl:template&gt;</a:t>
            </a:r>
          </a:p>
        </p:txBody>
      </p:sp>
      <p:pic>
        <p:nvPicPr>
          <p:cNvPr id="50180" name="Picture 5"/>
          <p:cNvPicPr>
            <a:picLocks noChangeAspect="1" noChangeArrowheads="1"/>
          </p:cNvPicPr>
          <p:nvPr/>
        </p:nvPicPr>
        <p:blipFill>
          <a:blip r:embed="rId2">
            <a:extLst>
              <a:ext uri="{28A0092B-C50C-407E-A947-70E740481C1C}">
                <a14:useLocalDpi xmlns:a14="http://schemas.microsoft.com/office/drawing/2010/main" val="0"/>
              </a:ext>
            </a:extLst>
          </a:blip>
          <a:srcRect l="616" t="36626" r="68683" b="43944"/>
          <a:stretch>
            <a:fillRect/>
          </a:stretch>
        </p:blipFill>
        <p:spPr bwMode="auto">
          <a:xfrm>
            <a:off x="5135563" y="1739900"/>
            <a:ext cx="3792537"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bwMode="auto">
          <a:xfrm>
            <a:off x="457200" y="762000"/>
            <a:ext cx="8229600" cy="682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altLang="en-US" sz="3600" b="1" smtClean="0"/>
              <a:t>XSLT &lt;xsl:sort&gt; Element</a:t>
            </a:r>
          </a:p>
        </p:txBody>
      </p:sp>
      <p:sp>
        <p:nvSpPr>
          <p:cNvPr id="51203" name="Rectangle 3"/>
          <p:cNvSpPr>
            <a:spLocks noGrp="1" noChangeArrowheads="1"/>
          </p:cNvSpPr>
          <p:nvPr>
            <p:ph type="body" idx="4294967295"/>
          </p:nvPr>
        </p:nvSpPr>
        <p:spPr bwMode="auto">
          <a:xfrm>
            <a:off x="228600" y="1600200"/>
            <a:ext cx="8458200" cy="26971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400" smtClean="0"/>
              <a:t>To sort the output, simply add an &lt;xsl:sort&gt; element inside the &lt;xsl:for-each&gt; element in the XSL file:</a:t>
            </a:r>
          </a:p>
          <a:p>
            <a:pPr eaLnBrk="1" hangingPunct="1"/>
            <a:endParaRPr lang="en-US" altLang="en-US" sz="2400" b="1" smtClean="0"/>
          </a:p>
          <a:p>
            <a:pPr eaLnBrk="1" hangingPunct="1"/>
            <a:r>
              <a:rPr lang="en-US" altLang="en-US" sz="2400" b="1" smtClean="0"/>
              <a:t>Syntax</a:t>
            </a:r>
          </a:p>
          <a:p>
            <a:pPr eaLnBrk="1" hangingPunct="1">
              <a:buFontTx/>
              <a:buNone/>
            </a:pPr>
            <a:r>
              <a:rPr lang="en-US" altLang="en-US" sz="2400" smtClean="0"/>
              <a:t>		</a:t>
            </a:r>
            <a:r>
              <a:rPr lang="en-US" altLang="en-US" sz="2400" b="1" smtClean="0"/>
              <a:t>&lt;xsl:for-each select="catalog/cd"&gt; </a:t>
            </a:r>
          </a:p>
          <a:p>
            <a:pPr eaLnBrk="1" hangingPunct="1">
              <a:buFontTx/>
              <a:buNone/>
            </a:pPr>
            <a:r>
              <a:rPr lang="en-US" altLang="en-US" sz="2400" b="1" smtClean="0"/>
              <a:t>		&lt;xsl:sort select="artist"/&gt;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446088" y="800100"/>
            <a:ext cx="8229600" cy="538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b="1" smtClean="0"/>
              <a:t>XSLT &lt;xsl:sort&gt; Element</a:t>
            </a:r>
          </a:p>
        </p:txBody>
      </p:sp>
      <p:sp>
        <p:nvSpPr>
          <p:cNvPr id="52227" name="Rectangle 3"/>
          <p:cNvSpPr>
            <a:spLocks noGrp="1" noChangeArrowheads="1"/>
          </p:cNvSpPr>
          <p:nvPr>
            <p:ph type="body" idx="1"/>
          </p:nvPr>
        </p:nvSpPr>
        <p:spPr bwMode="auto">
          <a:xfrm>
            <a:off x="128588" y="1468438"/>
            <a:ext cx="7608887" cy="517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buFontTx/>
              <a:buNone/>
            </a:pPr>
            <a:r>
              <a:rPr lang="en-US" altLang="en-US" sz="2200" smtClean="0"/>
              <a:t>&lt;xsl:template match="/"&gt;</a:t>
            </a:r>
          </a:p>
          <a:p>
            <a:pPr>
              <a:lnSpc>
                <a:spcPct val="80000"/>
              </a:lnSpc>
              <a:buFontTx/>
              <a:buNone/>
            </a:pPr>
            <a:r>
              <a:rPr lang="en-US" altLang="en-US" sz="2200" smtClean="0"/>
              <a:t>  &lt;html&gt;  &lt;body&gt; &lt;table border="1"&gt;</a:t>
            </a:r>
          </a:p>
          <a:p>
            <a:pPr>
              <a:lnSpc>
                <a:spcPct val="80000"/>
              </a:lnSpc>
              <a:buFontTx/>
              <a:buNone/>
            </a:pPr>
            <a:r>
              <a:rPr lang="en-US" altLang="en-US" sz="2200" smtClean="0"/>
              <a:t>      &lt;tr bgcolor="#9acd32"&gt;</a:t>
            </a:r>
          </a:p>
          <a:p>
            <a:pPr>
              <a:lnSpc>
                <a:spcPct val="80000"/>
              </a:lnSpc>
              <a:buFontTx/>
              <a:buNone/>
            </a:pPr>
            <a:r>
              <a:rPr lang="en-US" altLang="en-US" sz="2200" smtClean="0"/>
              <a:t>        &lt;th&gt;Title&lt;/th&gt; &lt;th&gt;Artist&lt;/th&gt;</a:t>
            </a:r>
          </a:p>
          <a:p>
            <a:pPr>
              <a:lnSpc>
                <a:spcPct val="80000"/>
              </a:lnSpc>
              <a:buFontTx/>
              <a:buNone/>
            </a:pPr>
            <a:r>
              <a:rPr lang="en-US" altLang="en-US" sz="2200" smtClean="0"/>
              <a:t>      &lt;/tr&gt;</a:t>
            </a:r>
          </a:p>
          <a:p>
            <a:pPr>
              <a:lnSpc>
                <a:spcPct val="80000"/>
              </a:lnSpc>
              <a:buFontTx/>
              <a:buNone/>
            </a:pPr>
            <a:r>
              <a:rPr lang="en-US" altLang="en-US" sz="2200" smtClean="0"/>
              <a:t>      </a:t>
            </a:r>
            <a:r>
              <a:rPr lang="en-US" altLang="en-US" sz="2200" smtClean="0">
                <a:solidFill>
                  <a:schemeClr val="accent2"/>
                </a:solidFill>
              </a:rPr>
              <a:t>&lt;xsl:for-each select="catalog/cd"&gt;</a:t>
            </a:r>
          </a:p>
          <a:p>
            <a:pPr>
              <a:lnSpc>
                <a:spcPct val="80000"/>
              </a:lnSpc>
              <a:buFontTx/>
              <a:buNone/>
            </a:pPr>
            <a:r>
              <a:rPr lang="en-US" altLang="en-US" sz="2200" smtClean="0">
                <a:solidFill>
                  <a:schemeClr val="accent2"/>
                </a:solidFill>
              </a:rPr>
              <a:t>	&lt;xsl:sort select="title" order="descending"/&gt;</a:t>
            </a:r>
          </a:p>
          <a:p>
            <a:pPr>
              <a:lnSpc>
                <a:spcPct val="80000"/>
              </a:lnSpc>
              <a:buFontTx/>
              <a:buNone/>
            </a:pPr>
            <a:r>
              <a:rPr lang="en-US" altLang="en-US" sz="2200" smtClean="0"/>
              <a:t>      &lt;tr&gt;</a:t>
            </a:r>
          </a:p>
          <a:p>
            <a:pPr>
              <a:lnSpc>
                <a:spcPct val="80000"/>
              </a:lnSpc>
              <a:buFontTx/>
              <a:buNone/>
            </a:pPr>
            <a:r>
              <a:rPr lang="en-US" altLang="en-US" sz="2200" smtClean="0"/>
              <a:t>        &lt;td&gt;&lt;xsl:value-of select="title"/&gt;&lt;/td&gt;</a:t>
            </a:r>
          </a:p>
          <a:p>
            <a:pPr>
              <a:lnSpc>
                <a:spcPct val="80000"/>
              </a:lnSpc>
              <a:buFontTx/>
              <a:buNone/>
            </a:pPr>
            <a:r>
              <a:rPr lang="en-US" altLang="en-US" sz="2200" smtClean="0"/>
              <a:t>        &lt;td&gt;&lt;xsl:value-of select="artist"/&gt;&lt;/td&gt;</a:t>
            </a:r>
          </a:p>
          <a:p>
            <a:pPr>
              <a:lnSpc>
                <a:spcPct val="80000"/>
              </a:lnSpc>
              <a:buFontTx/>
              <a:buNone/>
            </a:pPr>
            <a:r>
              <a:rPr lang="en-US" altLang="en-US" sz="2200" smtClean="0"/>
              <a:t>      &lt;/tr&gt;</a:t>
            </a:r>
          </a:p>
          <a:p>
            <a:pPr>
              <a:lnSpc>
                <a:spcPct val="80000"/>
              </a:lnSpc>
              <a:buFontTx/>
              <a:buNone/>
            </a:pPr>
            <a:r>
              <a:rPr lang="en-US" altLang="en-US" sz="2200" smtClean="0"/>
              <a:t>      </a:t>
            </a:r>
            <a:r>
              <a:rPr lang="en-US" altLang="en-US" sz="2200" smtClean="0">
                <a:solidFill>
                  <a:schemeClr val="accent2"/>
                </a:solidFill>
              </a:rPr>
              <a:t>&lt;/xsl:for-each&gt;</a:t>
            </a:r>
          </a:p>
          <a:p>
            <a:pPr>
              <a:lnSpc>
                <a:spcPct val="80000"/>
              </a:lnSpc>
              <a:buFontTx/>
              <a:buNone/>
            </a:pPr>
            <a:r>
              <a:rPr lang="en-US" altLang="en-US" sz="2200" smtClean="0"/>
              <a:t>    &lt;/table&gt;</a:t>
            </a:r>
          </a:p>
          <a:p>
            <a:pPr>
              <a:lnSpc>
                <a:spcPct val="80000"/>
              </a:lnSpc>
              <a:buFontTx/>
              <a:buNone/>
            </a:pPr>
            <a:r>
              <a:rPr lang="en-US" altLang="en-US" sz="2200" smtClean="0"/>
              <a:t>  &lt;/body&gt; &lt;/html&gt;&lt;/xsl:template&gt;</a:t>
            </a:r>
          </a:p>
        </p:txBody>
      </p:sp>
      <p:pic>
        <p:nvPicPr>
          <p:cNvPr id="52228" name="Picture 4"/>
          <p:cNvPicPr>
            <a:picLocks noChangeAspect="1" noChangeArrowheads="1"/>
          </p:cNvPicPr>
          <p:nvPr/>
        </p:nvPicPr>
        <p:blipFill>
          <a:blip r:embed="rId2">
            <a:extLst>
              <a:ext uri="{28A0092B-C50C-407E-A947-70E740481C1C}">
                <a14:useLocalDpi xmlns:a14="http://schemas.microsoft.com/office/drawing/2010/main" val="0"/>
              </a:ext>
            </a:extLst>
          </a:blip>
          <a:srcRect l="1898" t="25133" r="10139"/>
          <a:stretch>
            <a:fillRect/>
          </a:stretch>
        </p:blipFill>
        <p:spPr bwMode="auto">
          <a:xfrm>
            <a:off x="5788025" y="1422400"/>
            <a:ext cx="3121025"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457200" y="822325"/>
            <a:ext cx="8229600" cy="538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600" b="1" smtClean="0"/>
              <a:t>XSLT &lt;xsl:sort&gt; Element</a:t>
            </a:r>
          </a:p>
        </p:txBody>
      </p:sp>
      <p:sp>
        <p:nvSpPr>
          <p:cNvPr id="53251" name="Rectangle 3"/>
          <p:cNvSpPr>
            <a:spLocks noGrp="1" noChangeArrowheads="1"/>
          </p:cNvSpPr>
          <p:nvPr>
            <p:ph type="body" idx="1"/>
          </p:nvPr>
        </p:nvSpPr>
        <p:spPr bwMode="auto">
          <a:xfrm>
            <a:off x="187325" y="1468438"/>
            <a:ext cx="8724900" cy="5170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buFontTx/>
              <a:buNone/>
            </a:pPr>
            <a:r>
              <a:rPr lang="en-US" altLang="en-US" sz="2200" dirty="0" smtClean="0"/>
              <a:t>&lt;</a:t>
            </a:r>
            <a:r>
              <a:rPr lang="en-US" altLang="en-US" sz="2200" dirty="0" err="1" smtClean="0"/>
              <a:t>xsl:template</a:t>
            </a:r>
            <a:r>
              <a:rPr lang="en-US" altLang="en-US" sz="2200" dirty="0" smtClean="0"/>
              <a:t> match="/"&gt;</a:t>
            </a:r>
          </a:p>
          <a:p>
            <a:pPr>
              <a:lnSpc>
                <a:spcPct val="80000"/>
              </a:lnSpc>
              <a:buFontTx/>
              <a:buNone/>
            </a:pPr>
            <a:r>
              <a:rPr lang="en-US" altLang="en-US" sz="2200" dirty="0" smtClean="0"/>
              <a:t> &lt;html&gt; &lt;body&gt;</a:t>
            </a:r>
          </a:p>
          <a:p>
            <a:pPr>
              <a:lnSpc>
                <a:spcPct val="80000"/>
              </a:lnSpc>
              <a:buFontTx/>
              <a:buNone/>
            </a:pPr>
            <a:r>
              <a:rPr lang="en-US" altLang="en-US" sz="2200" dirty="0" smtClean="0"/>
              <a:t>Total &lt;</a:t>
            </a:r>
            <a:r>
              <a:rPr lang="en-US" altLang="en-US" sz="2200" dirty="0" err="1" smtClean="0"/>
              <a:t>xsl:value-of</a:t>
            </a:r>
            <a:r>
              <a:rPr lang="en-US" altLang="en-US" sz="2200" dirty="0" smtClean="0"/>
              <a:t> select="</a:t>
            </a:r>
            <a:r>
              <a:rPr lang="en-US" altLang="en-US" sz="2200" dirty="0" smtClean="0">
                <a:solidFill>
                  <a:schemeClr val="accent2"/>
                </a:solidFill>
              </a:rPr>
              <a:t>count(</a:t>
            </a:r>
            <a:r>
              <a:rPr lang="en-US" altLang="en-US" sz="2200" dirty="0" err="1" smtClean="0">
                <a:solidFill>
                  <a:schemeClr val="accent2"/>
                </a:solidFill>
              </a:rPr>
              <a:t>persondata</a:t>
            </a:r>
            <a:r>
              <a:rPr lang="en-US" altLang="en-US" sz="2200" dirty="0" smtClean="0">
                <a:solidFill>
                  <a:schemeClr val="accent2"/>
                </a:solidFill>
              </a:rPr>
              <a:t>/person</a:t>
            </a:r>
            <a:r>
              <a:rPr lang="en-US" altLang="en-US" sz="2200" dirty="0" smtClean="0"/>
              <a:t>)"/&gt; person.&lt;</a:t>
            </a:r>
            <a:r>
              <a:rPr lang="en-US" altLang="en-US" sz="2200" dirty="0" err="1" smtClean="0"/>
              <a:t>br</a:t>
            </a:r>
            <a:r>
              <a:rPr lang="en-US" altLang="en-US" sz="2200" dirty="0" smtClean="0"/>
              <a:t>/&gt;</a:t>
            </a:r>
          </a:p>
          <a:p>
            <a:pPr>
              <a:lnSpc>
                <a:spcPct val="80000"/>
              </a:lnSpc>
              <a:buFontTx/>
              <a:buNone/>
            </a:pPr>
            <a:r>
              <a:rPr lang="en-US" altLang="en-US" sz="2200" dirty="0" smtClean="0"/>
              <a:t>&lt;</a:t>
            </a:r>
            <a:r>
              <a:rPr lang="en-US" altLang="en-US" sz="2200" dirty="0" err="1" smtClean="0"/>
              <a:t>ul</a:t>
            </a:r>
            <a:r>
              <a:rPr lang="en-US" altLang="en-US" sz="2200" dirty="0" smtClean="0"/>
              <a:t>&gt;</a:t>
            </a:r>
          </a:p>
          <a:p>
            <a:pPr>
              <a:lnSpc>
                <a:spcPct val="80000"/>
              </a:lnSpc>
              <a:buFontTx/>
              <a:buNone/>
            </a:pPr>
            <a:r>
              <a:rPr lang="en-US" altLang="en-US" sz="2200" dirty="0" smtClean="0">
                <a:solidFill>
                  <a:schemeClr val="accent2"/>
                </a:solidFill>
              </a:rPr>
              <a:t>&lt;</a:t>
            </a:r>
            <a:r>
              <a:rPr lang="en-US" altLang="en-US" sz="2200" dirty="0" err="1" smtClean="0">
                <a:solidFill>
                  <a:schemeClr val="accent2"/>
                </a:solidFill>
              </a:rPr>
              <a:t>xsl:for-each</a:t>
            </a:r>
            <a:r>
              <a:rPr lang="en-US" altLang="en-US" sz="2200" dirty="0" smtClean="0">
                <a:solidFill>
                  <a:schemeClr val="accent2"/>
                </a:solidFill>
              </a:rPr>
              <a:t> select="</a:t>
            </a:r>
            <a:r>
              <a:rPr lang="en-US" altLang="en-US" sz="2200" dirty="0" err="1" smtClean="0">
                <a:solidFill>
                  <a:schemeClr val="accent2"/>
                </a:solidFill>
              </a:rPr>
              <a:t>persondata</a:t>
            </a:r>
            <a:r>
              <a:rPr lang="en-US" altLang="en-US" sz="2200" dirty="0" smtClean="0">
                <a:solidFill>
                  <a:schemeClr val="accent2"/>
                </a:solidFill>
              </a:rPr>
              <a:t>/person"&gt;</a:t>
            </a:r>
          </a:p>
          <a:p>
            <a:pPr>
              <a:lnSpc>
                <a:spcPct val="80000"/>
              </a:lnSpc>
              <a:buFontTx/>
              <a:buNone/>
            </a:pPr>
            <a:r>
              <a:rPr lang="en-US" altLang="en-US" sz="2200" dirty="0" smtClean="0"/>
              <a:t>       </a:t>
            </a:r>
            <a:r>
              <a:rPr lang="en-US" altLang="en-US" sz="2200" dirty="0" smtClean="0">
                <a:solidFill>
                  <a:schemeClr val="accent2"/>
                </a:solidFill>
              </a:rPr>
              <a:t>&lt;</a:t>
            </a:r>
            <a:r>
              <a:rPr lang="en-US" altLang="en-US" sz="2200" dirty="0" err="1" smtClean="0">
                <a:solidFill>
                  <a:schemeClr val="accent2"/>
                </a:solidFill>
              </a:rPr>
              <a:t>xsl:sort</a:t>
            </a:r>
            <a:r>
              <a:rPr lang="en-US" altLang="en-US" sz="2200" dirty="0" smtClean="0">
                <a:solidFill>
                  <a:schemeClr val="accent2"/>
                </a:solidFill>
              </a:rPr>
              <a:t> select="</a:t>
            </a:r>
            <a:r>
              <a:rPr lang="en-US" altLang="en-US" sz="2200" dirty="0" err="1" smtClean="0">
                <a:solidFill>
                  <a:schemeClr val="accent2"/>
                </a:solidFill>
              </a:rPr>
              <a:t>firstname</a:t>
            </a:r>
            <a:r>
              <a:rPr lang="en-US" altLang="en-US" sz="2200" dirty="0" smtClean="0">
                <a:solidFill>
                  <a:schemeClr val="accent2"/>
                </a:solidFill>
              </a:rPr>
              <a:t>" /&gt;</a:t>
            </a:r>
          </a:p>
          <a:p>
            <a:pPr>
              <a:lnSpc>
                <a:spcPct val="80000"/>
              </a:lnSpc>
              <a:buFontTx/>
              <a:buNone/>
            </a:pPr>
            <a:r>
              <a:rPr lang="en-US" altLang="en-US" sz="2200" dirty="0" smtClean="0"/>
              <a:t>      &lt;li&gt;&lt;</a:t>
            </a:r>
            <a:r>
              <a:rPr lang="en-US" altLang="en-US" sz="2200" dirty="0" err="1" smtClean="0"/>
              <a:t>xsl:value-of</a:t>
            </a:r>
            <a:r>
              <a:rPr lang="en-US" altLang="en-US" sz="2200" dirty="0" smtClean="0"/>
              <a:t> select="</a:t>
            </a:r>
            <a:r>
              <a:rPr lang="en-US" altLang="en-US" sz="2200" dirty="0" err="1" smtClean="0"/>
              <a:t>firstname</a:t>
            </a:r>
            <a:r>
              <a:rPr lang="en-US" altLang="en-US" sz="2200" dirty="0" smtClean="0"/>
              <a:t>"/&gt;</a:t>
            </a:r>
          </a:p>
          <a:p>
            <a:pPr>
              <a:lnSpc>
                <a:spcPct val="80000"/>
              </a:lnSpc>
              <a:buFontTx/>
              <a:buNone/>
            </a:pPr>
            <a:r>
              <a:rPr lang="en-US" altLang="en-US" sz="2200" dirty="0" smtClean="0"/>
              <a:t>	&lt;</a:t>
            </a:r>
            <a:r>
              <a:rPr lang="en-US" altLang="en-US" sz="2200" dirty="0" err="1" smtClean="0"/>
              <a:t>xsl:value-of</a:t>
            </a:r>
            <a:r>
              <a:rPr lang="en-US" altLang="en-US" sz="2200" dirty="0" smtClean="0"/>
              <a:t> select="</a:t>
            </a:r>
            <a:r>
              <a:rPr lang="en-US" altLang="en-US" sz="2200" dirty="0" err="1" smtClean="0"/>
              <a:t>lastname</a:t>
            </a:r>
            <a:r>
              <a:rPr lang="en-US" altLang="en-US" sz="2200" dirty="0" smtClean="0"/>
              <a:t>"/&gt;</a:t>
            </a:r>
          </a:p>
          <a:p>
            <a:pPr>
              <a:lnSpc>
                <a:spcPct val="80000"/>
              </a:lnSpc>
              <a:buFontTx/>
              <a:buNone/>
            </a:pPr>
            <a:r>
              <a:rPr lang="en-US" altLang="en-US" sz="2200" dirty="0" smtClean="0"/>
              <a:t>      &lt;/li&gt;</a:t>
            </a:r>
          </a:p>
          <a:p>
            <a:pPr>
              <a:lnSpc>
                <a:spcPct val="80000"/>
              </a:lnSpc>
              <a:buFontTx/>
              <a:buNone/>
            </a:pPr>
            <a:r>
              <a:rPr lang="en-US" altLang="en-US" sz="2200" dirty="0" smtClean="0">
                <a:solidFill>
                  <a:schemeClr val="accent2"/>
                </a:solidFill>
              </a:rPr>
              <a:t>&lt;/</a:t>
            </a:r>
            <a:r>
              <a:rPr lang="en-US" altLang="en-US" sz="2200" dirty="0" err="1" smtClean="0">
                <a:solidFill>
                  <a:schemeClr val="accent2"/>
                </a:solidFill>
              </a:rPr>
              <a:t>xsl:for-each</a:t>
            </a:r>
            <a:r>
              <a:rPr lang="en-US" altLang="en-US" sz="2200" dirty="0" smtClean="0">
                <a:solidFill>
                  <a:schemeClr val="accent2"/>
                </a:solidFill>
              </a:rPr>
              <a:t>&gt;</a:t>
            </a:r>
          </a:p>
          <a:p>
            <a:pPr>
              <a:lnSpc>
                <a:spcPct val="80000"/>
              </a:lnSpc>
              <a:buFontTx/>
              <a:buNone/>
            </a:pPr>
            <a:r>
              <a:rPr lang="en-US" altLang="en-US" sz="2200" dirty="0" smtClean="0"/>
              <a:t>&lt;/</a:t>
            </a:r>
            <a:r>
              <a:rPr lang="en-US" altLang="en-US" sz="2200" dirty="0" err="1" smtClean="0"/>
              <a:t>ul</a:t>
            </a:r>
            <a:r>
              <a:rPr lang="en-US" altLang="en-US" sz="2200" dirty="0" smtClean="0"/>
              <a:t>&gt;</a:t>
            </a:r>
          </a:p>
          <a:p>
            <a:pPr>
              <a:lnSpc>
                <a:spcPct val="80000"/>
              </a:lnSpc>
              <a:buFontTx/>
              <a:buNone/>
            </a:pPr>
            <a:r>
              <a:rPr lang="en-US" altLang="en-US" sz="2200" dirty="0" smtClean="0"/>
              <a:t>&lt;/body&gt;</a:t>
            </a:r>
          </a:p>
          <a:p>
            <a:pPr>
              <a:lnSpc>
                <a:spcPct val="80000"/>
              </a:lnSpc>
              <a:buFontTx/>
              <a:buNone/>
            </a:pPr>
            <a:r>
              <a:rPr lang="en-US" altLang="en-US" sz="2200" dirty="0" smtClean="0"/>
              <a:t>&lt;/html&gt;&lt;/</a:t>
            </a:r>
            <a:r>
              <a:rPr lang="en-US" altLang="en-US" sz="2200" dirty="0" err="1" smtClean="0"/>
              <a:t>xsl:template</a:t>
            </a:r>
            <a:r>
              <a:rPr lang="en-US" altLang="en-US" sz="2200" dirty="0" smtClean="0"/>
              <a:t>&gt;</a:t>
            </a:r>
          </a:p>
        </p:txBody>
      </p:sp>
      <p:pic>
        <p:nvPicPr>
          <p:cNvPr id="53252" name="Picture 5"/>
          <p:cNvPicPr>
            <a:picLocks noChangeAspect="1" noChangeArrowheads="1"/>
          </p:cNvPicPr>
          <p:nvPr/>
        </p:nvPicPr>
        <p:blipFill>
          <a:blip r:embed="rId2">
            <a:extLst>
              <a:ext uri="{28A0092B-C50C-407E-A947-70E740481C1C}">
                <a14:useLocalDpi xmlns:a14="http://schemas.microsoft.com/office/drawing/2010/main" val="0"/>
              </a:ext>
            </a:extLst>
          </a:blip>
          <a:srcRect l="1852" t="49271" r="52036" b="7094"/>
          <a:stretch>
            <a:fillRect/>
          </a:stretch>
        </p:blipFill>
        <p:spPr bwMode="auto">
          <a:xfrm>
            <a:off x="3159125" y="4754563"/>
            <a:ext cx="2411413" cy="194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6"/>
          <p:cNvPicPr>
            <a:picLocks noChangeAspect="1" noChangeArrowheads="1"/>
          </p:cNvPicPr>
          <p:nvPr/>
        </p:nvPicPr>
        <p:blipFill>
          <a:blip r:embed="rId3">
            <a:extLst>
              <a:ext uri="{28A0092B-C50C-407E-A947-70E740481C1C}">
                <a14:useLocalDpi xmlns:a14="http://schemas.microsoft.com/office/drawing/2010/main" val="0"/>
              </a:ext>
            </a:extLst>
          </a:blip>
          <a:srcRect l="2638" t="27130" r="5278" b="6554"/>
          <a:stretch>
            <a:fillRect/>
          </a:stretch>
        </p:blipFill>
        <p:spPr bwMode="auto">
          <a:xfrm>
            <a:off x="5381625" y="2606675"/>
            <a:ext cx="3575050"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9000" y="3094038"/>
            <a:ext cx="4711700" cy="708025"/>
          </a:xfrm>
          <a:prstGeom prst="rect">
            <a:avLst/>
          </a:prstGeom>
          <a:noFill/>
        </p:spPr>
        <p:txBody>
          <a:bodyPr>
            <a:spAutoFit/>
          </a:bodyPr>
          <a:lstStyle/>
          <a:p>
            <a:pPr algn="ctr" eaLnBrk="0" hangingPunct="0">
              <a:defRPr/>
            </a:pPr>
            <a:r>
              <a:rPr lang="en-US" sz="4000" b="1" dirty="0">
                <a:latin typeface="+mj-lt"/>
                <a:cs typeface="+mn-cs"/>
              </a:rPr>
              <a:t>Thank You!</a:t>
            </a:r>
            <a:endParaRPr lang="en-SG" sz="4000" b="1" dirty="0">
              <a:latin typeface="+mj-lt"/>
              <a:cs typeface="+mn-cs"/>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a:t>
            </a:r>
            <a:endParaRPr lang="en-US" dirty="0"/>
          </a:p>
        </p:txBody>
      </p:sp>
      <p:sp>
        <p:nvSpPr>
          <p:cNvPr id="3" name="Content Placeholder 2"/>
          <p:cNvSpPr>
            <a:spLocks noGrp="1"/>
          </p:cNvSpPr>
          <p:nvPr>
            <p:ph idx="1"/>
          </p:nvPr>
        </p:nvSpPr>
        <p:spPr/>
        <p:txBody>
          <a:bodyPr/>
          <a:lstStyle/>
          <a:p>
            <a:pPr marL="0" indent="0">
              <a:buNone/>
            </a:pPr>
            <a:r>
              <a:rPr lang="en-US" dirty="0"/>
              <a:t>By Using AJAX, we can do that</a:t>
            </a:r>
            <a:endParaRPr lang="en-US" b="1" dirty="0" smtClean="0"/>
          </a:p>
          <a:p>
            <a:r>
              <a:rPr lang="en-US" b="1" dirty="0" smtClean="0"/>
              <a:t>Update</a:t>
            </a:r>
            <a:r>
              <a:rPr lang="en-US" dirty="0" smtClean="0"/>
              <a:t> </a:t>
            </a:r>
            <a:r>
              <a:rPr lang="en-US" dirty="0"/>
              <a:t>a web page without reloading the page</a:t>
            </a:r>
          </a:p>
          <a:p>
            <a:r>
              <a:rPr lang="en-US" b="1" dirty="0"/>
              <a:t>Request</a:t>
            </a:r>
            <a:r>
              <a:rPr lang="en-US" dirty="0"/>
              <a:t> data from a server - after the page has loaded</a:t>
            </a:r>
          </a:p>
          <a:p>
            <a:r>
              <a:rPr lang="en-US" b="1" dirty="0"/>
              <a:t>Receive</a:t>
            </a:r>
            <a:r>
              <a:rPr lang="en-US" dirty="0"/>
              <a:t> data from a server - after the page has loaded</a:t>
            </a:r>
          </a:p>
          <a:p>
            <a:r>
              <a:rPr lang="en-US" b="1" dirty="0"/>
              <a:t>Send</a:t>
            </a:r>
            <a:r>
              <a:rPr lang="en-US" dirty="0"/>
              <a:t> data to a server - in the background</a:t>
            </a:r>
          </a:p>
          <a:p>
            <a:endParaRPr lang="en-US" dirty="0"/>
          </a:p>
        </p:txBody>
      </p:sp>
    </p:spTree>
    <p:extLst>
      <p:ext uri="{BB962C8B-B14F-4D97-AF65-F5344CB8AC3E}">
        <p14:creationId xmlns:p14="http://schemas.microsoft.com/office/powerpoint/2010/main" val="165829774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457200" y="72072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JavaScript for XML</a:t>
            </a:r>
          </a:p>
        </p:txBody>
      </p:sp>
      <p:sp>
        <p:nvSpPr>
          <p:cNvPr id="7171" name="Content Placeholder 2"/>
          <p:cNvSpPr>
            <a:spLocks noGrp="1"/>
          </p:cNvSpPr>
          <p:nvPr>
            <p:ph idx="1"/>
          </p:nvPr>
        </p:nvSpPr>
        <p:spPr bwMode="auto">
          <a:xfrm>
            <a:off x="169817" y="1670050"/>
            <a:ext cx="8516983"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2800" b="1" dirty="0"/>
              <a:t>What is AJAX?</a:t>
            </a:r>
          </a:p>
          <a:p>
            <a:r>
              <a:rPr lang="en-US" sz="2800" dirty="0"/>
              <a:t>AJAX = </a:t>
            </a:r>
            <a:r>
              <a:rPr lang="en-US" sz="2800" b="1" dirty="0"/>
              <a:t>A</a:t>
            </a:r>
            <a:r>
              <a:rPr lang="en-US" sz="2800" dirty="0"/>
              <a:t>synchronous </a:t>
            </a:r>
            <a:r>
              <a:rPr lang="en-US" sz="2800" b="1" dirty="0"/>
              <a:t>J</a:t>
            </a:r>
            <a:r>
              <a:rPr lang="en-US" sz="2800" dirty="0"/>
              <a:t>avaScript </a:t>
            </a:r>
            <a:r>
              <a:rPr lang="en-US" sz="2800" b="1" dirty="0"/>
              <a:t>A</a:t>
            </a:r>
            <a:r>
              <a:rPr lang="en-US" sz="2800" dirty="0"/>
              <a:t>nd </a:t>
            </a:r>
            <a:r>
              <a:rPr lang="en-US" sz="2800" b="1" dirty="0"/>
              <a:t>X</a:t>
            </a:r>
            <a:r>
              <a:rPr lang="en-US" sz="2800" dirty="0"/>
              <a:t>ML.</a:t>
            </a:r>
          </a:p>
          <a:p>
            <a:r>
              <a:rPr lang="en-US" sz="2800" dirty="0"/>
              <a:t>AJAX is not a programming language.</a:t>
            </a:r>
          </a:p>
          <a:p>
            <a:r>
              <a:rPr lang="en-US" sz="2800" dirty="0"/>
              <a:t>AJAX just uses a combination of:</a:t>
            </a:r>
          </a:p>
          <a:p>
            <a:pPr lvl="1">
              <a:buFont typeface="Wingdings" panose="05000000000000000000" pitchFamily="2" charset="2"/>
              <a:buChar char="ü"/>
            </a:pPr>
            <a:r>
              <a:rPr lang="en-US" sz="2400" dirty="0"/>
              <a:t>A browser built-in </a:t>
            </a:r>
            <a:r>
              <a:rPr lang="en-US" sz="2400" dirty="0" err="1">
                <a:solidFill>
                  <a:schemeClr val="accent6"/>
                </a:solidFill>
              </a:rPr>
              <a:t>XMLHttpRequest</a:t>
            </a:r>
            <a:r>
              <a:rPr lang="en-US" sz="2400" dirty="0">
                <a:solidFill>
                  <a:schemeClr val="accent6"/>
                </a:solidFill>
              </a:rPr>
              <a:t> </a:t>
            </a:r>
            <a:r>
              <a:rPr lang="en-US" sz="2400" dirty="0" smtClean="0">
                <a:solidFill>
                  <a:schemeClr val="accent6"/>
                </a:solidFill>
              </a:rPr>
              <a:t>object </a:t>
            </a:r>
            <a:r>
              <a:rPr lang="en-US" sz="2400" dirty="0" smtClean="0"/>
              <a:t>(to request data from a web server)</a:t>
            </a:r>
            <a:endParaRPr lang="en-US" sz="2400" dirty="0"/>
          </a:p>
          <a:p>
            <a:pPr lvl="1">
              <a:buFont typeface="Wingdings" panose="05000000000000000000" pitchFamily="2" charset="2"/>
              <a:buChar char="ü"/>
            </a:pPr>
            <a:r>
              <a:rPr lang="en-US" sz="2400" dirty="0">
                <a:solidFill>
                  <a:schemeClr val="accent6"/>
                </a:solidFill>
              </a:rPr>
              <a:t>JavaScript</a:t>
            </a:r>
            <a:r>
              <a:rPr lang="en-US" sz="2400" dirty="0"/>
              <a:t> and </a:t>
            </a:r>
            <a:r>
              <a:rPr lang="en-US" sz="2400" dirty="0">
                <a:solidFill>
                  <a:schemeClr val="accent6"/>
                </a:solidFill>
              </a:rPr>
              <a:t>HTML DOM </a:t>
            </a:r>
            <a:r>
              <a:rPr lang="en-US" sz="2400" dirty="0"/>
              <a:t>(to display or use the data)</a:t>
            </a:r>
          </a:p>
          <a:p>
            <a:pPr>
              <a:spcBef>
                <a:spcPts val="600"/>
              </a:spcBef>
            </a:pPr>
            <a:r>
              <a:rPr lang="en-US" sz="2400" dirty="0"/>
              <a:t>AJAX is not a programming language.</a:t>
            </a:r>
          </a:p>
          <a:p>
            <a:pPr algn="just">
              <a:spcBef>
                <a:spcPts val="600"/>
              </a:spcBef>
            </a:pPr>
            <a:r>
              <a:rPr lang="en-US" sz="2400" dirty="0"/>
              <a:t>AJAX is a technique for accessing web servers from a web page.</a:t>
            </a:r>
          </a:p>
          <a:p>
            <a:pPr>
              <a:spcBef>
                <a:spcPts val="600"/>
              </a:spcBef>
            </a:pPr>
            <a:r>
              <a:rPr lang="en-US" sz="2400" dirty="0"/>
              <a:t>AJAX stands for Asynchronous JavaScript And XML.</a:t>
            </a:r>
          </a:p>
          <a:p>
            <a:pPr algn="just"/>
            <a:endParaRPr lang="en-US" altLang="en-US" sz="29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57200" y="6842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600" dirty="0" smtClean="0"/>
              <a:t>Creating </a:t>
            </a:r>
            <a:r>
              <a:rPr lang="en-US" sz="3600" b="1" dirty="0" err="1" smtClean="0"/>
              <a:t>XMLHttpRequest</a:t>
            </a:r>
            <a:r>
              <a:rPr lang="en-US" sz="3600" dirty="0" smtClean="0"/>
              <a:t> object</a:t>
            </a:r>
            <a:endParaRPr lang="en-US" altLang="en-US" sz="3600" b="1" dirty="0" smtClean="0"/>
          </a:p>
        </p:txBody>
      </p:sp>
      <p:sp>
        <p:nvSpPr>
          <p:cNvPr id="3" name="Content Placeholder 2"/>
          <p:cNvSpPr>
            <a:spLocks noGrp="1"/>
          </p:cNvSpPr>
          <p:nvPr>
            <p:ph idx="1"/>
          </p:nvPr>
        </p:nvSpPr>
        <p:spPr>
          <a:xfrm>
            <a:off x="457200" y="1763713"/>
            <a:ext cx="8229600" cy="4525962"/>
          </a:xfrm>
        </p:spPr>
        <p:txBody>
          <a:bodyPr/>
          <a:lstStyle/>
          <a:p>
            <a:pPr>
              <a:defRPr/>
            </a:pPr>
            <a:r>
              <a:rPr lang="en-US" dirty="0" smtClean="0"/>
              <a:t>Syntax:</a:t>
            </a:r>
          </a:p>
          <a:p>
            <a:pPr lvl="1">
              <a:defRPr/>
            </a:pPr>
            <a:r>
              <a:rPr lang="en-US" b="1" dirty="0" err="1" smtClean="0">
                <a:solidFill>
                  <a:srgbClr val="FF0000"/>
                </a:solidFill>
              </a:rPr>
              <a:t>xmlhttp</a:t>
            </a:r>
            <a:r>
              <a:rPr lang="en-US" b="1" dirty="0" smtClean="0">
                <a:solidFill>
                  <a:srgbClr val="FF0000"/>
                </a:solidFill>
              </a:rPr>
              <a:t>=new </a:t>
            </a:r>
            <a:r>
              <a:rPr lang="en-US" b="1" dirty="0" err="1" smtClean="0">
                <a:solidFill>
                  <a:srgbClr val="FF0000"/>
                </a:solidFill>
              </a:rPr>
              <a:t>XMLHttpRequest</a:t>
            </a:r>
            <a:r>
              <a:rPr lang="en-US" b="1" dirty="0" smtClean="0">
                <a:solidFill>
                  <a:srgbClr val="FF0000"/>
                </a:solidFill>
              </a:rPr>
              <a:t>();</a:t>
            </a:r>
          </a:p>
          <a:p>
            <a:pPr lvl="1">
              <a:defRPr/>
            </a:pPr>
            <a:endParaRPr lang="en-US" b="1" dirty="0">
              <a:solidFill>
                <a:srgbClr val="FF0000"/>
              </a:solidFill>
            </a:endParaRPr>
          </a:p>
          <a:p>
            <a:pPr lvl="1" algn="just">
              <a:buFont typeface="Wingdings" panose="05000000000000000000" pitchFamily="2" charset="2"/>
              <a:buChar char="§"/>
              <a:defRPr/>
            </a:pPr>
            <a:r>
              <a:rPr lang="en-US" dirty="0"/>
              <a:t>The </a:t>
            </a:r>
            <a:r>
              <a:rPr lang="en-US" dirty="0" err="1"/>
              <a:t>XMLHttpRequest</a:t>
            </a:r>
            <a:r>
              <a:rPr lang="en-US" dirty="0"/>
              <a:t> object can be used to exchange data with a server behind the scenes. </a:t>
            </a:r>
            <a:endParaRPr lang="en-US" dirty="0" smtClean="0"/>
          </a:p>
          <a:p>
            <a:pPr lvl="1" algn="just">
              <a:buFont typeface="Wingdings" panose="05000000000000000000" pitchFamily="2" charset="2"/>
              <a:buChar char="§"/>
              <a:defRPr/>
            </a:pPr>
            <a:r>
              <a:rPr lang="en-US" dirty="0" smtClean="0"/>
              <a:t>This </a:t>
            </a:r>
            <a:r>
              <a:rPr lang="en-US" dirty="0"/>
              <a:t>means that it is possible to update parts of a web page, without reloading the whole page.</a:t>
            </a:r>
            <a:endParaRPr lang="en-US" b="1" dirty="0">
              <a:solidFill>
                <a:srgbClr val="FF000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4901"/>
            <a:ext cx="8229600" cy="783453"/>
          </a:xfrm>
        </p:spPr>
        <p:txBody>
          <a:bodyPr/>
          <a:lstStyle/>
          <a:p>
            <a:r>
              <a:rPr lang="en-US" sz="3600" b="1" dirty="0" err="1"/>
              <a:t>XMLHttpRequest</a:t>
            </a:r>
            <a:r>
              <a:rPr lang="en-US" sz="3600" b="1" dirty="0"/>
              <a:t> Object </a:t>
            </a:r>
            <a:r>
              <a:rPr lang="en-US" sz="3600" b="1" dirty="0">
                <a:solidFill>
                  <a:schemeClr val="accent6"/>
                </a:solidFill>
              </a:rPr>
              <a:t>Methods</a:t>
            </a:r>
            <a:r>
              <a:rPr lang="en-US" sz="3600" b="1" dirty="0"/>
              <a:t/>
            </a:r>
            <a:br>
              <a:rPr lang="en-US" sz="3600" b="1" dirty="0"/>
            </a:b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4119546390"/>
              </p:ext>
            </p:extLst>
          </p:nvPr>
        </p:nvGraphicFramePr>
        <p:xfrm>
          <a:off x="457200" y="1423853"/>
          <a:ext cx="7759337" cy="5014146"/>
        </p:xfrm>
        <a:graphic>
          <a:graphicData uri="http://schemas.openxmlformats.org/drawingml/2006/table">
            <a:tbl>
              <a:tblPr>
                <a:tableStyleId>{35758FB7-9AC5-4552-8A53-C91805E547FA}</a:tableStyleId>
              </a:tblPr>
              <a:tblGrid>
                <a:gridCol w="2715769">
                  <a:extLst>
                    <a:ext uri="{9D8B030D-6E8A-4147-A177-3AD203B41FA5}">
                      <a16:colId xmlns:a16="http://schemas.microsoft.com/office/drawing/2014/main" val="606965312"/>
                    </a:ext>
                  </a:extLst>
                </a:gridCol>
                <a:gridCol w="5043568">
                  <a:extLst>
                    <a:ext uri="{9D8B030D-6E8A-4147-A177-3AD203B41FA5}">
                      <a16:colId xmlns:a16="http://schemas.microsoft.com/office/drawing/2014/main" val="2321435263"/>
                    </a:ext>
                  </a:extLst>
                </a:gridCol>
              </a:tblGrid>
              <a:tr h="307412">
                <a:tc>
                  <a:txBody>
                    <a:bodyPr/>
                    <a:lstStyle/>
                    <a:p>
                      <a:r>
                        <a:rPr lang="en-US" sz="1800" b="1" dirty="0">
                          <a:solidFill>
                            <a:schemeClr val="accent6"/>
                          </a:solidFill>
                          <a:effectLst/>
                        </a:rPr>
                        <a:t>Method</a:t>
                      </a:r>
                    </a:p>
                  </a:txBody>
                  <a:tcPr marL="72522" marR="72522" marT="36261" marB="36261" anchor="ctr">
                    <a:lnB w="28575" cap="flat" cmpd="sng" algn="ctr">
                      <a:solidFill>
                        <a:srgbClr val="7E361C"/>
                      </a:solidFill>
                      <a:prstDash val="solid"/>
                      <a:round/>
                      <a:headEnd type="none" w="med" len="med"/>
                      <a:tailEnd type="none" w="med" len="med"/>
                    </a:lnB>
                  </a:tcPr>
                </a:tc>
                <a:tc>
                  <a:txBody>
                    <a:bodyPr/>
                    <a:lstStyle/>
                    <a:p>
                      <a:r>
                        <a:rPr lang="en-US" sz="1800" b="1" dirty="0">
                          <a:solidFill>
                            <a:schemeClr val="accent6"/>
                          </a:solidFill>
                          <a:effectLst/>
                        </a:rPr>
                        <a:t>Description</a:t>
                      </a:r>
                    </a:p>
                  </a:txBody>
                  <a:tcPr marL="72522" marR="72522" marT="36261" marB="36261" anchor="ctr">
                    <a:lnB w="28575" cap="flat" cmpd="sng" algn="ctr">
                      <a:solidFill>
                        <a:srgbClr val="7E361C"/>
                      </a:solidFill>
                      <a:prstDash val="solid"/>
                      <a:round/>
                      <a:headEnd type="none" w="med" len="med"/>
                      <a:tailEnd type="none" w="med" len="med"/>
                    </a:lnB>
                  </a:tcPr>
                </a:tc>
                <a:extLst>
                  <a:ext uri="{0D108BD9-81ED-4DB2-BD59-A6C34878D82A}">
                    <a16:rowId xmlns:a16="http://schemas.microsoft.com/office/drawing/2014/main" val="675008559"/>
                  </a:ext>
                </a:extLst>
              </a:tr>
              <a:tr h="307412">
                <a:tc>
                  <a:txBody>
                    <a:bodyPr/>
                    <a:lstStyle/>
                    <a:p>
                      <a:r>
                        <a:rPr lang="en-US" sz="1800"/>
                        <a:t>new XMLHttpRequest()</a:t>
                      </a:r>
                    </a:p>
                  </a:txBody>
                  <a:tcPr marL="72522" marR="72522" marT="36261" marB="36261" anchor="ctr">
                    <a:lnT w="28575" cap="flat" cmpd="sng" algn="ctr">
                      <a:solidFill>
                        <a:srgbClr val="7E361C"/>
                      </a:solidFill>
                      <a:prstDash val="solid"/>
                      <a:round/>
                      <a:headEnd type="none" w="med" len="med"/>
                      <a:tailEnd type="none" w="med" len="med"/>
                    </a:lnT>
                  </a:tcPr>
                </a:tc>
                <a:tc>
                  <a:txBody>
                    <a:bodyPr/>
                    <a:lstStyle/>
                    <a:p>
                      <a:r>
                        <a:rPr lang="en-US" sz="1800" dirty="0"/>
                        <a:t>Creates a new </a:t>
                      </a:r>
                      <a:r>
                        <a:rPr lang="en-US" sz="1800" dirty="0" err="1"/>
                        <a:t>XMLHttpRequest</a:t>
                      </a:r>
                      <a:r>
                        <a:rPr lang="en-US" sz="1800" dirty="0"/>
                        <a:t> object</a:t>
                      </a:r>
                    </a:p>
                  </a:txBody>
                  <a:tcPr marL="72522" marR="72522" marT="36261" marB="36261" anchor="ctr">
                    <a:lnT w="28575" cap="flat" cmpd="sng" algn="ctr">
                      <a:solidFill>
                        <a:srgbClr val="7E361C"/>
                      </a:solidFill>
                      <a:prstDash val="solid"/>
                      <a:round/>
                      <a:headEnd type="none" w="med" len="med"/>
                      <a:tailEnd type="none" w="med" len="med"/>
                    </a:lnT>
                  </a:tcPr>
                </a:tc>
                <a:extLst>
                  <a:ext uri="{0D108BD9-81ED-4DB2-BD59-A6C34878D82A}">
                    <a16:rowId xmlns:a16="http://schemas.microsoft.com/office/drawing/2014/main" val="3172826151"/>
                  </a:ext>
                </a:extLst>
              </a:tr>
              <a:tr h="307412">
                <a:tc>
                  <a:txBody>
                    <a:bodyPr/>
                    <a:lstStyle/>
                    <a:p>
                      <a:r>
                        <a:rPr lang="en-US" sz="1800"/>
                        <a:t>abort()</a:t>
                      </a:r>
                    </a:p>
                  </a:txBody>
                  <a:tcPr marL="72522" marR="72522" marT="36261" marB="36261" anchor="ctr"/>
                </a:tc>
                <a:tc>
                  <a:txBody>
                    <a:bodyPr/>
                    <a:lstStyle/>
                    <a:p>
                      <a:r>
                        <a:rPr lang="en-US" sz="1800"/>
                        <a:t>Cancels the current request</a:t>
                      </a:r>
                    </a:p>
                  </a:txBody>
                  <a:tcPr marL="72522" marR="72522" marT="36261" marB="36261" anchor="ctr"/>
                </a:tc>
                <a:extLst>
                  <a:ext uri="{0D108BD9-81ED-4DB2-BD59-A6C34878D82A}">
                    <a16:rowId xmlns:a16="http://schemas.microsoft.com/office/drawing/2014/main" val="244301128"/>
                  </a:ext>
                </a:extLst>
              </a:tr>
              <a:tr h="307412">
                <a:tc>
                  <a:txBody>
                    <a:bodyPr/>
                    <a:lstStyle/>
                    <a:p>
                      <a:r>
                        <a:rPr lang="en-US" sz="1800"/>
                        <a:t>getAllResponseHeaders()</a:t>
                      </a:r>
                    </a:p>
                  </a:txBody>
                  <a:tcPr marL="72522" marR="72522" marT="36261" marB="36261" anchor="ctr"/>
                </a:tc>
                <a:tc>
                  <a:txBody>
                    <a:bodyPr/>
                    <a:lstStyle/>
                    <a:p>
                      <a:r>
                        <a:rPr lang="en-US" sz="1800"/>
                        <a:t>Returns header information</a:t>
                      </a:r>
                    </a:p>
                  </a:txBody>
                  <a:tcPr marL="72522" marR="72522" marT="36261" marB="36261" anchor="ctr"/>
                </a:tc>
                <a:extLst>
                  <a:ext uri="{0D108BD9-81ED-4DB2-BD59-A6C34878D82A}">
                    <a16:rowId xmlns:a16="http://schemas.microsoft.com/office/drawing/2014/main" val="3556598160"/>
                  </a:ext>
                </a:extLst>
              </a:tr>
              <a:tr h="307412">
                <a:tc>
                  <a:txBody>
                    <a:bodyPr/>
                    <a:lstStyle/>
                    <a:p>
                      <a:r>
                        <a:rPr lang="en-US" sz="1800"/>
                        <a:t>getResponseHeader()</a:t>
                      </a:r>
                    </a:p>
                  </a:txBody>
                  <a:tcPr marL="72522" marR="72522" marT="36261" marB="36261" anchor="ctr"/>
                </a:tc>
                <a:tc>
                  <a:txBody>
                    <a:bodyPr/>
                    <a:lstStyle/>
                    <a:p>
                      <a:r>
                        <a:rPr lang="en-US" sz="1800"/>
                        <a:t>Returns specific header information</a:t>
                      </a:r>
                    </a:p>
                  </a:txBody>
                  <a:tcPr marL="72522" marR="72522" marT="36261" marB="36261" anchor="ctr"/>
                </a:tc>
                <a:extLst>
                  <a:ext uri="{0D108BD9-81ED-4DB2-BD59-A6C34878D82A}">
                    <a16:rowId xmlns:a16="http://schemas.microsoft.com/office/drawing/2014/main" val="3018438821"/>
                  </a:ext>
                </a:extLst>
              </a:tr>
              <a:tr h="1690770">
                <a:tc>
                  <a:txBody>
                    <a:bodyPr/>
                    <a:lstStyle/>
                    <a:p>
                      <a:r>
                        <a:rPr lang="en-US" sz="1800"/>
                        <a:t>open(method,url,async,user,psw)</a:t>
                      </a:r>
                    </a:p>
                  </a:txBody>
                  <a:tcPr marL="72522" marR="72522" marT="36261" marB="36261" anchor="ctr"/>
                </a:tc>
                <a:tc>
                  <a:txBody>
                    <a:bodyPr/>
                    <a:lstStyle/>
                    <a:p>
                      <a:r>
                        <a:rPr lang="en-US" sz="1800" b="1" dirty="0" smtClean="0"/>
                        <a:t>method</a:t>
                      </a:r>
                      <a:r>
                        <a:rPr lang="en-US" sz="1800" dirty="0"/>
                        <a:t>: the request type GET or POST</a:t>
                      </a:r>
                      <a:br>
                        <a:rPr lang="en-US" sz="1800" dirty="0"/>
                      </a:br>
                      <a:r>
                        <a:rPr lang="en-US" sz="1800" b="1" dirty="0"/>
                        <a:t>url</a:t>
                      </a:r>
                      <a:r>
                        <a:rPr lang="en-US" sz="1800" dirty="0"/>
                        <a:t>: the file location</a:t>
                      </a:r>
                      <a:br>
                        <a:rPr lang="en-US" sz="1800" dirty="0"/>
                      </a:br>
                      <a:r>
                        <a:rPr lang="en-US" sz="1800" b="1" dirty="0" err="1"/>
                        <a:t>async</a:t>
                      </a:r>
                      <a:r>
                        <a:rPr lang="en-US" sz="1800" dirty="0"/>
                        <a:t>: true (asynchronous) or false (synchronous)</a:t>
                      </a:r>
                      <a:br>
                        <a:rPr lang="en-US" sz="1800" dirty="0"/>
                      </a:br>
                      <a:r>
                        <a:rPr lang="en-US" sz="1800" b="1" dirty="0"/>
                        <a:t>user</a:t>
                      </a:r>
                      <a:r>
                        <a:rPr lang="en-US" sz="1800" dirty="0"/>
                        <a:t>: optional user name</a:t>
                      </a:r>
                      <a:br>
                        <a:rPr lang="en-US" sz="1800" dirty="0"/>
                      </a:br>
                      <a:r>
                        <a:rPr lang="en-US" sz="1800" b="1" dirty="0" err="1"/>
                        <a:t>psw</a:t>
                      </a:r>
                      <a:r>
                        <a:rPr lang="en-US" sz="1800" dirty="0"/>
                        <a:t>: optional password</a:t>
                      </a:r>
                    </a:p>
                  </a:txBody>
                  <a:tcPr marL="72522" marR="72522" marT="36261" marB="36261" anchor="ctr"/>
                </a:tc>
                <a:extLst>
                  <a:ext uri="{0D108BD9-81ED-4DB2-BD59-A6C34878D82A}">
                    <a16:rowId xmlns:a16="http://schemas.microsoft.com/office/drawing/2014/main" val="2186616612"/>
                  </a:ext>
                </a:extLst>
              </a:tr>
              <a:tr h="537972">
                <a:tc>
                  <a:txBody>
                    <a:bodyPr/>
                    <a:lstStyle/>
                    <a:p>
                      <a:r>
                        <a:rPr lang="en-US" sz="1800"/>
                        <a:t>send()</a:t>
                      </a:r>
                    </a:p>
                  </a:txBody>
                  <a:tcPr marL="72522" marR="72522" marT="36261" marB="36261" anchor="ctr"/>
                </a:tc>
                <a:tc>
                  <a:txBody>
                    <a:bodyPr/>
                    <a:lstStyle/>
                    <a:p>
                      <a:r>
                        <a:rPr lang="en-US" sz="1800"/>
                        <a:t>Sends the request to the server</a:t>
                      </a:r>
                      <a:br>
                        <a:rPr lang="en-US" sz="1800"/>
                      </a:br>
                      <a:r>
                        <a:rPr lang="en-US" sz="1800"/>
                        <a:t>Used for GET requests</a:t>
                      </a:r>
                    </a:p>
                  </a:txBody>
                  <a:tcPr marL="72522" marR="72522" marT="36261" marB="36261" anchor="ctr"/>
                </a:tc>
                <a:extLst>
                  <a:ext uri="{0D108BD9-81ED-4DB2-BD59-A6C34878D82A}">
                    <a16:rowId xmlns:a16="http://schemas.microsoft.com/office/drawing/2014/main" val="2606164931"/>
                  </a:ext>
                </a:extLst>
              </a:tr>
              <a:tr h="537972">
                <a:tc>
                  <a:txBody>
                    <a:bodyPr/>
                    <a:lstStyle/>
                    <a:p>
                      <a:r>
                        <a:rPr lang="en-US" sz="1800"/>
                        <a:t>send(string)</a:t>
                      </a:r>
                    </a:p>
                  </a:txBody>
                  <a:tcPr marL="72522" marR="72522" marT="36261" marB="36261" anchor="ctr"/>
                </a:tc>
                <a:tc>
                  <a:txBody>
                    <a:bodyPr/>
                    <a:lstStyle/>
                    <a:p>
                      <a:r>
                        <a:rPr lang="en-US" sz="1800"/>
                        <a:t>Sends the request to the server.</a:t>
                      </a:r>
                      <a:br>
                        <a:rPr lang="en-US" sz="1800"/>
                      </a:br>
                      <a:r>
                        <a:rPr lang="en-US" sz="1800"/>
                        <a:t>Used for POST requests</a:t>
                      </a:r>
                    </a:p>
                  </a:txBody>
                  <a:tcPr marL="72522" marR="72522" marT="36261" marB="36261" anchor="ctr"/>
                </a:tc>
                <a:extLst>
                  <a:ext uri="{0D108BD9-81ED-4DB2-BD59-A6C34878D82A}">
                    <a16:rowId xmlns:a16="http://schemas.microsoft.com/office/drawing/2014/main" val="3509657226"/>
                  </a:ext>
                </a:extLst>
              </a:tr>
              <a:tr h="307412">
                <a:tc>
                  <a:txBody>
                    <a:bodyPr/>
                    <a:lstStyle/>
                    <a:p>
                      <a:r>
                        <a:rPr lang="en-US" sz="1800"/>
                        <a:t>setRequestHeader()</a:t>
                      </a:r>
                    </a:p>
                  </a:txBody>
                  <a:tcPr marL="72522" marR="72522" marT="36261" marB="36261" anchor="ctr"/>
                </a:tc>
                <a:tc>
                  <a:txBody>
                    <a:bodyPr/>
                    <a:lstStyle/>
                    <a:p>
                      <a:r>
                        <a:rPr lang="en-US" sz="1800" dirty="0"/>
                        <a:t>Adds a label/value pair to the header to be sent</a:t>
                      </a:r>
                    </a:p>
                  </a:txBody>
                  <a:tcPr marL="72522" marR="72522" marT="36261" marB="36261" anchor="ctr"/>
                </a:tc>
                <a:extLst>
                  <a:ext uri="{0D108BD9-81ED-4DB2-BD59-A6C34878D82A}">
                    <a16:rowId xmlns:a16="http://schemas.microsoft.com/office/drawing/2014/main" val="3848402989"/>
                  </a:ext>
                </a:extLst>
              </a:tr>
            </a:tbl>
          </a:graphicData>
        </a:graphic>
      </p:graphicFrame>
    </p:spTree>
    <p:extLst>
      <p:ext uri="{BB962C8B-B14F-4D97-AF65-F5344CB8AC3E}">
        <p14:creationId xmlns:p14="http://schemas.microsoft.com/office/powerpoint/2010/main" val="173062458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712"/>
            <a:ext cx="8229600" cy="1143000"/>
          </a:xfrm>
        </p:spPr>
        <p:txBody>
          <a:bodyPr/>
          <a:lstStyle/>
          <a:p>
            <a:r>
              <a:rPr lang="en-US" sz="4000" b="1" dirty="0" err="1"/>
              <a:t>XMLHttpRequest</a:t>
            </a:r>
            <a:r>
              <a:rPr lang="en-US" sz="4000" b="1" dirty="0"/>
              <a:t> Object </a:t>
            </a:r>
            <a:r>
              <a:rPr lang="en-US" sz="4000" b="1" dirty="0">
                <a:solidFill>
                  <a:schemeClr val="accent6"/>
                </a:solidFill>
              </a:rPr>
              <a:t>Properties</a:t>
            </a:r>
            <a:r>
              <a:rPr lang="en-US" b="1" dirty="0"/>
              <a:t/>
            </a:r>
            <a:br>
              <a:rPr lang="en-US" b="1"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37148153"/>
              </p:ext>
            </p:extLst>
          </p:nvPr>
        </p:nvGraphicFramePr>
        <p:xfrm>
          <a:off x="352697" y="1606733"/>
          <a:ext cx="7785463" cy="4891527"/>
        </p:xfrm>
        <a:graphic>
          <a:graphicData uri="http://schemas.openxmlformats.org/drawingml/2006/table">
            <a:tbl>
              <a:tblPr>
                <a:tableStyleId>{35758FB7-9AC5-4552-8A53-C91805E547FA}</a:tableStyleId>
              </a:tblPr>
              <a:tblGrid>
                <a:gridCol w="2724911">
                  <a:extLst>
                    <a:ext uri="{9D8B030D-6E8A-4147-A177-3AD203B41FA5}">
                      <a16:colId xmlns:a16="http://schemas.microsoft.com/office/drawing/2014/main" val="1487557678"/>
                    </a:ext>
                  </a:extLst>
                </a:gridCol>
                <a:gridCol w="5060552">
                  <a:extLst>
                    <a:ext uri="{9D8B030D-6E8A-4147-A177-3AD203B41FA5}">
                      <a16:colId xmlns:a16="http://schemas.microsoft.com/office/drawing/2014/main" val="1755832032"/>
                    </a:ext>
                  </a:extLst>
                </a:gridCol>
              </a:tblGrid>
              <a:tr h="319505">
                <a:tc>
                  <a:txBody>
                    <a:bodyPr/>
                    <a:lstStyle/>
                    <a:p>
                      <a:r>
                        <a:rPr lang="en-US" sz="1800" b="1" dirty="0">
                          <a:solidFill>
                            <a:schemeClr val="accent6"/>
                          </a:solidFill>
                          <a:effectLst/>
                        </a:rPr>
                        <a:t>Property</a:t>
                      </a:r>
                    </a:p>
                  </a:txBody>
                  <a:tcPr marL="71333" marR="71333" marT="35667" marB="35667" anchor="ctr">
                    <a:lnB w="28575" cap="flat" cmpd="sng" algn="ctr">
                      <a:solidFill>
                        <a:srgbClr val="7E361C"/>
                      </a:solidFill>
                      <a:prstDash val="solid"/>
                      <a:round/>
                      <a:headEnd type="none" w="med" len="med"/>
                      <a:tailEnd type="none" w="med" len="med"/>
                    </a:lnB>
                  </a:tcPr>
                </a:tc>
                <a:tc>
                  <a:txBody>
                    <a:bodyPr/>
                    <a:lstStyle/>
                    <a:p>
                      <a:r>
                        <a:rPr lang="en-US" sz="1800" b="1" dirty="0">
                          <a:solidFill>
                            <a:schemeClr val="accent6"/>
                          </a:solidFill>
                          <a:effectLst/>
                        </a:rPr>
                        <a:t>Description</a:t>
                      </a:r>
                    </a:p>
                  </a:txBody>
                  <a:tcPr marL="71333" marR="71333" marT="35667" marB="35667" anchor="ctr">
                    <a:lnB w="28575" cap="flat" cmpd="sng" algn="ctr">
                      <a:solidFill>
                        <a:srgbClr val="7E361C"/>
                      </a:solidFill>
                      <a:prstDash val="solid"/>
                      <a:round/>
                      <a:headEnd type="none" w="med" len="med"/>
                      <a:tailEnd type="none" w="med" len="med"/>
                    </a:lnB>
                  </a:tcPr>
                </a:tc>
                <a:extLst>
                  <a:ext uri="{0D108BD9-81ED-4DB2-BD59-A6C34878D82A}">
                    <a16:rowId xmlns:a16="http://schemas.microsoft.com/office/drawing/2014/main" val="1793967328"/>
                  </a:ext>
                </a:extLst>
              </a:tr>
              <a:tr h="559133">
                <a:tc>
                  <a:txBody>
                    <a:bodyPr/>
                    <a:lstStyle/>
                    <a:p>
                      <a:r>
                        <a:rPr lang="en-US" sz="1800"/>
                        <a:t>onreadystatechange</a:t>
                      </a:r>
                    </a:p>
                  </a:txBody>
                  <a:tcPr marL="71333" marR="71333" marT="35667" marB="35667" anchor="ctr">
                    <a:lnT w="28575" cap="flat" cmpd="sng" algn="ctr">
                      <a:solidFill>
                        <a:srgbClr val="7E361C"/>
                      </a:solidFill>
                      <a:prstDash val="solid"/>
                      <a:round/>
                      <a:headEnd type="none" w="med" len="med"/>
                      <a:tailEnd type="none" w="med" len="med"/>
                    </a:lnT>
                  </a:tcPr>
                </a:tc>
                <a:tc>
                  <a:txBody>
                    <a:bodyPr/>
                    <a:lstStyle/>
                    <a:p>
                      <a:r>
                        <a:rPr lang="en-US" sz="1800"/>
                        <a:t>Defines a function to be called when the readyState property changes</a:t>
                      </a:r>
                    </a:p>
                  </a:txBody>
                  <a:tcPr marL="71333" marR="71333" marT="35667" marB="35667" anchor="ctr">
                    <a:lnT w="28575" cap="flat" cmpd="sng" algn="ctr">
                      <a:solidFill>
                        <a:srgbClr val="7E361C"/>
                      </a:solidFill>
                      <a:prstDash val="solid"/>
                      <a:round/>
                      <a:headEnd type="none" w="med" len="med"/>
                      <a:tailEnd type="none" w="med" len="med"/>
                    </a:lnT>
                  </a:tcPr>
                </a:tc>
                <a:extLst>
                  <a:ext uri="{0D108BD9-81ED-4DB2-BD59-A6C34878D82A}">
                    <a16:rowId xmlns:a16="http://schemas.microsoft.com/office/drawing/2014/main" val="1645390233"/>
                  </a:ext>
                </a:extLst>
              </a:tr>
              <a:tr h="1517646">
                <a:tc>
                  <a:txBody>
                    <a:bodyPr/>
                    <a:lstStyle/>
                    <a:p>
                      <a:r>
                        <a:rPr lang="en-US" sz="1800" dirty="0" err="1"/>
                        <a:t>readyState</a:t>
                      </a:r>
                      <a:endParaRPr lang="en-US" sz="1800" dirty="0"/>
                    </a:p>
                  </a:txBody>
                  <a:tcPr marL="71333" marR="71333" marT="35667" marB="35667" anchor="ctr"/>
                </a:tc>
                <a:tc>
                  <a:txBody>
                    <a:bodyPr/>
                    <a:lstStyle/>
                    <a:p>
                      <a:r>
                        <a:rPr lang="en-US" sz="1800"/>
                        <a:t>Holds the status of the XMLHttpRequest.</a:t>
                      </a:r>
                      <a:br>
                        <a:rPr lang="en-US" sz="1800"/>
                      </a:br>
                      <a:r>
                        <a:rPr lang="en-US" sz="1800"/>
                        <a:t>0: request not initialized </a:t>
                      </a:r>
                      <a:br>
                        <a:rPr lang="en-US" sz="1800"/>
                      </a:br>
                      <a:r>
                        <a:rPr lang="en-US" sz="1800"/>
                        <a:t>1: server connection established</a:t>
                      </a:r>
                      <a:br>
                        <a:rPr lang="en-US" sz="1800"/>
                      </a:br>
                      <a:r>
                        <a:rPr lang="en-US" sz="1800"/>
                        <a:t>2: request received </a:t>
                      </a:r>
                      <a:br>
                        <a:rPr lang="en-US" sz="1800"/>
                      </a:br>
                      <a:r>
                        <a:rPr lang="en-US" sz="1800"/>
                        <a:t>3: processing request </a:t>
                      </a:r>
                      <a:br>
                        <a:rPr lang="en-US" sz="1800"/>
                      </a:br>
                      <a:r>
                        <a:rPr lang="en-US" sz="1800"/>
                        <a:t>4: request finished and response is ready </a:t>
                      </a:r>
                    </a:p>
                  </a:txBody>
                  <a:tcPr marL="71333" marR="71333" marT="35667" marB="35667" anchor="ctr"/>
                </a:tc>
                <a:extLst>
                  <a:ext uri="{0D108BD9-81ED-4DB2-BD59-A6C34878D82A}">
                    <a16:rowId xmlns:a16="http://schemas.microsoft.com/office/drawing/2014/main" val="3024867756"/>
                  </a:ext>
                </a:extLst>
              </a:tr>
              <a:tr h="319505">
                <a:tc>
                  <a:txBody>
                    <a:bodyPr/>
                    <a:lstStyle/>
                    <a:p>
                      <a:r>
                        <a:rPr lang="en-US" sz="1800"/>
                        <a:t>responseText</a:t>
                      </a:r>
                    </a:p>
                  </a:txBody>
                  <a:tcPr marL="71333" marR="71333" marT="35667" marB="35667" anchor="ctr"/>
                </a:tc>
                <a:tc>
                  <a:txBody>
                    <a:bodyPr/>
                    <a:lstStyle/>
                    <a:p>
                      <a:r>
                        <a:rPr lang="en-US" sz="1800"/>
                        <a:t>Returns the response data as a string</a:t>
                      </a:r>
                    </a:p>
                  </a:txBody>
                  <a:tcPr marL="71333" marR="71333" marT="35667" marB="35667" anchor="ctr"/>
                </a:tc>
                <a:extLst>
                  <a:ext uri="{0D108BD9-81ED-4DB2-BD59-A6C34878D82A}">
                    <a16:rowId xmlns:a16="http://schemas.microsoft.com/office/drawing/2014/main" val="411863717"/>
                  </a:ext>
                </a:extLst>
              </a:tr>
              <a:tr h="319505">
                <a:tc>
                  <a:txBody>
                    <a:bodyPr/>
                    <a:lstStyle/>
                    <a:p>
                      <a:r>
                        <a:rPr lang="en-US" sz="1800"/>
                        <a:t>responseXML</a:t>
                      </a:r>
                    </a:p>
                  </a:txBody>
                  <a:tcPr marL="71333" marR="71333" marT="35667" marB="35667" anchor="ctr"/>
                </a:tc>
                <a:tc>
                  <a:txBody>
                    <a:bodyPr/>
                    <a:lstStyle/>
                    <a:p>
                      <a:r>
                        <a:rPr lang="en-US" sz="1800"/>
                        <a:t>Returns the response data as XML data</a:t>
                      </a:r>
                    </a:p>
                  </a:txBody>
                  <a:tcPr marL="71333" marR="71333" marT="35667" marB="35667" anchor="ctr"/>
                </a:tc>
                <a:extLst>
                  <a:ext uri="{0D108BD9-81ED-4DB2-BD59-A6C34878D82A}">
                    <a16:rowId xmlns:a16="http://schemas.microsoft.com/office/drawing/2014/main" val="243898552"/>
                  </a:ext>
                </a:extLst>
              </a:tr>
              <a:tr h="1171683">
                <a:tc>
                  <a:txBody>
                    <a:bodyPr/>
                    <a:lstStyle/>
                    <a:p>
                      <a:r>
                        <a:rPr lang="en-US" sz="1800"/>
                        <a:t>status</a:t>
                      </a:r>
                    </a:p>
                  </a:txBody>
                  <a:tcPr marL="71333" marR="71333" marT="35667" marB="35667" anchor="ctr"/>
                </a:tc>
                <a:tc>
                  <a:txBody>
                    <a:bodyPr/>
                    <a:lstStyle/>
                    <a:p>
                      <a:r>
                        <a:rPr lang="en-US" sz="1800" dirty="0"/>
                        <a:t>Returns the status-number of a request</a:t>
                      </a:r>
                      <a:br>
                        <a:rPr lang="en-US" sz="1800" dirty="0"/>
                      </a:br>
                      <a:r>
                        <a:rPr lang="en-US" sz="1800" dirty="0"/>
                        <a:t>200: "OK"</a:t>
                      </a:r>
                      <a:br>
                        <a:rPr lang="en-US" sz="1800" dirty="0"/>
                      </a:br>
                      <a:r>
                        <a:rPr lang="en-US" sz="1800" dirty="0"/>
                        <a:t>403: "Forbidden"</a:t>
                      </a:r>
                      <a:br>
                        <a:rPr lang="en-US" sz="1800" dirty="0"/>
                      </a:br>
                      <a:r>
                        <a:rPr lang="en-US" sz="1800" dirty="0"/>
                        <a:t>404: "Not Found</a:t>
                      </a:r>
                      <a:r>
                        <a:rPr lang="en-US" sz="1800" dirty="0" smtClean="0"/>
                        <a:t>"</a:t>
                      </a:r>
                      <a:endParaRPr lang="en-US" sz="1800" dirty="0">
                        <a:solidFill>
                          <a:schemeClr val="accent6"/>
                        </a:solidFill>
                      </a:endParaRPr>
                    </a:p>
                  </a:txBody>
                  <a:tcPr marL="71333" marR="71333" marT="35667" marB="35667" anchor="ctr"/>
                </a:tc>
                <a:extLst>
                  <a:ext uri="{0D108BD9-81ED-4DB2-BD59-A6C34878D82A}">
                    <a16:rowId xmlns:a16="http://schemas.microsoft.com/office/drawing/2014/main" val="989321287"/>
                  </a:ext>
                </a:extLst>
              </a:tr>
              <a:tr h="319505">
                <a:tc>
                  <a:txBody>
                    <a:bodyPr/>
                    <a:lstStyle/>
                    <a:p>
                      <a:r>
                        <a:rPr lang="en-US" sz="1800"/>
                        <a:t>statusText</a:t>
                      </a:r>
                    </a:p>
                  </a:txBody>
                  <a:tcPr marL="71333" marR="71333" marT="35667" marB="35667" anchor="ctr"/>
                </a:tc>
                <a:tc>
                  <a:txBody>
                    <a:bodyPr/>
                    <a:lstStyle/>
                    <a:p>
                      <a:r>
                        <a:rPr lang="en-US" sz="1800" dirty="0"/>
                        <a:t>Returns the status-text (e.g. "OK" or "Not Found")</a:t>
                      </a:r>
                    </a:p>
                  </a:txBody>
                  <a:tcPr marL="71333" marR="71333" marT="35667" marB="35667" anchor="ctr"/>
                </a:tc>
                <a:extLst>
                  <a:ext uri="{0D108BD9-81ED-4DB2-BD59-A6C34878D82A}">
                    <a16:rowId xmlns:a16="http://schemas.microsoft.com/office/drawing/2014/main" val="824405754"/>
                  </a:ext>
                </a:extLst>
              </a:tr>
            </a:tbl>
          </a:graphicData>
        </a:graphic>
      </p:graphicFrame>
    </p:spTree>
    <p:extLst>
      <p:ext uri="{BB962C8B-B14F-4D97-AF65-F5344CB8AC3E}">
        <p14:creationId xmlns:p14="http://schemas.microsoft.com/office/powerpoint/2010/main" val="66932914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IMCEITS Project Template">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2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2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IMCEITS Project Template</Template>
  <TotalTime>4742</TotalTime>
  <Words>2629</Words>
  <Application>Microsoft Office PowerPoint</Application>
  <PresentationFormat>On-screen Show (4:3)</PresentationFormat>
  <Paragraphs>497</Paragraphs>
  <Slides>45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AvantGarde Md BT</vt:lpstr>
      <vt:lpstr>Consolas</vt:lpstr>
      <vt:lpstr>Times New Roman</vt:lpstr>
      <vt:lpstr>Trebuchet MS</vt:lpstr>
      <vt:lpstr>Wingdings</vt:lpstr>
      <vt:lpstr>IMCEITS Project Template</vt:lpstr>
      <vt:lpstr>Session 5.2  Creating CSS for XML, JavaScript for XML and XSLT </vt:lpstr>
      <vt:lpstr>Contents</vt:lpstr>
      <vt:lpstr>Creating CSS for XML</vt:lpstr>
      <vt:lpstr>Creating CSS for XML</vt:lpstr>
      <vt:lpstr>AJAX</vt:lpstr>
      <vt:lpstr>JavaScript for XML</vt:lpstr>
      <vt:lpstr>Creating XMLHttpRequest object</vt:lpstr>
      <vt:lpstr>XMLHttpRequest Object Methods </vt:lpstr>
      <vt:lpstr>XMLHttpRequest Object Properties </vt:lpstr>
      <vt:lpstr>Display XML Data in HTML Page</vt:lpstr>
      <vt:lpstr>PowerPoint Presentation</vt:lpstr>
      <vt:lpstr>PowerPoint Presentation</vt:lpstr>
      <vt:lpstr>&lt;!- -CDexample.xml- -&gt;</vt:lpstr>
      <vt:lpstr>Extracting info from XML to HTML (note.html)</vt:lpstr>
      <vt:lpstr>PowerPoint Presentation</vt:lpstr>
      <vt:lpstr>PowerPoint Presentation</vt:lpstr>
      <vt:lpstr>XML File (note.xml)</vt:lpstr>
      <vt:lpstr>What is XSLT? </vt:lpstr>
      <vt:lpstr>CSS = HTML Style Sheets</vt:lpstr>
      <vt:lpstr>XSL = XML Style Sheets</vt:lpstr>
      <vt:lpstr>XSL &gt; Style Sheet Language</vt:lpstr>
      <vt:lpstr>XSLT = XSL Transformations</vt:lpstr>
      <vt:lpstr>Using XSLT</vt:lpstr>
      <vt:lpstr>XSLT - Transformation</vt:lpstr>
      <vt:lpstr>Create an XSL Style Sheet</vt:lpstr>
      <vt:lpstr>Link the XSL to the XML Document</vt:lpstr>
      <vt:lpstr>XSLT &lt;xsl:template&gt; Element</vt:lpstr>
      <vt:lpstr>XSLT &lt;xsl:apply-templates&gt; Element</vt:lpstr>
      <vt:lpstr>&lt;xsl:apply-templates&gt; Example</vt:lpstr>
      <vt:lpstr>&lt;xsl:apply-templates&gt; Example</vt:lpstr>
      <vt:lpstr>&lt;xsl:apply-templates&gt; Example</vt:lpstr>
      <vt:lpstr>XSLT &lt;xsl:value-of&gt; Element</vt:lpstr>
      <vt:lpstr>XSLT &lt;xsl:if&gt; Element</vt:lpstr>
      <vt:lpstr>PowerPoint Presentation</vt:lpstr>
      <vt:lpstr>XSLT &lt;xsl:choose&gt; Element</vt:lpstr>
      <vt:lpstr>PowerPoint Presentation</vt:lpstr>
      <vt:lpstr>XSLT &lt;xsl:for-each&gt; Element</vt:lpstr>
      <vt:lpstr>&lt;xsl:for-each&gt; Example</vt:lpstr>
      <vt:lpstr>&lt;xsl:for-each&gt; Example</vt:lpstr>
      <vt:lpstr>Filtering the Output</vt:lpstr>
      <vt:lpstr>Filtering the Output</vt:lpstr>
      <vt:lpstr>XSLT &lt;xsl:sort&gt; Element</vt:lpstr>
      <vt:lpstr>XSLT &lt;xsl:sort&gt; Element</vt:lpstr>
      <vt:lpstr>XSLT &lt;xsl:sort&gt; Element</vt:lpstr>
      <vt:lpstr>PowerPoint Presentation</vt:lpstr>
    </vt:vector>
  </TitlesOfParts>
  <Company>nzn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WincoolV5</dc:creator>
  <cp:lastModifiedBy>hp</cp:lastModifiedBy>
  <cp:revision>281</cp:revision>
  <dcterms:created xsi:type="dcterms:W3CDTF">2008-10-22T09:10:38Z</dcterms:created>
  <dcterms:modified xsi:type="dcterms:W3CDTF">2023-07-10T04:09:15Z</dcterms:modified>
</cp:coreProperties>
</file>