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235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4000" y="342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4000" y="977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36420" y="9797228"/>
            <a:ext cx="4985384" cy="488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TalkToMeInKorean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TalkToMeInKorean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TalkToMeInKorean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TalkToMeInKorean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02120" cy="785939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693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object</a:t>
            </a:r>
            <a:r>
              <a:rPr sz="14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marking</a:t>
            </a:r>
            <a:r>
              <a:rPr sz="14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particles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.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mentioned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few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lessons,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types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these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(subject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marking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particles,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topic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marking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particles,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location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marking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particles,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so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on)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changes.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6921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certain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still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clear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WITH-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certain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speakers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drop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Like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rules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pronunciation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shortening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phrase.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5621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far,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divided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transitive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(verbs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that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objects)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intransitive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(verbs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objects),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much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clear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because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repeatedly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referred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“Did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wallet?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found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it.),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rid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refers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wallet”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still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“it”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instead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wallet”.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3462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mini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dialog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this: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“지갑</a:t>
            </a:r>
            <a:r>
              <a:rPr sz="1200" b="1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찾았어요?</a:t>
            </a:r>
            <a:r>
              <a:rPr sz="1200" b="1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(lit-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eral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translation: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“wallet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found?”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네.</a:t>
            </a:r>
            <a:r>
              <a:rPr sz="1200" b="1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찾았어요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(literal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translation: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“yes.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found.”),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distinction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between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transitive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intransitive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strong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other languages.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that’s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marking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play.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825615" cy="719391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40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00AEEF"/>
                </a:solidFill>
                <a:latin typeface="Malgun Gothic"/>
                <a:cs typeface="Malgun Gothic"/>
              </a:rPr>
              <a:t>Another</a:t>
            </a:r>
            <a:r>
              <a:rPr sz="12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AEEF"/>
                </a:solidFill>
                <a:latin typeface="Malgun Gothic"/>
                <a:cs typeface="Malgun Gothic"/>
              </a:rPr>
              <a:t>meaning</a:t>
            </a:r>
            <a:r>
              <a:rPr sz="12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AEEF"/>
                </a:solidFill>
                <a:latin typeface="Malgun Gothic"/>
                <a:cs typeface="Malgun Gothic"/>
              </a:rPr>
              <a:t>of</a:t>
            </a:r>
            <a:r>
              <a:rPr sz="12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하고</a:t>
            </a:r>
            <a:r>
              <a:rPr sz="1400" b="1" spc="-7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AEEF"/>
                </a:solidFill>
                <a:latin typeface="Malgun Gothic"/>
                <a:cs typeface="Malgun Gothic"/>
              </a:rPr>
              <a:t>and</a:t>
            </a:r>
            <a:r>
              <a:rPr sz="12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00AEEF"/>
                </a:solidFill>
                <a:latin typeface="Malgun Gothic"/>
                <a:cs typeface="Malgun Gothic"/>
              </a:rPr>
              <a:t>(이)랑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607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하고</a:t>
            </a:r>
            <a:r>
              <a:rPr sz="1400" b="1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(이)랑</a:t>
            </a:r>
            <a:r>
              <a:rPr sz="1400" b="1" spc="-9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“and”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connect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depending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con-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text,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“with”.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usually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takes.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친구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하고</a:t>
            </a:r>
            <a:r>
              <a:rPr sz="1800" b="1" spc="-1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영화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봤어요.</a:t>
            </a:r>
            <a:endParaRPr sz="14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94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[chin-gu-ha-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hwa</a:t>
            </a:r>
            <a:r>
              <a:rPr sz="1200" spc="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bwa-sseo-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saw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movie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friend.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unlikely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movie].”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누구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랑</a:t>
            </a:r>
            <a:r>
              <a:rPr sz="1800" b="1" spc="-1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갔어요?</a:t>
            </a:r>
            <a:endParaRPr sz="14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94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[nu-gu-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rang</a:t>
            </a:r>
            <a:r>
              <a:rPr sz="1200" spc="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ga-sseo-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with?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67945">
              <a:lnSpc>
                <a:spcPct val="1488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much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clear,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같이</a:t>
            </a:r>
            <a:r>
              <a:rPr sz="1400" b="1" spc="-10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[ga-chi]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after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하고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(이)랑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같이</a:t>
            </a:r>
            <a:r>
              <a:rPr sz="1400" b="1" spc="-8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“together”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하고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같이</a:t>
            </a:r>
            <a:r>
              <a:rPr sz="1400" b="1" spc="-8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(이)랑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같이</a:t>
            </a:r>
            <a:r>
              <a:rPr sz="1400" b="1" spc="-9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“together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with”.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16510">
              <a:lnSpc>
                <a:spcPct val="1488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while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친구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하고</a:t>
            </a:r>
            <a:r>
              <a:rPr sz="1400" b="1" spc="114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영화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봤어요.</a:t>
            </a:r>
            <a:r>
              <a:rPr sz="1400" b="1" spc="-9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perfect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sense,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친구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하고</a:t>
            </a:r>
            <a:r>
              <a:rPr sz="14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같이</a:t>
            </a:r>
            <a:r>
              <a:rPr sz="14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영화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Malgun Gothic"/>
                <a:cs typeface="Malgun Gothic"/>
              </a:rPr>
              <a:t>봤어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요,</a:t>
            </a:r>
            <a:r>
              <a:rPr sz="1400" b="1" spc="-1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better.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누구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랑</a:t>
            </a:r>
            <a:r>
              <a:rPr sz="14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갔어요?</a:t>
            </a:r>
            <a:r>
              <a:rPr sz="1400" b="1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누구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랑</a:t>
            </a:r>
            <a:r>
              <a:rPr sz="14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같이</a:t>
            </a:r>
            <a:r>
              <a:rPr sz="14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갔어요?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0828" y="8279331"/>
            <a:ext cx="33534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More</a:t>
            </a:r>
            <a:r>
              <a:rPr sz="1400" b="1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sample</a:t>
            </a:r>
            <a:r>
              <a:rPr sz="1400" b="1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sentences</a:t>
            </a:r>
            <a:r>
              <a:rPr sz="1400" b="1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by</a:t>
            </a:r>
            <a:r>
              <a:rPr sz="1400" b="1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our</a:t>
            </a:r>
            <a:r>
              <a:rPr sz="1400" b="1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00AEEF"/>
                </a:solidFill>
                <a:latin typeface="Malgun Gothic"/>
                <a:cs typeface="Malgun Gothic"/>
              </a:rPr>
              <a:t>friends!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" y="9652003"/>
            <a:ext cx="1559441" cy="6578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96875" y="1280164"/>
            <a:ext cx="0" cy="7940040"/>
          </a:xfrm>
          <a:custGeom>
            <a:avLst/>
            <a:gdLst/>
            <a:ahLst/>
            <a:cxnLst/>
            <a:rect l="l" t="t" r="r" b="b"/>
            <a:pathLst>
              <a:path h="7940040">
                <a:moveTo>
                  <a:pt x="0" y="0"/>
                </a:moveTo>
                <a:lnTo>
                  <a:pt x="0" y="7940040"/>
                </a:lnTo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6859" y="372296"/>
            <a:ext cx="3469004" cy="882078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latin typeface="Trebuchet MS"/>
                <a:cs typeface="Trebuchet MS"/>
              </a:rPr>
              <a:t>TalkToMeInKorean.com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-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Korean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Lesson</a:t>
            </a:r>
            <a:r>
              <a:rPr sz="1200" spc="-10" dirty="0">
                <a:latin typeface="Trebuchet MS"/>
                <a:cs typeface="Trebuchet MS"/>
              </a:rPr>
              <a:t> 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40" dirty="0">
                <a:latin typeface="Trebuchet MS"/>
                <a:cs typeface="Trebuchet MS"/>
              </a:rPr>
              <a:t>TalkToMeInKorean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Level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Dialog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endParaRPr sz="1800">
              <a:latin typeface="Trebuchet MS"/>
              <a:cs typeface="Trebuchet MS"/>
            </a:endParaRPr>
          </a:p>
          <a:p>
            <a:pPr marL="172720">
              <a:lnSpc>
                <a:spcPct val="100000"/>
              </a:lnSpc>
            </a:pPr>
            <a:r>
              <a:rPr sz="1400" b="1" dirty="0">
                <a:latin typeface="Malgun Gothic"/>
                <a:cs typeface="Malgun Gothic"/>
              </a:rPr>
              <a:t>Vocabulary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Breakdown</a:t>
            </a:r>
            <a:endParaRPr sz="1400">
              <a:latin typeface="Malgun Gothic"/>
              <a:cs typeface="Malgun Gothic"/>
            </a:endParaRPr>
          </a:p>
          <a:p>
            <a:pPr marL="172720" marR="2016125">
              <a:lnSpc>
                <a:spcPct val="120800"/>
              </a:lnSpc>
              <a:spcBef>
                <a:spcPts val="1700"/>
              </a:spcBef>
            </a:pPr>
            <a:r>
              <a:rPr sz="1200" dirty="0">
                <a:latin typeface="Malgun Gothic"/>
                <a:cs typeface="Malgun Gothic"/>
              </a:rPr>
              <a:t>이번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time </a:t>
            </a:r>
            <a:r>
              <a:rPr sz="1200" dirty="0">
                <a:latin typeface="Malgun Gothic"/>
                <a:cs typeface="Malgun Gothic"/>
              </a:rPr>
              <a:t>토요일 = </a:t>
            </a:r>
            <a:r>
              <a:rPr sz="1200" spc="-10" dirty="0">
                <a:latin typeface="Malgun Gothic"/>
                <a:cs typeface="Malgun Gothic"/>
              </a:rPr>
              <a:t>Saturday </a:t>
            </a:r>
            <a:r>
              <a:rPr sz="1200" dirty="0">
                <a:latin typeface="Malgun Gothic"/>
                <a:cs typeface="Malgun Gothic"/>
              </a:rPr>
              <a:t>뭐 = </a:t>
            </a:r>
            <a:r>
              <a:rPr sz="1200" spc="-20" dirty="0">
                <a:latin typeface="Malgun Gothic"/>
                <a:cs typeface="Malgun Gothic"/>
              </a:rPr>
              <a:t>what</a:t>
            </a:r>
            <a:endParaRPr sz="1200">
              <a:latin typeface="Malgun Gothic"/>
              <a:cs typeface="Malgun Gothic"/>
            </a:endParaRPr>
          </a:p>
          <a:p>
            <a:pPr marL="172720" marR="2086610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do </a:t>
            </a:r>
            <a:r>
              <a:rPr sz="1200" dirty="0">
                <a:latin typeface="Malgun Gothic"/>
                <a:cs typeface="Malgun Gothic"/>
              </a:rPr>
              <a:t>일하다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work</a:t>
            </a:r>
            <a:endParaRPr sz="1200">
              <a:latin typeface="Malgun Gothic"/>
              <a:cs typeface="Malgun Gothic"/>
            </a:endParaRPr>
          </a:p>
          <a:p>
            <a:pPr marL="172720" marR="2033905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-도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too,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also </a:t>
            </a:r>
            <a:r>
              <a:rPr sz="1200" dirty="0">
                <a:latin typeface="Malgun Gothic"/>
                <a:cs typeface="Malgun Gothic"/>
              </a:rPr>
              <a:t>그리고 = </a:t>
            </a:r>
            <a:r>
              <a:rPr sz="1200" spc="-25" dirty="0">
                <a:latin typeface="Malgun Gothic"/>
                <a:cs typeface="Malgun Gothic"/>
              </a:rPr>
              <a:t>and </a:t>
            </a:r>
            <a:r>
              <a:rPr sz="1200" dirty="0">
                <a:latin typeface="Malgun Gothic"/>
                <a:cs typeface="Malgun Gothic"/>
              </a:rPr>
              <a:t>일요일 = </a:t>
            </a:r>
            <a:r>
              <a:rPr sz="1200" spc="-10" dirty="0">
                <a:latin typeface="Malgun Gothic"/>
                <a:cs typeface="Malgun Gothic"/>
              </a:rPr>
              <a:t>Sunday </a:t>
            </a:r>
            <a:r>
              <a:rPr sz="1200" dirty="0">
                <a:latin typeface="Malgun Gothic"/>
                <a:cs typeface="Malgun Gothic"/>
              </a:rPr>
              <a:t>요즘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days </a:t>
            </a:r>
            <a:r>
              <a:rPr sz="1200" dirty="0">
                <a:latin typeface="Malgun Gothic"/>
                <a:cs typeface="Malgun Gothic"/>
              </a:rPr>
              <a:t>진짜 = </a:t>
            </a:r>
            <a:r>
              <a:rPr sz="1200" spc="-10" dirty="0">
                <a:latin typeface="Malgun Gothic"/>
                <a:cs typeface="Malgun Gothic"/>
              </a:rPr>
              <a:t>really</a:t>
            </a:r>
            <a:endParaRPr sz="1200">
              <a:latin typeface="Malgun Gothic"/>
              <a:cs typeface="Malgun Gothic"/>
            </a:endParaRPr>
          </a:p>
          <a:p>
            <a:pPr marL="172720" marR="1873250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바쁘다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busy </a:t>
            </a:r>
            <a:r>
              <a:rPr sz="1200" dirty="0">
                <a:latin typeface="Malgun Gothic"/>
                <a:cs typeface="Malgun Gothic"/>
              </a:rPr>
              <a:t>한숨 = </a:t>
            </a:r>
            <a:r>
              <a:rPr sz="1200" spc="-20" dirty="0">
                <a:latin typeface="Malgun Gothic"/>
                <a:cs typeface="Malgun Gothic"/>
              </a:rPr>
              <a:t>sigh</a:t>
            </a:r>
            <a:endParaRPr sz="1200">
              <a:latin typeface="Malgun Gothic"/>
              <a:cs typeface="Malgun Gothic"/>
            </a:endParaRPr>
          </a:p>
          <a:p>
            <a:pPr marL="172720" marR="2380615" algn="just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일본 = </a:t>
            </a:r>
            <a:r>
              <a:rPr sz="1200" spc="-25" dirty="0">
                <a:latin typeface="Malgun Gothic"/>
                <a:cs typeface="Malgun Gothic"/>
              </a:rPr>
              <a:t>Japan </a:t>
            </a:r>
            <a:r>
              <a:rPr sz="1200" dirty="0">
                <a:latin typeface="Malgun Gothic"/>
                <a:cs typeface="Malgun Gothic"/>
              </a:rPr>
              <a:t>가다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go </a:t>
            </a:r>
            <a:r>
              <a:rPr sz="1200" dirty="0">
                <a:latin typeface="Malgun Gothic"/>
                <a:cs typeface="Malgun Gothic"/>
              </a:rPr>
              <a:t>혼자 = </a:t>
            </a:r>
            <a:r>
              <a:rPr sz="1200" spc="-10" dirty="0">
                <a:latin typeface="Malgun Gothic"/>
                <a:cs typeface="Malgun Gothic"/>
              </a:rPr>
              <a:t>alone</a:t>
            </a:r>
            <a:endParaRPr sz="1200">
              <a:latin typeface="Malgun Gothic"/>
              <a:cs typeface="Malgun Gothic"/>
            </a:endParaRPr>
          </a:p>
          <a:p>
            <a:pPr marL="172720" marR="1896745">
              <a:lnSpc>
                <a:spcPct val="1208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일본어 = </a:t>
            </a:r>
            <a:r>
              <a:rPr sz="1200" spc="-10" dirty="0">
                <a:latin typeface="Malgun Gothic"/>
                <a:cs typeface="Malgun Gothic"/>
              </a:rPr>
              <a:t>Japanese </a:t>
            </a:r>
            <a:r>
              <a:rPr sz="1200" dirty="0">
                <a:latin typeface="Malgun Gothic"/>
                <a:cs typeface="Malgun Gothic"/>
              </a:rPr>
              <a:t>조금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 a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little </a:t>
            </a:r>
            <a:r>
              <a:rPr sz="1200" dirty="0">
                <a:latin typeface="Malgun Gothic"/>
                <a:cs typeface="Malgun Gothic"/>
              </a:rPr>
              <a:t>가르치다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teach </a:t>
            </a:r>
            <a:r>
              <a:rPr sz="1200" dirty="0">
                <a:latin typeface="Malgun Gothic"/>
                <a:cs typeface="Malgun Gothic"/>
              </a:rPr>
              <a:t>아직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still,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yet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친구 = </a:t>
            </a:r>
            <a:r>
              <a:rPr sz="1200" spc="-10" dirty="0">
                <a:latin typeface="Malgun Gothic"/>
                <a:cs typeface="Malgun Gothic"/>
              </a:rPr>
              <a:t>friend </a:t>
            </a:r>
            <a:r>
              <a:rPr sz="1200" dirty="0">
                <a:latin typeface="Malgun Gothic"/>
                <a:cs typeface="Malgun Gothic"/>
              </a:rPr>
              <a:t>한테서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 </a:t>
            </a:r>
            <a:r>
              <a:rPr sz="1200" spc="-20" dirty="0">
                <a:latin typeface="Malgun Gothic"/>
                <a:cs typeface="Malgun Gothic"/>
              </a:rPr>
              <a:t>from </a:t>
            </a:r>
            <a:r>
              <a:rPr sz="1200" dirty="0">
                <a:latin typeface="Malgun Gothic"/>
                <a:cs typeface="Malgun Gothic"/>
              </a:rPr>
              <a:t>배우다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learn </a:t>
            </a:r>
            <a:r>
              <a:rPr sz="1200" dirty="0">
                <a:latin typeface="Malgun Gothic"/>
                <a:cs typeface="Malgun Gothic"/>
              </a:rPr>
              <a:t>중국어 = </a:t>
            </a:r>
            <a:r>
              <a:rPr sz="1200" spc="-10" dirty="0">
                <a:latin typeface="Malgun Gothic"/>
                <a:cs typeface="Malgun Gothic"/>
              </a:rPr>
              <a:t>Chinese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더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 </a:t>
            </a:r>
            <a:r>
              <a:rPr sz="1200" spc="-20" dirty="0">
                <a:latin typeface="Malgun Gothic"/>
                <a:cs typeface="Malgun Gothic"/>
              </a:rPr>
              <a:t>more</a:t>
            </a:r>
            <a:endParaRPr sz="1200">
              <a:latin typeface="Malgun Gothic"/>
              <a:cs typeface="Malgun Gothic"/>
            </a:endParaRPr>
          </a:p>
          <a:p>
            <a:pPr marL="172720" marR="2044064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-보다 = </a:t>
            </a:r>
            <a:r>
              <a:rPr sz="1200" spc="-20" dirty="0">
                <a:latin typeface="Malgun Gothic"/>
                <a:cs typeface="Malgun Gothic"/>
              </a:rPr>
              <a:t>than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쉽다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easy </a:t>
            </a:r>
            <a:r>
              <a:rPr sz="1200" dirty="0">
                <a:latin typeface="Malgun Gothic"/>
                <a:cs typeface="Malgun Gothic"/>
              </a:rPr>
              <a:t>별로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very </a:t>
            </a:r>
            <a:r>
              <a:rPr sz="1200" dirty="0">
                <a:latin typeface="Malgun Gothic"/>
                <a:cs typeface="Malgun Gothic"/>
              </a:rPr>
              <a:t>안 = </a:t>
            </a:r>
            <a:r>
              <a:rPr sz="1200" spc="-25" dirty="0">
                <a:latin typeface="Malgun Gothic"/>
                <a:cs typeface="Malgun Gothic"/>
              </a:rPr>
              <a:t>not</a:t>
            </a:r>
            <a:endParaRPr sz="1200">
              <a:latin typeface="Malgun Gothic"/>
              <a:cs typeface="Malgun Gothic"/>
            </a:endParaRPr>
          </a:p>
          <a:p>
            <a:pPr marL="172720" marR="1680210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어렵다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difficult </a:t>
            </a:r>
            <a:r>
              <a:rPr sz="1200" dirty="0">
                <a:latin typeface="Malgun Gothic"/>
                <a:cs typeface="Malgun Gothic"/>
              </a:rPr>
              <a:t>만약 = </a:t>
            </a:r>
            <a:r>
              <a:rPr sz="1200" spc="-25" dirty="0">
                <a:latin typeface="Malgun Gothic"/>
                <a:cs typeface="Malgun Gothic"/>
              </a:rPr>
              <a:t>if</a:t>
            </a:r>
            <a:endParaRPr sz="1200">
              <a:latin typeface="Malgun Gothic"/>
              <a:cs typeface="Malgun Gothic"/>
            </a:endParaRPr>
          </a:p>
          <a:p>
            <a:pPr marL="17272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latin typeface="Malgun Gothic"/>
                <a:cs typeface="Malgun Gothic"/>
              </a:rPr>
              <a:t>정말 = </a:t>
            </a:r>
            <a:r>
              <a:rPr sz="1200" spc="-10" dirty="0">
                <a:latin typeface="Malgun Gothic"/>
                <a:cs typeface="Malgun Gothic"/>
              </a:rPr>
              <a:t>really</a:t>
            </a:r>
            <a:endParaRPr sz="1200">
              <a:latin typeface="Malgun Gothic"/>
              <a:cs typeface="Malgun Gothic"/>
            </a:endParaRPr>
          </a:p>
          <a:p>
            <a:pPr marL="17272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latin typeface="Malgun Gothic"/>
                <a:cs typeface="Malgun Gothic"/>
              </a:rPr>
              <a:t>-랑 = </a:t>
            </a:r>
            <a:r>
              <a:rPr sz="1200" spc="-20" dirty="0">
                <a:latin typeface="Malgun Gothic"/>
                <a:cs typeface="Malgun Gothic"/>
              </a:rPr>
              <a:t>with</a:t>
            </a:r>
            <a:endParaRPr sz="1200">
              <a:latin typeface="Malgun Gothic"/>
              <a:cs typeface="Malgun Gothic"/>
            </a:endParaRPr>
          </a:p>
          <a:p>
            <a:pPr marL="172720" marR="1895475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같이 = </a:t>
            </a:r>
            <a:r>
              <a:rPr sz="1200" spc="-10" dirty="0">
                <a:latin typeface="Malgun Gothic"/>
                <a:cs typeface="Malgun Gothic"/>
              </a:rPr>
              <a:t>together </a:t>
            </a:r>
            <a:r>
              <a:rPr sz="1200" dirty="0">
                <a:latin typeface="Malgun Gothic"/>
                <a:cs typeface="Malgun Gothic"/>
              </a:rPr>
              <a:t>공부하다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study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9080" y="9809928"/>
            <a:ext cx="5412740" cy="4883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30" dirty="0">
                <a:latin typeface="Trebuchet MS"/>
                <a:cs typeface="Trebuchet MS"/>
              </a:rPr>
              <a:t>This </a:t>
            </a: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based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on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grammar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points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introduced</a:t>
            </a:r>
            <a:r>
              <a:rPr sz="900" spc="-25" dirty="0">
                <a:latin typeface="Trebuchet MS"/>
                <a:cs typeface="Trebuchet MS"/>
              </a:rPr>
              <a:t> in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TalkToMeInKorean’s</a:t>
            </a:r>
            <a:r>
              <a:rPr sz="900" spc="-25" dirty="0">
                <a:latin typeface="Trebuchet MS"/>
                <a:cs typeface="Trebuchet MS"/>
              </a:rPr>
              <a:t> Level </a:t>
            </a:r>
            <a:r>
              <a:rPr sz="900" dirty="0">
                <a:latin typeface="Trebuchet MS"/>
                <a:cs typeface="Trebuchet MS"/>
              </a:rPr>
              <a:t>2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lessons.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First</a:t>
            </a:r>
            <a:r>
              <a:rPr sz="900" spc="-30" dirty="0">
                <a:latin typeface="Trebuchet MS"/>
                <a:cs typeface="Trebuchet MS"/>
              </a:rPr>
              <a:t> listen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to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alone, </a:t>
            </a:r>
            <a:r>
              <a:rPr sz="900" spc="-35" dirty="0">
                <a:latin typeface="Trebuchet MS"/>
                <a:cs typeface="Trebuchet MS"/>
              </a:rPr>
              <a:t>without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looking</a:t>
            </a:r>
            <a:r>
              <a:rPr sz="900" spc="-30" dirty="0">
                <a:latin typeface="Trebuchet MS"/>
                <a:cs typeface="Trebuchet MS"/>
              </a:rPr>
              <a:t> at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Korean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transcript,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and</a:t>
            </a:r>
            <a:r>
              <a:rPr sz="900" spc="-30" dirty="0">
                <a:latin typeface="Trebuchet MS"/>
                <a:cs typeface="Trebuchet MS"/>
              </a:rPr>
              <a:t> then check </a:t>
            </a:r>
            <a:r>
              <a:rPr sz="900" spc="-25" dirty="0">
                <a:latin typeface="Trebuchet MS"/>
                <a:cs typeface="Trebuchet MS"/>
              </a:rPr>
              <a:t>how</a:t>
            </a:r>
            <a:r>
              <a:rPr sz="900" spc="-30" dirty="0">
                <a:latin typeface="Trebuchet MS"/>
                <a:cs typeface="Trebuchet MS"/>
              </a:rPr>
              <a:t> much you could </a:t>
            </a:r>
            <a:r>
              <a:rPr sz="900" spc="-35" dirty="0">
                <a:latin typeface="Trebuchet MS"/>
                <a:cs typeface="Trebuchet MS"/>
              </a:rPr>
              <a:t>understand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by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com- </a:t>
            </a:r>
            <a:r>
              <a:rPr sz="900" spc="-35" dirty="0">
                <a:latin typeface="Trebuchet MS"/>
                <a:cs typeface="Trebuchet MS"/>
              </a:rPr>
              <a:t>paring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your</a:t>
            </a:r>
            <a:r>
              <a:rPr sz="900" spc="-35" dirty="0">
                <a:latin typeface="Trebuchet MS"/>
                <a:cs typeface="Trebuchet MS"/>
              </a:rPr>
              <a:t> understanding </a:t>
            </a:r>
            <a:r>
              <a:rPr sz="900" spc="-30" dirty="0">
                <a:latin typeface="Trebuchet MS"/>
                <a:cs typeface="Trebuchet MS"/>
              </a:rPr>
              <a:t>with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5" dirty="0">
                <a:latin typeface="Trebuchet MS"/>
                <a:cs typeface="Trebuchet MS"/>
              </a:rPr>
              <a:t> original</a:t>
            </a:r>
            <a:r>
              <a:rPr sz="900" spc="-30" dirty="0">
                <a:latin typeface="Trebuchet MS"/>
                <a:cs typeface="Trebuchet MS"/>
              </a:rPr>
              <a:t> text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well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translation.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" y="9652003"/>
            <a:ext cx="1559441" cy="6578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96875" y="1280164"/>
            <a:ext cx="0" cy="7940040"/>
          </a:xfrm>
          <a:custGeom>
            <a:avLst/>
            <a:gdLst/>
            <a:ahLst/>
            <a:cxnLst/>
            <a:rect l="l" t="t" r="r" b="b"/>
            <a:pathLst>
              <a:path h="7940040">
                <a:moveTo>
                  <a:pt x="0" y="0"/>
                </a:moveTo>
                <a:lnTo>
                  <a:pt x="0" y="7940040"/>
                </a:lnTo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6859" y="372296"/>
            <a:ext cx="3469004" cy="39395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latin typeface="Trebuchet MS"/>
                <a:cs typeface="Trebuchet MS"/>
              </a:rPr>
              <a:t>TalkToMeInKorean.com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-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Korean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Lesson</a:t>
            </a:r>
            <a:r>
              <a:rPr sz="1200" spc="-10" dirty="0">
                <a:latin typeface="Trebuchet MS"/>
                <a:cs typeface="Trebuchet MS"/>
              </a:rPr>
              <a:t> 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40" dirty="0">
                <a:latin typeface="Trebuchet MS"/>
                <a:cs typeface="Trebuchet MS"/>
              </a:rPr>
              <a:t>TalkToMeInKorean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Level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Dialog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좋다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good</a:t>
            </a:r>
            <a:endParaRPr sz="1200">
              <a:latin typeface="Malgun Gothic"/>
              <a:cs typeface="Malgun Gothic"/>
            </a:endParaRPr>
          </a:p>
          <a:p>
            <a:pPr marL="180340" marR="1428115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외국어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foreign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language </a:t>
            </a:r>
            <a:r>
              <a:rPr sz="1200" dirty="0">
                <a:latin typeface="Malgun Gothic"/>
                <a:cs typeface="Malgun Gothic"/>
              </a:rPr>
              <a:t>좋아하다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like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latin typeface="Malgun Gothic"/>
                <a:cs typeface="Malgun Gothic"/>
              </a:rPr>
              <a:t>일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 </a:t>
            </a:r>
            <a:r>
              <a:rPr sz="1200" spc="-20" dirty="0">
                <a:latin typeface="Malgun Gothic"/>
                <a:cs typeface="Malgun Gothic"/>
              </a:rPr>
              <a:t>work</a:t>
            </a:r>
            <a:endParaRPr sz="1200">
              <a:latin typeface="Malgun Gothic"/>
              <a:cs typeface="Malgun Gothic"/>
            </a:endParaRPr>
          </a:p>
          <a:p>
            <a:pPr marL="180340" marR="1678305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몇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시에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time </a:t>
            </a:r>
            <a:r>
              <a:rPr sz="1200" dirty="0">
                <a:latin typeface="Malgun Gothic"/>
                <a:cs typeface="Malgun Gothic"/>
              </a:rPr>
              <a:t>끝나다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finish</a:t>
            </a:r>
            <a:endParaRPr sz="1200">
              <a:latin typeface="Malgun Gothic"/>
              <a:cs typeface="Malgun Gothic"/>
            </a:endParaRPr>
          </a:p>
          <a:p>
            <a:pPr marL="180340" marR="1736089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아홉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시 = 9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 </a:t>
            </a:r>
            <a:r>
              <a:rPr sz="1200" dirty="0">
                <a:latin typeface="Malgun Gothic"/>
                <a:cs typeface="Malgun Gothic"/>
              </a:rPr>
              <a:t>너무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too,</a:t>
            </a:r>
            <a:r>
              <a:rPr sz="1200" spc="-10" dirty="0">
                <a:latin typeface="Malgun Gothic"/>
                <a:cs typeface="Malgun Gothic"/>
              </a:rPr>
              <a:t> really </a:t>
            </a:r>
            <a:r>
              <a:rPr sz="1200" dirty="0">
                <a:latin typeface="Malgun Gothic"/>
                <a:cs typeface="Malgun Gothic"/>
              </a:rPr>
              <a:t>그래서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so,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therefore </a:t>
            </a:r>
            <a:r>
              <a:rPr sz="1200" dirty="0">
                <a:latin typeface="Malgun Gothic"/>
                <a:cs typeface="Malgun Gothic"/>
              </a:rPr>
              <a:t>못 = </a:t>
            </a:r>
            <a:r>
              <a:rPr sz="1200" spc="-10" dirty="0">
                <a:latin typeface="Malgun Gothic"/>
                <a:cs typeface="Malgun Gothic"/>
              </a:rPr>
              <a:t>can’t</a:t>
            </a:r>
            <a:endParaRPr sz="1200">
              <a:latin typeface="Malgun Gothic"/>
              <a:cs typeface="Malgun Gothic"/>
            </a:endParaRPr>
          </a:p>
          <a:p>
            <a:pPr marL="180340" marR="1527175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그런데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but,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by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way </a:t>
            </a:r>
            <a:r>
              <a:rPr sz="1200" dirty="0">
                <a:latin typeface="Malgun Gothic"/>
                <a:cs typeface="Malgun Gothic"/>
              </a:rPr>
              <a:t>여섯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시 = 6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</a:t>
            </a:r>
            <a:endParaRPr sz="1200">
              <a:latin typeface="Malgun Gothic"/>
              <a:cs typeface="Malgun Gothic"/>
            </a:endParaRPr>
          </a:p>
          <a:p>
            <a:pPr marL="180340" marR="2205355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일찍 = </a:t>
            </a:r>
            <a:r>
              <a:rPr sz="1200" spc="-10" dirty="0">
                <a:latin typeface="Malgun Gothic"/>
                <a:cs typeface="Malgun Gothic"/>
              </a:rPr>
              <a:t>early </a:t>
            </a:r>
            <a:r>
              <a:rPr sz="1200" dirty="0">
                <a:latin typeface="Malgun Gothic"/>
                <a:cs typeface="Malgun Gothic"/>
              </a:rPr>
              <a:t>말하다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tell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9080" y="9809928"/>
            <a:ext cx="5412740" cy="4883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30" dirty="0">
                <a:latin typeface="Trebuchet MS"/>
                <a:cs typeface="Trebuchet MS"/>
              </a:rPr>
              <a:t>This </a:t>
            </a: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based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on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grammar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points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introduced</a:t>
            </a:r>
            <a:r>
              <a:rPr sz="900" spc="-25" dirty="0">
                <a:latin typeface="Trebuchet MS"/>
                <a:cs typeface="Trebuchet MS"/>
              </a:rPr>
              <a:t> in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TalkToMeInKorean’s</a:t>
            </a:r>
            <a:r>
              <a:rPr sz="900" spc="-25" dirty="0">
                <a:latin typeface="Trebuchet MS"/>
                <a:cs typeface="Trebuchet MS"/>
              </a:rPr>
              <a:t> Level </a:t>
            </a:r>
            <a:r>
              <a:rPr sz="900" dirty="0">
                <a:latin typeface="Trebuchet MS"/>
                <a:cs typeface="Trebuchet MS"/>
              </a:rPr>
              <a:t>2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lessons.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First</a:t>
            </a:r>
            <a:r>
              <a:rPr sz="900" spc="-30" dirty="0">
                <a:latin typeface="Trebuchet MS"/>
                <a:cs typeface="Trebuchet MS"/>
              </a:rPr>
              <a:t> listen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to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alone, </a:t>
            </a:r>
            <a:r>
              <a:rPr sz="900" spc="-35" dirty="0">
                <a:latin typeface="Trebuchet MS"/>
                <a:cs typeface="Trebuchet MS"/>
              </a:rPr>
              <a:t>without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looking</a:t>
            </a:r>
            <a:r>
              <a:rPr sz="900" spc="-30" dirty="0">
                <a:latin typeface="Trebuchet MS"/>
                <a:cs typeface="Trebuchet MS"/>
              </a:rPr>
              <a:t> at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Korean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transcript,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and</a:t>
            </a:r>
            <a:r>
              <a:rPr sz="900" spc="-30" dirty="0">
                <a:latin typeface="Trebuchet MS"/>
                <a:cs typeface="Trebuchet MS"/>
              </a:rPr>
              <a:t> then check </a:t>
            </a:r>
            <a:r>
              <a:rPr sz="900" spc="-25" dirty="0">
                <a:latin typeface="Trebuchet MS"/>
                <a:cs typeface="Trebuchet MS"/>
              </a:rPr>
              <a:t>how</a:t>
            </a:r>
            <a:r>
              <a:rPr sz="900" spc="-30" dirty="0">
                <a:latin typeface="Trebuchet MS"/>
                <a:cs typeface="Trebuchet MS"/>
              </a:rPr>
              <a:t> much you could </a:t>
            </a:r>
            <a:r>
              <a:rPr sz="900" spc="-35" dirty="0">
                <a:latin typeface="Trebuchet MS"/>
                <a:cs typeface="Trebuchet MS"/>
              </a:rPr>
              <a:t>understand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by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com- </a:t>
            </a:r>
            <a:r>
              <a:rPr sz="900" spc="-35" dirty="0">
                <a:latin typeface="Trebuchet MS"/>
                <a:cs typeface="Trebuchet MS"/>
              </a:rPr>
              <a:t>paring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your</a:t>
            </a:r>
            <a:r>
              <a:rPr sz="900" spc="-35" dirty="0">
                <a:latin typeface="Trebuchet MS"/>
                <a:cs typeface="Trebuchet MS"/>
              </a:rPr>
              <a:t> understanding </a:t>
            </a:r>
            <a:r>
              <a:rPr sz="900" spc="-30" dirty="0">
                <a:latin typeface="Trebuchet MS"/>
                <a:cs typeface="Trebuchet MS"/>
              </a:rPr>
              <a:t>with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5" dirty="0">
                <a:latin typeface="Trebuchet MS"/>
                <a:cs typeface="Trebuchet MS"/>
              </a:rPr>
              <a:t> original</a:t>
            </a:r>
            <a:r>
              <a:rPr sz="900" spc="-30" dirty="0">
                <a:latin typeface="Trebuchet MS"/>
                <a:cs typeface="Trebuchet MS"/>
              </a:rPr>
              <a:t> text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well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translation.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4923155" cy="84912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95"/>
              </a:spcBef>
            </a:pPr>
            <a:endParaRPr sz="1800">
              <a:latin typeface="Trebuchet MS"/>
              <a:cs typeface="Trebuchet MS"/>
            </a:endParaRPr>
          </a:p>
          <a:p>
            <a:pPr marL="1168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경미: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남자친구하고 데이트할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19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[nam-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chin-gu-ha-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de-i-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hal</a:t>
            </a:r>
            <a:r>
              <a:rPr sz="1200" spc="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boyfriend.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경미: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매운 거랑 단 거 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19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jo-a-hae-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spicy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foods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sweet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foods.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석진:</a:t>
            </a:r>
            <a:r>
              <a:rPr sz="1200" spc="7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대통령하고 춤을 출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[dae-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tong-ryeong-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chu-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meul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chul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dance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President.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석진: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선생님하고 밥을 먹을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19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[seon-saeng-nim-ha-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beul</a:t>
            </a:r>
            <a:r>
              <a:rPr sz="1200" spc="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geul</a:t>
            </a:r>
            <a:r>
              <a:rPr sz="1200" spc="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teacher.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영주: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내일 선생님하고 경복궁에 갈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19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[nae-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</a:t>
            </a:r>
            <a:r>
              <a:rPr sz="1200" spc="6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seon-saeng-nim-ha-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7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gyeong-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bok-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gung-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6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gal</a:t>
            </a:r>
            <a:r>
              <a:rPr sz="1200" spc="7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경복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Palace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teacher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tomorrow.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영주: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어제 홍대하고 신촌에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갔어요.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19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spc="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hong-dae-ha-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6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sin-cho-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</a:t>
            </a:r>
            <a:r>
              <a:rPr sz="1200" spc="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ga-sseo-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홍대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신촌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홍대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신촌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popular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spots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people.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07200" cy="89979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800">
              <a:latin typeface="Trebuchet MS"/>
              <a:cs typeface="Trebuchet MS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names</a:t>
            </a:r>
            <a:r>
              <a:rPr sz="15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5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5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days</a:t>
            </a:r>
            <a:r>
              <a:rPr sz="15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in</a:t>
            </a:r>
            <a:r>
              <a:rPr sz="15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a</a:t>
            </a:r>
            <a:r>
              <a:rPr sz="15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EC008C"/>
                </a:solidFill>
                <a:latin typeface="Malgun Gothic"/>
                <a:cs typeface="Malgun Gothic"/>
              </a:rPr>
              <a:t>week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4331335">
              <a:lnSpc>
                <a:spcPct val="115700"/>
              </a:lnSpc>
            </a:pP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월요일</a:t>
            </a:r>
            <a:r>
              <a:rPr sz="1800" b="1" spc="-2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ryo-il]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Monday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화요일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[hwa-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Tuesday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수요일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Wednesday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목요일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Thursday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금요일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Friday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토요일</a:t>
            </a:r>
            <a:r>
              <a:rPr sz="1800" b="1" spc="-2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[to-yo-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il]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Saturady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일요일</a:t>
            </a:r>
            <a:r>
              <a:rPr sz="1800" b="1" spc="-2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[i-ryo-il]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Sunday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names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days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week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first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letter.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second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letters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together,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“day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week”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월,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화,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목,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금,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토,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unique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names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days.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25462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[wol]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Moon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[hwa]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fire</a:t>
            </a:r>
            <a:endParaRPr sz="1200">
              <a:latin typeface="Malgun Gothic"/>
              <a:cs typeface="Malgun Gothic"/>
            </a:endParaRPr>
          </a:p>
          <a:p>
            <a:pPr marL="104139" marR="561213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[su]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water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목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[mok] =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tree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금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[geum]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gold,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iron</a:t>
            </a:r>
            <a:endParaRPr sz="1200">
              <a:latin typeface="Malgun Gothic"/>
              <a:cs typeface="Malgun Gothic"/>
            </a:endParaRPr>
          </a:p>
          <a:p>
            <a:pPr marL="104139" marR="476948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토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[to]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earth,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soil,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ground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[il]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Sun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4318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names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days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week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related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names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planets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So-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System.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화요일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Tuesday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화성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[hwa-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Mars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5139055" cy="87566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>
              <a:latin typeface="Trebuchet MS"/>
              <a:cs typeface="Trebuchet MS"/>
            </a:endParaRPr>
          </a:p>
          <a:p>
            <a:pPr marL="136525" marR="148844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수요일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Wednesday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수성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Mercury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목요일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Thursday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목성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[mok-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seon]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Jupiter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금요일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Friday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금성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[geum-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seong]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Venus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토요일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Saturday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토성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[to-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seong]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Saturn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from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our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friends!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란: 저는 금요일마다 밤새 술을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마셔요.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il-ma-da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sae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syeo-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drink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night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every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란: 토요일에는 소풍을 갈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[to-yo-i-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re-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so-pung-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eul</a:t>
            </a:r>
            <a:r>
              <a:rPr sz="1200" spc="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gal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picnic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Saturday.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미경: 어제는 진짜 신나는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금요일이었어요.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jin-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jja</a:t>
            </a:r>
            <a:r>
              <a:rPr sz="1200" spc="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sin-na-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myo-il-i-eo-sseo-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exciting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미경: 저는 월요일에 영화를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봤어요.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ryo-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yeong-hwa-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bwa-sseo-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movie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Monday.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혜진: 토요일 저녁에는 새로운 언어 공부를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시작해요.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[to-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nyeo-ge-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neo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gong-bu-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si-ja-jae-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Saturday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evening,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start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language.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677025" cy="8651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 marL="104139" marR="56515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conjunctive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begin-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“but”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“however”.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352044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chi-man] = but,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however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그런데 [geu-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de] 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but,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however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5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</a:t>
            </a:r>
            <a:endParaRPr sz="15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00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1.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피곤해요. 그렇지만 영화 보고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싶어요.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[pi-gon-hae-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reo-chi-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hwa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si-peo-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tired.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movie.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2.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피곤해요. 그런데 영화 보고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싶어요.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[pi-gon-hae-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hwa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si-peo-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tired.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movie.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chi-man] and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그런데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de] both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“but” or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“however”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between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usages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following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exam- ples.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1.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어제 이거 샀어요. 그렇지만 정말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커요.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reo-chi-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“그렇지만”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big.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801484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2.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어제 이거 샀어요. 그런데 정말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커요.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“그런데”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big.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#1,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“but”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“however”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contrasting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facts</a:t>
            </a:r>
            <a:endParaRPr sz="1200">
              <a:latin typeface="Malgun Gothic"/>
              <a:cs typeface="Malgun Gothic"/>
            </a:endParaRPr>
          </a:p>
          <a:p>
            <a:pPr marL="136525" marR="4826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“having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yesterday”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big”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sounds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dis-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appointed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big.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#2,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“but”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“and”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implying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“and”,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entire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yes-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terday,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big.”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found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big.”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In</a:t>
            </a:r>
            <a:r>
              <a:rPr sz="15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summary,</a:t>
            </a:r>
            <a:endParaRPr sz="15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5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 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“but”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그런데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“but”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“and”,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depending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context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contrast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“A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choose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either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그렇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지만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그런데.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states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occurred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another,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first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background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information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second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그런데.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어제 학교에 갔어요. 그렇지만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일요일이었어요.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hak-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ga-sseo-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reo-chi-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ryo-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il-i-eo-sseo-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644640" cy="90087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school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Sunday.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어제 학교에 갔어요. 그런데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일요일이었어요.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hak-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ga-sseo-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ryo-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il-i-eo-sseo-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school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Sunday.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school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Sunday.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school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found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Sunday.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그런데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wider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variety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addition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that,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formal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nuance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actual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everyday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conversations,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그런데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much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그렇지만,</a:t>
            </a:r>
            <a:r>
              <a:rPr sz="1200" spc="3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written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lan-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guage.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5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r>
              <a:rPr sz="15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5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our</a:t>
            </a:r>
            <a:r>
              <a:rPr sz="15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EC008C"/>
                </a:solidFill>
                <a:latin typeface="Malgun Gothic"/>
                <a:cs typeface="Malgun Gothic"/>
              </a:rPr>
              <a:t>friends</a:t>
            </a:r>
            <a:endParaRPr sz="15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경미: 어제 과음했어요. 그런데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말짱해요.</a:t>
            </a:r>
            <a:endParaRPr sz="1200">
              <a:latin typeface="Malgun Gothic"/>
              <a:cs typeface="Malgun Gothic"/>
            </a:endParaRPr>
          </a:p>
          <a:p>
            <a:pPr marL="180340" marR="2160905">
              <a:lnSpc>
                <a:spcPct val="173600"/>
              </a:lnSpc>
            </a:pP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je</a:t>
            </a:r>
            <a:r>
              <a:rPr sz="1200" spc="3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gwa-eum-hae-sseo-yo.</a:t>
            </a:r>
            <a:r>
              <a:rPr sz="1200" spc="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de</a:t>
            </a:r>
            <a:r>
              <a:rPr sz="1200" spc="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mal-jjang-hae-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yo.]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과음하다</a:t>
            </a:r>
            <a:r>
              <a:rPr sz="1200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[gwa-eum-ha-da]</a:t>
            </a:r>
            <a:r>
              <a:rPr sz="1200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drink</a:t>
            </a:r>
            <a:r>
              <a:rPr sz="1200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too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00AEEF"/>
                </a:solidFill>
                <a:latin typeface="Malgun Gothic"/>
                <a:cs typeface="Malgun Gothic"/>
              </a:rPr>
              <a:t>much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말짱하다</a:t>
            </a:r>
            <a:r>
              <a:rPr sz="1200" spc="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[mal-jjang-ha-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da]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멀쩡하다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[meol-jjeong-ha-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da]</a:t>
            </a:r>
            <a:r>
              <a:rPr sz="1200" spc="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to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be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perfectly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00AEEF"/>
                </a:solidFill>
                <a:latin typeface="Malgun Gothic"/>
                <a:cs typeface="Malgun Gothic"/>
              </a:rPr>
              <a:t>okay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drank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much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okay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now.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미경: 어제 밤 늦게 잤어요. 그런데 전혀 피곤하지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않아요.</a:t>
            </a:r>
            <a:endParaRPr sz="1200">
              <a:latin typeface="Malgun Gothic"/>
              <a:cs typeface="Malgun Gothic"/>
            </a:endParaRPr>
          </a:p>
          <a:p>
            <a:pPr marL="180340" marR="1077595">
              <a:lnSpc>
                <a:spcPct val="173600"/>
              </a:lnSpc>
            </a:pP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je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bam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D2232A"/>
                </a:solidFill>
                <a:latin typeface="Malgun Gothic"/>
                <a:cs typeface="Malgun Gothic"/>
              </a:rPr>
              <a:t>neut-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ge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ja-sseo-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yo.</a:t>
            </a:r>
            <a:r>
              <a:rPr sz="1200" spc="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de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hyeo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pi-gon-ha-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ji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a-na-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yo.]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늦게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00AEEF"/>
                </a:solidFill>
                <a:latin typeface="Malgun Gothic"/>
                <a:cs typeface="Malgun Gothic"/>
              </a:rPr>
              <a:t>[neut-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ge] =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late, at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a late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00AEEF"/>
                </a:solidFill>
                <a:latin typeface="Malgun Gothic"/>
                <a:cs typeface="Malgun Gothic"/>
              </a:rPr>
              <a:t>hour</a:t>
            </a:r>
            <a:endParaRPr sz="1200">
              <a:latin typeface="Malgun Gothic"/>
              <a:cs typeface="Malgun Gothic"/>
            </a:endParaRPr>
          </a:p>
          <a:p>
            <a:pPr marL="180340" marR="3821429">
              <a:lnSpc>
                <a:spcPct val="173600"/>
              </a:lnSpc>
            </a:pP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전혀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hyeo]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not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at </a:t>
            </a:r>
            <a:r>
              <a:rPr sz="1200" spc="-25" dirty="0">
                <a:solidFill>
                  <a:srgbClr val="00AEEF"/>
                </a:solidFill>
                <a:latin typeface="Malgun Gothic"/>
                <a:cs typeface="Malgun Gothic"/>
              </a:rPr>
              <a:t>all</a:t>
            </a:r>
            <a:r>
              <a:rPr sz="1200" spc="50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피곤하다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[pi-gon-ha-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da] = to be </a:t>
            </a:r>
            <a:r>
              <a:rPr sz="1200" spc="-20" dirty="0">
                <a:solidFill>
                  <a:srgbClr val="00AEEF"/>
                </a:solidFill>
                <a:latin typeface="Malgun Gothic"/>
                <a:cs typeface="Malgun Gothic"/>
              </a:rPr>
              <a:t>tired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late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night.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tired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all.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2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525929"/>
            <a:ext cx="6111240" cy="465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미경: 저는 매일 운동을 해요. 그런데 살이 빠지지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않아요.</a:t>
            </a:r>
            <a:endParaRPr sz="1200">
              <a:latin typeface="Malgun Gothic"/>
              <a:cs typeface="Malgun Gothic"/>
            </a:endParaRPr>
          </a:p>
          <a:p>
            <a:pPr marL="12700" marR="892810">
              <a:lnSpc>
                <a:spcPct val="173600"/>
              </a:lnSpc>
            </a:pP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neun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mae-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il</a:t>
            </a:r>
            <a:r>
              <a:rPr sz="1200" spc="1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un-dong-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eul</a:t>
            </a:r>
            <a:r>
              <a:rPr sz="1200" spc="1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hae-yo.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de</a:t>
            </a:r>
            <a:r>
              <a:rPr sz="1200" spc="1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sa-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ri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ppa-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ji-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ji</a:t>
            </a:r>
            <a:r>
              <a:rPr sz="1200" spc="1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a-na-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yo.]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매일 [mae-il] =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everyday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살이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빠지다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[sa-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ri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00AEEF"/>
                </a:solidFill>
                <a:latin typeface="Malgun Gothic"/>
                <a:cs typeface="Malgun Gothic"/>
              </a:rPr>
              <a:t>ppa-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ji-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lose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weight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everyday.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weight.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효성: 어제까지는 친구였어요. 그런데 오늘부터는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애인이에요.</a:t>
            </a: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  <a:spcBef>
                <a:spcPts val="5"/>
              </a:spcBef>
            </a:pP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[eo-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je-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kka-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ji-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neun</a:t>
            </a:r>
            <a:r>
              <a:rPr sz="1200" spc="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chin-gu-yeo-sseo-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yo.</a:t>
            </a:r>
            <a:r>
              <a:rPr sz="1200" spc="3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de</a:t>
            </a:r>
            <a:r>
              <a:rPr sz="1200" spc="3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o-neul-bu-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teo-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neun</a:t>
            </a:r>
            <a:r>
              <a:rPr sz="1200" spc="3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ae-in-i-e-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yo.]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애인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[ae-in]</a:t>
            </a:r>
            <a:r>
              <a:rPr sz="1200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lover,</a:t>
            </a:r>
            <a:r>
              <a:rPr sz="1200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girlfriend</a:t>
            </a:r>
            <a:r>
              <a:rPr sz="1200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boyfriend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Until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yesterday,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friends.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today,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each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other.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효성: 저는 친구가 없어요. 그런데 왕따는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아니에요.</a:t>
            </a:r>
            <a:endParaRPr sz="1200">
              <a:latin typeface="Malgun Gothic"/>
              <a:cs typeface="Malgun Gothic"/>
            </a:endParaRPr>
          </a:p>
          <a:p>
            <a:pPr marL="12700" marR="930275">
              <a:lnSpc>
                <a:spcPct val="173600"/>
              </a:lnSpc>
            </a:pP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neun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chin-gu-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ga eop-seo-yo.</a:t>
            </a:r>
            <a:r>
              <a:rPr sz="1200" spc="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de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wang-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tta-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neun</a:t>
            </a:r>
            <a:r>
              <a:rPr sz="1200" spc="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a-ni-e-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yo.]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왕따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[wang-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tta]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outcast,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loner,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someone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who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bullied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by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others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loner.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86245" cy="8651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‘to’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‘from’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these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expressions,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remember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link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together,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there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aren’t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always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direct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correct)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translations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between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important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characteristics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roles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rather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memoriz-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similar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counterparts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English.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0160">
              <a:lnSpc>
                <a:spcPct val="173600"/>
              </a:lnSpc>
            </a:pP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“from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someone”,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[han- te-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seo].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characteristics,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에게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[e-ge]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에게서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[e-ge-seo],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에게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에게서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mainly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written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language,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focus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한테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lesson.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340677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“from”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someone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한테서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[han-te-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“from”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Notice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difference?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69545" algn="just">
              <a:lnSpc>
                <a:spcPct val="173600"/>
              </a:lnSpc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now,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한테서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mixed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functions.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especially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‘to’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‘from’.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completely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understood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context.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Although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한테서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“from”,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people.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places.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220345" indent="-116205">
              <a:lnSpc>
                <a:spcPct val="100000"/>
              </a:lnSpc>
              <a:buChar char="-"/>
              <a:tabLst>
                <a:tab pos="2203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friend”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ㅇ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)</a:t>
            </a:r>
            <a:endParaRPr sz="1200">
              <a:latin typeface="Malgun Gothic"/>
              <a:cs typeface="Malgun Gothic"/>
            </a:endParaRPr>
          </a:p>
          <a:p>
            <a:pPr marL="220345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203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Seoul”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Seoul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X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633845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저한테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jeo-han-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endParaRPr sz="1200">
              <a:latin typeface="Malgun Gothic"/>
              <a:cs typeface="Malgun Gothic"/>
            </a:endParaRPr>
          </a:p>
          <a:p>
            <a:pPr marL="136525" marR="269303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구한테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[chin-gu-han-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friend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누구한테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[nu-gu-han-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whom,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whom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310959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 한테서 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jeo-han-te-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seo] = from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친구한테서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[chin-gu-han-te-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friend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누구한테서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[nu-gu-han-te-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whom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already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passive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voice,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“by”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well.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맞다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[mat-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correct”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another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beaten”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hit”.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A에게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맞다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translated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beaten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A”.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by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our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friends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경미: 남자친구한테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차였어요.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[nam-ja-chin-gu-han-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te</a:t>
            </a:r>
            <a:r>
              <a:rPr sz="1200" spc="9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cha-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yeo-sseo-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 marR="3787140">
              <a:lnSpc>
                <a:spcPct val="173600"/>
              </a:lnSpc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was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dumped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by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my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boyfriend.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남자친구</a:t>
            </a:r>
            <a:r>
              <a:rPr sz="1200" spc="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[nam-ja-chin-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gu]</a:t>
            </a:r>
            <a:r>
              <a:rPr sz="1200" spc="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boyfriend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차이다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[cha-i-da]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dumped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규환: 너한테서 풍기는 암내가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진국이에요.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[neo-han-te-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seo</a:t>
            </a:r>
            <a:r>
              <a:rPr sz="1200" spc="3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pung-gi-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neun</a:t>
            </a:r>
            <a:r>
              <a:rPr sz="1200" spc="4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am-nae-ga</a:t>
            </a:r>
            <a:r>
              <a:rPr sz="1200" spc="4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jin-gu-gi-e-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spc="-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Your</a:t>
            </a:r>
            <a:r>
              <a:rPr sz="1200" spc="-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armpit</a:t>
            </a:r>
            <a:r>
              <a:rPr sz="1200" spc="-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smell</a:t>
            </a:r>
            <a:r>
              <a:rPr sz="1200" spc="-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terrible.</a:t>
            </a:r>
            <a:endParaRPr sz="1200">
              <a:latin typeface="Malgun Gothic"/>
              <a:cs typeface="Malgun Gothic"/>
            </a:endParaRPr>
          </a:p>
          <a:p>
            <a:pPr marL="136525" marR="3820160">
              <a:lnSpc>
                <a:spcPct val="173600"/>
              </a:lnSpc>
            </a:pP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풍기다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[pung-gi-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da]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give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off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smell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암내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[am-nae]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armpit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smell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진국이다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jin-</a:t>
            </a:r>
            <a:r>
              <a:rPr sz="1200" spc="-35" dirty="0">
                <a:solidFill>
                  <a:srgbClr val="40AD49"/>
                </a:solidFill>
                <a:latin typeface="Malgun Gothic"/>
                <a:cs typeface="Malgun Gothic"/>
              </a:rPr>
              <a:t>guk-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i-da]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very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strong,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very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hardcore,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superb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792220" cy="22891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Object</a:t>
            </a:r>
            <a:r>
              <a:rPr sz="1800" b="1" spc="-5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marking</a:t>
            </a:r>
            <a:r>
              <a:rPr sz="1800" b="1" spc="-5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800" b="1" spc="-10" dirty="0">
                <a:solidFill>
                  <a:srgbClr val="EC008C"/>
                </a:solidFill>
                <a:latin typeface="Malgun Gothic"/>
                <a:cs typeface="Malgun Gothic"/>
              </a:rPr>
              <a:t>particles: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8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231F20"/>
                </a:solidFill>
                <a:latin typeface="Malgun Gothic"/>
                <a:cs typeface="Malgun Gothic"/>
              </a:rPr>
              <a:t>을</a:t>
            </a:r>
            <a:r>
              <a:rPr sz="1800" b="1" spc="-2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[eul]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solidFill>
                  <a:srgbClr val="231F20"/>
                </a:solidFill>
                <a:latin typeface="Malgun Gothic"/>
                <a:cs typeface="Malgun Gothic"/>
              </a:rPr>
              <a:t>를</a:t>
            </a:r>
            <a:r>
              <a:rPr sz="1800" b="1" spc="-2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[reul]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vowel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0828" y="3314102"/>
            <a:ext cx="4575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What</a:t>
            </a:r>
            <a:r>
              <a:rPr sz="1800" b="1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does</a:t>
            </a:r>
            <a:r>
              <a:rPr sz="18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an</a:t>
            </a:r>
            <a:r>
              <a:rPr sz="1800" b="1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object</a:t>
            </a:r>
            <a:r>
              <a:rPr sz="18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marking</a:t>
            </a:r>
            <a:r>
              <a:rPr sz="18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partcle</a:t>
            </a:r>
            <a:r>
              <a:rPr sz="1800" b="1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spc="-25" dirty="0">
                <a:solidFill>
                  <a:srgbClr val="00AEEF"/>
                </a:solidFill>
                <a:latin typeface="Malgun Gothic"/>
                <a:cs typeface="Malgun Gothic"/>
              </a:rPr>
              <a:t>do?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0828" y="4025301"/>
            <a:ext cx="6548120" cy="5293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apple”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way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kind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role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4127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right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after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role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pronoun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“An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apple”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completely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neutral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“사과”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neutral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too.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19050">
              <a:lnSpc>
                <a:spcPct val="160700"/>
              </a:lnSpc>
            </a:pP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“사과를”</a:t>
            </a:r>
            <a:r>
              <a:rPr sz="1400" b="1" spc="-9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OBJECT</a:t>
            </a:r>
            <a:r>
              <a:rPr sz="1200" b="1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of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predict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extent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“eat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apple,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apple,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apple,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apple,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apple,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draw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apple,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etc.”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사과가”</a:t>
            </a:r>
            <a:r>
              <a:rPr sz="1400" b="1" spc="-9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SUBJECT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552632"/>
            <a:ext cx="4520565" cy="624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규환: 저한테 암내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나요?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[</a:t>
            </a:r>
            <a:r>
              <a:rPr sz="1200" spc="-27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jeo-han-te-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seo</a:t>
            </a:r>
            <a:r>
              <a:rPr sz="1200" spc="2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am-nae-na-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 marR="2057400">
              <a:lnSpc>
                <a:spcPct val="173600"/>
              </a:lnSpc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have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strong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armpit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smell?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나다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[na-da]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give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off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smell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란: 그건 전 남자친구한테서 받은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[geu-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geon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jeon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nam-ja-chin-gu-han-te-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seo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ba-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deun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 marR="100711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one?</a:t>
            </a:r>
            <a:r>
              <a:rPr sz="1200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received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from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my</a:t>
            </a:r>
            <a:r>
              <a:rPr sz="1200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ex-boyfriend.</a:t>
            </a:r>
            <a:r>
              <a:rPr sz="1200" spc="50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전 남자친구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jeon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nam-ja-chin-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gu]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ex-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boyfriend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받다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40AD49"/>
                </a:solidFill>
                <a:latin typeface="Malgun Gothic"/>
                <a:cs typeface="Malgun Gothic"/>
              </a:rPr>
              <a:t>[bat-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da]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receive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란: 그 남자한테 얻을 건 별로 없을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[geu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nam-ja-han-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te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eo-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deul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geon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byeol-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lo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eop-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seul geo-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 marR="1453515">
              <a:lnSpc>
                <a:spcPct val="173600"/>
              </a:lnSpc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won’t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be</a:t>
            </a:r>
            <a:r>
              <a:rPr sz="1200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getting</a:t>
            </a:r>
            <a:r>
              <a:rPr sz="1200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much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out</a:t>
            </a:r>
            <a:r>
              <a:rPr sz="1200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him.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얻다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[eot-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da]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obtain,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acquire,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40AD49"/>
                </a:solidFill>
                <a:latin typeface="Malgun Gothic"/>
                <a:cs typeface="Malgun Gothic"/>
              </a:rPr>
              <a:t>get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별로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[byeol-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lo]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not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so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much,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not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much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246062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석진: 너한테 할 말이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있어.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[neo-han-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te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hal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ma-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ri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i-sseo.]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something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you.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3100" y="299790"/>
            <a:ext cx="6188710" cy="89712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800" algn="just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50800" algn="just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50800" algn="just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Now it’s TIME to</a:t>
            </a:r>
            <a:r>
              <a:rPr sz="1200" b="1" spc="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talk about </a:t>
            </a:r>
            <a:r>
              <a:rPr sz="1200" b="1" spc="-10" dirty="0">
                <a:latin typeface="Malgun Gothic"/>
                <a:cs typeface="Malgun Gothic"/>
              </a:rPr>
              <a:t>TIME!</a:t>
            </a:r>
            <a:endParaRPr sz="1200">
              <a:latin typeface="Malgun Gothic"/>
              <a:cs typeface="Malgun Gothic"/>
            </a:endParaRPr>
          </a:p>
          <a:p>
            <a:pPr marL="50800" marR="17780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Korean,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already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introduced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two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number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systems,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most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time, </a:t>
            </a:r>
            <a:r>
              <a:rPr sz="1200" spc="55" dirty="0">
                <a:latin typeface="Malgun Gothic"/>
                <a:cs typeface="Malgun Gothic"/>
              </a:rPr>
              <a:t>these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two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number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systems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are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used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separately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they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replace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each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other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 sentence.</a:t>
            </a:r>
            <a:r>
              <a:rPr sz="1200" spc="4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However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when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comes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telling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time,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both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systems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used.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1200">
              <a:latin typeface="Malgun Gothic"/>
              <a:cs typeface="Malgun Gothic"/>
            </a:endParaRPr>
          </a:p>
          <a:p>
            <a:pPr marL="50800" algn="just">
              <a:lnSpc>
                <a:spcPct val="100000"/>
              </a:lnSpc>
              <a:spcBef>
                <a:spcPts val="5"/>
              </a:spcBef>
            </a:pPr>
            <a:r>
              <a:rPr sz="1700" b="1" spc="55" dirty="0">
                <a:latin typeface="Malgun Gothic"/>
                <a:cs typeface="Malgun Gothic"/>
              </a:rPr>
              <a:t>Let’s</a:t>
            </a:r>
            <a:r>
              <a:rPr sz="1700" b="1" spc="-120" dirty="0">
                <a:latin typeface="Malgun Gothic"/>
                <a:cs typeface="Malgun Gothic"/>
              </a:rPr>
              <a:t> </a:t>
            </a:r>
            <a:r>
              <a:rPr sz="1700" b="1" spc="55" dirty="0">
                <a:latin typeface="Malgun Gothic"/>
                <a:cs typeface="Malgun Gothic"/>
              </a:rPr>
              <a:t>review</a:t>
            </a:r>
            <a:r>
              <a:rPr sz="1700" b="1" spc="-114" dirty="0">
                <a:latin typeface="Malgun Gothic"/>
                <a:cs typeface="Malgun Gothic"/>
              </a:rPr>
              <a:t> </a:t>
            </a:r>
            <a:r>
              <a:rPr sz="1700" b="1" spc="50" dirty="0">
                <a:latin typeface="Malgun Gothic"/>
                <a:cs typeface="Malgun Gothic"/>
              </a:rPr>
              <a:t>the</a:t>
            </a:r>
            <a:r>
              <a:rPr sz="1700" b="1" spc="-120" dirty="0">
                <a:latin typeface="Malgun Gothic"/>
                <a:cs typeface="Malgun Gothic"/>
              </a:rPr>
              <a:t> </a:t>
            </a:r>
            <a:r>
              <a:rPr sz="1700" b="1" spc="-10" dirty="0">
                <a:latin typeface="Malgun Gothic"/>
                <a:cs typeface="Malgun Gothic"/>
              </a:rPr>
              <a:t>numbers.</a:t>
            </a:r>
            <a:endParaRPr sz="1700">
              <a:latin typeface="Malgun Gothic"/>
              <a:cs typeface="Malgun Gothic"/>
            </a:endParaRPr>
          </a:p>
          <a:p>
            <a:pPr marL="50800" algn="just">
              <a:lnSpc>
                <a:spcPct val="100000"/>
              </a:lnSpc>
              <a:spcBef>
                <a:spcPts val="1020"/>
              </a:spcBef>
            </a:pPr>
            <a:r>
              <a:rPr sz="1200" b="1" dirty="0">
                <a:latin typeface="Malgun Gothic"/>
                <a:cs typeface="Malgun Gothic"/>
              </a:rPr>
              <a:t>Native</a:t>
            </a:r>
            <a:r>
              <a:rPr sz="1200" b="1" spc="4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Korean</a:t>
            </a:r>
            <a:r>
              <a:rPr sz="1200" b="1" spc="5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numbers</a:t>
            </a:r>
            <a:endParaRPr sz="12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645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하나</a:t>
            </a:r>
            <a:r>
              <a:rPr sz="1800" spc="-15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[ha-</a:t>
            </a:r>
            <a:r>
              <a:rPr sz="900" spc="-25" dirty="0">
                <a:latin typeface="Malgun Gothic"/>
                <a:cs typeface="Malgun Gothic"/>
              </a:rPr>
              <a:t>na]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둘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[dul]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셋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[set]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넷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[net]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다섯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[da-</a:t>
            </a:r>
            <a:r>
              <a:rPr sz="900" spc="-10" dirty="0">
                <a:latin typeface="Malgun Gothic"/>
                <a:cs typeface="Malgun Gothic"/>
              </a:rPr>
              <a:t>seot]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여섯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[yeo-</a:t>
            </a:r>
            <a:r>
              <a:rPr sz="900" spc="-10" dirty="0">
                <a:latin typeface="Malgun Gothic"/>
                <a:cs typeface="Malgun Gothic"/>
              </a:rPr>
              <a:t>seot]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일곱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[il-</a:t>
            </a:r>
            <a:r>
              <a:rPr sz="900" spc="-20" dirty="0">
                <a:latin typeface="Malgun Gothic"/>
                <a:cs typeface="Malgun Gothic"/>
              </a:rPr>
              <a:t>gop]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여덟</a:t>
            </a:r>
            <a:r>
              <a:rPr sz="1800" spc="-15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[yeo-</a:t>
            </a:r>
            <a:r>
              <a:rPr sz="900" spc="-10" dirty="0">
                <a:latin typeface="Malgun Gothic"/>
                <a:cs typeface="Malgun Gothic"/>
              </a:rPr>
              <a:t>deol]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아홉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[a-</a:t>
            </a:r>
            <a:r>
              <a:rPr sz="900" spc="-20" dirty="0">
                <a:latin typeface="Malgun Gothic"/>
                <a:cs typeface="Malgun Gothic"/>
              </a:rPr>
              <a:t>hop]</a:t>
            </a:r>
            <a:endParaRPr sz="900">
              <a:latin typeface="Malgun Gothic"/>
              <a:cs typeface="Malgun Gothic"/>
            </a:endParaRPr>
          </a:p>
          <a:p>
            <a:pPr marL="262255" indent="-211454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62255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열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[yeol]</a:t>
            </a:r>
            <a:endParaRPr sz="900">
              <a:latin typeface="Malgun Gothic"/>
              <a:cs typeface="Malgun Gothic"/>
            </a:endParaRPr>
          </a:p>
          <a:p>
            <a:pPr marL="262255" indent="-211454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62255" algn="l"/>
              </a:tabLst>
            </a:pPr>
            <a:r>
              <a:rPr sz="1800" spc="-150" baseline="-4629" dirty="0">
                <a:latin typeface="Malgun Gothic"/>
                <a:cs typeface="Malgun Gothic"/>
              </a:rPr>
              <a:t>열하나</a:t>
            </a:r>
            <a:r>
              <a:rPr sz="1800" spc="44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[yeol-ha-</a:t>
            </a:r>
            <a:r>
              <a:rPr sz="900" spc="-25" dirty="0">
                <a:latin typeface="Malgun Gothic"/>
                <a:cs typeface="Malgun Gothic"/>
              </a:rPr>
              <a:t>na]</a:t>
            </a:r>
            <a:endParaRPr sz="900">
              <a:latin typeface="Malgun Gothic"/>
              <a:cs typeface="Malgun Gothic"/>
            </a:endParaRPr>
          </a:p>
          <a:p>
            <a:pPr marL="262255" indent="-211454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62255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열둘</a:t>
            </a:r>
            <a:r>
              <a:rPr sz="1800" spc="15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[yeol-</a:t>
            </a:r>
            <a:r>
              <a:rPr sz="900" spc="-20" dirty="0">
                <a:latin typeface="Malgun Gothic"/>
                <a:cs typeface="Malgun Gothic"/>
              </a:rPr>
              <a:t>dul]</a:t>
            </a:r>
            <a:endParaRPr sz="9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sz="900">
              <a:latin typeface="Malgun Gothic"/>
              <a:cs typeface="Malgun Gothic"/>
            </a:endParaRPr>
          </a:p>
          <a:p>
            <a:pPr marL="50800" marR="20955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When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hour,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native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numbers.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number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1,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2,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3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4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change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their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10" dirty="0">
                <a:latin typeface="Malgun Gothic"/>
                <a:cs typeface="Malgun Gothic"/>
              </a:rPr>
              <a:t> little.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50800" algn="just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Number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+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시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[si]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=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20" dirty="0">
                <a:latin typeface="Malgun Gothic"/>
                <a:cs typeface="Malgun Gothic"/>
              </a:rPr>
              <a:t>hour</a:t>
            </a:r>
            <a:endParaRPr sz="1200">
              <a:latin typeface="Malgun Gothic"/>
              <a:cs typeface="Malgun Gothic"/>
            </a:endParaRPr>
          </a:p>
          <a:p>
            <a:pPr marL="50800" marR="2917825" algn="just">
              <a:lnSpc>
                <a:spcPct val="152800"/>
              </a:lnSpc>
            </a:pPr>
            <a:r>
              <a:rPr sz="1200" spc="-100" dirty="0">
                <a:latin typeface="Malgun Gothic"/>
                <a:cs typeface="Malgun Gothic"/>
              </a:rPr>
              <a:t>하나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170" dirty="0">
                <a:latin typeface="Malgun Gothic"/>
                <a:cs typeface="Malgun Gothic"/>
              </a:rPr>
              <a:t> </a:t>
            </a:r>
            <a:r>
              <a:rPr sz="1350" spc="37" baseline="6172" dirty="0">
                <a:latin typeface="Malgun Gothic"/>
                <a:cs typeface="Malgun Gothic"/>
              </a:rPr>
              <a:t>[han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350" spc="37" baseline="6172" dirty="0">
                <a:latin typeface="Malgun Gothic"/>
                <a:cs typeface="Malgun Gothic"/>
              </a:rPr>
              <a:t>si]</a:t>
            </a:r>
            <a:r>
              <a:rPr sz="1350" spc="22" baseline="6172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o’clock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(not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하나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시)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둘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두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170" dirty="0">
                <a:latin typeface="Malgun Gothic"/>
                <a:cs typeface="Malgun Gothic"/>
              </a:rPr>
              <a:t> </a:t>
            </a:r>
            <a:r>
              <a:rPr sz="1350" spc="30" baseline="6172" dirty="0">
                <a:latin typeface="Malgun Gothic"/>
                <a:cs typeface="Malgun Gothic"/>
              </a:rPr>
              <a:t>[du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350" spc="37" baseline="6172" dirty="0">
                <a:latin typeface="Malgun Gothic"/>
                <a:cs typeface="Malgun Gothic"/>
              </a:rPr>
              <a:t>si]</a:t>
            </a:r>
            <a:r>
              <a:rPr sz="1350" spc="22" baseline="6172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2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o’clock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(not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둘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시)</a:t>
            </a:r>
            <a:endParaRPr sz="1200">
              <a:latin typeface="Malgun Gothic"/>
              <a:cs typeface="Malgun Gothic"/>
            </a:endParaRPr>
          </a:p>
          <a:p>
            <a:pPr marL="50800" marR="3258185" algn="just">
              <a:lnSpc>
                <a:spcPct val="152800"/>
              </a:lnSpc>
            </a:pPr>
            <a:r>
              <a:rPr sz="1200" spc="-100" dirty="0">
                <a:latin typeface="Malgun Gothic"/>
                <a:cs typeface="Malgun Gothic"/>
              </a:rPr>
              <a:t>셋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세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350" spc="30" baseline="6172" dirty="0">
                <a:latin typeface="Malgun Gothic"/>
                <a:cs typeface="Malgun Gothic"/>
              </a:rPr>
              <a:t>[se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350" spc="37" baseline="6172" dirty="0">
                <a:latin typeface="Malgun Gothic"/>
                <a:cs typeface="Malgun Gothic"/>
              </a:rPr>
              <a:t>si]</a:t>
            </a:r>
            <a:r>
              <a:rPr sz="1350" spc="22" baseline="6172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3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o’clock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(not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셋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시)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넷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네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350" spc="30" baseline="6172" dirty="0">
                <a:latin typeface="Malgun Gothic"/>
                <a:cs typeface="Malgun Gothic"/>
              </a:rPr>
              <a:t>[ne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350" spc="37" baseline="6172" dirty="0">
                <a:latin typeface="Malgun Gothic"/>
                <a:cs typeface="Malgun Gothic"/>
              </a:rPr>
              <a:t>si]</a:t>
            </a:r>
            <a:r>
              <a:rPr sz="1350" spc="22" baseline="6172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4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o’clock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(not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넷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시)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다섯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350" spc="7" baseline="6172" dirty="0">
                <a:latin typeface="Malgun Gothic"/>
                <a:cs typeface="Malgun Gothic"/>
              </a:rPr>
              <a:t>[da-seot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350" spc="37" baseline="6172" dirty="0">
                <a:latin typeface="Malgun Gothic"/>
                <a:cs typeface="Malgun Gothic"/>
              </a:rPr>
              <a:t>si]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5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o’clock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5000" y="299790"/>
            <a:ext cx="4653280" cy="88696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 marL="88900" marR="2581275">
              <a:lnSpc>
                <a:spcPct val="152800"/>
              </a:lnSpc>
              <a:spcBef>
                <a:spcPts val="1650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여섯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시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[yeo-seot</a:t>
            </a:r>
            <a:r>
              <a:rPr sz="900" spc="-4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si]</a:t>
            </a:r>
            <a:r>
              <a:rPr sz="900" spc="4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6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o’clock </a:t>
            </a:r>
            <a:r>
              <a:rPr sz="1200" spc="-105" dirty="0">
                <a:latin typeface="Malgun Gothic"/>
                <a:cs typeface="Malgun Gothic"/>
              </a:rPr>
              <a:t>일곱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[il-</a:t>
            </a:r>
            <a:r>
              <a:rPr sz="1350" baseline="6172" dirty="0">
                <a:latin typeface="Malgun Gothic"/>
                <a:cs typeface="Malgun Gothic"/>
              </a:rPr>
              <a:t>gop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si]</a:t>
            </a:r>
            <a:r>
              <a:rPr sz="1350" spc="6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7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 </a:t>
            </a:r>
            <a:r>
              <a:rPr sz="1800" spc="-157" baseline="-4629" dirty="0">
                <a:latin typeface="Malgun Gothic"/>
                <a:cs typeface="Malgun Gothic"/>
              </a:rPr>
              <a:t>여덟</a:t>
            </a:r>
            <a:r>
              <a:rPr sz="1800" spc="-97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시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[yeo-deol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si]</a:t>
            </a:r>
            <a:r>
              <a:rPr sz="900" spc="4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8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o’clock</a:t>
            </a:r>
            <a:endParaRPr sz="1800" baseline="-4629">
              <a:latin typeface="Malgun Gothic"/>
              <a:cs typeface="Malgun Gothic"/>
            </a:endParaRPr>
          </a:p>
          <a:p>
            <a:pPr marL="88900" marR="2496185">
              <a:lnSpc>
                <a:spcPct val="152800"/>
              </a:lnSpc>
              <a:spcBef>
                <a:spcPts val="115"/>
              </a:spcBef>
            </a:pPr>
            <a:r>
              <a:rPr sz="1200" spc="-105" dirty="0">
                <a:latin typeface="Malgun Gothic"/>
                <a:cs typeface="Malgun Gothic"/>
              </a:rPr>
              <a:t>아홉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[a-hop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si]</a:t>
            </a:r>
            <a:r>
              <a:rPr sz="1350" spc="6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9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</a:t>
            </a:r>
            <a:r>
              <a:rPr sz="1200" spc="500" dirty="0">
                <a:latin typeface="Malgun Gothic"/>
                <a:cs typeface="Malgun Gothic"/>
              </a:rPr>
              <a:t>  </a:t>
            </a:r>
            <a:r>
              <a:rPr sz="1200" spc="-105" dirty="0">
                <a:latin typeface="Malgun Gothic"/>
                <a:cs typeface="Malgun Gothic"/>
              </a:rPr>
              <a:t>열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[yeol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si]</a:t>
            </a:r>
            <a:r>
              <a:rPr sz="1350" spc="7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10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</a:t>
            </a:r>
            <a:r>
              <a:rPr sz="1200" spc="500" dirty="0">
                <a:latin typeface="Malgun Gothic"/>
                <a:cs typeface="Malgun Gothic"/>
              </a:rPr>
              <a:t>  </a:t>
            </a:r>
            <a:r>
              <a:rPr sz="1200" spc="-105" dirty="0">
                <a:latin typeface="Malgun Gothic"/>
                <a:cs typeface="Malgun Gothic"/>
              </a:rPr>
              <a:t>열한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[yeol-han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si]</a:t>
            </a:r>
            <a:r>
              <a:rPr sz="1350" spc="8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11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 </a:t>
            </a:r>
            <a:r>
              <a:rPr sz="1200" spc="-105" dirty="0">
                <a:latin typeface="Malgun Gothic"/>
                <a:cs typeface="Malgun Gothic"/>
              </a:rPr>
              <a:t>열두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[yeol-du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si]</a:t>
            </a:r>
            <a:r>
              <a:rPr sz="1350" spc="7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12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889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Now,</a:t>
            </a:r>
            <a:r>
              <a:rPr sz="1200" b="1" spc="6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let</a:t>
            </a:r>
            <a:r>
              <a:rPr sz="1200" b="1" spc="6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us</a:t>
            </a:r>
            <a:r>
              <a:rPr sz="1200" b="1" spc="6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review</a:t>
            </a:r>
            <a:r>
              <a:rPr sz="1200" b="1" spc="6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some</a:t>
            </a:r>
            <a:r>
              <a:rPr sz="1200" b="1" spc="6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sino-Korean</a:t>
            </a:r>
            <a:r>
              <a:rPr sz="1200" b="1" spc="6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numbers</a:t>
            </a:r>
            <a:endParaRPr sz="12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65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일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[il]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이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25" dirty="0">
                <a:latin typeface="Malgun Gothic"/>
                <a:cs typeface="Malgun Gothic"/>
              </a:rPr>
              <a:t>[i]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삼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[sam]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사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[sa]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오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25" dirty="0">
                <a:latin typeface="Malgun Gothic"/>
                <a:cs typeface="Malgun Gothic"/>
              </a:rPr>
              <a:t>[o]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육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[yuk]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칠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[chil]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팔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[pal]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구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[gu]</a:t>
            </a:r>
            <a:endParaRPr sz="900">
              <a:latin typeface="Malgun Gothic"/>
              <a:cs typeface="Malgun Gothic"/>
            </a:endParaRPr>
          </a:p>
          <a:p>
            <a:pPr marL="300355" indent="-211454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300355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십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[sip]</a:t>
            </a:r>
            <a:endParaRPr sz="900">
              <a:latin typeface="Malgun Gothic"/>
              <a:cs typeface="Malgun Gothic"/>
            </a:endParaRPr>
          </a:p>
          <a:p>
            <a:pPr marL="88900" marR="43180">
              <a:lnSpc>
                <a:spcPct val="305600"/>
              </a:lnSpc>
              <a:spcBef>
                <a:spcPts val="110"/>
              </a:spcBef>
            </a:pPr>
            <a:r>
              <a:rPr sz="1200" dirty="0">
                <a:latin typeface="Malgun Gothic"/>
                <a:cs typeface="Malgun Gothic"/>
              </a:rPr>
              <a:t>From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11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combinations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ten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numbers. When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minute,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sino-Korean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numbers.</a:t>
            </a:r>
            <a:endParaRPr sz="1200">
              <a:latin typeface="Malgun Gothic"/>
              <a:cs typeface="Malgun Gothic"/>
            </a:endParaRPr>
          </a:p>
          <a:p>
            <a:pPr marL="88900">
              <a:lnSpc>
                <a:spcPct val="100000"/>
              </a:lnSpc>
              <a:spcBef>
                <a:spcPts val="760"/>
              </a:spcBef>
            </a:pPr>
            <a:r>
              <a:rPr sz="1200" b="1" dirty="0">
                <a:latin typeface="Malgun Gothic"/>
                <a:cs typeface="Malgun Gothic"/>
              </a:rPr>
              <a:t>Number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+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분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[bun]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=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minute</a:t>
            </a:r>
            <a:endParaRPr sz="1200">
              <a:latin typeface="Malgun Gothic"/>
              <a:cs typeface="Malgun Gothic"/>
            </a:endParaRPr>
          </a:p>
          <a:p>
            <a:pPr marL="88900" marR="2753995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일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[il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7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</a:t>
            </a:r>
            <a:r>
              <a:rPr sz="1200" spc="500" dirty="0">
                <a:latin typeface="Malgun Gothic"/>
                <a:cs typeface="Malgun Gothic"/>
              </a:rPr>
              <a:t>  </a:t>
            </a:r>
            <a:r>
              <a:rPr sz="1200" spc="-105" dirty="0">
                <a:latin typeface="Malgun Gothic"/>
                <a:cs typeface="Malgun Gothic"/>
              </a:rPr>
              <a:t>이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[i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6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2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minutes</a:t>
            </a:r>
            <a:r>
              <a:rPr sz="1200" spc="500" dirty="0">
                <a:latin typeface="Malgun Gothic"/>
                <a:cs typeface="Malgun Gothic"/>
              </a:rPr>
              <a:t>  </a:t>
            </a:r>
            <a:r>
              <a:rPr sz="1200" spc="-105" dirty="0">
                <a:latin typeface="Malgun Gothic"/>
                <a:cs typeface="Malgun Gothic"/>
              </a:rPr>
              <a:t>오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[o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6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5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minutes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십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[sip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7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10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minutes</a:t>
            </a:r>
            <a:endParaRPr sz="1200">
              <a:latin typeface="Malgun Gothic"/>
              <a:cs typeface="Malgun Gothic"/>
            </a:endParaRPr>
          </a:p>
          <a:p>
            <a:pPr marL="889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십오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[si-bo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6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15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4200" y="299790"/>
            <a:ext cx="4874260" cy="70154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39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 marL="139700" marR="2426335">
              <a:lnSpc>
                <a:spcPct val="152800"/>
              </a:lnSpc>
              <a:spcBef>
                <a:spcPts val="1764"/>
              </a:spcBef>
            </a:pPr>
            <a:r>
              <a:rPr sz="1200" spc="-105" dirty="0">
                <a:latin typeface="Malgun Gothic"/>
                <a:cs typeface="Malgun Gothic"/>
              </a:rPr>
              <a:t>삼십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[sam-sip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89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30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minutes </a:t>
            </a:r>
            <a:r>
              <a:rPr sz="1200" spc="-100" dirty="0">
                <a:latin typeface="Malgun Gothic"/>
                <a:cs typeface="Malgun Gothic"/>
              </a:rPr>
              <a:t>오십오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[o-si-</a:t>
            </a:r>
            <a:r>
              <a:rPr sz="1350" baseline="6172" dirty="0">
                <a:latin typeface="Malgun Gothic"/>
                <a:cs typeface="Malgun Gothic"/>
              </a:rPr>
              <a:t>bo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6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55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minutes</a:t>
            </a:r>
            <a:endParaRPr sz="1200">
              <a:latin typeface="Malgun Gothic"/>
              <a:cs typeface="Malgun Gothic"/>
            </a:endParaRPr>
          </a:p>
          <a:p>
            <a:pPr marL="139700" marR="995680">
              <a:lnSpc>
                <a:spcPct val="305600"/>
              </a:lnSpc>
            </a:pP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 use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 two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parts together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 tell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 </a:t>
            </a:r>
            <a:r>
              <a:rPr sz="1200" spc="-10" dirty="0">
                <a:latin typeface="Malgun Gothic"/>
                <a:cs typeface="Malgun Gothic"/>
              </a:rPr>
              <a:t>time. </a:t>
            </a:r>
            <a:r>
              <a:rPr sz="1200" dirty="0">
                <a:latin typeface="Malgun Gothic"/>
                <a:cs typeface="Malgun Gothic"/>
              </a:rPr>
              <a:t>1:05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5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한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오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[han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o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bun]</a:t>
            </a:r>
            <a:endParaRPr sz="1350" baseline="6172">
              <a:latin typeface="Malgun Gothic"/>
              <a:cs typeface="Malgun Gothic"/>
            </a:endParaRPr>
          </a:p>
          <a:p>
            <a:pPr marL="139700" marR="1238250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1:15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15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한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십오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[han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si-bo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bun] </a:t>
            </a:r>
            <a:r>
              <a:rPr sz="1200" dirty="0">
                <a:latin typeface="Malgun Gothic"/>
                <a:cs typeface="Malgun Gothic"/>
              </a:rPr>
              <a:t>3:20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3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20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세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이십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[se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i-sip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bun] </a:t>
            </a:r>
            <a:r>
              <a:rPr sz="1200" dirty="0">
                <a:latin typeface="Malgun Gothic"/>
                <a:cs typeface="Malgun Gothic"/>
              </a:rPr>
              <a:t>10:00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10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열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[yeol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si]</a:t>
            </a:r>
            <a:endParaRPr sz="1350" baseline="6172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10:30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10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30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열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삼십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[yeol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sam-sip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bun]</a:t>
            </a:r>
            <a:endParaRPr sz="1350" baseline="6172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**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o’clock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sharp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expressed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정각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[jeong-gak]</a:t>
            </a:r>
            <a:r>
              <a:rPr sz="1200" spc="-10" dirty="0"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**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Instead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30분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[sam-sip-bun]</a:t>
            </a:r>
            <a:r>
              <a:rPr sz="1350" spc="165" baseline="6172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반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[ban]</a:t>
            </a:r>
            <a:r>
              <a:rPr sz="1200" dirty="0">
                <a:latin typeface="Malgun Gothic"/>
                <a:cs typeface="Malgun Gothic"/>
              </a:rPr>
              <a:t>,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meaning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“half”.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</a:pPr>
            <a:r>
              <a:rPr sz="1700" b="1" dirty="0">
                <a:latin typeface="Malgun Gothic"/>
                <a:cs typeface="Malgun Gothic"/>
              </a:rPr>
              <a:t>How</a:t>
            </a:r>
            <a:r>
              <a:rPr sz="1700" b="1" spc="-100" dirty="0">
                <a:latin typeface="Malgun Gothic"/>
                <a:cs typeface="Malgun Gothic"/>
              </a:rPr>
              <a:t> </a:t>
            </a:r>
            <a:r>
              <a:rPr sz="1700" b="1" dirty="0">
                <a:latin typeface="Malgun Gothic"/>
                <a:cs typeface="Malgun Gothic"/>
              </a:rPr>
              <a:t>to</a:t>
            </a:r>
            <a:r>
              <a:rPr sz="1700" b="1" spc="-95" dirty="0">
                <a:latin typeface="Malgun Gothic"/>
                <a:cs typeface="Malgun Gothic"/>
              </a:rPr>
              <a:t> </a:t>
            </a:r>
            <a:r>
              <a:rPr sz="1700" b="1" spc="60" dirty="0">
                <a:latin typeface="Malgun Gothic"/>
                <a:cs typeface="Malgun Gothic"/>
              </a:rPr>
              <a:t>ask</a:t>
            </a:r>
            <a:r>
              <a:rPr sz="1700" b="1" spc="-95" dirty="0">
                <a:latin typeface="Malgun Gothic"/>
                <a:cs typeface="Malgun Gothic"/>
              </a:rPr>
              <a:t> </a:t>
            </a:r>
            <a:r>
              <a:rPr sz="1700" b="1" spc="50" dirty="0">
                <a:latin typeface="Malgun Gothic"/>
                <a:cs typeface="Malgun Gothic"/>
              </a:rPr>
              <a:t>the</a:t>
            </a:r>
            <a:r>
              <a:rPr sz="1700" b="1" spc="-95" dirty="0">
                <a:latin typeface="Malgun Gothic"/>
                <a:cs typeface="Malgun Gothic"/>
              </a:rPr>
              <a:t> </a:t>
            </a:r>
            <a:r>
              <a:rPr sz="1700" b="1" spc="30" dirty="0">
                <a:latin typeface="Malgun Gothic"/>
                <a:cs typeface="Malgun Gothic"/>
              </a:rPr>
              <a:t>time</a:t>
            </a:r>
            <a:endParaRPr sz="17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1019"/>
              </a:spcBef>
            </a:pPr>
            <a:r>
              <a:rPr sz="1200" spc="-105" dirty="0">
                <a:latin typeface="Malgun Gothic"/>
                <a:cs typeface="Malgun Gothic"/>
              </a:rPr>
              <a:t>지금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몇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시예요?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4"/>
              </a:spcBef>
            </a:pPr>
            <a:r>
              <a:rPr sz="900" spc="-10" dirty="0">
                <a:latin typeface="Malgun Gothic"/>
                <a:cs typeface="Malgun Gothic"/>
              </a:rPr>
              <a:t>[ji-</a:t>
            </a:r>
            <a:r>
              <a:rPr sz="900" dirty="0">
                <a:latin typeface="Malgun Gothic"/>
                <a:cs typeface="Malgun Gothic"/>
              </a:rPr>
              <a:t>geum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myeot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si-</a:t>
            </a:r>
            <a:r>
              <a:rPr sz="900" spc="-10" dirty="0">
                <a:latin typeface="Malgun Gothic"/>
                <a:cs typeface="Malgun Gothic"/>
              </a:rPr>
              <a:t>ye-</a:t>
            </a:r>
            <a:r>
              <a:rPr sz="900" spc="-20" dirty="0">
                <a:latin typeface="Malgun Gothic"/>
                <a:cs typeface="Malgun Gothic"/>
              </a:rPr>
              <a:t>yo?]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time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now?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지금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몇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몇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분이에요?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4"/>
              </a:spcBef>
            </a:pPr>
            <a:r>
              <a:rPr sz="900" spc="-10" dirty="0">
                <a:latin typeface="Malgun Gothic"/>
                <a:cs typeface="Malgun Gothic"/>
              </a:rPr>
              <a:t>[ji-</a:t>
            </a:r>
            <a:r>
              <a:rPr sz="900" dirty="0">
                <a:latin typeface="Malgun Gothic"/>
                <a:cs typeface="Malgun Gothic"/>
              </a:rPr>
              <a:t>geum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myeot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si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myeot-</a:t>
            </a:r>
            <a:r>
              <a:rPr sz="900" spc="-10" dirty="0">
                <a:latin typeface="Malgun Gothic"/>
                <a:cs typeface="Malgun Gothic"/>
              </a:rPr>
              <a:t>bun-i-e-</a:t>
            </a:r>
            <a:r>
              <a:rPr sz="900" spc="-20" dirty="0">
                <a:latin typeface="Malgun Gothic"/>
                <a:cs typeface="Malgun Gothic"/>
              </a:rPr>
              <a:t>yo?]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 hour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 what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minute is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it?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6900" y="299790"/>
            <a:ext cx="6313170" cy="83743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Sample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sentences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by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our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friends</a:t>
            </a: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1560"/>
              </a:spcBef>
            </a:pPr>
            <a:r>
              <a:rPr sz="1200" spc="-45" dirty="0">
                <a:latin typeface="Malgun Gothic"/>
                <a:cs typeface="Malgun Gothic"/>
              </a:rPr>
              <a:t>미경: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매일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아침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9시까지</a:t>
            </a:r>
            <a:r>
              <a:rPr sz="1200" spc="-75" dirty="0">
                <a:latin typeface="Malgun Gothic"/>
                <a:cs typeface="Malgun Gothic"/>
              </a:rPr>
              <a:t> 출근해요.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퇴근은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보통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6시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30분에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해요.</a:t>
            </a: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944"/>
              </a:spcBef>
            </a:pPr>
            <a:r>
              <a:rPr sz="900" spc="-10" dirty="0">
                <a:latin typeface="Malgun Gothic"/>
                <a:cs typeface="Malgun Gothic"/>
              </a:rPr>
              <a:t>[jeo-</a:t>
            </a:r>
            <a:r>
              <a:rPr sz="900" dirty="0">
                <a:latin typeface="Malgun Gothic"/>
                <a:cs typeface="Malgun Gothic"/>
              </a:rPr>
              <a:t>neun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mae-il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a-chim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a-hop-si-kka-ji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chul-geun-hae-</a:t>
            </a:r>
            <a:r>
              <a:rPr sz="900" dirty="0">
                <a:latin typeface="Malgun Gothic"/>
                <a:cs typeface="Malgun Gothic"/>
              </a:rPr>
              <a:t>yo.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spc="-30" dirty="0">
                <a:latin typeface="Malgun Gothic"/>
                <a:cs typeface="Malgun Gothic"/>
              </a:rPr>
              <a:t>toe-</a:t>
            </a:r>
            <a:r>
              <a:rPr sz="900" spc="-25" dirty="0">
                <a:latin typeface="Malgun Gothic"/>
                <a:cs typeface="Malgun Gothic"/>
              </a:rPr>
              <a:t>geu-</a:t>
            </a:r>
            <a:r>
              <a:rPr sz="900" spc="-10" dirty="0">
                <a:latin typeface="Malgun Gothic"/>
                <a:cs typeface="Malgun Gothic"/>
              </a:rPr>
              <a:t>neun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bo-tong </a:t>
            </a:r>
            <a:r>
              <a:rPr sz="900" spc="-10" dirty="0">
                <a:latin typeface="Malgun Gothic"/>
                <a:cs typeface="Malgun Gothic"/>
              </a:rPr>
              <a:t>yeo-</a:t>
            </a:r>
            <a:r>
              <a:rPr sz="900" spc="-20" dirty="0">
                <a:latin typeface="Malgun Gothic"/>
                <a:cs typeface="Malgun Gothic"/>
              </a:rPr>
              <a:t>seot-</a:t>
            </a:r>
            <a:r>
              <a:rPr sz="900" spc="-10" dirty="0">
                <a:latin typeface="Malgun Gothic"/>
                <a:cs typeface="Malgun Gothic"/>
              </a:rPr>
              <a:t>si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sam-sip-bun-</a:t>
            </a:r>
            <a:r>
              <a:rPr sz="900" dirty="0">
                <a:latin typeface="Malgun Gothic"/>
                <a:cs typeface="Malgun Gothic"/>
              </a:rPr>
              <a:t>e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hae-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508000" marR="1659889" indent="-381000">
              <a:lnSpc>
                <a:spcPts val="2200"/>
              </a:lnSpc>
              <a:spcBef>
                <a:spcPts val="7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I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get</a:t>
            </a:r>
            <a:r>
              <a:rPr sz="1200" dirty="0">
                <a:latin typeface="Malgun Gothic"/>
                <a:cs typeface="Malgun Gothic"/>
              </a:rPr>
              <a:t> to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by 9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every morning.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usually leave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 </a:t>
            </a:r>
            <a:r>
              <a:rPr sz="1200" spc="-10" dirty="0">
                <a:latin typeface="Malgun Gothic"/>
                <a:cs typeface="Malgun Gothic"/>
              </a:rPr>
              <a:t>6:30. </a:t>
            </a:r>
            <a:r>
              <a:rPr sz="1200" spc="-105" dirty="0">
                <a:latin typeface="Malgun Gothic"/>
                <a:cs typeface="Malgun Gothic"/>
              </a:rPr>
              <a:t>매일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[mae-il]</a:t>
            </a:r>
            <a:r>
              <a:rPr sz="1350" spc="9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everyday</a:t>
            </a:r>
            <a:endParaRPr sz="1200">
              <a:latin typeface="Malgun Gothic"/>
              <a:cs typeface="Malgun Gothic"/>
            </a:endParaRPr>
          </a:p>
          <a:p>
            <a:pPr marL="508000">
              <a:lnSpc>
                <a:spcPct val="100000"/>
              </a:lnSpc>
              <a:spcBef>
                <a:spcPts val="445"/>
              </a:spcBef>
            </a:pPr>
            <a:r>
              <a:rPr sz="1800" spc="-150" baseline="-4629" dirty="0">
                <a:latin typeface="Malgun Gothic"/>
                <a:cs typeface="Malgun Gothic"/>
              </a:rPr>
              <a:t>출근하다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[chul-geun-ha-da]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to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spc="-67" baseline="-4629" dirty="0">
                <a:latin typeface="Malgun Gothic"/>
                <a:cs typeface="Malgun Gothic"/>
              </a:rPr>
              <a:t>go</a:t>
            </a:r>
            <a:r>
              <a:rPr sz="1800" spc="-8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to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spc="-30" baseline="-4629" dirty="0">
                <a:latin typeface="Malgun Gothic"/>
                <a:cs typeface="Malgun Gothic"/>
              </a:rPr>
              <a:t>work</a:t>
            </a:r>
            <a:endParaRPr sz="1800" baseline="-4629">
              <a:latin typeface="Malgun Gothic"/>
              <a:cs typeface="Malgun Gothic"/>
            </a:endParaRPr>
          </a:p>
          <a:p>
            <a:pPr marL="508000" marR="2736850">
              <a:lnSpc>
                <a:spcPct val="152800"/>
              </a:lnSpc>
              <a:spcBef>
                <a:spcPts val="114"/>
              </a:spcBef>
            </a:pPr>
            <a:r>
              <a:rPr sz="1200" spc="-105" dirty="0">
                <a:latin typeface="Malgun Gothic"/>
                <a:cs typeface="Malgun Gothic"/>
              </a:rPr>
              <a:t>퇴근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[toe-</a:t>
            </a:r>
            <a:r>
              <a:rPr sz="1350" baseline="6172" dirty="0">
                <a:latin typeface="Malgun Gothic"/>
                <a:cs typeface="Malgun Gothic"/>
              </a:rPr>
              <a:t>geun]</a:t>
            </a:r>
            <a:r>
              <a:rPr sz="1350" spc="179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leaving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work,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finishing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work </a:t>
            </a:r>
            <a:r>
              <a:rPr sz="1200" spc="-105" dirty="0">
                <a:latin typeface="Malgun Gothic"/>
                <a:cs typeface="Malgun Gothic"/>
              </a:rPr>
              <a:t>보통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[bo-tong]</a:t>
            </a:r>
            <a:r>
              <a:rPr sz="1350" spc="15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usually,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normally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5"/>
              </a:spcBef>
            </a:pPr>
            <a:r>
              <a:rPr sz="1200" spc="-45" dirty="0">
                <a:latin typeface="Malgun Gothic"/>
                <a:cs typeface="Malgun Gothic"/>
              </a:rPr>
              <a:t>영주: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내일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수업이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4시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반에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끝나요.</a:t>
            </a: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[nae-il</a:t>
            </a:r>
            <a:r>
              <a:rPr sz="900" spc="-55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su-eo-</a:t>
            </a:r>
            <a:r>
              <a:rPr sz="900" spc="-10" dirty="0">
                <a:latin typeface="Malgun Gothic"/>
                <a:cs typeface="Malgun Gothic"/>
              </a:rPr>
              <a:t>bi</a:t>
            </a:r>
            <a:r>
              <a:rPr sz="900" spc="-5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ne-si</a:t>
            </a:r>
            <a:r>
              <a:rPr sz="900" spc="-5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ba-</a:t>
            </a:r>
            <a:r>
              <a:rPr sz="900" dirty="0">
                <a:latin typeface="Malgun Gothic"/>
                <a:cs typeface="Malgun Gothic"/>
              </a:rPr>
              <a:t>ne</a:t>
            </a:r>
            <a:r>
              <a:rPr sz="900" spc="-5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kkeut-</a:t>
            </a:r>
            <a:r>
              <a:rPr sz="900" spc="-10" dirty="0">
                <a:latin typeface="Malgun Gothic"/>
                <a:cs typeface="Malgun Gothic"/>
              </a:rPr>
              <a:t>na-</a:t>
            </a:r>
            <a:r>
              <a:rPr sz="900" spc="-25" dirty="0">
                <a:latin typeface="Malgun Gothic"/>
                <a:cs typeface="Malgun Gothic"/>
              </a:rPr>
              <a:t>yo]</a:t>
            </a:r>
            <a:endParaRPr sz="900">
              <a:latin typeface="Malgun Gothic"/>
              <a:cs typeface="Malgun Gothic"/>
            </a:endParaRPr>
          </a:p>
          <a:p>
            <a:pPr marL="508000" marR="3543935" indent="-381000">
              <a:lnSpc>
                <a:spcPct val="152800"/>
              </a:lnSpc>
              <a:spcBef>
                <a:spcPts val="17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My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classes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finish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4:30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tomorrow. </a:t>
            </a:r>
            <a:r>
              <a:rPr sz="1200" spc="-105" dirty="0">
                <a:latin typeface="Malgun Gothic"/>
                <a:cs typeface="Malgun Gothic"/>
              </a:rPr>
              <a:t>내일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[nae-il]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tomorrow</a:t>
            </a:r>
            <a:endParaRPr sz="1200">
              <a:latin typeface="Malgun Gothic"/>
              <a:cs typeface="Malgun Gothic"/>
            </a:endParaRPr>
          </a:p>
          <a:p>
            <a:pPr marL="5080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수업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[su-eop]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class</a:t>
            </a:r>
            <a:endParaRPr sz="1200">
              <a:latin typeface="Malgun Gothic"/>
              <a:cs typeface="Malgun Gothic"/>
            </a:endParaRPr>
          </a:p>
          <a:p>
            <a:pPr marL="508000">
              <a:lnSpc>
                <a:spcPct val="100000"/>
              </a:lnSpc>
              <a:spcBef>
                <a:spcPts val="760"/>
              </a:spcBef>
            </a:pPr>
            <a:r>
              <a:rPr sz="1200" spc="-100" dirty="0">
                <a:latin typeface="Malgun Gothic"/>
                <a:cs typeface="Malgun Gothic"/>
              </a:rPr>
              <a:t>끝나다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[kkeut-na-da]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finish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</a:pPr>
            <a:r>
              <a:rPr sz="1200" spc="-45" dirty="0">
                <a:latin typeface="Malgun Gothic"/>
                <a:cs typeface="Malgun Gothic"/>
              </a:rPr>
              <a:t>영주: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오늘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몇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시에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친구를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만나요?</a:t>
            </a: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[o-neun</a:t>
            </a:r>
            <a:r>
              <a:rPr sz="900" spc="-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myeot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si-e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chin-gu-reul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man-na-</a:t>
            </a:r>
            <a:r>
              <a:rPr sz="900" spc="-20" dirty="0">
                <a:latin typeface="Malgun Gothic"/>
                <a:cs typeface="Malgun Gothic"/>
              </a:rPr>
              <a:t>yo?]</a:t>
            </a:r>
            <a:endParaRPr sz="900">
              <a:latin typeface="Malgun Gothic"/>
              <a:cs typeface="Malgun Gothic"/>
            </a:endParaRPr>
          </a:p>
          <a:p>
            <a:pPr marL="508000" marR="3018155" indent="-381000">
              <a:lnSpc>
                <a:spcPct val="152800"/>
              </a:lnSpc>
              <a:spcBef>
                <a:spcPts val="17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time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meet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your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friend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today? </a:t>
            </a:r>
            <a:r>
              <a:rPr sz="1200" spc="-100" dirty="0">
                <a:latin typeface="Malgun Gothic"/>
                <a:cs typeface="Malgun Gothic"/>
              </a:rPr>
              <a:t>만나다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[man-na-da]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meet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</a:pPr>
            <a:r>
              <a:rPr sz="1200" spc="-45" dirty="0">
                <a:latin typeface="Malgun Gothic"/>
                <a:cs typeface="Malgun Gothic"/>
              </a:rPr>
              <a:t>혜진: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아침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7시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지하철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2호선은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전쟁터예요.</a:t>
            </a: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[a-chim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il-gop-</a:t>
            </a:r>
            <a:r>
              <a:rPr sz="900" dirty="0">
                <a:latin typeface="Malgun Gothic"/>
                <a:cs typeface="Malgun Gothic"/>
              </a:rPr>
              <a:t>si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ji-ha-cheol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2-ho-seo-neun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jeon-jaeng-</a:t>
            </a:r>
            <a:r>
              <a:rPr sz="900" spc="-10" dirty="0">
                <a:latin typeface="Malgun Gothic"/>
                <a:cs typeface="Malgun Gothic"/>
              </a:rPr>
              <a:t>teo-ye-</a:t>
            </a:r>
            <a:r>
              <a:rPr sz="900" spc="-25" dirty="0">
                <a:latin typeface="Malgun Gothic"/>
                <a:cs typeface="Malgun Gothic"/>
              </a:rPr>
              <a:t>yo]</a:t>
            </a:r>
            <a:endParaRPr sz="900">
              <a:latin typeface="Malgun Gothic"/>
              <a:cs typeface="Malgun Gothic"/>
            </a:endParaRPr>
          </a:p>
          <a:p>
            <a:pPr marL="508000" marR="1349375" indent="-381000">
              <a:lnSpc>
                <a:spcPct val="152800"/>
              </a:lnSpc>
              <a:spcBef>
                <a:spcPts val="17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At</a:t>
            </a:r>
            <a:r>
              <a:rPr sz="1200" dirty="0">
                <a:latin typeface="Malgun Gothic"/>
                <a:cs typeface="Malgun Gothic"/>
              </a:rPr>
              <a:t> 7 o’clock in the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morning, subway line number 2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battlefield. </a:t>
            </a:r>
            <a:r>
              <a:rPr sz="1200" spc="-100" dirty="0">
                <a:latin typeface="Malgun Gothic"/>
                <a:cs typeface="Malgun Gothic"/>
              </a:rPr>
              <a:t>지하철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[ji-ha-cheol]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subway</a:t>
            </a:r>
            <a:endParaRPr sz="1200">
              <a:latin typeface="Malgun Gothic"/>
              <a:cs typeface="Malgun Gothic"/>
            </a:endParaRPr>
          </a:p>
          <a:p>
            <a:pPr marL="508000" marR="3288029">
              <a:lnSpc>
                <a:spcPct val="152800"/>
              </a:lnSpc>
            </a:pPr>
            <a:r>
              <a:rPr sz="1200" spc="-75" dirty="0">
                <a:latin typeface="Malgun Gothic"/>
                <a:cs typeface="Malgun Gothic"/>
              </a:rPr>
              <a:t>2호선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[i-ho-seon]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line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number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2 </a:t>
            </a:r>
            <a:r>
              <a:rPr sz="1200" spc="-100" dirty="0">
                <a:latin typeface="Malgun Gothic"/>
                <a:cs typeface="Malgun Gothic"/>
              </a:rPr>
              <a:t>전쟁터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[jeon-jaeng-teo]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battlefield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68300" y="1512717"/>
            <a:ext cx="6696075" cy="751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units.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endParaRPr sz="1200">
              <a:latin typeface="Malgun Gothic"/>
              <a:cs typeface="Malgun Gothic"/>
            </a:endParaRPr>
          </a:p>
          <a:p>
            <a:pPr marL="12700" marR="1714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(i.e.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person,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cats,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houses,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etc),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separate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subjects.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compare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uncount-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able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(i.e.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bread,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water,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butter,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etc).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14604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remember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once,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practice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certain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words.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English: number + </a:t>
            </a:r>
            <a:r>
              <a:rPr sz="1500" b="1" spc="-2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endParaRPr sz="1500">
              <a:latin typeface="Malgun Gothic"/>
              <a:cs typeface="Malgun Gothic"/>
            </a:endParaRPr>
          </a:p>
          <a:p>
            <a:pPr marL="128905" indent="-116205">
              <a:lnSpc>
                <a:spcPct val="100000"/>
              </a:lnSpc>
              <a:spcBef>
                <a:spcPts val="1000"/>
              </a:spcBef>
              <a:buChar char="-"/>
              <a:tabLst>
                <a:tab pos="12890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car,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pencils,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books,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four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etc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  <a:buClr>
                <a:srgbClr val="231F20"/>
              </a:buClr>
              <a:buFont typeface="Malgun Gothic"/>
              <a:buChar char="-"/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Korean: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endParaRPr sz="1500">
              <a:latin typeface="Malgun Gothic"/>
              <a:cs typeface="Malgun Gothic"/>
            </a:endParaRPr>
          </a:p>
          <a:p>
            <a:pPr marL="128905" indent="-116205">
              <a:lnSpc>
                <a:spcPct val="100000"/>
              </a:lnSpc>
              <a:spcBef>
                <a:spcPts val="1000"/>
              </a:spcBef>
              <a:buChar char="-"/>
              <a:tabLst>
                <a:tab pos="12890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“pencil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pencil”</a:t>
            </a:r>
            <a:endParaRPr sz="1200">
              <a:latin typeface="Malgun Gothic"/>
              <a:cs typeface="Malgun Gothic"/>
            </a:endParaRPr>
          </a:p>
          <a:p>
            <a:pPr marL="128905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12890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“student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people”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literally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hundreds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language,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always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each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other,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simplest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easiest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remember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certain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confuse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anyone.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ex-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ample,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pencil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연필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pi]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pencils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자루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ru].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word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자루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ru]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pens,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bags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containing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grains,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knives.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instead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자루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연필,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general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counter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[gae].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0828" y="1617944"/>
            <a:ext cx="6656705" cy="782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연필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자루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[yeon-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pil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ja-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pencil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연필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[yeon-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pil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gae]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pencil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always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almost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never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replaced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cars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[dae],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never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replaced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simplify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연필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자루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연필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okay,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차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대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차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okay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considered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incorrect.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121920" algn="just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because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대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much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frequently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자루,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basically,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language,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much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incorrect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given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feedback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rather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choose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anything.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remember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frequently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개</a:t>
            </a:r>
            <a:r>
              <a:rPr sz="1500" b="1" spc="-1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spc="-25" dirty="0">
                <a:solidFill>
                  <a:srgbClr val="EC008C"/>
                </a:solidFill>
                <a:latin typeface="Malgun Gothic"/>
                <a:cs typeface="Malgun Gothic"/>
              </a:rPr>
              <a:t>명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dog”,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counter,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objects.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[myeong]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people.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189865" algn="just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along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native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num- bers.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</a:pP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Numbers</a:t>
            </a:r>
            <a:r>
              <a:rPr sz="15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5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5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5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(counter</a:t>
            </a:r>
            <a:r>
              <a:rPr sz="15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5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things)</a:t>
            </a:r>
            <a:endParaRPr sz="1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하나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둘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두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05295" cy="86912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3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셋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세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4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넷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네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Remember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irregularity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3,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4,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20?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5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다섯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다섯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6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여섯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여섯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7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일곱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일곱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8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여덟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여덟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9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아홉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아홉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10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열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열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From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11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20</a:t>
            </a:r>
            <a:endParaRPr sz="1200">
              <a:latin typeface="Malgun Gothic"/>
              <a:cs typeface="Malgun Gothic"/>
            </a:endParaRPr>
          </a:p>
          <a:p>
            <a:pPr marL="180340" marR="16891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열한 개, 열두 개, 열세 개, 열네 개, 열다섯 개, 열여섯 개, 열일곱 개, 열여덟 개, 열아홉 개, 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스무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From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21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30</a:t>
            </a: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스무 개, 스물한 개, 스물두 개, 스물세 개, 스물네 개, 스물다섯 개, 스물여섯 개, 스물일곱 개, 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스물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여덟 개, 스물아홉 개, 서른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</a:t>
            </a:r>
            <a:endParaRPr sz="1200">
              <a:latin typeface="Malgun Gothic"/>
              <a:cs typeface="Malgun Gothic"/>
            </a:endParaRPr>
          </a:p>
          <a:p>
            <a:pPr marL="180340" marR="15163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apple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gwa]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gwa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gae]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stones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돌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[dol]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두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[dol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gae]</a:t>
            </a:r>
            <a:endParaRPr sz="1200">
              <a:latin typeface="Malgun Gothic"/>
              <a:cs typeface="Malgun Gothic"/>
            </a:endParaRPr>
          </a:p>
          <a:p>
            <a:pPr marL="180340" marR="174752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five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balls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[gong]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5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다섯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[gong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gae]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(things)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[myeot]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gae]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Now,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[myeong].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2"/>
            <a:ext cx="6628130" cy="922083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  <a:spcBef>
                <a:spcPts val="193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myeong]</a:t>
            </a:r>
            <a:endParaRPr sz="1200">
              <a:latin typeface="Malgun Gothic"/>
              <a:cs typeface="Malgun Gothic"/>
            </a:endParaRPr>
          </a:p>
          <a:p>
            <a:pPr marL="180340" marR="17589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students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학생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[hak-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saeng]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[myeong]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학생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[hak-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saeng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myeong]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친구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[chin-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gu]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3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[myeong]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친구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세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[chin-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gu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myeong]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(people)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[myeot]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myeong]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however,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‘people’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‘person’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itself,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사람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[sa-ram]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5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generally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referring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relatively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small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without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specifying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are.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</a:t>
            </a:r>
            <a:endParaRPr sz="1200">
              <a:latin typeface="Malgun Gothic"/>
              <a:cs typeface="Malgun Gothic"/>
            </a:endParaRPr>
          </a:p>
          <a:p>
            <a:pPr marL="180340" marR="421703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Q: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there?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A: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10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people.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Q: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있어요?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myeong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A: 10명 있어요.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[yeol-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myeong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Q: 몇 사람 있어요? [myeot sa-ram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A: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[eol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sa-ram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i-sseo-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(This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unnatural.)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A: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sa-ram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i-sseo-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(two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okay.)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advance,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few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ones.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473964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병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[byeong]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bottles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마리 [ma-ri] 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animals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[dae] = cars,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punches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권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[gwon]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books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802068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장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jang]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paper,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pages,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tickets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by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our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friends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영주: 아줌마 김치찌개 한 개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[a-jum-ma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gim-chi-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jji-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gae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han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gae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 marR="816610">
              <a:lnSpc>
                <a:spcPct val="173600"/>
              </a:lnSpc>
            </a:pP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Ma’am,</a:t>
            </a:r>
            <a:r>
              <a:rPr sz="1200" spc="-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give</a:t>
            </a:r>
            <a:r>
              <a:rPr sz="1200" spc="-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me</a:t>
            </a:r>
            <a:r>
              <a:rPr sz="1200" spc="-3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one</a:t>
            </a:r>
            <a:r>
              <a:rPr sz="1200" spc="-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kimchi</a:t>
            </a:r>
            <a:r>
              <a:rPr sz="1200" spc="-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stew.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찌개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jji-gae]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stew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영주: 소주도 한 병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[so-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ju-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do</a:t>
            </a:r>
            <a:r>
              <a:rPr sz="1200" spc="-3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han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byeong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Give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bottle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soju,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as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well.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효성: 다 먹고 세 개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남았어요.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[da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5408F"/>
                </a:solidFill>
                <a:latin typeface="Malgun Gothic"/>
                <a:cs typeface="Malgun Gothic"/>
              </a:rPr>
              <a:t>meok-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go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se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gae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na-ma-sseo-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 marR="322580">
              <a:lnSpc>
                <a:spcPct val="173600"/>
              </a:lnSpc>
            </a:pP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ate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everything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there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three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left.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 [da] =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남다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[nam-da]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remain,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left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효성: 사탕 몇 개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먹을래?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myeot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meo-geul-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lae?]</a:t>
            </a:r>
            <a:endParaRPr sz="1200">
              <a:latin typeface="Malgun Gothic"/>
              <a:cs typeface="Malgun Gothic"/>
            </a:endParaRPr>
          </a:p>
          <a:p>
            <a:pPr marL="180340" marR="3479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candies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eat?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사탕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tang]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candy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[meok-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34505" cy="243967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800">
              <a:latin typeface="Trebuchet MS"/>
              <a:cs typeface="Trebuchet MS"/>
            </a:endParaRPr>
          </a:p>
          <a:p>
            <a:pPr marL="116839" marR="22225">
              <a:lnSpc>
                <a:spcPct val="173600"/>
              </a:lnSpc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predict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apple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bad,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expensive,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big,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was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small,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health,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etc.”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200">
              <a:latin typeface="Malgun Gothic"/>
              <a:cs typeface="Malgun Gothic"/>
            </a:endParaRPr>
          </a:p>
          <a:p>
            <a:pPr marL="116839" marR="5080">
              <a:lnSpc>
                <a:spcPct val="160700"/>
              </a:lnSpc>
              <a:spcBef>
                <a:spcPts val="5"/>
              </a:spcBef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400" b="1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사과는”</a:t>
            </a:r>
            <a:r>
              <a:rPr sz="1400" b="1" spc="-1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사과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comparison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bring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up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topic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first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time.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1000" y="3479402"/>
            <a:ext cx="4683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How</a:t>
            </a:r>
            <a:r>
              <a:rPr sz="1800" b="1" spc="-4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object</a:t>
            </a:r>
            <a:r>
              <a:rPr sz="1800" b="1" spc="-4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marking</a:t>
            </a:r>
            <a:r>
              <a:rPr sz="1800" b="1" spc="-4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particles</a:t>
            </a:r>
            <a:r>
              <a:rPr sz="1800" b="1" spc="-4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are</a:t>
            </a:r>
            <a:r>
              <a:rPr sz="1800" b="1" spc="-4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spc="-10" dirty="0">
                <a:solidFill>
                  <a:srgbClr val="00AEEF"/>
                </a:solidFill>
                <a:latin typeface="Malgun Gothic"/>
                <a:cs typeface="Malgun Gothic"/>
              </a:rPr>
              <a:t>dropped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1000" y="4190602"/>
            <a:ext cx="6629400" cy="4340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translate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“What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yesterday?”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literally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elements,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unnatural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400" b="1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“어제</a:t>
            </a:r>
            <a:r>
              <a:rPr sz="1400" b="1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&lt;the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person&gt;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씨는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뭐를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했어요?”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unless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person,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other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becomes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“어제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뭐를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했어요?”</a:t>
            </a:r>
            <a:endParaRPr sz="1400">
              <a:latin typeface="Malgun Gothic"/>
              <a:cs typeface="Malgun Gothic"/>
            </a:endParaRPr>
          </a:p>
          <a:p>
            <a:pPr marL="12700" marR="13335">
              <a:lnSpc>
                <a:spcPct val="173600"/>
              </a:lnSpc>
              <a:spcBef>
                <a:spcPts val="24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clear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“뭐”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what)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subject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PERSON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WHAT,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around)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drop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를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there.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“어제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뭐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했어요?”</a:t>
            </a:r>
            <a:endParaRPr sz="1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2300" y="299790"/>
            <a:ext cx="6290310" cy="81438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016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 marL="101600" marR="68580">
              <a:lnSpc>
                <a:spcPct val="152800"/>
              </a:lnSpc>
              <a:spcBef>
                <a:spcPts val="1764"/>
              </a:spcBef>
            </a:pPr>
            <a:r>
              <a:rPr sz="1200" dirty="0">
                <a:latin typeface="Malgun Gothic"/>
                <a:cs typeface="Malgun Gothic"/>
              </a:rPr>
              <a:t>Here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another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lesson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TENSES!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lesson,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introducing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make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65" dirty="0">
                <a:latin typeface="Malgun Gothic"/>
                <a:cs typeface="Malgun Gothic"/>
              </a:rPr>
              <a:t>(현재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진행형)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Examples</a:t>
            </a:r>
            <a:r>
              <a:rPr sz="1200" b="1" spc="9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of</a:t>
            </a:r>
            <a:r>
              <a:rPr sz="1200" b="1" spc="9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present</a:t>
            </a:r>
            <a:r>
              <a:rPr sz="1200" b="1" spc="9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progressive</a:t>
            </a:r>
            <a:r>
              <a:rPr sz="1200" b="1" spc="9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sentences</a:t>
            </a:r>
            <a:r>
              <a:rPr sz="1200" b="1" spc="9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in</a:t>
            </a:r>
            <a:r>
              <a:rPr sz="1200" b="1" spc="95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English.</a:t>
            </a:r>
            <a:endParaRPr sz="1200">
              <a:latin typeface="Malgun Gothic"/>
              <a:cs typeface="Malgun Gothic"/>
            </a:endParaRPr>
          </a:p>
          <a:p>
            <a:pPr marL="271145" indent="-169545">
              <a:lnSpc>
                <a:spcPct val="100000"/>
              </a:lnSpc>
              <a:spcBef>
                <a:spcPts val="1560"/>
              </a:spcBef>
              <a:buAutoNum type="arabicPeriod"/>
              <a:tabLst>
                <a:tab pos="271145" algn="l"/>
              </a:tabLst>
            </a:pP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reading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book.</a:t>
            </a:r>
            <a:endParaRPr sz="1200">
              <a:latin typeface="Malgun Gothic"/>
              <a:cs typeface="Malgun Gothic"/>
            </a:endParaRPr>
          </a:p>
          <a:p>
            <a:pPr marL="271145" indent="-169545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271145" algn="l"/>
              </a:tabLst>
            </a:pP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watching?</a:t>
            </a:r>
            <a:endParaRPr sz="1200">
              <a:latin typeface="Malgun Gothic"/>
              <a:cs typeface="Malgun Gothic"/>
            </a:endParaRPr>
          </a:p>
          <a:p>
            <a:pPr marL="271145" indent="-169545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271145" algn="l"/>
              </a:tabLst>
            </a:pPr>
            <a:r>
              <a:rPr sz="1200" dirty="0">
                <a:latin typeface="Malgun Gothic"/>
                <a:cs typeface="Malgun Gothic"/>
              </a:rPr>
              <a:t>He’s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helping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lot.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  <a:buFont typeface="Malgun Gothic"/>
              <a:buAutoNum type="arabicPeriod"/>
            </a:pPr>
            <a:endParaRPr sz="12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Basic</a:t>
            </a:r>
            <a:r>
              <a:rPr sz="1200" b="1" spc="14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construction:</a:t>
            </a:r>
            <a:endParaRPr sz="1200">
              <a:latin typeface="Malgun Gothic"/>
              <a:cs typeface="Malgun Gothic"/>
            </a:endParaRPr>
          </a:p>
          <a:p>
            <a:pPr marL="196850" lvl="1" indent="-95250">
              <a:lnSpc>
                <a:spcPct val="100000"/>
              </a:lnSpc>
              <a:spcBef>
                <a:spcPts val="1560"/>
              </a:spcBef>
              <a:buChar char="-"/>
              <a:tabLst>
                <a:tab pos="196850" algn="l"/>
              </a:tabLst>
            </a:pP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-ing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stem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고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[-</a:t>
            </a:r>
            <a:r>
              <a:rPr sz="1350" spc="-44" baseline="6172" dirty="0">
                <a:latin typeface="Malgun Gothic"/>
                <a:cs typeface="Malgun Gothic"/>
              </a:rPr>
              <a:t>go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it-</a:t>
            </a:r>
            <a:r>
              <a:rPr sz="1350" spc="-37" baseline="6172" dirty="0">
                <a:latin typeface="Malgun Gothic"/>
                <a:cs typeface="Malgun Gothic"/>
              </a:rPr>
              <a:t>da]</a:t>
            </a:r>
            <a:endParaRPr sz="1350" baseline="6172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보다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[bo-da]</a:t>
            </a:r>
            <a:r>
              <a:rPr sz="1350" spc="6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보고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있다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[bo-go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it-da]</a:t>
            </a:r>
            <a:r>
              <a:rPr sz="1350" spc="6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seeing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Present</a:t>
            </a:r>
            <a:r>
              <a:rPr sz="1200" b="1" spc="185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progressive:</a:t>
            </a:r>
            <a:endParaRPr sz="1200">
              <a:latin typeface="Malgun Gothic"/>
              <a:cs typeface="Malgun Gothic"/>
            </a:endParaRPr>
          </a:p>
          <a:p>
            <a:pPr marL="196850" lvl="1" indent="-95250">
              <a:lnSpc>
                <a:spcPct val="100000"/>
              </a:lnSpc>
              <a:spcBef>
                <a:spcPts val="1560"/>
              </a:spcBef>
              <a:buChar char="-"/>
              <a:tabLst>
                <a:tab pos="196850" algn="l"/>
              </a:tabLst>
            </a:pPr>
            <a:r>
              <a:rPr sz="1200" dirty="0">
                <a:latin typeface="Malgun Gothic"/>
                <a:cs typeface="Malgun Gothic"/>
              </a:rPr>
              <a:t>am/are/is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-ing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stem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고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있어요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[-</a:t>
            </a:r>
            <a:r>
              <a:rPr sz="1350" spc="-44" baseline="6172" dirty="0">
                <a:latin typeface="Malgun Gothic"/>
                <a:cs typeface="Malgun Gothic"/>
              </a:rPr>
              <a:t>go</a:t>
            </a:r>
            <a:r>
              <a:rPr sz="1350" spc="-3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</a:t>
            </a:r>
            <a:r>
              <a:rPr sz="1350" spc="-37" baseline="6172" dirty="0">
                <a:latin typeface="Malgun Gothic"/>
                <a:cs typeface="Malgun Gothic"/>
              </a:rPr>
              <a:t>yo]</a:t>
            </a:r>
            <a:endParaRPr sz="1350" baseline="6172">
              <a:latin typeface="Malgun Gothic"/>
              <a:cs typeface="Malgun Gothic"/>
            </a:endParaRPr>
          </a:p>
          <a:p>
            <a:pPr marL="101600" marR="1483995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밖에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비가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오고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있어요.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[ba-kke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bi-</a:t>
            </a:r>
            <a:r>
              <a:rPr sz="1350" baseline="6172" dirty="0">
                <a:latin typeface="Malgun Gothic"/>
                <a:cs typeface="Malgun Gothic"/>
              </a:rPr>
              <a:t>ga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spc="-52" baseline="6172" dirty="0">
                <a:latin typeface="Malgun Gothic"/>
                <a:cs typeface="Malgun Gothic"/>
              </a:rPr>
              <a:t>o-</a:t>
            </a:r>
            <a:r>
              <a:rPr sz="1350" spc="-44" baseline="6172" dirty="0">
                <a:latin typeface="Malgun Gothic"/>
                <a:cs typeface="Malgun Gothic"/>
              </a:rPr>
              <a:t>go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i-sseo-yo]</a:t>
            </a:r>
            <a:r>
              <a:rPr sz="1350" spc="89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raining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outside. </a:t>
            </a:r>
            <a:r>
              <a:rPr sz="1200" spc="-105" dirty="0">
                <a:latin typeface="Malgun Gothic"/>
                <a:cs typeface="Malgun Gothic"/>
              </a:rPr>
              <a:t>밖에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눈이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오고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있어요.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[ba-kke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nu-ni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spc="-52" baseline="6172" dirty="0">
                <a:latin typeface="Malgun Gothic"/>
                <a:cs typeface="Malgun Gothic"/>
              </a:rPr>
              <a:t>o-</a:t>
            </a:r>
            <a:r>
              <a:rPr sz="1350" spc="-44" baseline="6172" dirty="0">
                <a:latin typeface="Malgun Gothic"/>
                <a:cs typeface="Malgun Gothic"/>
              </a:rPr>
              <a:t>go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i-sseo-yo]</a:t>
            </a:r>
            <a:r>
              <a:rPr sz="1350" spc="89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snowing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outside.</a:t>
            </a:r>
            <a:endParaRPr sz="12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밖에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바람이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불고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있어요.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[ba-kke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ba-</a:t>
            </a:r>
            <a:r>
              <a:rPr sz="1350" spc="-15" baseline="6172" dirty="0">
                <a:latin typeface="Malgun Gothic"/>
                <a:cs typeface="Malgun Gothic"/>
              </a:rPr>
              <a:t>ra-</a:t>
            </a:r>
            <a:r>
              <a:rPr sz="1350" baseline="6172" dirty="0">
                <a:latin typeface="Malgun Gothic"/>
                <a:cs typeface="Malgun Gothic"/>
              </a:rPr>
              <a:t>mi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bul-go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i-sseo-yo]</a:t>
            </a:r>
            <a:r>
              <a:rPr sz="1350" spc="104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wind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blowing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outside.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01600" algn="just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Past</a:t>
            </a:r>
            <a:r>
              <a:rPr sz="1200" b="1" spc="2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progressive:</a:t>
            </a:r>
            <a:endParaRPr sz="1200">
              <a:latin typeface="Malgun Gothic"/>
              <a:cs typeface="Malgun Gothic"/>
            </a:endParaRPr>
          </a:p>
          <a:p>
            <a:pPr marL="101600" marR="2150110" lvl="1" indent="95250" algn="just">
              <a:lnSpc>
                <a:spcPct val="148800"/>
              </a:lnSpc>
              <a:spcBef>
                <a:spcPts val="855"/>
              </a:spcBef>
              <a:buChar char="-"/>
              <a:tabLst>
                <a:tab pos="196850" algn="l"/>
              </a:tabLst>
            </a:pPr>
            <a:r>
              <a:rPr sz="1200" spc="30" dirty="0">
                <a:latin typeface="Malgun Gothic"/>
                <a:cs typeface="Malgun Gothic"/>
              </a:rPr>
              <a:t>was/were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5" dirty="0">
                <a:latin typeface="Malgun Gothic"/>
                <a:cs typeface="Malgun Gothic"/>
              </a:rPr>
              <a:t>-</a:t>
            </a:r>
            <a:r>
              <a:rPr sz="1200" spc="-20" dirty="0">
                <a:latin typeface="Malgun Gothic"/>
                <a:cs typeface="Malgun Gothic"/>
              </a:rPr>
              <a:t>ing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stem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고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있었어요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[-</a:t>
            </a:r>
            <a:r>
              <a:rPr sz="1350" spc="-37" baseline="6172" dirty="0">
                <a:latin typeface="Malgun Gothic"/>
                <a:cs typeface="Malgun Gothic"/>
              </a:rPr>
              <a:t>go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i-sseo-sseo-</a:t>
            </a:r>
            <a:r>
              <a:rPr sz="1350" spc="7" baseline="6172" dirty="0">
                <a:latin typeface="Malgun Gothic"/>
                <a:cs typeface="Malgun Gothic"/>
              </a:rPr>
              <a:t>yo]</a:t>
            </a:r>
            <a:r>
              <a:rPr sz="1350" spc="15" baseline="6172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눈이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오고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-112" baseline="-4629" dirty="0">
                <a:latin typeface="Malgun Gothic"/>
                <a:cs typeface="Malgun Gothic"/>
              </a:rPr>
              <a:t>있었어요.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900" spc="5" dirty="0">
                <a:latin typeface="Malgun Gothic"/>
                <a:cs typeface="Malgun Gothic"/>
              </a:rPr>
              <a:t>[nu-ni</a:t>
            </a:r>
            <a:r>
              <a:rPr sz="900" spc="-65" dirty="0">
                <a:latin typeface="Malgun Gothic"/>
                <a:cs typeface="Malgun Gothic"/>
              </a:rPr>
              <a:t> </a:t>
            </a:r>
            <a:r>
              <a:rPr sz="900" spc="-30" dirty="0">
                <a:latin typeface="Malgun Gothic"/>
                <a:cs typeface="Malgun Gothic"/>
              </a:rPr>
              <a:t>o-</a:t>
            </a:r>
            <a:r>
              <a:rPr sz="900" spc="-25" dirty="0">
                <a:latin typeface="Malgun Gothic"/>
                <a:cs typeface="Malgun Gothic"/>
              </a:rPr>
              <a:t>go</a:t>
            </a:r>
            <a:r>
              <a:rPr sz="900" spc="-6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i-sseo-sseo-</a:t>
            </a:r>
            <a:r>
              <a:rPr sz="900" spc="5" dirty="0">
                <a:latin typeface="Malgun Gothic"/>
                <a:cs typeface="Malgun Gothic"/>
              </a:rPr>
              <a:t>yo]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1800" spc="-270" baseline="-4629" dirty="0">
                <a:latin typeface="Malgun Gothic"/>
                <a:cs typeface="Malgun Gothic"/>
              </a:rPr>
              <a:t>=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44" baseline="-4629" dirty="0">
                <a:latin typeface="Malgun Gothic"/>
                <a:cs typeface="Malgun Gothic"/>
              </a:rPr>
              <a:t>It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67" baseline="-4629" dirty="0">
                <a:latin typeface="Malgun Gothic"/>
                <a:cs typeface="Malgun Gothic"/>
              </a:rPr>
              <a:t>was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30" baseline="-4629" dirty="0">
                <a:latin typeface="Malgun Gothic"/>
                <a:cs typeface="Malgun Gothic"/>
              </a:rPr>
              <a:t>snowing. </a:t>
            </a:r>
            <a:r>
              <a:rPr sz="1800" spc="-150" baseline="-4629" dirty="0">
                <a:latin typeface="Malgun Gothic"/>
                <a:cs typeface="Malgun Gothic"/>
              </a:rPr>
              <a:t>비가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오고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-112" baseline="-4629" dirty="0">
                <a:latin typeface="Malgun Gothic"/>
                <a:cs typeface="Malgun Gothic"/>
              </a:rPr>
              <a:t>있었어요.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[bi-</a:t>
            </a:r>
            <a:r>
              <a:rPr sz="900" spc="5" dirty="0">
                <a:latin typeface="Malgun Gothic"/>
                <a:cs typeface="Malgun Gothic"/>
              </a:rPr>
              <a:t>ga</a:t>
            </a:r>
            <a:r>
              <a:rPr sz="900" spc="-65" dirty="0">
                <a:latin typeface="Malgun Gothic"/>
                <a:cs typeface="Malgun Gothic"/>
              </a:rPr>
              <a:t> </a:t>
            </a:r>
            <a:r>
              <a:rPr sz="900" spc="-30" dirty="0">
                <a:latin typeface="Malgun Gothic"/>
                <a:cs typeface="Malgun Gothic"/>
              </a:rPr>
              <a:t>o-</a:t>
            </a:r>
            <a:r>
              <a:rPr sz="900" spc="-25" dirty="0">
                <a:latin typeface="Malgun Gothic"/>
                <a:cs typeface="Malgun Gothic"/>
              </a:rPr>
              <a:t>go</a:t>
            </a:r>
            <a:r>
              <a:rPr sz="900" spc="-6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i-sseo-sseo-</a:t>
            </a:r>
            <a:r>
              <a:rPr sz="900" spc="5" dirty="0">
                <a:latin typeface="Malgun Gothic"/>
                <a:cs typeface="Malgun Gothic"/>
              </a:rPr>
              <a:t>yo]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1800" spc="-270" baseline="-4629" dirty="0">
                <a:latin typeface="Malgun Gothic"/>
                <a:cs typeface="Malgun Gothic"/>
              </a:rPr>
              <a:t>=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44" baseline="-4629" dirty="0">
                <a:latin typeface="Malgun Gothic"/>
                <a:cs typeface="Malgun Gothic"/>
              </a:rPr>
              <a:t>It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67" baseline="-4629" dirty="0">
                <a:latin typeface="Malgun Gothic"/>
                <a:cs typeface="Malgun Gothic"/>
              </a:rPr>
              <a:t>was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30" baseline="-4629" dirty="0">
                <a:latin typeface="Malgun Gothic"/>
                <a:cs typeface="Malgun Gothic"/>
              </a:rPr>
              <a:t>raining.</a:t>
            </a:r>
            <a:endParaRPr sz="1800" baseline="-4629">
              <a:latin typeface="Malgun Gothic"/>
              <a:cs typeface="Malgun Gothic"/>
            </a:endParaRPr>
          </a:p>
          <a:p>
            <a:pPr marL="101600" algn="just">
              <a:lnSpc>
                <a:spcPct val="100000"/>
              </a:lnSpc>
              <a:spcBef>
                <a:spcPts val="760"/>
              </a:spcBef>
            </a:pPr>
            <a:r>
              <a:rPr sz="1800" spc="-150" baseline="-4629" dirty="0">
                <a:latin typeface="Malgun Gothic"/>
                <a:cs typeface="Malgun Gothic"/>
              </a:rPr>
              <a:t>바람이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불고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spc="-112" baseline="-4629" dirty="0">
                <a:latin typeface="Malgun Gothic"/>
                <a:cs typeface="Malgun Gothic"/>
              </a:rPr>
              <a:t>있었어요.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[ba-</a:t>
            </a:r>
            <a:r>
              <a:rPr sz="900" spc="-10" dirty="0">
                <a:latin typeface="Malgun Gothic"/>
                <a:cs typeface="Malgun Gothic"/>
              </a:rPr>
              <a:t>ra-</a:t>
            </a:r>
            <a:r>
              <a:rPr sz="900" dirty="0">
                <a:latin typeface="Malgun Gothic"/>
                <a:cs typeface="Malgun Gothic"/>
              </a:rPr>
              <a:t>mi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bul-go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i-sseo-sseo-yo]</a:t>
            </a:r>
            <a:r>
              <a:rPr sz="900" spc="7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The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wind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was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blowing.</a:t>
            </a:r>
            <a:endParaRPr sz="1800" baseline="-4629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760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경은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씨가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자고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112" baseline="-4629" dirty="0">
                <a:latin typeface="Malgun Gothic"/>
                <a:cs typeface="Malgun Gothic"/>
              </a:rPr>
              <a:t>있었어요.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[kyeong-eun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ssi-</a:t>
            </a:r>
            <a:r>
              <a:rPr sz="900" dirty="0">
                <a:latin typeface="Malgun Gothic"/>
                <a:cs typeface="Malgun Gothic"/>
              </a:rPr>
              <a:t>ga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ja-go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i-sseo-sseo-yo]</a:t>
            </a:r>
            <a:r>
              <a:rPr sz="900" spc="6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Kyeong-eun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was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sleeping.</a:t>
            </a:r>
            <a:endParaRPr sz="1800" baseline="-4629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7700" y="299790"/>
            <a:ext cx="6226175" cy="31038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Future</a:t>
            </a:r>
            <a:r>
              <a:rPr sz="1200" b="1" spc="14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progressive:</a:t>
            </a:r>
            <a:endParaRPr sz="12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1560"/>
              </a:spcBef>
            </a:pPr>
            <a:r>
              <a:rPr sz="1200" spc="-80" dirty="0">
                <a:latin typeface="Malgun Gothic"/>
                <a:cs typeface="Malgun Gothic"/>
              </a:rPr>
              <a:t>-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-ing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stem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고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있을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거예요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[-</a:t>
            </a:r>
            <a:r>
              <a:rPr sz="1350" spc="-44" baseline="6172" dirty="0">
                <a:latin typeface="Malgun Gothic"/>
                <a:cs typeface="Malgun Gothic"/>
              </a:rPr>
              <a:t>go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i-sseul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geo-</a:t>
            </a:r>
            <a:r>
              <a:rPr sz="1350" spc="-15" baseline="6172" dirty="0">
                <a:latin typeface="Malgun Gothic"/>
                <a:cs typeface="Malgun Gothic"/>
              </a:rPr>
              <a:t>ye-</a:t>
            </a:r>
            <a:r>
              <a:rPr sz="1350" spc="-37" baseline="6172" dirty="0">
                <a:latin typeface="Malgun Gothic"/>
                <a:cs typeface="Malgun Gothic"/>
              </a:rPr>
              <a:t>yo]</a:t>
            </a:r>
            <a:endParaRPr sz="1350" baseline="6172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76200" marR="30480" algn="just">
              <a:lnSpc>
                <a:spcPct val="1528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Past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future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commonly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used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everyday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as </a:t>
            </a:r>
            <a:r>
              <a:rPr sz="1200" spc="55" dirty="0">
                <a:latin typeface="Malgun Gothic"/>
                <a:cs typeface="Malgun Gothic"/>
              </a:rPr>
              <a:t>well,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if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thorough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understanding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progressive </a:t>
            </a:r>
            <a:r>
              <a:rPr sz="1200" dirty="0">
                <a:latin typeface="Malgun Gothic"/>
                <a:cs typeface="Malgun Gothic"/>
              </a:rPr>
              <a:t>form,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past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future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very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easy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too.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</a:pPr>
            <a:r>
              <a:rPr sz="1200" spc="-10" dirty="0">
                <a:latin typeface="Malgun Gothic"/>
                <a:cs typeface="Malgun Gothic"/>
              </a:rPr>
              <a:t>When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using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tense,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there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two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important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points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remember: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3753615"/>
            <a:ext cx="173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Malgun Gothic"/>
                <a:cs typeface="Malgun Gothic"/>
              </a:rPr>
              <a:t>1)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1200" y="6369815"/>
            <a:ext cx="173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Malgun Gothic"/>
                <a:cs typeface="Malgun Gothic"/>
              </a:rPr>
              <a:t>2)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2100" y="3632295"/>
            <a:ext cx="531876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2800"/>
              </a:lnSpc>
              <a:spcBef>
                <a:spcPts val="100"/>
              </a:spcBef>
            </a:pPr>
            <a:r>
              <a:rPr sz="1200" spc="55" dirty="0">
                <a:latin typeface="Malgun Gothic"/>
                <a:cs typeface="Malgun Gothic"/>
              </a:rPr>
              <a:t>Literal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translation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between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165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present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sentences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 </a:t>
            </a:r>
            <a:r>
              <a:rPr sz="1200" dirty="0">
                <a:latin typeface="Malgun Gothic"/>
                <a:cs typeface="Malgun Gothic"/>
              </a:rPr>
              <a:t>English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does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always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work,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especially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if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indicate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future.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2100" y="4749895"/>
            <a:ext cx="531685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2800"/>
              </a:lnSpc>
              <a:spcBef>
                <a:spcPts val="100"/>
              </a:spcBef>
            </a:pP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example,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if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“I’m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going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tomorrow”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English,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you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talking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future,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not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고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있어요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form.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2100" y="6249496"/>
            <a:ext cx="5321935" cy="114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2800"/>
              </a:lnSpc>
              <a:spcBef>
                <a:spcPts val="100"/>
              </a:spcBef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everyday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conversations,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sentences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that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need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the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present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always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take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-</a:t>
            </a:r>
            <a:r>
              <a:rPr sz="1200" dirty="0">
                <a:latin typeface="Malgun Gothic"/>
                <a:cs typeface="Malgun Gothic"/>
              </a:rPr>
              <a:t>고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있어요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form.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people </a:t>
            </a:r>
            <a:r>
              <a:rPr sz="1200" dirty="0">
                <a:latin typeface="Malgun Gothic"/>
                <a:cs typeface="Malgun Gothic"/>
              </a:rPr>
              <a:t>often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plain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tense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take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tense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English.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8156" y="1943866"/>
            <a:ext cx="127000" cy="1333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8156" y="3163066"/>
            <a:ext cx="127000" cy="13335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09600" y="299790"/>
            <a:ext cx="5472430" cy="64820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143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 marL="114300" marR="4019550">
              <a:lnSpc>
                <a:spcPct val="208300"/>
              </a:lnSpc>
              <a:spcBef>
                <a:spcPts val="965"/>
              </a:spcBef>
            </a:pPr>
            <a:r>
              <a:rPr sz="1200" b="1" spc="-10" dirty="0">
                <a:latin typeface="Malgun Gothic"/>
                <a:cs typeface="Malgun Gothic"/>
              </a:rPr>
              <a:t>Example</a:t>
            </a:r>
            <a:r>
              <a:rPr sz="1200" b="1" spc="500" dirty="0">
                <a:latin typeface="Malgun Gothic"/>
                <a:cs typeface="Malgun Gothic"/>
              </a:rPr>
              <a:t>  </a:t>
            </a:r>
            <a:r>
              <a:rPr sz="1200" b="1" dirty="0">
                <a:latin typeface="Malgun Gothic"/>
                <a:cs typeface="Malgun Gothic"/>
              </a:rPr>
              <a:t>Instead</a:t>
            </a:r>
            <a:r>
              <a:rPr sz="1200" b="1" spc="-1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of</a:t>
            </a:r>
            <a:r>
              <a:rPr sz="1200" b="1" spc="-10" dirty="0">
                <a:latin typeface="Malgun Gothic"/>
                <a:cs typeface="Malgun Gothic"/>
              </a:rPr>
              <a:t> saying:</a:t>
            </a:r>
            <a:endParaRPr sz="1200">
              <a:latin typeface="Malgun Gothic"/>
              <a:cs typeface="Malgun Gothic"/>
            </a:endParaRPr>
          </a:p>
          <a:p>
            <a:pPr marL="114300" marR="106680">
              <a:lnSpc>
                <a:spcPct val="144900"/>
              </a:lnSpc>
              <a:spcBef>
                <a:spcPts val="915"/>
              </a:spcBef>
            </a:pPr>
            <a:r>
              <a:rPr sz="1200" dirty="0">
                <a:latin typeface="Malgun Gothic"/>
                <a:cs typeface="Malgun Gothic"/>
              </a:rPr>
              <a:t>A: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지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뭐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하고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있어요?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ji-</a:t>
            </a:r>
            <a:r>
              <a:rPr sz="1350" baseline="6172" dirty="0">
                <a:latin typeface="Malgun Gothic"/>
                <a:cs typeface="Malgun Gothic"/>
              </a:rPr>
              <a:t>geum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mwo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ha-go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i-sseo-yo?]</a:t>
            </a:r>
            <a:r>
              <a:rPr sz="1350" spc="7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doing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now? </a:t>
            </a:r>
            <a:r>
              <a:rPr sz="1800" spc="112" baseline="-4629" dirty="0">
                <a:latin typeface="Malgun Gothic"/>
                <a:cs typeface="Malgun Gothic"/>
              </a:rPr>
              <a:t>B: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공부하고</a:t>
            </a:r>
            <a:r>
              <a:rPr sz="1800" spc="-97" baseline="-4629" dirty="0">
                <a:latin typeface="Malgun Gothic"/>
                <a:cs typeface="Malgun Gothic"/>
              </a:rPr>
              <a:t> </a:t>
            </a:r>
            <a:r>
              <a:rPr sz="1800" spc="-89" baseline="-4629" dirty="0">
                <a:latin typeface="Malgun Gothic"/>
                <a:cs typeface="Malgun Gothic"/>
              </a:rPr>
              <a:t>있어요.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[gong-bu-ha-go</a:t>
            </a:r>
            <a:r>
              <a:rPr sz="900" spc="-4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i-sseo-yo]</a:t>
            </a:r>
            <a:r>
              <a:rPr sz="900" spc="3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9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97" baseline="-4629" dirty="0">
                <a:latin typeface="Malgun Gothic"/>
                <a:cs typeface="Malgun Gothic"/>
              </a:rPr>
              <a:t> </a:t>
            </a:r>
            <a:r>
              <a:rPr sz="1800" spc="75" baseline="-4629" dirty="0">
                <a:latin typeface="Malgun Gothic"/>
                <a:cs typeface="Malgun Gothic"/>
              </a:rPr>
              <a:t>am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studying.</a:t>
            </a:r>
            <a:endParaRPr sz="1800" baseline="-4629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12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many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people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spc="30" dirty="0">
                <a:latin typeface="Malgun Gothic"/>
                <a:cs typeface="Malgun Gothic"/>
              </a:rPr>
              <a:t>say:</a:t>
            </a:r>
            <a:endParaRPr sz="1200">
              <a:latin typeface="Malgun Gothic"/>
              <a:cs typeface="Malgun Gothic"/>
            </a:endParaRPr>
          </a:p>
          <a:p>
            <a:pPr marL="114300" marR="1031240">
              <a:lnSpc>
                <a:spcPct val="152800"/>
              </a:lnSpc>
              <a:spcBef>
                <a:spcPts val="800"/>
              </a:spcBef>
            </a:pPr>
            <a:r>
              <a:rPr sz="1200" dirty="0">
                <a:latin typeface="Malgun Gothic"/>
                <a:cs typeface="Malgun Gothic"/>
              </a:rPr>
              <a:t>A: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지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뭐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해요?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ji-</a:t>
            </a:r>
            <a:r>
              <a:rPr sz="1350" baseline="6172" dirty="0">
                <a:latin typeface="Malgun Gothic"/>
                <a:cs typeface="Malgun Gothic"/>
              </a:rPr>
              <a:t>geum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mwo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hae-yo?]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doing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now? </a:t>
            </a:r>
            <a:r>
              <a:rPr sz="1200" spc="75" dirty="0">
                <a:latin typeface="Malgun Gothic"/>
                <a:cs typeface="Malgun Gothic"/>
              </a:rPr>
              <a:t>B: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공부해요.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[gong-bu-hae-</a:t>
            </a:r>
            <a:r>
              <a:rPr sz="1350" baseline="6172" dirty="0">
                <a:latin typeface="Malgun Gothic"/>
                <a:cs typeface="Malgun Gothic"/>
              </a:rPr>
              <a:t>yo]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am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studying.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Sample</a:t>
            </a:r>
            <a:r>
              <a:rPr sz="1200" b="1" spc="16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1445"/>
              </a:spcBef>
            </a:pPr>
            <a:r>
              <a:rPr sz="1800" spc="-150" baseline="-4629" dirty="0">
                <a:latin typeface="Malgun Gothic"/>
                <a:cs typeface="Malgun Gothic"/>
              </a:rPr>
              <a:t>일하다</a:t>
            </a:r>
            <a:r>
              <a:rPr sz="1800" spc="-82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[il-ha-da]</a:t>
            </a:r>
            <a:r>
              <a:rPr sz="900" spc="5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to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spc="-30" baseline="-4629" dirty="0">
                <a:latin typeface="Malgun Gothic"/>
                <a:cs typeface="Malgun Gothic"/>
              </a:rPr>
              <a:t>work</a:t>
            </a:r>
            <a:endParaRPr sz="1800" baseline="-4629">
              <a:latin typeface="Malgun Gothic"/>
              <a:cs typeface="Malgun Gothic"/>
            </a:endParaRPr>
          </a:p>
          <a:p>
            <a:pPr marL="114300" marR="1765300">
              <a:lnSpc>
                <a:spcPct val="152800"/>
              </a:lnSpc>
            </a:pPr>
            <a:r>
              <a:rPr sz="1800" spc="-150" baseline="-4629" dirty="0">
                <a:latin typeface="Malgun Gothic"/>
                <a:cs typeface="Malgun Gothic"/>
              </a:rPr>
              <a:t>일하고</a:t>
            </a:r>
            <a:r>
              <a:rPr sz="1800" spc="-112" baseline="-4629" dirty="0">
                <a:latin typeface="Malgun Gothic"/>
                <a:cs typeface="Malgun Gothic"/>
              </a:rPr>
              <a:t> </a:t>
            </a:r>
            <a:r>
              <a:rPr sz="1800" spc="-89" baseline="-4629" dirty="0">
                <a:latin typeface="Malgun Gothic"/>
                <a:cs typeface="Malgun Gothic"/>
              </a:rPr>
              <a:t>있어요.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[il-ha-go</a:t>
            </a:r>
            <a:r>
              <a:rPr sz="900" spc="-5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i-sseo-yo]</a:t>
            </a:r>
            <a:r>
              <a:rPr sz="900" spc="3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1800" spc="75" baseline="-4629" dirty="0">
                <a:latin typeface="Malgun Gothic"/>
                <a:cs typeface="Malgun Gothic"/>
              </a:rPr>
              <a:t>am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working.</a:t>
            </a:r>
            <a:r>
              <a:rPr sz="1800" spc="750" baseline="-4629" dirty="0">
                <a:latin typeface="Malgun Gothic"/>
                <a:cs typeface="Malgun Gothic"/>
              </a:rPr>
              <a:t>  </a:t>
            </a:r>
            <a:r>
              <a:rPr sz="1800" spc="-150" baseline="-4629" dirty="0">
                <a:latin typeface="Malgun Gothic"/>
                <a:cs typeface="Malgun Gothic"/>
              </a:rPr>
              <a:t>일하고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spc="-112" baseline="-4629" dirty="0">
                <a:latin typeface="Malgun Gothic"/>
                <a:cs typeface="Malgun Gothic"/>
              </a:rPr>
              <a:t>있었어요.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[il-ha-go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i-sseo-sseo-yo]</a:t>
            </a:r>
            <a:r>
              <a:rPr sz="900" spc="5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was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working.</a:t>
            </a:r>
            <a:endParaRPr sz="1800" baseline="-4629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1800" spc="-150" baseline="-4629" dirty="0">
                <a:latin typeface="Malgun Gothic"/>
                <a:cs typeface="Malgun Gothic"/>
              </a:rPr>
              <a:t>일하고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있을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spc="-89" baseline="-4629" dirty="0">
                <a:latin typeface="Malgun Gothic"/>
                <a:cs typeface="Malgun Gothic"/>
              </a:rPr>
              <a:t>거예요.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[il-ha-go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i-sseul</a:t>
            </a:r>
            <a:r>
              <a:rPr sz="900" spc="-25" dirty="0">
                <a:latin typeface="Malgun Gothic"/>
                <a:cs typeface="Malgun Gothic"/>
              </a:rPr>
              <a:t> geo-</a:t>
            </a:r>
            <a:r>
              <a:rPr sz="900" spc="-10" dirty="0">
                <a:latin typeface="Malgun Gothic"/>
                <a:cs typeface="Malgun Gothic"/>
              </a:rPr>
              <a:t>ye-</a:t>
            </a:r>
            <a:r>
              <a:rPr sz="900" dirty="0">
                <a:latin typeface="Malgun Gothic"/>
                <a:cs typeface="Malgun Gothic"/>
              </a:rPr>
              <a:t>yo]</a:t>
            </a:r>
            <a:r>
              <a:rPr sz="900" spc="6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I’ll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be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working.</a:t>
            </a:r>
            <a:endParaRPr sz="1800" baseline="-4629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440"/>
              </a:spcBef>
            </a:pPr>
            <a:endParaRPr sz="9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듣다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[deut-da]</a:t>
            </a:r>
            <a:r>
              <a:rPr sz="1350" spc="8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listen</a:t>
            </a:r>
            <a:endParaRPr sz="12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듣고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있어요.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[deut-go</a:t>
            </a:r>
            <a:r>
              <a:rPr sz="1350" spc="-8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i-sseo-yo]</a:t>
            </a:r>
            <a:r>
              <a:rPr sz="1350" spc="3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am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listening.</a:t>
            </a:r>
            <a:endParaRPr sz="12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650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듣고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spc="-112" baseline="-4629" dirty="0">
                <a:latin typeface="Malgun Gothic"/>
                <a:cs typeface="Malgun Gothic"/>
              </a:rPr>
              <a:t>있었어요.</a:t>
            </a:r>
            <a:r>
              <a:rPr sz="1800" spc="-82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[deut-go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i-sseo-sseo-yo]</a:t>
            </a:r>
            <a:r>
              <a:rPr sz="900" spc="5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8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was</a:t>
            </a:r>
            <a:r>
              <a:rPr sz="1800" spc="-82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listening.</a:t>
            </a:r>
            <a:endParaRPr sz="1800" baseline="-4629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869"/>
              </a:spcBef>
            </a:pPr>
            <a:r>
              <a:rPr sz="1200" spc="-105" dirty="0">
                <a:latin typeface="Malgun Gothic"/>
                <a:cs typeface="Malgun Gothic"/>
              </a:rPr>
              <a:t>듣고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있을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거예요.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[deut-go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i-sseul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geo-</a:t>
            </a:r>
            <a:r>
              <a:rPr sz="1350" spc="-15" baseline="6172" dirty="0">
                <a:latin typeface="Malgun Gothic"/>
                <a:cs typeface="Malgun Gothic"/>
              </a:rPr>
              <a:t>ye-</a:t>
            </a:r>
            <a:r>
              <a:rPr sz="1350" baseline="6172" dirty="0">
                <a:latin typeface="Malgun Gothic"/>
                <a:cs typeface="Malgun Gothic"/>
              </a:rPr>
              <a:t>yo]</a:t>
            </a:r>
            <a:r>
              <a:rPr sz="1350" spc="89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listening.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6065" y="4915665"/>
            <a:ext cx="127000" cy="1333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84200" y="299790"/>
            <a:ext cx="6168390" cy="84124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39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39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Sample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sentences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by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our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friends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1560"/>
              </a:spcBef>
            </a:pPr>
            <a:r>
              <a:rPr sz="1200" spc="-45" dirty="0">
                <a:latin typeface="Malgun Gothic"/>
                <a:cs typeface="Malgun Gothic"/>
              </a:rPr>
              <a:t>규환: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너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여기서</a:t>
            </a:r>
            <a:r>
              <a:rPr sz="1200" spc="-8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뭐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하고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있어요?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[neo</a:t>
            </a:r>
            <a:r>
              <a:rPr sz="900" spc="-10" dirty="0">
                <a:latin typeface="Malgun Gothic"/>
                <a:cs typeface="Malgun Gothic"/>
              </a:rPr>
              <a:t> yeo-gi-seo </a:t>
            </a:r>
            <a:r>
              <a:rPr sz="900" dirty="0">
                <a:latin typeface="Malgun Gothic"/>
                <a:cs typeface="Malgun Gothic"/>
              </a:rPr>
              <a:t>mwo</a:t>
            </a:r>
            <a:r>
              <a:rPr sz="900" spc="-10" dirty="0">
                <a:latin typeface="Malgun Gothic"/>
                <a:cs typeface="Malgun Gothic"/>
              </a:rPr>
              <a:t> ha-go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yo?]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doing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here?</a:t>
            </a:r>
            <a:endParaRPr sz="1200">
              <a:latin typeface="Malgun Gothic"/>
              <a:cs typeface="Malgun Gothic"/>
            </a:endParaRPr>
          </a:p>
          <a:p>
            <a:pPr marL="139700" marR="641985" indent="381000">
              <a:lnSpc>
                <a:spcPct val="305600"/>
              </a:lnSpc>
            </a:pPr>
            <a:r>
              <a:rPr sz="1200" spc="-100" dirty="0">
                <a:latin typeface="Malgun Gothic"/>
                <a:cs typeface="Malgun Gothic"/>
              </a:rPr>
              <a:t>여기서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[yeo-</a:t>
            </a:r>
            <a:r>
              <a:rPr sz="1350" spc="-15" baseline="6172" dirty="0">
                <a:latin typeface="Malgun Gothic"/>
                <a:cs typeface="Malgun Gothic"/>
              </a:rPr>
              <a:t>gi-</a:t>
            </a:r>
            <a:r>
              <a:rPr sz="1350" baseline="6172" dirty="0">
                <a:latin typeface="Malgun Gothic"/>
                <a:cs typeface="Malgun Gothic"/>
              </a:rPr>
              <a:t>seo]</a:t>
            </a:r>
            <a:r>
              <a:rPr sz="1350" spc="12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여기에서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[yeo-</a:t>
            </a:r>
            <a:r>
              <a:rPr sz="1350" spc="-15" baseline="6172" dirty="0">
                <a:latin typeface="Malgun Gothic"/>
                <a:cs typeface="Malgun Gothic"/>
              </a:rPr>
              <a:t>gi-e-</a:t>
            </a:r>
            <a:r>
              <a:rPr sz="1350" baseline="6172" dirty="0">
                <a:latin typeface="Malgun Gothic"/>
                <a:cs typeface="Malgun Gothic"/>
              </a:rPr>
              <a:t>seo]</a:t>
            </a:r>
            <a:r>
              <a:rPr sz="1350" spc="12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here;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place;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place </a:t>
            </a:r>
            <a:r>
              <a:rPr sz="1200" spc="-45" dirty="0">
                <a:latin typeface="Malgun Gothic"/>
                <a:cs typeface="Malgun Gothic"/>
              </a:rPr>
              <a:t>규환:</a:t>
            </a:r>
            <a:r>
              <a:rPr sz="1200" spc="-8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노숙하고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[no-su-</a:t>
            </a:r>
            <a:r>
              <a:rPr sz="900" spc="-20" dirty="0">
                <a:latin typeface="Malgun Gothic"/>
                <a:cs typeface="Malgun Gothic"/>
              </a:rPr>
              <a:t>ka-go</a:t>
            </a:r>
            <a:r>
              <a:rPr sz="900" spc="-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sleeping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10" dirty="0">
                <a:latin typeface="Malgun Gothic"/>
                <a:cs typeface="Malgun Gothic"/>
              </a:rPr>
              <a:t> street.</a:t>
            </a:r>
            <a:endParaRPr sz="1200">
              <a:latin typeface="Malgun Gothic"/>
              <a:cs typeface="Malgun Gothic"/>
            </a:endParaRPr>
          </a:p>
          <a:p>
            <a:pPr marL="139700" marR="2381885" indent="381000">
              <a:lnSpc>
                <a:spcPct val="305600"/>
              </a:lnSpc>
            </a:pPr>
            <a:r>
              <a:rPr sz="1200" spc="-100" dirty="0">
                <a:latin typeface="Malgun Gothic"/>
                <a:cs typeface="Malgun Gothic"/>
              </a:rPr>
              <a:t>노숙하다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[no-su-ka-da]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sleep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street </a:t>
            </a:r>
            <a:r>
              <a:rPr sz="1200" spc="-45" dirty="0">
                <a:latin typeface="Malgun Gothic"/>
                <a:cs typeface="Malgun Gothic"/>
              </a:rPr>
              <a:t>미경: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지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당신을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생각하고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10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ji-</a:t>
            </a:r>
            <a:r>
              <a:rPr sz="900" dirty="0">
                <a:latin typeface="Malgun Gothic"/>
                <a:cs typeface="Malgun Gothic"/>
              </a:rPr>
              <a:t>geum</a:t>
            </a:r>
            <a:r>
              <a:rPr sz="900" spc="-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dang-si-neul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saeng-ga-</a:t>
            </a:r>
            <a:r>
              <a:rPr sz="900" spc="-20" dirty="0">
                <a:latin typeface="Malgun Gothic"/>
                <a:cs typeface="Malgun Gothic"/>
              </a:rPr>
              <a:t>ka-go</a:t>
            </a:r>
            <a:r>
              <a:rPr sz="900" spc="-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thinking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now.</a:t>
            </a:r>
            <a:endParaRPr sz="1200">
              <a:latin typeface="Malgun Gothic"/>
              <a:cs typeface="Malgun Gothic"/>
            </a:endParaRPr>
          </a:p>
          <a:p>
            <a:pPr marL="139700" marR="2252980" indent="381000">
              <a:lnSpc>
                <a:spcPct val="305600"/>
              </a:lnSpc>
            </a:pPr>
            <a:r>
              <a:rPr sz="1200" spc="-105" dirty="0">
                <a:latin typeface="Malgun Gothic"/>
                <a:cs typeface="Malgun Gothic"/>
              </a:rPr>
              <a:t>당신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[dang-sin]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(formal,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written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language) </a:t>
            </a:r>
            <a:r>
              <a:rPr sz="1200" spc="-45" dirty="0">
                <a:latin typeface="Malgun Gothic"/>
                <a:cs typeface="Malgun Gothic"/>
              </a:rPr>
              <a:t>효성: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강의가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지루해서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꾸벅꾸벅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졸고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5"/>
              </a:spcBef>
            </a:pPr>
            <a:r>
              <a:rPr sz="900" spc="-20" dirty="0">
                <a:latin typeface="Malgun Gothic"/>
                <a:cs typeface="Malgun Gothic"/>
              </a:rPr>
              <a:t>[gang-ui-</a:t>
            </a:r>
            <a:r>
              <a:rPr sz="900" dirty="0">
                <a:latin typeface="Malgun Gothic"/>
                <a:cs typeface="Malgun Gothic"/>
              </a:rPr>
              <a:t>ga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ji-ru-hae-seo</a:t>
            </a:r>
            <a:r>
              <a:rPr sz="900" spc="-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kku-beok-kku-beok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jol-go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lecture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boring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dozing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off.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520700" marR="3088640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강의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[gang-</a:t>
            </a:r>
            <a:r>
              <a:rPr sz="1200" dirty="0">
                <a:latin typeface="Malgun Gothic"/>
                <a:cs typeface="Malgun Gothic"/>
              </a:rPr>
              <a:t>ui]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lecture,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class </a:t>
            </a:r>
            <a:r>
              <a:rPr sz="1200" spc="-100" dirty="0">
                <a:latin typeface="Malgun Gothic"/>
                <a:cs typeface="Malgun Gothic"/>
              </a:rPr>
              <a:t>지루하다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ji-ru-ha-da]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boring</a:t>
            </a:r>
            <a:endParaRPr sz="1200">
              <a:latin typeface="Malgun Gothic"/>
              <a:cs typeface="Malgun Gothic"/>
            </a:endParaRPr>
          </a:p>
          <a:p>
            <a:pPr marL="520700" marR="17780">
              <a:lnSpc>
                <a:spcPct val="152800"/>
              </a:lnSpc>
            </a:pPr>
            <a:r>
              <a:rPr sz="1200" spc="-100" dirty="0">
                <a:latin typeface="Malgun Gothic"/>
                <a:cs typeface="Malgun Gothic"/>
              </a:rPr>
              <a:t>꾸벅꾸벅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[kku-beok-kku-beok]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adjective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describing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action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dozing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off </a:t>
            </a:r>
            <a:r>
              <a:rPr sz="1200" spc="-105" dirty="0">
                <a:latin typeface="Malgun Gothic"/>
                <a:cs typeface="Malgun Gothic"/>
              </a:rPr>
              <a:t>졸다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jol-da]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doze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4451985" cy="27228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45" dirty="0">
                <a:latin typeface="Malgun Gothic"/>
                <a:cs typeface="Malgun Gothic"/>
              </a:rPr>
              <a:t>효성: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잠도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안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자고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영어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공부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하고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jam-do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an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ja-go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yeong-eo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gong-</a:t>
            </a:r>
            <a:r>
              <a:rPr sz="900" dirty="0">
                <a:latin typeface="Malgun Gothic"/>
                <a:cs typeface="Malgun Gothic"/>
              </a:rPr>
              <a:t>bu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ha-go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given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up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sleep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I'm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studying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instead.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45" dirty="0">
                <a:latin typeface="Malgun Gothic"/>
                <a:cs typeface="Malgun Gothic"/>
              </a:rPr>
              <a:t>석진: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사람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봐요.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자면서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이야기하고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sa-ram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bwa-yo.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ja-myeon-seo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i-</a:t>
            </a:r>
            <a:r>
              <a:rPr sz="900" spc="-25" dirty="0">
                <a:latin typeface="Malgun Gothic"/>
                <a:cs typeface="Malgun Gothic"/>
              </a:rPr>
              <a:t>ya-</a:t>
            </a:r>
            <a:r>
              <a:rPr sz="900" spc="-20" dirty="0">
                <a:latin typeface="Malgun Gothic"/>
                <a:cs typeface="Malgun Gothic"/>
              </a:rPr>
              <a:t>gi-ha-go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person.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talking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while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sleeping.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3555495"/>
            <a:ext cx="4417060" cy="5842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dirty="0">
                <a:latin typeface="Malgun Gothic"/>
                <a:cs typeface="Malgun Gothic"/>
              </a:rPr>
              <a:t>Q: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Yesterday,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hour,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were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doing?</a:t>
            </a:r>
            <a:endParaRPr sz="1200">
              <a:latin typeface="Malgun Gothic"/>
              <a:cs typeface="Malgun Gothic"/>
            </a:endParaRPr>
          </a:p>
          <a:p>
            <a:pPr marL="182880">
              <a:lnSpc>
                <a:spcPct val="100000"/>
              </a:lnSpc>
              <a:spcBef>
                <a:spcPts val="760"/>
              </a:spcBef>
            </a:pPr>
            <a:r>
              <a:rPr sz="1200" spc="-75" dirty="0">
                <a:latin typeface="Malgun Gothic"/>
                <a:cs typeface="Malgun Gothic"/>
              </a:rPr>
              <a:t>(= </a:t>
            </a:r>
            <a:r>
              <a:rPr sz="1200" spc="-105" dirty="0">
                <a:latin typeface="Malgun Gothic"/>
                <a:cs typeface="Malgun Gothic"/>
              </a:rPr>
              <a:t>어제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이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시간에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뭐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하고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있었어요?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어제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이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시간에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뭐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했어요?)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46165" cy="77520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  <a:p>
            <a:pPr marL="12700" marR="8890" algn="just">
              <a:lnSpc>
                <a:spcPct val="152800"/>
              </a:lnSpc>
              <a:spcBef>
                <a:spcPts val="1764"/>
              </a:spcBef>
            </a:pPr>
            <a:r>
              <a:rPr sz="1200" dirty="0">
                <a:latin typeface="Malgun Gothic"/>
                <a:cs typeface="Malgun Gothic"/>
              </a:rPr>
              <a:t>Now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lesson,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self-introductions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Korean. </a:t>
            </a:r>
            <a:r>
              <a:rPr sz="1200" dirty="0">
                <a:latin typeface="Malgun Gothic"/>
                <a:cs typeface="Malgun Gothic"/>
              </a:rPr>
              <a:t>Through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our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previous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lessons,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looked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various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tenses,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patterns, </a:t>
            </a:r>
            <a:r>
              <a:rPr sz="1200" spc="55" dirty="0">
                <a:latin typeface="Malgun Gothic"/>
                <a:cs typeface="Malgun Gothic"/>
              </a:rPr>
              <a:t>and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grammar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points.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By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using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70" dirty="0">
                <a:latin typeface="Malgun Gothic"/>
                <a:cs typeface="Malgun Gothic"/>
              </a:rPr>
              <a:t>what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have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already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learned,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can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already </a:t>
            </a:r>
            <a:r>
              <a:rPr sz="1200" dirty="0">
                <a:latin typeface="Malgun Gothic"/>
                <a:cs typeface="Malgun Gothic"/>
              </a:rPr>
              <a:t>express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yourself.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Here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lesson,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introduce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more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vocabulary </a:t>
            </a:r>
            <a:r>
              <a:rPr sz="1200" dirty="0">
                <a:latin typeface="Malgun Gothic"/>
                <a:cs typeface="Malgun Gothic"/>
              </a:rPr>
              <a:t>words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phrases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specific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absolutely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necessary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introducing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oneself.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</a:pPr>
            <a:r>
              <a:rPr sz="1700" b="1" spc="-145" dirty="0">
                <a:latin typeface="Malgun Gothic"/>
                <a:cs typeface="Malgun Gothic"/>
              </a:rPr>
              <a:t>자기소개</a:t>
            </a:r>
            <a:r>
              <a:rPr sz="1700" b="1" spc="85" dirty="0">
                <a:latin typeface="Malgun Gothic"/>
                <a:cs typeface="Malgun Gothic"/>
              </a:rPr>
              <a:t> </a:t>
            </a:r>
            <a:r>
              <a:rPr sz="1700" b="1" dirty="0">
                <a:latin typeface="Malgun Gothic"/>
                <a:cs typeface="Malgun Gothic"/>
              </a:rPr>
              <a:t>self-</a:t>
            </a:r>
            <a:r>
              <a:rPr sz="1700" b="1" spc="-10" dirty="0">
                <a:latin typeface="Malgun Gothic"/>
                <a:cs typeface="Malgun Gothic"/>
              </a:rPr>
              <a:t>introduction</a:t>
            </a:r>
            <a:endParaRPr sz="1700">
              <a:latin typeface="Malgun Gothic"/>
              <a:cs typeface="Malgun Gothic"/>
            </a:endParaRPr>
          </a:p>
          <a:p>
            <a:pPr marL="12700" marR="12065" algn="just">
              <a:lnSpc>
                <a:spcPct val="152800"/>
              </a:lnSpc>
              <a:spcBef>
                <a:spcPts val="1660"/>
              </a:spcBef>
            </a:pPr>
            <a:r>
              <a:rPr sz="1200" dirty="0">
                <a:latin typeface="Malgun Gothic"/>
                <a:cs typeface="Malgun Gothic"/>
              </a:rPr>
              <a:t>There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hundreds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thousands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different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situations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which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one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would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need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introduce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him/herself,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generalize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self-introduction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process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by</a:t>
            </a:r>
            <a:r>
              <a:rPr sz="1200" spc="17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great </a:t>
            </a:r>
            <a:r>
              <a:rPr sz="1200" dirty="0">
                <a:latin typeface="Malgun Gothic"/>
                <a:cs typeface="Malgun Gothic"/>
              </a:rPr>
              <a:t>deal,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normally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deliver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pieces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information: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buChar char="-"/>
              <a:tabLst>
                <a:tab pos="488950" algn="l"/>
              </a:tabLst>
            </a:pPr>
            <a:r>
              <a:rPr sz="1200" spc="-20" dirty="0">
                <a:latin typeface="Malgun Gothic"/>
                <a:cs typeface="Malgun Gothic"/>
              </a:rPr>
              <a:t>name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spc="-25" dirty="0">
                <a:latin typeface="Malgun Gothic"/>
                <a:cs typeface="Malgun Gothic"/>
              </a:rPr>
              <a:t>age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dirty="0">
                <a:latin typeface="Malgun Gothic"/>
                <a:cs typeface="Malgun Gothic"/>
              </a:rPr>
              <a:t>place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-10" dirty="0">
                <a:latin typeface="Malgun Gothic"/>
                <a:cs typeface="Malgun Gothic"/>
              </a:rPr>
              <a:t> living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spc="-20" dirty="0">
                <a:latin typeface="Malgun Gothic"/>
                <a:cs typeface="Malgun Gothic"/>
              </a:rPr>
              <a:t>work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spc="-10" dirty="0">
                <a:latin typeface="Malgun Gothic"/>
                <a:cs typeface="Malgun Gothic"/>
              </a:rPr>
              <a:t>school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dirty="0">
                <a:latin typeface="Malgun Gothic"/>
                <a:cs typeface="Malgun Gothic"/>
              </a:rPr>
              <a:t>family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members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spc="-10" dirty="0">
                <a:latin typeface="Malgun Gothic"/>
                <a:cs typeface="Malgun Gothic"/>
              </a:rPr>
              <a:t>hobby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spc="-10" dirty="0">
                <a:latin typeface="Malgun Gothic"/>
                <a:cs typeface="Malgun Gothic"/>
              </a:rPr>
              <a:t>greetings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don’t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have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try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memorize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all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expressions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necessary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introducing </a:t>
            </a:r>
            <a:r>
              <a:rPr sz="1200" spc="85" dirty="0">
                <a:latin typeface="Malgun Gothic"/>
                <a:cs typeface="Malgun Gothic"/>
              </a:rPr>
              <a:t>yourself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in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80" dirty="0">
                <a:latin typeface="Malgun Gothic"/>
                <a:cs typeface="Malgun Gothic"/>
              </a:rPr>
              <a:t>Korean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75" dirty="0">
                <a:latin typeface="Malgun Gothic"/>
                <a:cs typeface="Malgun Gothic"/>
              </a:rPr>
              <a:t>as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75" dirty="0">
                <a:latin typeface="Malgun Gothic"/>
                <a:cs typeface="Malgun Gothic"/>
              </a:rPr>
              <a:t>the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90" dirty="0">
                <a:latin typeface="Malgun Gothic"/>
                <a:cs typeface="Malgun Gothic"/>
              </a:rPr>
              <a:t>situation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75" dirty="0">
                <a:latin typeface="Malgun Gothic"/>
                <a:cs typeface="Malgun Gothic"/>
              </a:rPr>
              <a:t>might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90" dirty="0">
                <a:latin typeface="Malgun Gothic"/>
                <a:cs typeface="Malgun Gothic"/>
              </a:rPr>
              <a:t>vary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80" dirty="0">
                <a:latin typeface="Malgun Gothic"/>
                <a:cs typeface="Malgun Gothic"/>
              </a:rPr>
              <a:t>and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you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75" dirty="0">
                <a:latin typeface="Malgun Gothic"/>
                <a:cs typeface="Malgun Gothic"/>
              </a:rPr>
              <a:t>might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85" dirty="0">
                <a:latin typeface="Malgun Gothic"/>
                <a:cs typeface="Malgun Gothic"/>
              </a:rPr>
              <a:t>have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lot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of </a:t>
            </a:r>
            <a:r>
              <a:rPr sz="1200" spc="60" dirty="0">
                <a:latin typeface="Malgun Gothic"/>
                <a:cs typeface="Malgun Gothic"/>
              </a:rPr>
              <a:t>information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and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stories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unique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70" dirty="0">
                <a:latin typeface="Malgun Gothic"/>
                <a:cs typeface="Malgun Gothic"/>
              </a:rPr>
              <a:t>yourself,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single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detailed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chapter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self- </a:t>
            </a:r>
            <a:r>
              <a:rPr sz="1200" dirty="0">
                <a:latin typeface="Malgun Gothic"/>
                <a:cs typeface="Malgun Gothic"/>
              </a:rPr>
              <a:t>introduction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cover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everything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need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know.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5690235" cy="1590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basically,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patterns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get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following: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800" baseline="-4629" dirty="0">
                <a:latin typeface="Malgun Gothic"/>
                <a:cs typeface="Malgun Gothic"/>
              </a:rPr>
              <a:t>1.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b="1" spc="-75" baseline="-4629" dirty="0">
                <a:latin typeface="Malgun Gothic"/>
                <a:cs typeface="Malgun Gothic"/>
              </a:rPr>
              <a:t>ABC은/는</a:t>
            </a:r>
            <a:r>
              <a:rPr sz="1800" b="1" spc="-52" baseline="-4629" dirty="0">
                <a:latin typeface="Malgun Gothic"/>
                <a:cs typeface="Malgun Gothic"/>
              </a:rPr>
              <a:t> </a:t>
            </a:r>
            <a:r>
              <a:rPr sz="1800" b="1" spc="-82" baseline="-4629" dirty="0">
                <a:latin typeface="Malgun Gothic"/>
                <a:cs typeface="Malgun Gothic"/>
              </a:rPr>
              <a:t>XYZ이에요.</a:t>
            </a:r>
            <a:r>
              <a:rPr sz="1800" b="1" spc="-52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[ABC-eun/neun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spc="-40" dirty="0">
                <a:latin typeface="Malgun Gothic"/>
                <a:cs typeface="Malgun Gothic"/>
              </a:rPr>
              <a:t>XYZ-</a:t>
            </a:r>
            <a:r>
              <a:rPr sz="900" spc="-20" dirty="0">
                <a:latin typeface="Malgun Gothic"/>
                <a:cs typeface="Malgun Gothic"/>
              </a:rPr>
              <a:t>i-</a:t>
            </a:r>
            <a:r>
              <a:rPr sz="900" spc="-25" dirty="0">
                <a:latin typeface="Malgun Gothic"/>
                <a:cs typeface="Malgun Gothic"/>
              </a:rPr>
              <a:t>e-</a:t>
            </a:r>
            <a:r>
              <a:rPr sz="900" dirty="0">
                <a:latin typeface="Malgun Gothic"/>
                <a:cs typeface="Malgun Gothic"/>
              </a:rPr>
              <a:t>yo.]</a:t>
            </a:r>
            <a:r>
              <a:rPr sz="900" spc="7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ABC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is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spc="-30" baseline="-4629" dirty="0">
                <a:latin typeface="Malgun Gothic"/>
                <a:cs typeface="Malgun Gothic"/>
              </a:rPr>
              <a:t>XYZ.</a:t>
            </a:r>
            <a:endParaRPr sz="1800" baseline="-4629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2255015"/>
            <a:ext cx="237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5607815"/>
            <a:ext cx="5313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algun Gothic"/>
                <a:cs typeface="Malgun Gothic"/>
              </a:rPr>
              <a:t>2.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b="1" spc="-50" dirty="0">
                <a:latin typeface="Malgun Gothic"/>
                <a:cs typeface="Malgun Gothic"/>
              </a:rPr>
              <a:t>ABC은/는 </a:t>
            </a:r>
            <a:r>
              <a:rPr sz="1200" b="1" spc="-65" dirty="0">
                <a:latin typeface="Malgun Gothic"/>
                <a:cs typeface="Malgun Gothic"/>
              </a:rPr>
              <a:t>XYZ이/가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[ABC-eun/neun</a:t>
            </a:r>
            <a:r>
              <a:rPr sz="1350" spc="-60" baseline="6172" dirty="0">
                <a:latin typeface="Malgun Gothic"/>
                <a:cs typeface="Malgun Gothic"/>
              </a:rPr>
              <a:t> XYZ-</a:t>
            </a:r>
            <a:r>
              <a:rPr sz="1350" baseline="6172" dirty="0">
                <a:latin typeface="Malgun Gothic"/>
                <a:cs typeface="Malgun Gothic"/>
              </a:rPr>
              <a:t>i/ga]</a:t>
            </a:r>
            <a:r>
              <a:rPr sz="1350" spc="8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VERB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ABC,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XYZ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1200" y="6166615"/>
            <a:ext cx="237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0800" y="2213960"/>
            <a:ext cx="2251710" cy="3740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학생이에요.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student.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hak-saeng-i-e-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0800" y="2709260"/>
            <a:ext cx="4131945" cy="23552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22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선생님이에요.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teacher.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seon-saeng-nim-i-e-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제임스예요.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James.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je-im-seu-</a:t>
            </a:r>
            <a:r>
              <a:rPr sz="900" spc="-10" dirty="0">
                <a:latin typeface="Malgun Gothic"/>
                <a:cs typeface="Malgun Gothic"/>
              </a:rPr>
              <a:t>ye-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200" spc="-105" dirty="0">
                <a:latin typeface="Malgun Gothic"/>
                <a:cs typeface="Malgun Gothic"/>
              </a:rPr>
              <a:t>제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이름은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스티븐이에요.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My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name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Stephen.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 </a:t>
            </a:r>
            <a:r>
              <a:rPr sz="900" spc="-10" dirty="0">
                <a:latin typeface="Malgun Gothic"/>
                <a:cs typeface="Malgun Gothic"/>
              </a:rPr>
              <a:t>i-</a:t>
            </a:r>
            <a:r>
              <a:rPr sz="900" dirty="0">
                <a:latin typeface="Malgun Gothic"/>
                <a:cs typeface="Malgun Gothic"/>
              </a:rPr>
              <a:t>reum-eun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seu-ti-beun-i-e-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200" spc="-105" dirty="0">
                <a:latin typeface="Malgun Gothic"/>
                <a:cs typeface="Malgun Gothic"/>
              </a:rPr>
              <a:t>제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여동생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이름은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탈리아나예요.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My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sister’s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name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Taliana.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yeo-dong-saeng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i-</a:t>
            </a:r>
            <a:r>
              <a:rPr sz="900" dirty="0">
                <a:latin typeface="Malgun Gothic"/>
                <a:cs typeface="Malgun Gothic"/>
              </a:rPr>
              <a:t>reum-eun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tal-li-a-na-</a:t>
            </a:r>
            <a:r>
              <a:rPr sz="900" spc="-10" dirty="0">
                <a:latin typeface="Malgun Gothic"/>
                <a:cs typeface="Malgun Gothic"/>
              </a:rPr>
              <a:t>ye-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30살이에요.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am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30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years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old.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seo-</a:t>
            </a:r>
            <a:r>
              <a:rPr sz="900" spc="-10" dirty="0">
                <a:latin typeface="Malgun Gothic"/>
                <a:cs typeface="Malgun Gothic"/>
              </a:rPr>
              <a:t>reun-sal-i-e-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0800" y="6079077"/>
            <a:ext cx="5461635" cy="4521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219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저는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여동생이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있어요.</a:t>
            </a:r>
            <a:r>
              <a:rPr sz="1800" spc="547" baseline="-4629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have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spc="75" baseline="-4629" dirty="0">
                <a:latin typeface="Malgun Gothic"/>
                <a:cs typeface="Malgun Gothic"/>
              </a:rPr>
              <a:t>a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younger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sister.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(lit.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“As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for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me,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a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younger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sister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exists.”)</a:t>
            </a:r>
            <a:r>
              <a:rPr sz="900" spc="50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yeo-</a:t>
            </a:r>
            <a:r>
              <a:rPr sz="900" spc="-10" dirty="0">
                <a:latin typeface="Malgun Gothic"/>
                <a:cs typeface="Malgun Gothic"/>
              </a:rPr>
              <a:t>dong-saeng-</a:t>
            </a:r>
            <a:r>
              <a:rPr sz="900" dirty="0">
                <a:latin typeface="Malgun Gothic"/>
                <a:cs typeface="Malgun Gothic"/>
              </a:rPr>
              <a:t>i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0800" y="6633559"/>
            <a:ext cx="5541010" cy="1859914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남동생이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었어요.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younger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brother.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4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4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nam-dong-saeng-i</a:t>
            </a:r>
            <a:r>
              <a:rPr sz="900" spc="-4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언니가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있어요.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older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sister.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eon-ni-</a:t>
            </a:r>
            <a:r>
              <a:rPr sz="900" dirty="0">
                <a:latin typeface="Malgun Gothic"/>
                <a:cs typeface="Malgun Gothic"/>
              </a:rPr>
              <a:t>ga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 marR="30480">
              <a:lnSpc>
                <a:spcPct val="114599"/>
              </a:lnSpc>
              <a:spcBef>
                <a:spcPts val="955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저는</a:t>
            </a:r>
            <a:r>
              <a:rPr sz="1800" spc="7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취미가</a:t>
            </a:r>
            <a:r>
              <a:rPr sz="1800" spc="15" baseline="-4629" dirty="0">
                <a:latin typeface="Malgun Gothic"/>
                <a:cs typeface="Malgun Gothic"/>
              </a:rPr>
              <a:t> </a:t>
            </a:r>
            <a:r>
              <a:rPr sz="1800" spc="-89" baseline="-4629" dirty="0">
                <a:latin typeface="Malgun Gothic"/>
                <a:cs typeface="Malgun Gothic"/>
              </a:rPr>
              <a:t>없어요.</a:t>
            </a:r>
            <a:r>
              <a:rPr sz="1800" spc="7" baseline="-4629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15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don’t</a:t>
            </a:r>
            <a:r>
              <a:rPr sz="1800" spc="15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have</a:t>
            </a:r>
            <a:r>
              <a:rPr sz="1800" spc="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any</a:t>
            </a:r>
            <a:r>
              <a:rPr sz="1800" spc="15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hobbies.</a:t>
            </a:r>
            <a:r>
              <a:rPr sz="1800" spc="7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(lit.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“As</a:t>
            </a:r>
            <a:r>
              <a:rPr sz="900" spc="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for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me,</a:t>
            </a:r>
            <a:r>
              <a:rPr sz="900" spc="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the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hobby</a:t>
            </a:r>
            <a:r>
              <a:rPr sz="900" spc="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doesn’t</a:t>
            </a:r>
            <a:r>
              <a:rPr sz="900" spc="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exist.”)</a:t>
            </a:r>
            <a:r>
              <a:rPr sz="900" spc="50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chwi-mi-ga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eop-sseo-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 marR="5080">
              <a:lnSpc>
                <a:spcPct val="114599"/>
              </a:lnSpc>
              <a:spcBef>
                <a:spcPts val="960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저는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취미가</a:t>
            </a:r>
            <a:r>
              <a:rPr sz="1800" spc="-22" baseline="-4629" dirty="0">
                <a:latin typeface="Malgun Gothic"/>
                <a:cs typeface="Malgun Gothic"/>
              </a:rPr>
              <a:t> </a:t>
            </a:r>
            <a:r>
              <a:rPr sz="1800" spc="-120" baseline="-4629" dirty="0">
                <a:latin typeface="Malgun Gothic"/>
                <a:cs typeface="Malgun Gothic"/>
              </a:rPr>
              <a:t>수영이에요.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22" baseline="-4629" dirty="0">
                <a:latin typeface="Malgun Gothic"/>
                <a:cs typeface="Malgun Gothic"/>
              </a:rPr>
              <a:t> </a:t>
            </a:r>
            <a:r>
              <a:rPr sz="1800" spc="-89" baseline="-4629" dirty="0">
                <a:latin typeface="Malgun Gothic"/>
                <a:cs typeface="Malgun Gothic"/>
              </a:rPr>
              <a:t>My</a:t>
            </a:r>
            <a:r>
              <a:rPr sz="1800" spc="-2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hobby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is</a:t>
            </a:r>
            <a:r>
              <a:rPr sz="1800" spc="-2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swimming.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(lit.</a:t>
            </a:r>
            <a:r>
              <a:rPr sz="900" spc="-7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“As</a:t>
            </a:r>
            <a:r>
              <a:rPr sz="900" spc="-8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for</a:t>
            </a:r>
            <a:r>
              <a:rPr sz="900" spc="-7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me,</a:t>
            </a:r>
            <a:r>
              <a:rPr sz="900" spc="-8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the</a:t>
            </a:r>
            <a:r>
              <a:rPr sz="900" spc="-8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hobby,</a:t>
            </a:r>
            <a:r>
              <a:rPr sz="900" spc="-7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swimming</a:t>
            </a:r>
            <a:r>
              <a:rPr sz="900" spc="-8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is.”)</a:t>
            </a:r>
            <a:r>
              <a:rPr sz="900" dirty="0">
                <a:latin typeface="Malgun Gothic"/>
                <a:cs typeface="Malgun Gothic"/>
              </a:rPr>
              <a:t> [ jeo-neun chwi-mi-ga</a:t>
            </a:r>
            <a:r>
              <a:rPr sz="900" spc="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su-</a:t>
            </a:r>
            <a:r>
              <a:rPr sz="900" spc="-20" dirty="0">
                <a:latin typeface="Malgun Gothic"/>
                <a:cs typeface="Malgun Gothic"/>
              </a:rPr>
              <a:t>yeong-</a:t>
            </a:r>
            <a:r>
              <a:rPr sz="900" spc="-10" dirty="0">
                <a:latin typeface="Malgun Gothic"/>
                <a:cs typeface="Malgun Gothic"/>
              </a:rPr>
              <a:t>i-</a:t>
            </a:r>
            <a:r>
              <a:rPr sz="900" spc="-20" dirty="0">
                <a:latin typeface="Malgun Gothic"/>
                <a:cs typeface="Malgun Gothic"/>
              </a:rPr>
              <a:t>e-yo.]</a:t>
            </a:r>
            <a:endParaRPr sz="9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3100" y="299790"/>
            <a:ext cx="5471795" cy="10464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3.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b="1" spc="-50" dirty="0">
                <a:latin typeface="Malgun Gothic"/>
                <a:cs typeface="Malgun Gothic"/>
              </a:rPr>
              <a:t>ABC은/는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75" dirty="0">
                <a:latin typeface="Malgun Gothic"/>
                <a:cs typeface="Malgun Gothic"/>
              </a:rPr>
              <a:t>XYZ에/에서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[ABC-eun/neun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spc="-52" baseline="6172" dirty="0">
                <a:latin typeface="Malgun Gothic"/>
                <a:cs typeface="Malgun Gothic"/>
              </a:rPr>
              <a:t>XYZ-</a:t>
            </a:r>
            <a:r>
              <a:rPr sz="1350" spc="-15" baseline="6172" dirty="0">
                <a:latin typeface="Malgun Gothic"/>
                <a:cs typeface="Malgun Gothic"/>
              </a:rPr>
              <a:t>e/e-seo]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VERB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ABC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XYZ.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1696215"/>
            <a:ext cx="237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700" y="3931415"/>
            <a:ext cx="5257800" cy="5377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latin typeface="Malgun Gothic"/>
                <a:cs typeface="Malgun Gothic"/>
              </a:rPr>
              <a:t>Some</a:t>
            </a:r>
            <a:r>
              <a:rPr sz="1200" b="1" spc="25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vocabulary</a:t>
            </a:r>
            <a:r>
              <a:rPr sz="1200" b="1" spc="25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words</a:t>
            </a:r>
            <a:r>
              <a:rPr sz="1200" b="1" spc="30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that</a:t>
            </a:r>
            <a:r>
              <a:rPr sz="1200" b="1" spc="25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you</a:t>
            </a:r>
            <a:r>
              <a:rPr sz="1200" b="1" spc="30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might</a:t>
            </a:r>
            <a:r>
              <a:rPr sz="1200" b="1" spc="25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want</a:t>
            </a:r>
            <a:r>
              <a:rPr sz="1200" b="1" spc="30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to</a:t>
            </a:r>
            <a:r>
              <a:rPr sz="1200" b="1" spc="25" dirty="0">
                <a:latin typeface="Malgun Gothic"/>
                <a:cs typeface="Malgun Gothic"/>
              </a:rPr>
              <a:t> </a:t>
            </a:r>
            <a:r>
              <a:rPr sz="1200" b="1" spc="40" dirty="0">
                <a:latin typeface="Malgun Gothic"/>
                <a:cs typeface="Malgun Gothic"/>
              </a:rPr>
              <a:t>know:</a:t>
            </a:r>
            <a:endParaRPr sz="1200">
              <a:latin typeface="Malgun Gothic"/>
              <a:cs typeface="Malgun Gothic"/>
            </a:endParaRPr>
          </a:p>
          <a:p>
            <a:pPr marL="76200" marR="3734435">
              <a:lnSpc>
                <a:spcPct val="152800"/>
              </a:lnSpc>
              <a:spcBef>
                <a:spcPts val="685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나이</a:t>
            </a:r>
            <a:r>
              <a:rPr sz="1800" spc="-82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[na-i]</a:t>
            </a:r>
            <a:r>
              <a:rPr sz="900" spc="5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spc="-37" baseline="-4629" dirty="0">
                <a:latin typeface="Malgun Gothic"/>
                <a:cs typeface="Malgun Gothic"/>
              </a:rPr>
              <a:t>age</a:t>
            </a:r>
            <a:r>
              <a:rPr sz="1800" spc="750" baseline="-4629" dirty="0">
                <a:latin typeface="Malgun Gothic"/>
                <a:cs typeface="Malgun Gothic"/>
              </a:rPr>
              <a:t>  </a:t>
            </a:r>
            <a:r>
              <a:rPr sz="1800" spc="-157" baseline="-4629" dirty="0">
                <a:latin typeface="Malgun Gothic"/>
                <a:cs typeface="Malgun Gothic"/>
              </a:rPr>
              <a:t>취미</a:t>
            </a:r>
            <a:r>
              <a:rPr sz="1800" spc="-22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[chwi-mi]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15" baseline="-4629" dirty="0">
                <a:latin typeface="Malgun Gothic"/>
                <a:cs typeface="Malgun Gothic"/>
              </a:rPr>
              <a:t> </a:t>
            </a:r>
            <a:r>
              <a:rPr sz="1800" spc="-30" baseline="-4629" dirty="0">
                <a:latin typeface="Malgun Gothic"/>
                <a:cs typeface="Malgun Gothic"/>
              </a:rPr>
              <a:t>hobby</a:t>
            </a:r>
            <a:endParaRPr sz="1800" baseline="-4629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875"/>
              </a:spcBef>
            </a:pPr>
            <a:r>
              <a:rPr sz="1200" spc="-105" dirty="0">
                <a:latin typeface="Malgun Gothic"/>
                <a:cs typeface="Malgun Gothic"/>
              </a:rPr>
              <a:t>직장</a:t>
            </a:r>
            <a:r>
              <a:rPr sz="1200" spc="-14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jik-jang]</a:t>
            </a:r>
            <a:r>
              <a:rPr sz="1350" spc="8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workplace</a:t>
            </a:r>
            <a:endParaRPr sz="1200">
              <a:latin typeface="Malgun Gothic"/>
              <a:cs typeface="Malgun Gothic"/>
            </a:endParaRPr>
          </a:p>
          <a:p>
            <a:pPr marL="76200" marR="2483485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직업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ji-</a:t>
            </a:r>
            <a:r>
              <a:rPr sz="1350" baseline="6172" dirty="0">
                <a:latin typeface="Malgun Gothic"/>
                <a:cs typeface="Malgun Gothic"/>
              </a:rPr>
              <a:t>geop]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job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하는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일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[ha-neun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il] </a:t>
            </a:r>
            <a:r>
              <a:rPr sz="1200" spc="-105" dirty="0">
                <a:latin typeface="Malgun Gothic"/>
                <a:cs typeface="Malgun Gothic"/>
              </a:rPr>
              <a:t>사는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곳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[sa-neun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got]</a:t>
            </a:r>
            <a:r>
              <a:rPr sz="1350" spc="8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place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living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가족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[ga-</a:t>
            </a:r>
            <a:r>
              <a:rPr sz="1350" baseline="6172" dirty="0">
                <a:latin typeface="Malgun Gothic"/>
                <a:cs typeface="Malgun Gothic"/>
              </a:rPr>
              <a:t>jok]</a:t>
            </a:r>
            <a:r>
              <a:rPr sz="1350" spc="7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family</a:t>
            </a:r>
            <a:endParaRPr sz="1200">
              <a:latin typeface="Malgun Gothic"/>
              <a:cs typeface="Malgun Gothic"/>
            </a:endParaRPr>
          </a:p>
          <a:p>
            <a:pPr marL="76200" marR="1806575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친척</a:t>
            </a:r>
            <a:r>
              <a:rPr sz="1200" spc="5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[chin-cheok]</a:t>
            </a:r>
            <a:r>
              <a:rPr sz="1350" spc="22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relatives,</a:t>
            </a:r>
            <a:r>
              <a:rPr sz="1200" spc="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extended</a:t>
            </a:r>
            <a:r>
              <a:rPr sz="1200" spc="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family </a:t>
            </a:r>
            <a:r>
              <a:rPr sz="1200" spc="-100" dirty="0">
                <a:latin typeface="Malgun Gothic"/>
                <a:cs typeface="Malgun Gothic"/>
              </a:rPr>
              <a:t>대학생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[dae-hak-saeng]</a:t>
            </a:r>
            <a:r>
              <a:rPr sz="1350" spc="21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university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student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고등학생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[go-</a:t>
            </a:r>
            <a:r>
              <a:rPr sz="1350" baseline="6172" dirty="0">
                <a:latin typeface="Malgun Gothic"/>
                <a:cs typeface="Malgun Gothic"/>
              </a:rPr>
              <a:t>deung-hak-saeng]</a:t>
            </a:r>
            <a:r>
              <a:rPr sz="1350" spc="11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high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school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student </a:t>
            </a:r>
            <a:r>
              <a:rPr sz="1200" spc="-100" dirty="0">
                <a:latin typeface="Malgun Gothic"/>
                <a:cs typeface="Malgun Gothic"/>
              </a:rPr>
              <a:t>중학생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jung-hak-saeng]</a:t>
            </a:r>
            <a:r>
              <a:rPr sz="1350" spc="15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middle school </a:t>
            </a:r>
            <a:r>
              <a:rPr sz="1200" spc="-10" dirty="0">
                <a:latin typeface="Malgun Gothic"/>
                <a:cs typeface="Malgun Gothic"/>
              </a:rPr>
              <a:t>student</a:t>
            </a:r>
            <a:endParaRPr sz="12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60"/>
              </a:spcBef>
            </a:pPr>
            <a:r>
              <a:rPr sz="1200" spc="-100" dirty="0">
                <a:latin typeface="Malgun Gothic"/>
                <a:cs typeface="Malgun Gothic"/>
              </a:rPr>
              <a:t>초등학생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[cho-deung-hak-saeng]</a:t>
            </a:r>
            <a:r>
              <a:rPr sz="1350" spc="19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elementary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school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student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2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Some</a:t>
            </a:r>
            <a:r>
              <a:rPr sz="1200" b="1" spc="65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greetings:</a:t>
            </a:r>
            <a:endParaRPr sz="1200">
              <a:latin typeface="Malgun Gothic"/>
              <a:cs typeface="Malgun Gothic"/>
            </a:endParaRPr>
          </a:p>
          <a:p>
            <a:pPr marL="76200" marR="942975">
              <a:lnSpc>
                <a:spcPct val="160700"/>
              </a:lnSpc>
              <a:spcBef>
                <a:spcPts val="575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처음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120" baseline="-4629" dirty="0">
                <a:latin typeface="Malgun Gothic"/>
                <a:cs typeface="Malgun Gothic"/>
              </a:rPr>
              <a:t>뵙겠습니다.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[cheo-eum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boep-ge-</a:t>
            </a:r>
            <a:r>
              <a:rPr sz="900" dirty="0">
                <a:latin typeface="Malgun Gothic"/>
                <a:cs typeface="Malgun Gothic"/>
              </a:rPr>
              <a:t>sseum-ni-da]</a:t>
            </a:r>
            <a:r>
              <a:rPr sz="900" spc="6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How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do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you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37" baseline="-4629" dirty="0">
                <a:latin typeface="Malgun Gothic"/>
                <a:cs typeface="Malgun Gothic"/>
              </a:rPr>
              <a:t>do? </a:t>
            </a:r>
            <a:r>
              <a:rPr sz="1200" spc="-80" dirty="0">
                <a:latin typeface="Malgun Gothic"/>
                <a:cs typeface="Malgun Gothic"/>
              </a:rPr>
              <a:t>반갑습니다.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[ban-gap-</a:t>
            </a:r>
            <a:r>
              <a:rPr sz="1350" baseline="6172" dirty="0">
                <a:latin typeface="Malgun Gothic"/>
                <a:cs typeface="Malgun Gothic"/>
              </a:rPr>
              <a:t>seum-ni-da]</a:t>
            </a:r>
            <a:r>
              <a:rPr sz="1350" spc="15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It’s nice to meet </a:t>
            </a:r>
            <a:r>
              <a:rPr sz="1200" spc="-20" dirty="0">
                <a:latin typeface="Malgun Gothic"/>
                <a:cs typeface="Malgun Gothic"/>
              </a:rPr>
              <a:t>you.</a:t>
            </a:r>
            <a:endParaRPr sz="1200">
              <a:latin typeface="Malgun Gothic"/>
              <a:cs typeface="Malgun Gothic"/>
            </a:endParaRPr>
          </a:p>
          <a:p>
            <a:pPr marL="76200" marR="969010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제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명함이에요.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 je</a:t>
            </a:r>
            <a:r>
              <a:rPr sz="1350" spc="-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myeong-</a:t>
            </a:r>
            <a:r>
              <a:rPr sz="1350" spc="-15" baseline="6172" dirty="0">
                <a:latin typeface="Malgun Gothic"/>
                <a:cs typeface="Malgun Gothic"/>
              </a:rPr>
              <a:t>ham-i-e-</a:t>
            </a:r>
            <a:r>
              <a:rPr sz="1350" baseline="6172" dirty="0">
                <a:latin typeface="Malgun Gothic"/>
                <a:cs typeface="Malgun Gothic"/>
              </a:rPr>
              <a:t>yo]</a:t>
            </a:r>
            <a:r>
              <a:rPr sz="1350" spc="14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my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business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card. </a:t>
            </a:r>
            <a:r>
              <a:rPr sz="1200" spc="-100" dirty="0">
                <a:latin typeface="Malgun Gothic"/>
                <a:cs typeface="Malgun Gothic"/>
              </a:rPr>
              <a:t>다음에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또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봬요.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[da-eu-me</a:t>
            </a:r>
            <a:r>
              <a:rPr sz="1350" spc="-3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tto</a:t>
            </a:r>
            <a:r>
              <a:rPr sz="1350" spc="-3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bwae-yo]</a:t>
            </a:r>
            <a:r>
              <a:rPr sz="1350" spc="9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again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next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time.</a:t>
            </a:r>
            <a:endParaRPr sz="12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60"/>
              </a:spcBef>
            </a:pPr>
            <a:r>
              <a:rPr sz="1200" spc="-100" dirty="0">
                <a:latin typeface="Malgun Gothic"/>
                <a:cs typeface="Malgun Gothic"/>
              </a:rPr>
              <a:t>이야기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많이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들었어요.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[i-</a:t>
            </a:r>
            <a:r>
              <a:rPr sz="1350" spc="-30" baseline="6172" dirty="0">
                <a:latin typeface="Malgun Gothic"/>
                <a:cs typeface="Malgun Gothic"/>
              </a:rPr>
              <a:t>ya-</a:t>
            </a:r>
            <a:r>
              <a:rPr sz="1350" spc="-15" baseline="6172" dirty="0">
                <a:latin typeface="Malgun Gothic"/>
                <a:cs typeface="Malgun Gothic"/>
              </a:rPr>
              <a:t>gi</a:t>
            </a:r>
            <a:r>
              <a:rPr sz="1350" spc="-3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ma-ni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deu-</a:t>
            </a:r>
            <a:r>
              <a:rPr sz="1350" spc="-15" baseline="6172" dirty="0">
                <a:latin typeface="Malgun Gothic"/>
                <a:cs typeface="Malgun Gothic"/>
              </a:rPr>
              <a:t>reo-</a:t>
            </a:r>
            <a:r>
              <a:rPr sz="1350" baseline="6172" dirty="0">
                <a:latin typeface="Malgun Gothic"/>
                <a:cs typeface="Malgun Gothic"/>
              </a:rPr>
              <a:t>sseo-yo]</a:t>
            </a:r>
            <a:r>
              <a:rPr sz="1350" spc="11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I’ve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heard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you.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0800" y="1661758"/>
            <a:ext cx="2447925" cy="3740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서울에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살아요.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live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Seoul.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seo-u-</a:t>
            </a:r>
            <a:r>
              <a:rPr sz="900" dirty="0">
                <a:latin typeface="Malgun Gothic"/>
                <a:cs typeface="Malgun Gothic"/>
              </a:rPr>
              <a:t>re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sa-</a:t>
            </a:r>
            <a:r>
              <a:rPr sz="900" spc="-10" dirty="0">
                <a:latin typeface="Malgun Gothic"/>
                <a:cs typeface="Malgun Gothic"/>
              </a:rPr>
              <a:t>ra-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0800" y="2157058"/>
            <a:ext cx="4458970" cy="13646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은행에서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일해요.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bank.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eun-haeng-e-seo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il-hae-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대학교에서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중국어를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가르쳐요.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teach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Chinese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college.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dae-hak-gyo-</a:t>
            </a:r>
            <a:r>
              <a:rPr sz="900" spc="-10" dirty="0">
                <a:latin typeface="Malgun Gothic"/>
                <a:cs typeface="Malgun Gothic"/>
              </a:rPr>
              <a:t>e-seo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spc="-25" dirty="0">
                <a:latin typeface="Malgun Gothic"/>
                <a:cs typeface="Malgun Gothic"/>
              </a:rPr>
              <a:t>jung-gu-</a:t>
            </a:r>
            <a:r>
              <a:rPr sz="900" spc="-20" dirty="0">
                <a:latin typeface="Malgun Gothic"/>
                <a:cs typeface="Malgun Gothic"/>
              </a:rPr>
              <a:t>geo-</a:t>
            </a:r>
            <a:r>
              <a:rPr sz="900" dirty="0">
                <a:latin typeface="Malgun Gothic"/>
                <a:cs typeface="Malgun Gothic"/>
              </a:rPr>
              <a:t>reul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ga-</a:t>
            </a:r>
            <a:r>
              <a:rPr sz="900" dirty="0">
                <a:latin typeface="Malgun Gothic"/>
                <a:cs typeface="Malgun Gothic"/>
              </a:rPr>
              <a:t>reuchyeo-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미국에서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태어났어요.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was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born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USA.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20" dirty="0">
                <a:latin typeface="Malgun Gothic"/>
                <a:cs typeface="Malgun Gothic"/>
              </a:rPr>
              <a:t> mi-gu-ge-</a:t>
            </a:r>
            <a:r>
              <a:rPr sz="900" dirty="0">
                <a:latin typeface="Malgun Gothic"/>
                <a:cs typeface="Malgun Gothic"/>
              </a:rPr>
              <a:t>seo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tae-eo-na-sseo-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09740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12</a:t>
            </a:r>
            <a:endParaRPr sz="1800">
              <a:latin typeface="Trebuchet MS"/>
              <a:cs typeface="Trebuchet MS"/>
            </a:endParaRPr>
          </a:p>
          <a:p>
            <a:pPr marL="104139" marR="3683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(both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native)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time?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Names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months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names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12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months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year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simple.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endParaRPr sz="1200">
              <a:latin typeface="Malgun Gothic"/>
              <a:cs typeface="Malgun Gothic"/>
            </a:endParaRPr>
          </a:p>
          <a:p>
            <a:pPr marL="104139" marR="225107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월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[wol],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‘month’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sino-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numbers.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January:</a:t>
            </a:r>
            <a:r>
              <a:rPr sz="1200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1월</a:t>
            </a:r>
            <a:r>
              <a:rPr sz="1200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[i-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rwol]</a:t>
            </a:r>
            <a:endParaRPr sz="1200">
              <a:latin typeface="Malgun Gothic"/>
              <a:cs typeface="Malgun Gothic"/>
            </a:endParaRPr>
          </a:p>
          <a:p>
            <a:pPr marL="104139" marR="520827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February: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2월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[i-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March:</a:t>
            </a:r>
            <a:r>
              <a:rPr sz="1200" spc="-3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3월</a:t>
            </a:r>
            <a:r>
              <a:rPr sz="1200" spc="-3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[sa-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mwol]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April: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4월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[sa-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May: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5월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[o-wol]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June:</a:t>
            </a:r>
            <a:r>
              <a:rPr sz="1200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6월</a:t>
            </a:r>
            <a:r>
              <a:rPr sz="1200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[yu-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July: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7월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[chi-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rwol]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August:</a:t>
            </a:r>
            <a:r>
              <a:rPr sz="1200" spc="-3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8월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[pa-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rwol]</a:t>
            </a:r>
            <a:endParaRPr sz="1200">
              <a:latin typeface="Malgun Gothic"/>
              <a:cs typeface="Malgun Gothic"/>
            </a:endParaRPr>
          </a:p>
          <a:p>
            <a:pPr marL="104139" marR="4754245">
              <a:lnSpc>
                <a:spcPct val="173600"/>
              </a:lnSpc>
            </a:pP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September:</a:t>
            </a:r>
            <a:r>
              <a:rPr sz="1200" spc="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9월</a:t>
            </a:r>
            <a:r>
              <a:rPr sz="1200" spc="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[gu-wol]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October: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10월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[si-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November: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11월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[si-bi-rwol]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December:</a:t>
            </a:r>
            <a:r>
              <a:rPr sz="1200" spc="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12월</a:t>
            </a:r>
            <a:r>
              <a:rPr sz="1200" spc="3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[si-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bi-wol]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month: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myeo-dwol]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Days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in a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month</a:t>
            </a: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days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quite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sino-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[il],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‘day’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1일,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2일,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3일,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4일,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...,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29일,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30일,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31일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0828" y="1617944"/>
            <a:ext cx="6666230" cy="624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date: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며칠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[myeo-chil]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**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Note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몇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월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still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has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‘몇’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independent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from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일,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며칠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has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word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몇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mixed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일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changed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며칠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altogether.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month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date: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며칠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dwol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myeo-chil]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AEEF"/>
                </a:solidFill>
                <a:latin typeface="Malgun Gothic"/>
                <a:cs typeface="Malgun Gothic"/>
              </a:rPr>
              <a:t>“What</a:t>
            </a:r>
            <a:r>
              <a:rPr sz="1200" b="1" spc="-2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AEEF"/>
                </a:solidFill>
                <a:latin typeface="Malgun Gothic"/>
                <a:cs typeface="Malgun Gothic"/>
              </a:rPr>
              <a:t>date</a:t>
            </a:r>
            <a:r>
              <a:rPr sz="12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AEEF"/>
                </a:solidFill>
                <a:latin typeface="Malgun Gothic"/>
                <a:cs typeface="Malgun Gothic"/>
              </a:rPr>
              <a:t>is</a:t>
            </a:r>
            <a:r>
              <a:rPr sz="12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00AEEF"/>
                </a:solidFill>
                <a:latin typeface="Malgun Gothic"/>
                <a:cs typeface="Malgun Gothic"/>
              </a:rPr>
              <a:t>it?”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 월 며칠이에요?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dwol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chil-i-e-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 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며칠이에요?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dwol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chil-i-e-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today?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생일이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월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며칠이에요?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[saeng-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dwol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chil-i-e-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yo?\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birthday?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mentioning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specific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day,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언제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[eon-je],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“when”.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생일이</a:t>
            </a:r>
            <a:r>
              <a:rPr sz="1200" spc="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언제예요?</a:t>
            </a:r>
            <a:r>
              <a:rPr sz="1200" spc="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[saeng-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eon-je-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birthday?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79590" cy="6550659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When</a:t>
            </a:r>
            <a:r>
              <a:rPr sz="1800" b="1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do</a:t>
            </a:r>
            <a:r>
              <a:rPr sz="18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you</a:t>
            </a:r>
            <a:r>
              <a:rPr sz="18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need</a:t>
            </a:r>
            <a:r>
              <a:rPr sz="18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to</a:t>
            </a:r>
            <a:r>
              <a:rPr sz="18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use</a:t>
            </a:r>
            <a:r>
              <a:rPr sz="18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object</a:t>
            </a:r>
            <a:r>
              <a:rPr sz="18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marking</a:t>
            </a:r>
            <a:r>
              <a:rPr sz="18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spc="-10" dirty="0">
                <a:solidFill>
                  <a:srgbClr val="00AEEF"/>
                </a:solidFill>
                <a:latin typeface="Malgun Gothic"/>
                <a:cs typeface="Malgun Gothic"/>
              </a:rPr>
              <a:t>particles?</a:t>
            </a:r>
            <a:endParaRPr sz="180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  <a:spcBef>
                <a:spcPts val="238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clarify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relation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between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close,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easy.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either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doesn’t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much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difference.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away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relation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connection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between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weakened,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clear.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텔레비전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봐요.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TV.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20"/>
              </a:spcBef>
            </a:pP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↓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860"/>
              </a:spcBef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텔레비전</a:t>
            </a:r>
            <a:r>
              <a:rPr sz="1400" b="1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봐요?</a:t>
            </a:r>
            <a:r>
              <a:rPr sz="1400" b="1" spc="-9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TV?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20"/>
              </a:spcBef>
            </a:pP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↓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860"/>
              </a:spcBef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텔레비전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자주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봐요?</a:t>
            </a:r>
            <a:r>
              <a:rPr sz="1400" b="1" spc="-9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TV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often?</a:t>
            </a:r>
            <a:endParaRPr sz="1200">
              <a:latin typeface="Malgun Gothic"/>
              <a:cs typeface="Malgun Gothic"/>
            </a:endParaRPr>
          </a:p>
          <a:p>
            <a:pPr marL="233679">
              <a:lnSpc>
                <a:spcPct val="100000"/>
              </a:lnSpc>
              <a:spcBef>
                <a:spcPts val="1020"/>
              </a:spcBef>
            </a:pP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↓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860"/>
              </a:spcBef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텔레비전(을)</a:t>
            </a:r>
            <a:r>
              <a:rPr sz="1400" b="1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일주일에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번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봐요?</a:t>
            </a:r>
            <a:r>
              <a:rPr sz="1400" b="1" spc="-9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week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TV?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4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setnences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(텔레비전)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gets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further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further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away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(봐요),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relation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clearer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marking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particle.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0400" y="299790"/>
            <a:ext cx="6214110" cy="86918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13</a:t>
            </a:r>
            <a:endParaRPr sz="2000">
              <a:latin typeface="Arial"/>
              <a:cs typeface="Arial"/>
            </a:endParaRPr>
          </a:p>
          <a:p>
            <a:pPr marL="63500" marR="30480" algn="just">
              <a:lnSpc>
                <a:spcPct val="152800"/>
              </a:lnSpc>
              <a:spcBef>
                <a:spcPts val="1764"/>
              </a:spcBef>
            </a:pPr>
            <a:r>
              <a:rPr sz="1200" spc="15" dirty="0">
                <a:latin typeface="Malgun Gothic"/>
                <a:cs typeface="Malgun Gothic"/>
              </a:rPr>
              <a:t>Through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our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previous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lesson,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we’ve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learned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topic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marking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particles,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이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-</a:t>
            </a:r>
            <a:r>
              <a:rPr sz="1200" spc="-40" dirty="0">
                <a:latin typeface="Malgun Gothic"/>
                <a:cs typeface="Malgun Gothic"/>
              </a:rPr>
              <a:t>가,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subject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marking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particles,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은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-</a:t>
            </a:r>
            <a:r>
              <a:rPr sz="1200" spc="-40" dirty="0">
                <a:latin typeface="Malgun Gothic"/>
                <a:cs typeface="Malgun Gothic"/>
              </a:rPr>
              <a:t>는,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object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marking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particles,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을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40" dirty="0">
                <a:latin typeface="Malgun Gothic"/>
                <a:cs typeface="Malgun Gothic"/>
              </a:rPr>
              <a:t>-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5" dirty="0">
                <a:latin typeface="Malgun Gothic"/>
                <a:cs typeface="Malgun Gothic"/>
              </a:rPr>
              <a:t>를.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In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this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lesson,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we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will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covering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one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more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particle: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[-</a:t>
            </a:r>
            <a:r>
              <a:rPr sz="1200" spc="15" dirty="0">
                <a:latin typeface="Malgun Gothic"/>
                <a:cs typeface="Malgun Gothic"/>
              </a:rPr>
              <a:t>do].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63500">
              <a:lnSpc>
                <a:spcPct val="100000"/>
              </a:lnSpc>
            </a:pPr>
            <a:r>
              <a:rPr sz="1200" b="1" spc="-45" dirty="0">
                <a:latin typeface="Malgun Gothic"/>
                <a:cs typeface="Malgun Gothic"/>
              </a:rPr>
              <a:t>-</a:t>
            </a:r>
            <a:r>
              <a:rPr sz="1200" b="1" spc="-114" dirty="0">
                <a:latin typeface="Malgun Gothic"/>
                <a:cs typeface="Malgun Gothic"/>
              </a:rPr>
              <a:t>도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[-do] is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used to represent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the meaning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of </a:t>
            </a:r>
            <a:r>
              <a:rPr sz="1200" b="1" spc="65" dirty="0">
                <a:latin typeface="Malgun Gothic"/>
                <a:cs typeface="Malgun Gothic"/>
              </a:rPr>
              <a:t>“also”</a:t>
            </a:r>
            <a:r>
              <a:rPr sz="1200" b="1" dirty="0">
                <a:latin typeface="Malgun Gothic"/>
                <a:cs typeface="Malgun Gothic"/>
              </a:rPr>
              <a:t> and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spc="50" dirty="0">
                <a:latin typeface="Malgun Gothic"/>
                <a:cs typeface="Malgun Gothic"/>
              </a:rPr>
              <a:t>“too”.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63500" marR="30480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English,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generally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expression</a:t>
            </a:r>
            <a:r>
              <a:rPr sz="1200" spc="55" dirty="0">
                <a:latin typeface="Malgun Gothic"/>
                <a:cs typeface="Malgun Gothic"/>
              </a:rPr>
              <a:t> “too”,</a:t>
            </a:r>
            <a:r>
              <a:rPr sz="1200" spc="60" dirty="0">
                <a:latin typeface="Malgun Gothic"/>
                <a:cs typeface="Malgun Gothic"/>
              </a:rPr>
              <a:t> “also”,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“as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well”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end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of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sentence,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sometimes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middle.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However,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Korean,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you </a:t>
            </a:r>
            <a:r>
              <a:rPr sz="1200" dirty="0">
                <a:latin typeface="Malgun Gothic"/>
                <a:cs typeface="Malgun Gothic"/>
              </a:rPr>
              <a:t>always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particle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[-do]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after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noun.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635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like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it,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too.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/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think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so,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too.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/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saw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63500" marR="30480" algn="just">
              <a:lnSpc>
                <a:spcPct val="1528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sentences,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“too”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“also”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were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used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modify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lot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different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things.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In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last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sentence,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“also”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modifying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80" dirty="0">
                <a:latin typeface="Malgun Gothic"/>
                <a:cs typeface="Malgun Gothic"/>
              </a:rPr>
              <a:t>“I”,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if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translate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literally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to </a:t>
            </a:r>
            <a:r>
              <a:rPr sz="1200" dirty="0">
                <a:latin typeface="Malgun Gothic"/>
                <a:cs typeface="Malgun Gothic"/>
              </a:rPr>
              <a:t>Korean,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becomes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“저도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봤어요.”.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adding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“-도”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right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after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“저”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which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means </a:t>
            </a:r>
            <a:r>
              <a:rPr sz="1200" spc="85" dirty="0">
                <a:latin typeface="Malgun Gothic"/>
                <a:cs typeface="Malgun Gothic"/>
              </a:rPr>
              <a:t>“I”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Korean,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which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modifies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85" dirty="0">
                <a:latin typeface="Malgun Gothic"/>
                <a:cs typeface="Malgun Gothic"/>
              </a:rPr>
              <a:t>“I”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sentence.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63500" marR="30480" algn="just">
              <a:lnSpc>
                <a:spcPct val="152800"/>
              </a:lnSpc>
            </a:pPr>
            <a:r>
              <a:rPr sz="1200" spc="-10" dirty="0">
                <a:latin typeface="Malgun Gothic"/>
                <a:cs typeface="Malgun Gothic"/>
              </a:rPr>
              <a:t>When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particle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needs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to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be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attached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to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noun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or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pronoun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that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already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has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30" dirty="0">
                <a:latin typeface="Malgun Gothic"/>
                <a:cs typeface="Malgun Gothic"/>
              </a:rPr>
              <a:t> particle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behind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it,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can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replace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particle.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63500">
              <a:lnSpc>
                <a:spcPct val="100000"/>
              </a:lnSpc>
            </a:pPr>
            <a:r>
              <a:rPr sz="1200" b="1" spc="-10" dirty="0"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58750" indent="-95250">
              <a:lnSpc>
                <a:spcPct val="100000"/>
              </a:lnSpc>
              <a:spcBef>
                <a:spcPts val="1445"/>
              </a:spcBef>
              <a:buChar char="-"/>
              <a:tabLst>
                <a:tab pos="158750" algn="l"/>
              </a:tabLst>
            </a:pP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75" baseline="-4629" dirty="0">
                <a:latin typeface="Malgun Gothic"/>
                <a:cs typeface="Malgun Gothic"/>
              </a:rPr>
              <a:t>am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75" baseline="-4629" dirty="0">
                <a:latin typeface="Malgun Gothic"/>
                <a:cs typeface="Malgun Gothic"/>
              </a:rPr>
              <a:t>a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student.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저는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120" baseline="-4629" dirty="0">
                <a:latin typeface="Malgun Gothic"/>
                <a:cs typeface="Malgun Gothic"/>
              </a:rPr>
              <a:t>학생이에요.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hak-saeng-i-e-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58750" indent="-95250">
              <a:lnSpc>
                <a:spcPct val="100000"/>
              </a:lnSpc>
              <a:spcBef>
                <a:spcPts val="875"/>
              </a:spcBef>
              <a:buChar char="-"/>
              <a:tabLst>
                <a:tab pos="158750" algn="l"/>
              </a:tabLst>
            </a:pP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am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student,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저도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학생이에요.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jeo-do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hak-saeng-i-e-</a:t>
            </a:r>
            <a:r>
              <a:rPr sz="1350" spc="-30" baseline="6172" dirty="0">
                <a:latin typeface="Malgun Gothic"/>
                <a:cs typeface="Malgun Gothic"/>
              </a:rPr>
              <a:t>yo.]</a:t>
            </a:r>
            <a:endParaRPr sz="1350" baseline="6172">
              <a:latin typeface="Malgun Gothic"/>
              <a:cs typeface="Malgun Gothic"/>
            </a:endParaRPr>
          </a:p>
          <a:p>
            <a:pPr marL="156845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*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Note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“저는도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학생이에요.”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58750" indent="-95250">
              <a:lnSpc>
                <a:spcPct val="100000"/>
              </a:lnSpc>
              <a:buChar char="-"/>
              <a:tabLst>
                <a:tab pos="158750" algn="l"/>
              </a:tabLst>
            </a:pPr>
            <a:r>
              <a:rPr sz="1200" spc="-25" dirty="0">
                <a:latin typeface="Malgun Gothic"/>
                <a:cs typeface="Malgun Gothic"/>
              </a:rPr>
              <a:t>Do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today?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오늘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일해요?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[o-neul</a:t>
            </a:r>
            <a:r>
              <a:rPr sz="1350" spc="-22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i-rae-</a:t>
            </a:r>
            <a:r>
              <a:rPr sz="1350" spc="-30" baseline="6172" dirty="0">
                <a:latin typeface="Malgun Gothic"/>
                <a:cs typeface="Malgun Gothic"/>
              </a:rPr>
              <a:t>yo?]</a:t>
            </a:r>
            <a:endParaRPr sz="1350" baseline="6172">
              <a:latin typeface="Malgun Gothic"/>
              <a:cs typeface="Malgun Gothic"/>
            </a:endParaRPr>
          </a:p>
          <a:p>
            <a:pPr marL="1587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158750" algn="l"/>
              </a:tabLst>
            </a:pPr>
            <a:r>
              <a:rPr sz="1200" spc="-25" dirty="0">
                <a:latin typeface="Malgun Gothic"/>
                <a:cs typeface="Malgun Gothic"/>
              </a:rPr>
              <a:t>Do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today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well?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오늘도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일해요?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[o-neul-do</a:t>
            </a:r>
            <a:r>
              <a:rPr sz="1350" spc="-15" baseline="6172" dirty="0">
                <a:latin typeface="Malgun Gothic"/>
                <a:cs typeface="Malgun Gothic"/>
              </a:rPr>
              <a:t> i-rae-</a:t>
            </a:r>
            <a:r>
              <a:rPr sz="1350" spc="-30" baseline="6172" dirty="0">
                <a:latin typeface="Malgun Gothic"/>
                <a:cs typeface="Malgun Gothic"/>
              </a:rPr>
              <a:t>yo?]</a:t>
            </a:r>
            <a:endParaRPr sz="1350" baseline="6172">
              <a:latin typeface="Malgun Gothic"/>
              <a:cs typeface="Malgun Gothic"/>
            </a:endParaRPr>
          </a:p>
          <a:p>
            <a:pPr marL="1587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158750" algn="l"/>
              </a:tabLst>
            </a:pPr>
            <a:r>
              <a:rPr sz="1200" spc="-25" dirty="0">
                <a:latin typeface="Malgun Gothic"/>
                <a:cs typeface="Malgun Gothic"/>
              </a:rPr>
              <a:t>Do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tomorrow,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too?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내일도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일해요?</a:t>
            </a:r>
            <a:r>
              <a:rPr sz="1200" spc="-114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[nae-il-do</a:t>
            </a:r>
            <a:r>
              <a:rPr sz="1350" spc="-7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i-rae-</a:t>
            </a:r>
            <a:r>
              <a:rPr sz="1350" spc="-30" baseline="6172" dirty="0">
                <a:latin typeface="Malgun Gothic"/>
                <a:cs typeface="Malgun Gothic"/>
              </a:rPr>
              <a:t>yo?]</a:t>
            </a:r>
            <a:endParaRPr sz="1350" baseline="6172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8800" y="299790"/>
            <a:ext cx="6381115" cy="84124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651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13</a:t>
            </a:r>
            <a:endParaRPr sz="2000">
              <a:latin typeface="Arial"/>
              <a:cs typeface="Arial"/>
            </a:endParaRPr>
          </a:p>
          <a:p>
            <a:pPr marL="165100" marR="1805939">
              <a:lnSpc>
                <a:spcPct val="152800"/>
              </a:lnSpc>
              <a:spcBef>
                <a:spcPts val="1764"/>
              </a:spcBef>
            </a:pPr>
            <a:r>
              <a:rPr sz="1200" spc="-105" dirty="0">
                <a:latin typeface="Malgun Gothic"/>
                <a:cs typeface="Malgun Gothic"/>
              </a:rPr>
              <a:t>어제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일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안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했어요.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[eo-je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il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an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hae-sseo-yo.]</a:t>
            </a:r>
            <a:r>
              <a:rPr sz="1350" spc="11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Yesterday,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didn’t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work. </a:t>
            </a:r>
            <a:r>
              <a:rPr sz="1200" spc="-100" dirty="0">
                <a:latin typeface="Malgun Gothic"/>
                <a:cs typeface="Malgun Gothic"/>
              </a:rPr>
              <a:t>오늘은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일해요.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[o-neu-reun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i-rae-</a:t>
            </a:r>
            <a:r>
              <a:rPr sz="1350" baseline="6172" dirty="0">
                <a:latin typeface="Malgun Gothic"/>
                <a:cs typeface="Malgun Gothic"/>
              </a:rPr>
              <a:t>yo.]</a:t>
            </a:r>
            <a:r>
              <a:rPr sz="1350" spc="89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today,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work.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165100" marR="2483485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어제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일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했어요.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[eo-je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il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hae-sseo-yo.]</a:t>
            </a:r>
            <a:r>
              <a:rPr sz="1350" spc="9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worked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yesterday. </a:t>
            </a:r>
            <a:r>
              <a:rPr sz="1200" spc="-100" dirty="0">
                <a:latin typeface="Malgun Gothic"/>
                <a:cs typeface="Malgun Gothic"/>
              </a:rPr>
              <a:t>오늘도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일해요.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[o-neul-do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i-rae-</a:t>
            </a:r>
            <a:r>
              <a:rPr sz="1350" baseline="6172" dirty="0">
                <a:latin typeface="Malgun Gothic"/>
                <a:cs typeface="Malgun Gothic"/>
              </a:rPr>
              <a:t>yo.]</a:t>
            </a:r>
            <a:r>
              <a:rPr sz="1350" spc="11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today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well.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200">
              <a:latin typeface="Malgun Gothic"/>
              <a:cs typeface="Malgun Gothic"/>
            </a:endParaRPr>
          </a:p>
          <a:p>
            <a:pPr marL="260350" indent="-95250">
              <a:lnSpc>
                <a:spcPct val="100000"/>
              </a:lnSpc>
              <a:buChar char="-"/>
              <a:tabLst>
                <a:tab pos="260350" algn="l"/>
              </a:tabLst>
            </a:pP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brought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this.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이것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spc="-120" baseline="-4629" dirty="0">
                <a:latin typeface="Malgun Gothic"/>
                <a:cs typeface="Malgun Gothic"/>
              </a:rPr>
              <a:t>가져왔어요.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[i-geot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ga-</a:t>
            </a:r>
            <a:r>
              <a:rPr sz="900" dirty="0">
                <a:latin typeface="Malgun Gothic"/>
                <a:cs typeface="Malgun Gothic"/>
              </a:rPr>
              <a:t>jyeo-</a:t>
            </a:r>
            <a:r>
              <a:rPr sz="900" spc="-10" dirty="0">
                <a:latin typeface="Malgun Gothic"/>
                <a:cs typeface="Malgun Gothic"/>
              </a:rPr>
              <a:t>wa-</a:t>
            </a:r>
            <a:r>
              <a:rPr sz="900" dirty="0">
                <a:latin typeface="Malgun Gothic"/>
                <a:cs typeface="Malgun Gothic"/>
              </a:rPr>
              <a:t>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2603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260350" algn="l"/>
              </a:tabLst>
            </a:pP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brought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this,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too.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이것도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spc="-120" baseline="-4629" dirty="0">
                <a:latin typeface="Malgun Gothic"/>
                <a:cs typeface="Malgun Gothic"/>
              </a:rPr>
              <a:t>가져왔어요.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[i-geot-</a:t>
            </a:r>
            <a:r>
              <a:rPr sz="900" dirty="0">
                <a:latin typeface="Malgun Gothic"/>
                <a:cs typeface="Malgun Gothic"/>
              </a:rPr>
              <a:t>do</a:t>
            </a:r>
            <a:r>
              <a:rPr sz="900" spc="-20" dirty="0">
                <a:latin typeface="Malgun Gothic"/>
                <a:cs typeface="Malgun Gothic"/>
              </a:rPr>
              <a:t> ga-</a:t>
            </a:r>
            <a:r>
              <a:rPr sz="900" dirty="0">
                <a:latin typeface="Malgun Gothic"/>
                <a:cs typeface="Malgun Gothic"/>
              </a:rPr>
              <a:t>jyeo-</a:t>
            </a:r>
            <a:r>
              <a:rPr sz="900" spc="-10" dirty="0">
                <a:latin typeface="Malgun Gothic"/>
                <a:cs typeface="Malgun Gothic"/>
              </a:rPr>
              <a:t>wa-</a:t>
            </a:r>
            <a:r>
              <a:rPr sz="900" dirty="0">
                <a:latin typeface="Malgun Gothic"/>
                <a:cs typeface="Malgun Gothic"/>
              </a:rPr>
              <a:t>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900">
              <a:latin typeface="Malgun Gothic"/>
              <a:cs typeface="Malgun Gothic"/>
            </a:endParaRPr>
          </a:p>
          <a:p>
            <a:pPr marL="165100" marR="95250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Depending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location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particle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-</a:t>
            </a:r>
            <a:r>
              <a:rPr sz="1200" spc="-35" dirty="0">
                <a:latin typeface="Malgun Gothic"/>
                <a:cs typeface="Malgun Gothic"/>
              </a:rPr>
              <a:t>도,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meaning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entire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can </a:t>
            </a:r>
            <a:r>
              <a:rPr sz="1200" spc="-10" dirty="0">
                <a:latin typeface="Malgun Gothic"/>
                <a:cs typeface="Malgun Gothic"/>
              </a:rPr>
              <a:t>change.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65100">
              <a:lnSpc>
                <a:spcPct val="100000"/>
              </a:lnSpc>
            </a:pPr>
            <a:r>
              <a:rPr sz="1200" b="1" spc="-10" dirty="0"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65100">
              <a:lnSpc>
                <a:spcPct val="100000"/>
              </a:lnSpc>
              <a:spcBef>
                <a:spcPts val="1560"/>
              </a:spcBef>
            </a:pPr>
            <a:r>
              <a:rPr sz="1200" spc="45" dirty="0">
                <a:latin typeface="Malgun Gothic"/>
                <a:cs typeface="Malgun Gothic"/>
              </a:rPr>
              <a:t>“Please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give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water.”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물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주세요.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[mul</a:t>
            </a:r>
            <a:r>
              <a:rPr sz="1350" spc="-37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ju-se-</a:t>
            </a:r>
            <a:r>
              <a:rPr sz="1350" baseline="6172" dirty="0">
                <a:latin typeface="Malgun Gothic"/>
                <a:cs typeface="Malgun Gothic"/>
              </a:rPr>
              <a:t>yo.]</a:t>
            </a:r>
            <a:r>
              <a:rPr sz="1350" spc="97" baseline="6172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 marL="165100" marR="93980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Now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let’s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say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want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say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“Give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that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water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70" dirty="0">
                <a:latin typeface="Malgun Gothic"/>
                <a:cs typeface="Malgun Gothic"/>
              </a:rPr>
              <a:t>me,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as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70" dirty="0">
                <a:latin typeface="Malgun Gothic"/>
                <a:cs typeface="Malgun Gothic"/>
              </a:rPr>
              <a:t>well,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other </a:t>
            </a:r>
            <a:r>
              <a:rPr sz="1200" dirty="0">
                <a:latin typeface="Malgun Gothic"/>
                <a:cs typeface="Malgun Gothic"/>
              </a:rPr>
              <a:t>people”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then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say,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저도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물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주세요.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-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jeo-do mul-ju-se-</a:t>
            </a:r>
            <a:r>
              <a:rPr sz="1350" spc="-30" baseline="6172" dirty="0">
                <a:latin typeface="Malgun Gothic"/>
                <a:cs typeface="Malgun Gothic"/>
              </a:rPr>
              <a:t>yo.]</a:t>
            </a:r>
            <a:endParaRPr sz="1350" baseline="6172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65100">
              <a:lnSpc>
                <a:spcPct val="100000"/>
              </a:lnSpc>
            </a:pPr>
            <a:r>
              <a:rPr sz="1200" spc="45" dirty="0">
                <a:latin typeface="Malgun Gothic"/>
                <a:cs typeface="Malgun Gothic"/>
              </a:rPr>
              <a:t>“Please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give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some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water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me,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too.”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저도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물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200">
              <a:latin typeface="Malgun Gothic"/>
              <a:cs typeface="Malgun Gothic"/>
            </a:endParaRPr>
          </a:p>
          <a:p>
            <a:pPr marL="165100" marR="95885">
              <a:lnSpc>
                <a:spcPct val="1449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If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want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“Give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other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things,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water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well,”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then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can </a:t>
            </a:r>
            <a:r>
              <a:rPr sz="1800" baseline="-4629" dirty="0">
                <a:latin typeface="Malgun Gothic"/>
                <a:cs typeface="Malgun Gothic"/>
              </a:rPr>
              <a:t>say,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저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물도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spc="-89" baseline="-4629" dirty="0">
                <a:latin typeface="Malgun Gothic"/>
                <a:cs typeface="Malgun Gothic"/>
              </a:rPr>
              <a:t>주세요.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mul-do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ju-se-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1200">
              <a:latin typeface="Malgun Gothic"/>
              <a:cs typeface="Malgun Gothic"/>
            </a:endParaRPr>
          </a:p>
          <a:p>
            <a:pPr marL="165100">
              <a:lnSpc>
                <a:spcPct val="100000"/>
              </a:lnSpc>
            </a:pPr>
            <a:r>
              <a:rPr sz="1200" spc="45" dirty="0">
                <a:latin typeface="Malgun Gothic"/>
                <a:cs typeface="Malgun Gothic"/>
              </a:rPr>
              <a:t>“Please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give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some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water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me.”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물도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65100" marR="92075" algn="just">
              <a:lnSpc>
                <a:spcPct val="152800"/>
              </a:lnSpc>
            </a:pPr>
            <a:r>
              <a:rPr sz="1200" spc="25" dirty="0">
                <a:latin typeface="Malgun Gothic"/>
                <a:cs typeface="Malgun Gothic"/>
              </a:rPr>
              <a:t>In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this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lesson,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we’ve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looked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how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to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use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with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nouns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pronouns,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but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what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if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you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want</a:t>
            </a:r>
            <a:r>
              <a:rPr sz="1200" spc="10" dirty="0">
                <a:latin typeface="Malgun Gothic"/>
                <a:cs typeface="Malgun Gothic"/>
              </a:rPr>
              <a:t> to </a:t>
            </a:r>
            <a:r>
              <a:rPr sz="1200" spc="40" dirty="0">
                <a:latin typeface="Malgun Gothic"/>
                <a:cs typeface="Malgun Gothic"/>
              </a:rPr>
              <a:t>say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“also”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or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“too”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about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verbs?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Stay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tuned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because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we’ll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covering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that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our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next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lesson!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39180" cy="87934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14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Using</a:t>
            </a:r>
            <a:r>
              <a:rPr sz="1200" b="1" spc="10" dirty="0">
                <a:latin typeface="Malgun Gothic"/>
                <a:cs typeface="Malgun Gothic"/>
              </a:rPr>
              <a:t> </a:t>
            </a:r>
            <a:r>
              <a:rPr sz="1200" b="1" spc="-45" dirty="0">
                <a:latin typeface="Malgun Gothic"/>
                <a:cs typeface="Malgun Gothic"/>
              </a:rPr>
              <a:t>-</a:t>
            </a:r>
            <a:r>
              <a:rPr sz="1200" b="1" spc="-114" dirty="0">
                <a:latin typeface="Malgun Gothic"/>
                <a:cs typeface="Malgun Gothic"/>
              </a:rPr>
              <a:t>도</a:t>
            </a:r>
            <a:r>
              <a:rPr sz="1200" b="1" spc="1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with</a:t>
            </a:r>
            <a:r>
              <a:rPr sz="1200" b="1" spc="15" dirty="0">
                <a:latin typeface="Malgun Gothic"/>
                <a:cs typeface="Malgun Gothic"/>
              </a:rPr>
              <a:t> </a:t>
            </a:r>
            <a:r>
              <a:rPr sz="1200" b="1" spc="-20" dirty="0">
                <a:latin typeface="Malgun Gothic"/>
                <a:cs typeface="Malgun Gothic"/>
              </a:rPr>
              <a:t>verbs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715" algn="just">
              <a:lnSpc>
                <a:spcPct val="152800"/>
              </a:lnSpc>
              <a:spcBef>
                <a:spcPts val="5"/>
              </a:spcBef>
            </a:pPr>
            <a:r>
              <a:rPr sz="1200" spc="10" dirty="0">
                <a:latin typeface="Malgun Gothic"/>
                <a:cs typeface="Malgun Gothic"/>
              </a:rPr>
              <a:t>Using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with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nouns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pronouns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is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relatively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simple,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since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you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just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have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to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add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after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noun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or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pronoun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as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explained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previous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lesson.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Let</a:t>
            </a:r>
            <a:r>
              <a:rPr sz="1200" b="1" spc="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us</a:t>
            </a:r>
            <a:r>
              <a:rPr sz="1200" b="1" spc="5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review.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물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주세요.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[mul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ju-se-yo.]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Give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water, </a:t>
            </a:r>
            <a:r>
              <a:rPr sz="1200" spc="-10" dirty="0">
                <a:latin typeface="Malgun Gothic"/>
                <a:cs typeface="Malgun Gothic"/>
              </a:rPr>
              <a:t>please.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물</a:t>
            </a:r>
            <a:r>
              <a:rPr sz="1200" b="1" spc="-105" dirty="0">
                <a:latin typeface="Malgun Gothic"/>
                <a:cs typeface="Malgun Gothic"/>
              </a:rPr>
              <a:t>도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주세요.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[mul-do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ju-se-yo.]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Give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water, </a:t>
            </a:r>
            <a:r>
              <a:rPr sz="1200" b="1" dirty="0">
                <a:latin typeface="Malgun Gothic"/>
                <a:cs typeface="Malgun Gothic"/>
              </a:rPr>
              <a:t>too</a:t>
            </a:r>
            <a:r>
              <a:rPr sz="1200" dirty="0">
                <a:latin typeface="Malgun Gothic"/>
                <a:cs typeface="Malgun Gothic"/>
              </a:rPr>
              <a:t>,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please.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내일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갈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거예요.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[nae-il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gal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geo-</a:t>
            </a:r>
            <a:r>
              <a:rPr sz="1200" spc="-10" dirty="0">
                <a:latin typeface="Malgun Gothic"/>
                <a:cs typeface="Malgun Gothic"/>
              </a:rPr>
              <a:t>ye-</a:t>
            </a:r>
            <a:r>
              <a:rPr sz="1200" dirty="0">
                <a:latin typeface="Malgun Gothic"/>
                <a:cs typeface="Malgun Gothic"/>
              </a:rPr>
              <a:t>yo.]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go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tomorrow.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00" dirty="0">
                <a:latin typeface="Malgun Gothic"/>
                <a:cs typeface="Malgun Gothic"/>
              </a:rPr>
              <a:t>내일</a:t>
            </a:r>
            <a:r>
              <a:rPr sz="1200" b="1" spc="-100" dirty="0">
                <a:latin typeface="Malgun Gothic"/>
                <a:cs typeface="Malgun Gothic"/>
              </a:rPr>
              <a:t>도</a:t>
            </a:r>
            <a:r>
              <a:rPr sz="1200" b="1" spc="-1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갈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거예요.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[nae-il-do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gal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geo-</a:t>
            </a:r>
            <a:r>
              <a:rPr sz="1200" spc="-10" dirty="0">
                <a:latin typeface="Malgun Gothic"/>
                <a:cs typeface="Malgun Gothic"/>
              </a:rPr>
              <a:t>ye-</a:t>
            </a:r>
            <a:r>
              <a:rPr sz="1200" dirty="0">
                <a:latin typeface="Malgun Gothic"/>
                <a:cs typeface="Malgun Gothic"/>
              </a:rPr>
              <a:t>yo.]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go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(again)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tomorrow,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b="1" spc="-20" dirty="0">
                <a:latin typeface="Malgun Gothic"/>
                <a:cs typeface="Malgun Gothic"/>
              </a:rPr>
              <a:t>too</a:t>
            </a:r>
            <a:r>
              <a:rPr sz="1200" spc="-20" dirty="0"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Now,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order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-</a:t>
            </a:r>
            <a:r>
              <a:rPr sz="1200" dirty="0">
                <a:latin typeface="Malgun Gothic"/>
                <a:cs typeface="Malgun Gothic"/>
              </a:rPr>
              <a:t>도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verbs,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we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need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learn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change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into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 </a:t>
            </a:r>
            <a:r>
              <a:rPr sz="1200" spc="-10" dirty="0">
                <a:latin typeface="Malgun Gothic"/>
                <a:cs typeface="Malgun Gothic"/>
              </a:rPr>
              <a:t>noun.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Malgun Gothic"/>
                <a:cs typeface="Malgun Gothic"/>
              </a:rPr>
              <a:t>Using</a:t>
            </a:r>
            <a:r>
              <a:rPr sz="1200" b="1" spc="-15" dirty="0">
                <a:latin typeface="Malgun Gothic"/>
                <a:cs typeface="Malgun Gothic"/>
              </a:rPr>
              <a:t> </a:t>
            </a:r>
            <a:r>
              <a:rPr sz="1200" b="1" spc="-55" dirty="0">
                <a:latin typeface="Malgun Gothic"/>
                <a:cs typeface="Malgun Gothic"/>
              </a:rPr>
              <a:t>-</a:t>
            </a:r>
            <a:r>
              <a:rPr sz="1200" b="1" spc="-1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도</a:t>
            </a:r>
            <a:r>
              <a:rPr sz="1200" b="1" spc="-1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with</a:t>
            </a:r>
            <a:r>
              <a:rPr sz="1200" b="1" spc="-15" dirty="0">
                <a:latin typeface="Malgun Gothic"/>
                <a:cs typeface="Malgun Gothic"/>
              </a:rPr>
              <a:t> </a:t>
            </a:r>
            <a:r>
              <a:rPr sz="1200" b="1" spc="-20" dirty="0">
                <a:latin typeface="Malgun Gothic"/>
                <a:cs typeface="Malgun Gothic"/>
              </a:rPr>
              <a:t>verbs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b="1" spc="-170" dirty="0">
                <a:latin typeface="Malgun Gothic"/>
                <a:cs typeface="Malgun Gothic"/>
              </a:rPr>
              <a:t>=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Noun</a:t>
            </a:r>
            <a:r>
              <a:rPr sz="1200" b="1" u="sng" spc="-4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form</a:t>
            </a:r>
            <a:r>
              <a:rPr sz="1200" b="1" u="sng" spc="-5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of</a:t>
            </a:r>
            <a:r>
              <a:rPr sz="1200" b="1" u="sng" spc="-4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the</a:t>
            </a:r>
            <a:r>
              <a:rPr sz="1200" b="1" u="sng" spc="-4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verb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+</a:t>
            </a:r>
            <a:r>
              <a:rPr sz="1200" b="1" spc="-45" dirty="0">
                <a:latin typeface="Malgun Gothic"/>
                <a:cs typeface="Malgun Gothic"/>
              </a:rPr>
              <a:t> -</a:t>
            </a:r>
            <a:r>
              <a:rPr sz="1200" b="1" spc="-114" dirty="0">
                <a:latin typeface="Malgun Gothic"/>
                <a:cs typeface="Malgun Gothic"/>
              </a:rPr>
              <a:t>도</a:t>
            </a:r>
            <a:r>
              <a:rPr sz="1200" b="1" spc="-45" dirty="0">
                <a:latin typeface="Malgun Gothic"/>
                <a:cs typeface="Malgun Gothic"/>
              </a:rPr>
              <a:t> </a:t>
            </a:r>
            <a:r>
              <a:rPr sz="1200" b="1" spc="-25" dirty="0">
                <a:latin typeface="Malgun Gothic"/>
                <a:cs typeface="Malgun Gothic"/>
              </a:rPr>
              <a:t>하다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spc="-25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can’t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just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use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with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verb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itself,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have</a:t>
            </a:r>
            <a:r>
              <a:rPr sz="1200" spc="5" dirty="0">
                <a:latin typeface="Malgun Gothic"/>
                <a:cs typeface="Malgun Gothic"/>
              </a:rPr>
              <a:t> to </a:t>
            </a:r>
            <a:r>
              <a:rPr sz="1200" spc="15" dirty="0">
                <a:latin typeface="Malgun Gothic"/>
                <a:cs typeface="Malgun Gothic"/>
              </a:rPr>
              <a:t>change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verb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into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20" dirty="0">
                <a:latin typeface="Malgun Gothic"/>
                <a:cs typeface="Malgun Gothic"/>
              </a:rPr>
              <a:t> noun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form.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By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doing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this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adding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the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verb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하다,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are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literally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saying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“to</a:t>
            </a:r>
            <a:r>
              <a:rPr sz="1200" spc="5" dirty="0">
                <a:latin typeface="Malgun Gothic"/>
                <a:cs typeface="Malgun Gothic"/>
              </a:rPr>
              <a:t> do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verb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noun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form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also”.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6985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may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sound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complicated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different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from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any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other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conjugation. </a:t>
            </a:r>
            <a:r>
              <a:rPr sz="1200" spc="65" dirty="0">
                <a:latin typeface="Malgun Gothic"/>
                <a:cs typeface="Malgun Gothic"/>
              </a:rPr>
              <a:t>Just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remember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[-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hada]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20" dirty="0">
                <a:latin typeface="Malgun Gothic"/>
                <a:cs typeface="Malgun Gothic"/>
              </a:rPr>
              <a:t> set.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How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do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you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change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spc="55" dirty="0">
                <a:latin typeface="Malgun Gothic"/>
                <a:cs typeface="Malgun Gothic"/>
              </a:rPr>
              <a:t>a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verb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into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spc="55" dirty="0">
                <a:latin typeface="Malgun Gothic"/>
                <a:cs typeface="Malgun Gothic"/>
              </a:rPr>
              <a:t>a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noun?</a:t>
            </a:r>
            <a:endParaRPr sz="1200">
              <a:latin typeface="Malgun Gothic"/>
              <a:cs typeface="Malgun Gothic"/>
            </a:endParaRPr>
          </a:p>
          <a:p>
            <a:pPr marL="12700" marR="5715" algn="just">
              <a:lnSpc>
                <a:spcPct val="152800"/>
              </a:lnSpc>
              <a:spcBef>
                <a:spcPts val="800"/>
              </a:spcBef>
            </a:pPr>
            <a:r>
              <a:rPr sz="1200" dirty="0">
                <a:latin typeface="Malgun Gothic"/>
                <a:cs typeface="Malgun Gothic"/>
              </a:rPr>
              <a:t>There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few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different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ways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change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into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noun.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similar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using </a:t>
            </a:r>
            <a:r>
              <a:rPr sz="1200" dirty="0">
                <a:latin typeface="Malgun Gothic"/>
                <a:cs typeface="Malgun Gothic"/>
              </a:rPr>
              <a:t>verbs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“to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do”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“doing”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format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using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nouns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(i.e.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37910" cy="840486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14</a:t>
            </a:r>
            <a:endParaRPr sz="2000">
              <a:latin typeface="Arial"/>
              <a:cs typeface="Arial"/>
            </a:endParaRPr>
          </a:p>
          <a:p>
            <a:pPr marL="12700" marR="5715">
              <a:lnSpc>
                <a:spcPct val="152800"/>
              </a:lnSpc>
              <a:spcBef>
                <a:spcPts val="1764"/>
              </a:spcBef>
            </a:pPr>
            <a:r>
              <a:rPr sz="1200" dirty="0">
                <a:latin typeface="Malgun Gothic"/>
                <a:cs typeface="Malgun Gothic"/>
              </a:rPr>
              <a:t>act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action,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sing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song,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etc.)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today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we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looking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one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those ways.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Adding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spc="-45" dirty="0">
                <a:latin typeface="Malgun Gothic"/>
                <a:cs typeface="Malgun Gothic"/>
              </a:rPr>
              <a:t>-</a:t>
            </a:r>
            <a:r>
              <a:rPr sz="1200" b="1" spc="-114" dirty="0">
                <a:latin typeface="Malgun Gothic"/>
                <a:cs typeface="Malgun Gothic"/>
              </a:rPr>
              <a:t>기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[-gi]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the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verb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stem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change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spc="55" dirty="0">
                <a:latin typeface="Malgun Gothic"/>
                <a:cs typeface="Malgun Gothic"/>
              </a:rPr>
              <a:t>a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verb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into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spc="55" dirty="0">
                <a:latin typeface="Malgun Gothic"/>
                <a:cs typeface="Malgun Gothic"/>
              </a:rPr>
              <a:t>a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20" dirty="0">
                <a:latin typeface="Malgun Gothic"/>
                <a:cs typeface="Malgun Gothic"/>
              </a:rPr>
              <a:t>noun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보다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[bo-da]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Noun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form: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보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기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보기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[bo-</a:t>
            </a:r>
            <a:r>
              <a:rPr sz="1200" spc="-25" dirty="0">
                <a:latin typeface="Malgun Gothic"/>
                <a:cs typeface="Malgun Gothic"/>
              </a:rPr>
              <a:t>gi]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b="1" spc="-105" dirty="0">
                <a:latin typeface="Malgun Gothic"/>
                <a:cs typeface="Malgun Gothic"/>
              </a:rPr>
              <a:t>보다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75" dirty="0">
                <a:latin typeface="Malgun Gothic"/>
                <a:cs typeface="Malgun Gothic"/>
              </a:rPr>
              <a:t>--</a:t>
            </a:r>
            <a:r>
              <a:rPr sz="1200" b="1" spc="-135" dirty="0">
                <a:latin typeface="Malgun Gothic"/>
                <a:cs typeface="Malgun Gothic"/>
              </a:rPr>
              <a:t>&gt;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100" dirty="0">
                <a:latin typeface="Malgun Gothic"/>
                <a:cs typeface="Malgun Gothic"/>
              </a:rPr>
              <a:t>보기도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하다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[bo-gi-</a:t>
            </a:r>
            <a:r>
              <a:rPr sz="1200" b="1" dirty="0">
                <a:latin typeface="Malgun Gothic"/>
                <a:cs typeface="Malgun Gothic"/>
              </a:rPr>
              <a:t>do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ha-da]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=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also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see,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even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25" dirty="0"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먹다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[meok-da]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25" dirty="0">
                <a:latin typeface="Malgun Gothic"/>
                <a:cs typeface="Malgun Gothic"/>
              </a:rPr>
              <a:t> eat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Noun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먹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기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먹기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[meok-</a:t>
            </a:r>
            <a:r>
              <a:rPr sz="1200" spc="-25" dirty="0">
                <a:latin typeface="Malgun Gothic"/>
                <a:cs typeface="Malgun Gothic"/>
              </a:rPr>
              <a:t>gi]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b="1" spc="-105" dirty="0">
                <a:latin typeface="Malgun Gothic"/>
                <a:cs typeface="Malgun Gothic"/>
              </a:rPr>
              <a:t>먹기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75" dirty="0">
                <a:latin typeface="Malgun Gothic"/>
                <a:cs typeface="Malgun Gothic"/>
              </a:rPr>
              <a:t>--</a:t>
            </a:r>
            <a:r>
              <a:rPr sz="1200" b="1" spc="-135" dirty="0">
                <a:latin typeface="Malgun Gothic"/>
                <a:cs typeface="Malgun Gothic"/>
              </a:rPr>
              <a:t>&gt;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spc="-100" dirty="0">
                <a:latin typeface="Malgun Gothic"/>
                <a:cs typeface="Malgun Gothic"/>
              </a:rPr>
              <a:t>먹기도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하다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[meok-gi-do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ha-da]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=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to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also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eat,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to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even</a:t>
            </a:r>
            <a:r>
              <a:rPr sz="1200" b="1" spc="-25" dirty="0">
                <a:latin typeface="Malgun Gothic"/>
                <a:cs typeface="Malgun Gothic"/>
              </a:rPr>
              <a:t> eat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spc="-25" dirty="0">
                <a:latin typeface="Malgun Gothic"/>
                <a:cs typeface="Malgun Gothic"/>
              </a:rPr>
              <a:t>More</a:t>
            </a:r>
            <a:r>
              <a:rPr sz="1200" b="1" spc="-7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잡다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[jap-da]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catch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잡기도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[jap-gi-do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ha-da]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catch,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catch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5" dirty="0">
                <a:latin typeface="Malgun Gothic"/>
                <a:cs typeface="Malgun Gothic"/>
              </a:rPr>
              <a:t>팔다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[pal-da]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sell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팔기도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[pal-</a:t>
            </a:r>
            <a:r>
              <a:rPr sz="1200" spc="-20" dirty="0">
                <a:latin typeface="Malgun Gothic"/>
                <a:cs typeface="Malgun Gothic"/>
              </a:rPr>
              <a:t>gi-do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ha-da]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sell,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sell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사다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[sa-da]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buy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사기도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[sa-gi-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ha-da]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buy,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buy</a:t>
            </a:r>
            <a:endParaRPr sz="1200">
              <a:latin typeface="Malgun Gothic"/>
              <a:cs typeface="Malgun Gothic"/>
            </a:endParaRPr>
          </a:p>
          <a:p>
            <a:pPr marL="203200" marR="5080" algn="just">
              <a:lnSpc>
                <a:spcPct val="167900"/>
              </a:lnSpc>
              <a:spcBef>
                <a:spcPts val="2075"/>
              </a:spcBef>
            </a:pPr>
            <a:r>
              <a:rPr sz="1100" spc="50" dirty="0">
                <a:latin typeface="Malgun Gothic"/>
                <a:cs typeface="Malgun Gothic"/>
              </a:rPr>
              <a:t>**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10" dirty="0">
                <a:latin typeface="Malgun Gothic"/>
                <a:cs typeface="Malgun Gothic"/>
              </a:rPr>
              <a:t>Note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30" dirty="0">
                <a:latin typeface="Malgun Gothic"/>
                <a:cs typeface="Malgun Gothic"/>
              </a:rPr>
              <a:t>that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verbs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30" dirty="0">
                <a:latin typeface="Malgun Gothic"/>
                <a:cs typeface="Malgun Gothic"/>
              </a:rPr>
              <a:t>that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are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in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the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15" dirty="0">
                <a:latin typeface="Malgun Gothic"/>
                <a:cs typeface="Malgun Gothic"/>
              </a:rPr>
              <a:t>form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5" dirty="0">
                <a:latin typeface="Malgun Gothic"/>
                <a:cs typeface="Malgun Gothic"/>
              </a:rPr>
              <a:t>of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“Noun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175" dirty="0">
                <a:latin typeface="Malgun Gothic"/>
                <a:cs typeface="Malgun Gothic"/>
              </a:rPr>
              <a:t>+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30" dirty="0">
                <a:latin typeface="Malgun Gothic"/>
                <a:cs typeface="Malgun Gothic"/>
              </a:rPr>
              <a:t>하다”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already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40" dirty="0">
                <a:latin typeface="Malgun Gothic"/>
                <a:cs typeface="Malgun Gothic"/>
              </a:rPr>
              <a:t>(i.e.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65" dirty="0">
                <a:latin typeface="Malgun Gothic"/>
                <a:cs typeface="Malgun Gothic"/>
              </a:rPr>
              <a:t>공부하다,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65" dirty="0">
                <a:latin typeface="Malgun Gothic"/>
                <a:cs typeface="Malgun Gothic"/>
              </a:rPr>
              <a:t>청소하다,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노래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spc="-40" dirty="0">
                <a:latin typeface="Malgun Gothic"/>
                <a:cs typeface="Malgun Gothic"/>
              </a:rPr>
              <a:t>하다,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-65" dirty="0">
                <a:latin typeface="Malgun Gothic"/>
                <a:cs typeface="Malgun Gothic"/>
              </a:rPr>
              <a:t>준비하다,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-65" dirty="0">
                <a:latin typeface="Malgun Gothic"/>
                <a:cs typeface="Malgun Gothic"/>
              </a:rPr>
              <a:t>요리하다,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0" dirty="0">
                <a:latin typeface="Malgun Gothic"/>
                <a:cs typeface="Malgun Gothic"/>
              </a:rPr>
              <a:t>etc)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0" dirty="0">
                <a:latin typeface="Malgun Gothic"/>
                <a:cs typeface="Malgun Gothic"/>
              </a:rPr>
              <a:t>don’t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0" dirty="0">
                <a:latin typeface="Malgun Gothic"/>
                <a:cs typeface="Malgun Gothic"/>
              </a:rPr>
              <a:t>have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5" dirty="0">
                <a:latin typeface="Malgun Gothic"/>
                <a:cs typeface="Malgun Gothic"/>
              </a:rPr>
              <a:t>to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10" dirty="0">
                <a:latin typeface="Malgun Gothic"/>
                <a:cs typeface="Malgun Gothic"/>
              </a:rPr>
              <a:t>be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5" dirty="0">
                <a:latin typeface="Malgun Gothic"/>
                <a:cs typeface="Malgun Gothic"/>
              </a:rPr>
              <a:t>changed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in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this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35" dirty="0">
                <a:latin typeface="Malgun Gothic"/>
                <a:cs typeface="Malgun Gothic"/>
              </a:rPr>
              <a:t>manner.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-30" dirty="0">
                <a:latin typeface="Malgun Gothic"/>
                <a:cs typeface="Malgun Gothic"/>
              </a:rPr>
              <a:t>You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can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0" dirty="0">
                <a:latin typeface="Malgun Gothic"/>
                <a:cs typeface="Malgun Gothic"/>
              </a:rPr>
              <a:t>just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15" dirty="0">
                <a:latin typeface="Malgun Gothic"/>
                <a:cs typeface="Malgun Gothic"/>
              </a:rPr>
              <a:t>separate</a:t>
            </a:r>
            <a:r>
              <a:rPr sz="1100" spc="1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the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noun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part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15" dirty="0">
                <a:latin typeface="Malgun Gothic"/>
                <a:cs typeface="Malgun Gothic"/>
              </a:rPr>
              <a:t>from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하다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30" dirty="0">
                <a:latin typeface="Malgun Gothic"/>
                <a:cs typeface="Malgun Gothic"/>
              </a:rPr>
              <a:t>and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add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50" dirty="0">
                <a:latin typeface="Malgun Gothic"/>
                <a:cs typeface="Malgun Gothic"/>
              </a:rPr>
              <a:t>-</a:t>
            </a:r>
            <a:r>
              <a:rPr sz="1100" spc="-125" dirty="0">
                <a:latin typeface="Malgun Gothic"/>
                <a:cs typeface="Malgun Gothic"/>
              </a:rPr>
              <a:t>도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after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the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noun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35" dirty="0">
                <a:latin typeface="Malgun Gothic"/>
                <a:cs typeface="Malgun Gothic"/>
              </a:rPr>
              <a:t>part.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40" dirty="0">
                <a:latin typeface="Malgun Gothic"/>
                <a:cs typeface="Malgun Gothic"/>
              </a:rPr>
              <a:t>(i.e.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공부도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45" dirty="0">
                <a:latin typeface="Malgun Gothic"/>
                <a:cs typeface="Malgun Gothic"/>
              </a:rPr>
              <a:t>하다,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청소도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45" dirty="0">
                <a:latin typeface="Malgun Gothic"/>
                <a:cs typeface="Malgun Gothic"/>
              </a:rPr>
              <a:t>하다,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노래도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spc="-45" dirty="0">
                <a:latin typeface="Malgun Gothic"/>
                <a:cs typeface="Malgun Gothic"/>
              </a:rPr>
              <a:t>하다,</a:t>
            </a:r>
            <a:r>
              <a:rPr sz="1100" spc="-8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준비도</a:t>
            </a:r>
            <a:r>
              <a:rPr sz="1100" spc="-80" dirty="0">
                <a:latin typeface="Malgun Gothic"/>
                <a:cs typeface="Malgun Gothic"/>
              </a:rPr>
              <a:t> </a:t>
            </a:r>
            <a:r>
              <a:rPr sz="1100" spc="-45" dirty="0">
                <a:latin typeface="Malgun Gothic"/>
                <a:cs typeface="Malgun Gothic"/>
              </a:rPr>
              <a:t>하다,</a:t>
            </a:r>
            <a:r>
              <a:rPr sz="1100" spc="-8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요리도</a:t>
            </a:r>
            <a:r>
              <a:rPr sz="1100" spc="-80" dirty="0">
                <a:latin typeface="Malgun Gothic"/>
                <a:cs typeface="Malgun Gothic"/>
              </a:rPr>
              <a:t> </a:t>
            </a:r>
            <a:r>
              <a:rPr sz="1100" spc="-45" dirty="0">
                <a:latin typeface="Malgun Gothic"/>
                <a:cs typeface="Malgun Gothic"/>
              </a:rPr>
              <a:t>하다,</a:t>
            </a:r>
            <a:r>
              <a:rPr sz="1100" spc="-80" dirty="0">
                <a:latin typeface="Malgun Gothic"/>
                <a:cs typeface="Malgun Gothic"/>
              </a:rPr>
              <a:t> </a:t>
            </a:r>
            <a:r>
              <a:rPr sz="1100" spc="20" dirty="0">
                <a:latin typeface="Malgun Gothic"/>
                <a:cs typeface="Malgun Gothic"/>
              </a:rPr>
              <a:t>etc)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3678554" cy="10464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14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Sample</a:t>
            </a:r>
            <a:r>
              <a:rPr sz="1200" b="1" spc="16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1518415"/>
            <a:ext cx="153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Malgun Gothic"/>
                <a:cs typeface="Malgun Gothic"/>
              </a:rPr>
              <a:t>1.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1200" y="4591815"/>
            <a:ext cx="153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Malgun Gothic"/>
                <a:cs typeface="Malgun Gothic"/>
              </a:rPr>
              <a:t>2.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9099" y="1436495"/>
            <a:ext cx="2954655" cy="8636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영어도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가르쳐요.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[jeo-neun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yeong-</a:t>
            </a:r>
            <a:r>
              <a:rPr sz="1200" spc="-20" dirty="0">
                <a:latin typeface="Malgun Gothic"/>
                <a:cs typeface="Malgun Gothic"/>
              </a:rPr>
              <a:t>eo-do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ga-</a:t>
            </a:r>
            <a:r>
              <a:rPr sz="1200" dirty="0">
                <a:latin typeface="Malgun Gothic"/>
                <a:cs typeface="Malgun Gothic"/>
              </a:rPr>
              <a:t>reu-chyeo-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 teach English as </a:t>
            </a:r>
            <a:r>
              <a:rPr sz="1200" spc="-20" dirty="0">
                <a:latin typeface="Malgun Gothic"/>
                <a:cs typeface="Malgun Gothic"/>
              </a:rPr>
              <a:t>well.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9099" y="2554095"/>
            <a:ext cx="3558540" cy="14224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영어를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가르치기도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[jeo-neun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yeong-</a:t>
            </a:r>
            <a:r>
              <a:rPr sz="1200" spc="-20" dirty="0">
                <a:latin typeface="Malgun Gothic"/>
                <a:cs typeface="Malgun Gothic"/>
              </a:rPr>
              <a:t>eo-</a:t>
            </a:r>
            <a:r>
              <a:rPr sz="1200" dirty="0">
                <a:latin typeface="Malgun Gothic"/>
                <a:cs typeface="Malgun Gothic"/>
              </a:rPr>
              <a:t>reul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ga-</a:t>
            </a:r>
            <a:r>
              <a:rPr sz="1200" spc="-10" dirty="0">
                <a:latin typeface="Malgun Gothic"/>
                <a:cs typeface="Malgun Gothic"/>
              </a:rPr>
              <a:t>reu-chi-gi-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hae-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teach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English.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teach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English.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teacher.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9099" y="4502495"/>
            <a:ext cx="2335530" cy="8636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spc="-100" dirty="0">
                <a:latin typeface="Malgun Gothic"/>
                <a:cs typeface="Malgun Gothic"/>
              </a:rPr>
              <a:t>컴퓨터도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고쳐요.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[keom-pyu-</a:t>
            </a:r>
            <a:r>
              <a:rPr sz="1200" spc="-10" dirty="0">
                <a:latin typeface="Malgun Gothic"/>
                <a:cs typeface="Malgun Gothic"/>
              </a:rPr>
              <a:t>teo-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go-</a:t>
            </a:r>
            <a:r>
              <a:rPr sz="1200" spc="-10" dirty="0">
                <a:latin typeface="Malgun Gothic"/>
                <a:cs typeface="Malgun Gothic"/>
              </a:rPr>
              <a:t>chyeo-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 fix computers as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well.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9099" y="5620095"/>
            <a:ext cx="2938780" cy="11430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spc="-100" dirty="0">
                <a:latin typeface="Malgun Gothic"/>
                <a:cs typeface="Malgun Gothic"/>
              </a:rPr>
              <a:t>컴퓨터를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고치기도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[keom-pyu-</a:t>
            </a:r>
            <a:r>
              <a:rPr sz="1200" spc="-10" dirty="0">
                <a:latin typeface="Malgun Gothic"/>
                <a:cs typeface="Malgun Gothic"/>
              </a:rPr>
              <a:t>teo-</a:t>
            </a:r>
            <a:r>
              <a:rPr sz="1200" dirty="0">
                <a:latin typeface="Malgun Gothic"/>
                <a:cs typeface="Malgun Gothic"/>
              </a:rPr>
              <a:t>reul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spc="-40" dirty="0">
                <a:latin typeface="Malgun Gothic"/>
                <a:cs typeface="Malgun Gothic"/>
              </a:rPr>
              <a:t>go-</a:t>
            </a:r>
            <a:r>
              <a:rPr sz="1200" spc="-20" dirty="0">
                <a:latin typeface="Malgun Gothic"/>
                <a:cs typeface="Malgun Gothic"/>
              </a:rPr>
              <a:t>chi-gi-do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hae-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fix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computers.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fix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computers.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41085" cy="47802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15</a:t>
            </a:r>
            <a:endParaRPr sz="2000">
              <a:latin typeface="Arial"/>
              <a:cs typeface="Arial"/>
            </a:endParaRPr>
          </a:p>
          <a:p>
            <a:pPr marL="12700" marR="7620" algn="just">
              <a:lnSpc>
                <a:spcPct val="152800"/>
              </a:lnSpc>
              <a:spcBef>
                <a:spcPts val="1764"/>
              </a:spcBef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lesson,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we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learn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"</a:t>
            </a:r>
            <a:r>
              <a:rPr sz="1200" b="1" spc="65" dirty="0">
                <a:latin typeface="Malgun Gothic"/>
                <a:cs typeface="Malgun Gothic"/>
              </a:rPr>
              <a:t>only</a:t>
            </a:r>
            <a:r>
              <a:rPr sz="1200" spc="65" dirty="0">
                <a:latin typeface="Malgun Gothic"/>
                <a:cs typeface="Malgun Gothic"/>
              </a:rPr>
              <a:t>"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Korean.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There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few </a:t>
            </a:r>
            <a:r>
              <a:rPr sz="1200" dirty="0">
                <a:latin typeface="Malgun Gothic"/>
                <a:cs typeface="Malgun Gothic"/>
              </a:rPr>
              <a:t>different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ways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"only"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Korean,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most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basic</a:t>
            </a:r>
            <a:r>
              <a:rPr sz="1200" spc="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way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saying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adding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 </a:t>
            </a:r>
            <a:r>
              <a:rPr sz="1200" spc="-105" dirty="0">
                <a:latin typeface="Malgun Gothic"/>
                <a:cs typeface="Malgun Gothic"/>
              </a:rPr>
              <a:t>만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[-man]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after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noun,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pronoun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noun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</a:t>
            </a:r>
            <a:r>
              <a:rPr sz="1200" spc="-25" dirty="0">
                <a:latin typeface="Malgun Gothic"/>
                <a:cs typeface="Malgun Gothic"/>
              </a:rPr>
              <a:t> (-</a:t>
            </a:r>
            <a:r>
              <a:rPr sz="1200" spc="-40" dirty="0">
                <a:latin typeface="Malgun Gothic"/>
                <a:cs typeface="Malgun Gothic"/>
              </a:rPr>
              <a:t>기)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1.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Adding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spc="-45" dirty="0">
                <a:latin typeface="Malgun Gothic"/>
                <a:cs typeface="Malgun Gothic"/>
              </a:rPr>
              <a:t>-</a:t>
            </a:r>
            <a:r>
              <a:rPr sz="1200" b="1" spc="-114" dirty="0">
                <a:latin typeface="Malgun Gothic"/>
                <a:cs typeface="Malgun Gothic"/>
              </a:rPr>
              <a:t>만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after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nouns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and </a:t>
            </a:r>
            <a:r>
              <a:rPr sz="1200" b="1" spc="-10" dirty="0">
                <a:latin typeface="Malgun Gothic"/>
                <a:cs typeface="Malgun Gothic"/>
              </a:rPr>
              <a:t>pronouns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이것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만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이것만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[i-</a:t>
            </a:r>
            <a:r>
              <a:rPr sz="1200" spc="-10" dirty="0">
                <a:latin typeface="Malgun Gothic"/>
                <a:cs typeface="Malgun Gothic"/>
              </a:rPr>
              <a:t>geot-</a:t>
            </a:r>
            <a:r>
              <a:rPr sz="1200" dirty="0">
                <a:latin typeface="Malgun Gothic"/>
                <a:cs typeface="Malgun Gothic"/>
              </a:rPr>
              <a:t>man]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this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ex)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이것만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살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거예요.</a:t>
            </a:r>
            <a:r>
              <a:rPr sz="1200" spc="-20" dirty="0">
                <a:latin typeface="Malgun Gothic"/>
                <a:cs typeface="Malgun Gothic"/>
              </a:rPr>
              <a:t> [i-</a:t>
            </a:r>
            <a:r>
              <a:rPr sz="1200" spc="-10" dirty="0">
                <a:latin typeface="Malgun Gothic"/>
                <a:cs typeface="Malgun Gothic"/>
              </a:rPr>
              <a:t>geot-</a:t>
            </a:r>
            <a:r>
              <a:rPr sz="1200" dirty="0">
                <a:latin typeface="Malgun Gothic"/>
                <a:cs typeface="Malgun Gothic"/>
              </a:rPr>
              <a:t>man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sal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geo-</a:t>
            </a:r>
            <a:r>
              <a:rPr sz="1200" spc="-10" dirty="0">
                <a:latin typeface="Malgun Gothic"/>
                <a:cs typeface="Malgun Gothic"/>
              </a:rPr>
              <a:t>ye-</a:t>
            </a:r>
            <a:r>
              <a:rPr sz="1200" dirty="0">
                <a:latin typeface="Malgun Gothic"/>
                <a:cs typeface="Malgun Gothic"/>
              </a:rPr>
              <a:t>yo]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buy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this.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저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만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저만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[jeo-man]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only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ex)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저만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들었어요.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[jeo-man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deu-</a:t>
            </a:r>
            <a:r>
              <a:rPr sz="1200" spc="-10" dirty="0">
                <a:latin typeface="Malgun Gothic"/>
                <a:cs typeface="Malgun Gothic"/>
              </a:rPr>
              <a:t>reo-</a:t>
            </a:r>
            <a:r>
              <a:rPr sz="1200" dirty="0">
                <a:latin typeface="Malgun Gothic"/>
                <a:cs typeface="Malgun Gothic"/>
              </a:rPr>
              <a:t>sseo-yo]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heard.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커피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만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커피만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[keo-pi-man]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coffee</a:t>
            </a: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spc="50" dirty="0">
                <a:latin typeface="Malgun Gothic"/>
                <a:cs typeface="Malgun Gothic"/>
              </a:rPr>
              <a:t>ex)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아침에는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커피만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마셔요.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[a-chi-me-neun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keo-pi-man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ma-</a:t>
            </a:r>
            <a:r>
              <a:rPr sz="1200" dirty="0">
                <a:latin typeface="Malgun Gothic"/>
                <a:cs typeface="Malgun Gothic"/>
              </a:rPr>
              <a:t>syeo-yo]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drink </a:t>
            </a:r>
            <a:r>
              <a:rPr sz="1200" dirty="0">
                <a:latin typeface="Malgun Gothic"/>
                <a:cs typeface="Malgun Gothic"/>
              </a:rPr>
              <a:t>coffee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morning.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5709415"/>
            <a:ext cx="6136640" cy="254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Malgun Gothic"/>
                <a:cs typeface="Malgun Gothic"/>
              </a:rPr>
              <a:t>2.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Adding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spc="-45" dirty="0">
                <a:latin typeface="Malgun Gothic"/>
                <a:cs typeface="Malgun Gothic"/>
              </a:rPr>
              <a:t>-</a:t>
            </a:r>
            <a:r>
              <a:rPr sz="1200" b="1" spc="-114" dirty="0">
                <a:latin typeface="Malgun Gothic"/>
                <a:cs typeface="Malgun Gothic"/>
              </a:rPr>
              <a:t>만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after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noun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forms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of</a:t>
            </a:r>
            <a:r>
              <a:rPr sz="1200" b="1" spc="-20" dirty="0">
                <a:latin typeface="Malgun Gothic"/>
                <a:cs typeface="Malgun Gothic"/>
              </a:rPr>
              <a:t> verbs</a:t>
            </a: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52800"/>
              </a:lnSpc>
              <a:spcBef>
                <a:spcPts val="800"/>
              </a:spcBef>
            </a:pPr>
            <a:r>
              <a:rPr sz="1200" dirty="0">
                <a:latin typeface="Malgun Gothic"/>
                <a:cs typeface="Malgun Gothic"/>
              </a:rPr>
              <a:t>**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order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만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after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verb,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need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change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into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noun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form </a:t>
            </a:r>
            <a:r>
              <a:rPr sz="1200" dirty="0">
                <a:latin typeface="Malgun Gothic"/>
                <a:cs typeface="Malgun Gothic"/>
              </a:rPr>
              <a:t>using</a:t>
            </a:r>
            <a:r>
              <a:rPr sz="1200" spc="-30" dirty="0">
                <a:latin typeface="Malgun Gothic"/>
                <a:cs typeface="Malgun Gothic"/>
              </a:rPr>
              <a:t> -</a:t>
            </a:r>
            <a:r>
              <a:rPr sz="1200" spc="-45" dirty="0">
                <a:latin typeface="Malgun Gothic"/>
                <a:cs typeface="Malgun Gothic"/>
              </a:rPr>
              <a:t>기,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만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하다.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You </a:t>
            </a:r>
            <a:r>
              <a:rPr sz="1200" dirty="0">
                <a:latin typeface="Malgun Gothic"/>
                <a:cs typeface="Malgun Gothic"/>
              </a:rPr>
              <a:t>literally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"I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~ing."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듣다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[deut-da]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hear,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listen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듣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기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듣기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[deut-gi]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listening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(noun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form)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듣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5" dirty="0">
                <a:latin typeface="Malgun Gothic"/>
                <a:cs typeface="Malgun Gothic"/>
              </a:rPr>
              <a:t> -</a:t>
            </a:r>
            <a:r>
              <a:rPr sz="1200" spc="-120" dirty="0">
                <a:latin typeface="Malgun Gothic"/>
                <a:cs typeface="Malgun Gothic"/>
              </a:rPr>
              <a:t>기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5" dirty="0">
                <a:latin typeface="Malgun Gothic"/>
                <a:cs typeface="Malgun Gothic"/>
              </a:rPr>
              <a:t> -</a:t>
            </a:r>
            <a:r>
              <a:rPr sz="1200" spc="-120" dirty="0">
                <a:latin typeface="Malgun Gothic"/>
                <a:cs typeface="Malgun Gothic"/>
              </a:rPr>
              <a:t>만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듣기만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[deut-gi-man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ha-da]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listen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Ex) </a:t>
            </a:r>
            <a:r>
              <a:rPr sz="1200" spc="-100" dirty="0">
                <a:latin typeface="Malgun Gothic"/>
                <a:cs typeface="Malgun Gothic"/>
              </a:rPr>
              <a:t>듣기만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했어요.</a:t>
            </a:r>
            <a:r>
              <a:rPr sz="1200" dirty="0">
                <a:latin typeface="Malgun Gothic"/>
                <a:cs typeface="Malgun Gothic"/>
              </a:rPr>
              <a:t> [deut-gi-man hae-sseo-yo]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I only listened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(and didn't </a:t>
            </a:r>
            <a:r>
              <a:rPr sz="1200" spc="-10" dirty="0">
                <a:latin typeface="Malgun Gothic"/>
                <a:cs typeface="Malgun Gothic"/>
              </a:rPr>
              <a:t>talk).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5836920" cy="21640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15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보다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[bo-da]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see,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look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보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기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보기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[bo-gi]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seeing,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looking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보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기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만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보기만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[bo-</a:t>
            </a:r>
            <a:r>
              <a:rPr sz="1200" spc="-10" dirty="0">
                <a:latin typeface="Malgun Gothic"/>
                <a:cs typeface="Malgun Gothic"/>
              </a:rPr>
              <a:t>ga-</a:t>
            </a:r>
            <a:r>
              <a:rPr sz="1200" dirty="0">
                <a:latin typeface="Malgun Gothic"/>
                <a:cs typeface="Malgun Gothic"/>
              </a:rPr>
              <a:t>man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ha-da]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see,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look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Ex)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보기만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할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거예요.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[bo-gi-man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hal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geo-</a:t>
            </a:r>
            <a:r>
              <a:rPr sz="1200" spc="-10" dirty="0">
                <a:latin typeface="Malgun Gothic"/>
                <a:cs typeface="Malgun Gothic"/>
              </a:rPr>
              <a:t>ye-</a:t>
            </a:r>
            <a:r>
              <a:rPr sz="1200" dirty="0">
                <a:latin typeface="Malgun Gothic"/>
                <a:cs typeface="Malgun Gothic"/>
              </a:rPr>
              <a:t>yo]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(and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touch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it).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3093215"/>
            <a:ext cx="4575810" cy="422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Malgun Gothic"/>
                <a:cs typeface="Malgun Gothic"/>
              </a:rPr>
              <a:t>More</a:t>
            </a:r>
            <a:r>
              <a:rPr sz="1200" b="1" spc="4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sample</a:t>
            </a:r>
            <a:r>
              <a:rPr sz="1200" b="1" spc="45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82245" indent="-169545">
              <a:lnSpc>
                <a:spcPct val="100000"/>
              </a:lnSpc>
              <a:spcBef>
                <a:spcPts val="1560"/>
              </a:spcBef>
              <a:buAutoNum type="arabicPeriod"/>
              <a:tabLst>
                <a:tab pos="182245" algn="l"/>
              </a:tabLst>
            </a:pPr>
            <a:r>
              <a:rPr sz="1200" spc="-100" dirty="0">
                <a:latin typeface="Malgun Gothic"/>
                <a:cs typeface="Malgun Gothic"/>
              </a:rPr>
              <a:t>오늘만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일찍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왔어요.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[oneul-man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il-jjik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wa-sseo-</a:t>
            </a:r>
            <a:r>
              <a:rPr sz="1200" spc="-25" dirty="0"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905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got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here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early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today.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82245" indent="-169545">
              <a:lnSpc>
                <a:spcPct val="100000"/>
              </a:lnSpc>
              <a:buAutoNum type="arabicPeriod" startAt="2"/>
              <a:tabLst>
                <a:tab pos="182245" algn="l"/>
              </a:tabLst>
            </a:pPr>
            <a:r>
              <a:rPr sz="1200" spc="-100" dirty="0">
                <a:latin typeface="Malgun Gothic"/>
                <a:cs typeface="Malgun Gothic"/>
              </a:rPr>
              <a:t>맥주만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주문했어요.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[maek-ju-man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ju-mun-hae-sseo-</a:t>
            </a:r>
            <a:r>
              <a:rPr sz="1200" spc="-25" dirty="0"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905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ordered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beer.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82245" indent="-169545">
              <a:lnSpc>
                <a:spcPct val="100000"/>
              </a:lnSpc>
              <a:buAutoNum type="arabicPeriod" startAt="3"/>
              <a:tabLst>
                <a:tab pos="182245" algn="l"/>
              </a:tabLst>
            </a:pPr>
            <a:r>
              <a:rPr sz="1200" spc="-105" dirty="0">
                <a:latin typeface="Malgun Gothic"/>
                <a:cs typeface="Malgun Gothic"/>
              </a:rPr>
              <a:t>왜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이것만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샀어요?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[wae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i-</a:t>
            </a:r>
            <a:r>
              <a:rPr sz="1200" spc="-10" dirty="0">
                <a:latin typeface="Malgun Gothic"/>
                <a:cs typeface="Malgun Gothic"/>
              </a:rPr>
              <a:t>geot-</a:t>
            </a:r>
            <a:r>
              <a:rPr sz="1200" dirty="0">
                <a:latin typeface="Malgun Gothic"/>
                <a:cs typeface="Malgun Gothic"/>
              </a:rPr>
              <a:t>man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905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Why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did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buy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this?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82245" indent="-169545">
              <a:lnSpc>
                <a:spcPct val="100000"/>
              </a:lnSpc>
              <a:buAutoNum type="arabicPeriod" startAt="4"/>
              <a:tabLst>
                <a:tab pos="182245" algn="l"/>
              </a:tabLst>
            </a:pPr>
            <a:r>
              <a:rPr sz="1200" spc="-105" dirty="0">
                <a:latin typeface="Malgun Gothic"/>
                <a:cs typeface="Malgun Gothic"/>
              </a:rPr>
              <a:t>어제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놀기만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했어요.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[eo-je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nol-gi-man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hae-sseo-</a:t>
            </a:r>
            <a:r>
              <a:rPr sz="1200" spc="-25" dirty="0"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905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did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nothing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played.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82245" indent="-169545">
              <a:lnSpc>
                <a:spcPct val="100000"/>
              </a:lnSpc>
              <a:buAutoNum type="arabicPeriod" startAt="5"/>
              <a:tabLst>
                <a:tab pos="182245" algn="l"/>
              </a:tabLst>
            </a:pPr>
            <a:r>
              <a:rPr sz="1200" spc="-100" dirty="0">
                <a:latin typeface="Malgun Gothic"/>
                <a:cs typeface="Malgun Gothic"/>
              </a:rPr>
              <a:t>영화는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집에서만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봐요.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[yeong-hwa-neun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ji-be-seo-man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bwa-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905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I watch movies only at </a:t>
            </a:r>
            <a:r>
              <a:rPr sz="1200" spc="-10" dirty="0">
                <a:latin typeface="Malgun Gothic"/>
                <a:cs typeface="Malgun Gothic"/>
              </a:rPr>
              <a:t>home.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14184" cy="8651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16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expressions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richer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context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emphasis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stronger.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Sure,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keep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simple,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“real-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ly”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emphasize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points,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“really”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nice,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“really”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bad,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all”.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조금,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아주,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전혀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inside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조금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bit,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bit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8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정말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really,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truly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8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아주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quite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8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별로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really,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particularly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8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전혀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조금,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아주,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with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negative</a:t>
            </a:r>
            <a:r>
              <a:rPr sz="1200" spc="-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조금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[</a:t>
            </a:r>
            <a:r>
              <a:rPr sz="1600" b="1" spc="-4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jo-geum]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= a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little, a bit,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a little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bit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조금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비싸요.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bi-ssa-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expensive.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 startAt="2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조금만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jo-geum-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bit.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837680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pronounced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quickly,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조금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becomes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좀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written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well.</a:t>
            </a:r>
            <a:endParaRPr sz="1200">
              <a:latin typeface="Malgun Gothic"/>
              <a:cs typeface="Malgun Gothic"/>
            </a:endParaRPr>
          </a:p>
          <a:p>
            <a:pPr marL="136525" marR="8191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referring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“quite”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“very”,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word,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조금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geum],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assumption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mean.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first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sample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“조금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비싸요.”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either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“It’s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expen- sive.”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“It’s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quite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expensive.”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정말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[</a:t>
            </a:r>
            <a:r>
              <a:rPr sz="1600" b="1" spc="-4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jeong-mal]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600" b="1" spc="-2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really,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20" dirty="0">
                <a:solidFill>
                  <a:srgbClr val="00AEEF"/>
                </a:solidFill>
                <a:latin typeface="Malgun Gothic"/>
                <a:cs typeface="Malgun Gothic"/>
              </a:rPr>
              <a:t>truly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6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0734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빨라요.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mal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ppal-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fast.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0734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이상해요.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mal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i-sang-hae-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strange.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249554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almost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진짜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jin-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jja],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considered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a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casual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진짜.</a:t>
            </a: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Whereas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describe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extent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describe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intensity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certain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state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(i.e.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‘good’,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‘expensive’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quite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‘fast’),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진짜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what’s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said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true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(i.e.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‘really’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it.)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아주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[a-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ju]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600" b="1" spc="-2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very,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quite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6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0734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맛있어요.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ma-si-sseo-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19900" cy="29356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delicious.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아주 멀어요.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 meo-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away.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standard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“very”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written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not,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spoken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replaced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mal]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진짜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jin-jja].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4000768"/>
            <a:ext cx="6659880" cy="533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별로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[byeol-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lo]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not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really,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not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particularly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always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negative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regardless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negative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positive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meaning.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 안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비싸요.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[byeol-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bi-ssa-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expensive.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2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재미없어요.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[byeol-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 jae-mi-eop-seo-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interesting.</a:t>
            </a:r>
            <a:endParaRPr sz="1200">
              <a:latin typeface="Malgun Gothic"/>
              <a:cs typeface="Malgun Gothic"/>
            </a:endParaRPr>
          </a:p>
          <a:p>
            <a:pPr marL="12700" marR="21844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재미없어요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‘없어요’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inside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pos-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sible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재미없어요.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 나빠요.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[byeol-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 an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na-ppa-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bad.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나쁘다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negative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‘별로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나쁘다’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not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work.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99580" cy="815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800">
              <a:latin typeface="Trebuchet MS"/>
              <a:cs typeface="Trebuchet MS"/>
            </a:endParaRPr>
          </a:p>
          <a:p>
            <a:pPr marL="104139" marR="5080" algn="just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rather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heavy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topics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(future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marking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particles),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would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yet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useful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know.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Like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languages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world,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conjuctions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language.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lesson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them: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그리고</a:t>
            </a:r>
            <a:r>
              <a:rPr sz="12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그래서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1.</a:t>
            </a:r>
            <a:r>
              <a:rPr sz="1200" spc="8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그리고</a:t>
            </a:r>
            <a:r>
              <a:rPr sz="1800" b="1" spc="-204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[geu-ri-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go]</a:t>
            </a:r>
            <a:endParaRPr sz="1200">
              <a:latin typeface="Malgun Gothic"/>
              <a:cs typeface="Malgun Gothic"/>
            </a:endParaRPr>
          </a:p>
          <a:p>
            <a:pPr marL="104139" marR="147320">
              <a:lnSpc>
                <a:spcPct val="167200"/>
              </a:lnSpc>
              <a:spcBef>
                <a:spcPts val="2110"/>
              </a:spcBef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그리고</a:t>
            </a:r>
            <a:r>
              <a:rPr sz="1400" b="1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[geu-ri-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400" b="1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”,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depending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context.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그리고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linking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phrases,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colloquial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situations,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그리고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more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linking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phrases.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Example</a:t>
            </a:r>
            <a:r>
              <a:rPr sz="14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(linking</a:t>
            </a:r>
            <a:r>
              <a:rPr sz="14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EC008C"/>
                </a:solidFill>
                <a:latin typeface="Malgun Gothic"/>
                <a:cs typeface="Malgun Gothic"/>
              </a:rPr>
              <a:t>nouns)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4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커피,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빵,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그리고</a:t>
            </a:r>
            <a:r>
              <a:rPr sz="1400" b="1" spc="-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[keo-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pi,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ppang,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mul]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coffee,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bread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water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4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Example</a:t>
            </a:r>
            <a:r>
              <a:rPr sz="14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(linking</a:t>
            </a:r>
            <a:r>
              <a:rPr sz="14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EC008C"/>
                </a:solidFill>
                <a:latin typeface="Malgun Gothic"/>
                <a:cs typeface="Malgun Gothic"/>
              </a:rPr>
              <a:t>phrases)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400">
              <a:latin typeface="Malgun Gothic"/>
              <a:cs typeface="Malgun Gothic"/>
            </a:endParaRPr>
          </a:p>
          <a:p>
            <a:pPr marL="334010" indent="-229870">
              <a:lnSpc>
                <a:spcPct val="100000"/>
              </a:lnSpc>
              <a:buSzPct val="85714"/>
              <a:buFont typeface="Malgun Gothic"/>
              <a:buAutoNum type="arabicParenBoth"/>
              <a:tabLst>
                <a:tab pos="334010" algn="l"/>
              </a:tabLst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친구를</a:t>
            </a:r>
            <a:r>
              <a:rPr sz="1400" b="1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만났어요.</a:t>
            </a:r>
            <a:r>
              <a:rPr sz="1400" b="1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[chin-gu-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man-na-sseo-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40"/>
              </a:spcBef>
              <a:buClr>
                <a:srgbClr val="231F20"/>
              </a:buClr>
              <a:buFont typeface="Malgun Gothic"/>
              <a:buAutoNum type="arabicParenBoth"/>
            </a:pPr>
            <a:endParaRPr sz="1200">
              <a:latin typeface="Malgun Gothic"/>
              <a:cs typeface="Malgun Gothic"/>
            </a:endParaRPr>
          </a:p>
          <a:p>
            <a:pPr marL="220345" lvl="1" indent="-116205">
              <a:lnSpc>
                <a:spcPct val="100000"/>
              </a:lnSpc>
              <a:buChar char="-"/>
              <a:tabLst>
                <a:tab pos="2203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친구 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friend</a:t>
            </a:r>
            <a:endParaRPr sz="1200">
              <a:latin typeface="Malgun Gothic"/>
              <a:cs typeface="Malgun Gothic"/>
            </a:endParaRPr>
          </a:p>
          <a:p>
            <a:pPr marL="220345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203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를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marking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particle</a:t>
            </a:r>
            <a:endParaRPr sz="1200">
              <a:latin typeface="Malgun Gothic"/>
              <a:cs typeface="Malgun Gothic"/>
            </a:endParaRPr>
          </a:p>
          <a:p>
            <a:pPr marL="220345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203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meet</a:t>
            </a:r>
            <a:endParaRPr sz="1200">
              <a:latin typeface="Malgun Gothic"/>
              <a:cs typeface="Malgun Gothic"/>
            </a:endParaRPr>
          </a:p>
          <a:p>
            <a:pPr marL="220345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203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만났어요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만나다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2"/>
            <a:ext cx="6347460" cy="41173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755"/>
              </a:spcBef>
            </a:pPr>
            <a:endParaRPr sz="1800">
              <a:latin typeface="Trebuchet MS"/>
              <a:cs typeface="Trebuchet MS"/>
            </a:endParaRPr>
          </a:p>
          <a:p>
            <a:pPr marL="7112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전혀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[</a:t>
            </a:r>
            <a:r>
              <a:rPr sz="1600" b="1" spc="-4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jeon-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hyeo]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not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at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all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1600">
              <a:latin typeface="Malgun Gothic"/>
              <a:cs typeface="Malgun Gothic"/>
            </a:endParaRPr>
          </a:p>
          <a:p>
            <a:pPr marL="71120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24193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4193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 바빠요.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hyeo 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ppa-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7112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busy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all.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41935" indent="-170815">
              <a:lnSpc>
                <a:spcPct val="100000"/>
              </a:lnSpc>
              <a:buAutoNum type="arabicPeriod" startAt="2"/>
              <a:tabLst>
                <a:tab pos="24193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전혀 안 더워요.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hyeo an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deo-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7112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all.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7112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spoken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expression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하나도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[ha-na-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do]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전혀.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37910" cy="78536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17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52800"/>
              </a:lnSpc>
              <a:spcBef>
                <a:spcPts val="1764"/>
              </a:spcBef>
            </a:pPr>
            <a:r>
              <a:rPr sz="1200" dirty="0">
                <a:latin typeface="Malgun Gothic"/>
                <a:cs typeface="Malgun Gothic"/>
              </a:rPr>
              <a:t>After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studying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75" dirty="0">
                <a:latin typeface="Malgun Gothic"/>
                <a:cs typeface="Malgun Gothic"/>
              </a:rPr>
              <a:t>with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the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previous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75" dirty="0">
                <a:latin typeface="Malgun Gothic"/>
                <a:cs typeface="Malgun Gothic"/>
              </a:rPr>
              <a:t>lessons,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you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70" dirty="0">
                <a:latin typeface="Malgun Gothic"/>
                <a:cs typeface="Malgun Gothic"/>
              </a:rPr>
              <a:t>can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now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form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various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sentence </a:t>
            </a:r>
            <a:r>
              <a:rPr sz="1200" dirty="0">
                <a:latin typeface="Malgun Gothic"/>
                <a:cs typeface="Malgun Gothic"/>
              </a:rPr>
              <a:t>structures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Korean.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Now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time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“can”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“can’t”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do </a:t>
            </a:r>
            <a:r>
              <a:rPr sz="1200" spc="-10" dirty="0">
                <a:latin typeface="Malgun Gothic"/>
                <a:cs typeface="Malgun Gothic"/>
              </a:rPr>
              <a:t>something.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structure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“can”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something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is: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b="1" spc="-30" dirty="0">
                <a:latin typeface="Malgun Gothic"/>
                <a:cs typeface="Malgun Gothic"/>
              </a:rPr>
              <a:t>-</a:t>
            </a:r>
            <a:r>
              <a:rPr sz="1200" b="1" spc="-50" dirty="0">
                <a:latin typeface="Malgun Gothic"/>
                <a:cs typeface="Malgun Gothic"/>
              </a:rPr>
              <a:t>(으)ㄹ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수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있다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[-(eu)l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it-</a:t>
            </a:r>
            <a:r>
              <a:rPr sz="1200" spc="-25" dirty="0"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algun Gothic"/>
                <a:cs typeface="Malgun Gothic"/>
              </a:rPr>
              <a:t>Example: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보다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보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ㄹ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볼</a:t>
            </a:r>
            <a:r>
              <a:rPr sz="1200" b="1" spc="-6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수</a:t>
            </a:r>
            <a:r>
              <a:rPr sz="1200" b="1" spc="-6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있다</a:t>
            </a:r>
            <a:r>
              <a:rPr sz="1200" b="1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[bol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it-da]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먹다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먹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을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먹을</a:t>
            </a:r>
            <a:r>
              <a:rPr sz="1200" b="1" spc="-6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수</a:t>
            </a:r>
            <a:r>
              <a:rPr sz="1200" b="1" spc="-5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있다</a:t>
            </a:r>
            <a:r>
              <a:rPr sz="1200" b="1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[meo-geul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it-da]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 marL="190500" marR="5080" algn="just">
              <a:lnSpc>
                <a:spcPct val="187500"/>
              </a:lnSpc>
              <a:spcBef>
                <a:spcPts val="1935"/>
              </a:spcBef>
            </a:pPr>
            <a:r>
              <a:rPr sz="1000" spc="35" dirty="0">
                <a:latin typeface="Malgun Gothic"/>
                <a:cs typeface="Malgun Gothic"/>
              </a:rPr>
              <a:t>**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-10" dirty="0">
                <a:latin typeface="Malgun Gothic"/>
                <a:cs typeface="Malgun Gothic"/>
              </a:rPr>
              <a:t>Verb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stems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ending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in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35" dirty="0">
                <a:latin typeface="Malgun Gothic"/>
                <a:cs typeface="Malgun Gothic"/>
              </a:rPr>
              <a:t>a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vowel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is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followed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by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-50" dirty="0">
                <a:latin typeface="Malgun Gothic"/>
                <a:cs typeface="Malgun Gothic"/>
              </a:rPr>
              <a:t>-</a:t>
            </a:r>
            <a:r>
              <a:rPr sz="1000" spc="-110" dirty="0">
                <a:latin typeface="Malgun Gothic"/>
                <a:cs typeface="Malgun Gothic"/>
              </a:rPr>
              <a:t>ㄹ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-80" dirty="0">
                <a:latin typeface="Malgun Gothic"/>
                <a:cs typeface="Malgun Gothic"/>
              </a:rPr>
              <a:t>수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-80" dirty="0">
                <a:latin typeface="Malgun Gothic"/>
                <a:cs typeface="Malgun Gothic"/>
              </a:rPr>
              <a:t>있다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and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verb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stems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ending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30" dirty="0">
                <a:latin typeface="Malgun Gothic"/>
                <a:cs typeface="Malgun Gothic"/>
              </a:rPr>
              <a:t>with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35" dirty="0">
                <a:latin typeface="Malgun Gothic"/>
                <a:cs typeface="Malgun Gothic"/>
              </a:rPr>
              <a:t>a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consonant</a:t>
            </a:r>
            <a:r>
              <a:rPr sz="1000" spc="1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is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0" dirty="0">
                <a:latin typeface="Malgun Gothic"/>
                <a:cs typeface="Malgun Gothic"/>
              </a:rPr>
              <a:t>followed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by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55" dirty="0">
                <a:latin typeface="Malgun Gothic"/>
                <a:cs typeface="Malgun Gothic"/>
              </a:rPr>
              <a:t>-</a:t>
            </a:r>
            <a:r>
              <a:rPr sz="1000" spc="-110" dirty="0">
                <a:latin typeface="Malgun Gothic"/>
                <a:cs typeface="Malgun Gothic"/>
              </a:rPr>
              <a:t>을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80" dirty="0">
                <a:latin typeface="Malgun Gothic"/>
                <a:cs typeface="Malgun Gothic"/>
              </a:rPr>
              <a:t>수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45" dirty="0">
                <a:latin typeface="Malgun Gothic"/>
                <a:cs typeface="Malgun Gothic"/>
              </a:rPr>
              <a:t>있다.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The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0" dirty="0">
                <a:latin typeface="Malgun Gothic"/>
                <a:cs typeface="Malgun Gothic"/>
              </a:rPr>
              <a:t>difference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is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whether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you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have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the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0" dirty="0">
                <a:latin typeface="Malgun Gothic"/>
                <a:cs typeface="Malgun Gothic"/>
              </a:rPr>
              <a:t>extra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80" dirty="0">
                <a:latin typeface="Malgun Gothic"/>
                <a:cs typeface="Malgun Gothic"/>
              </a:rPr>
              <a:t>으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or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5" dirty="0">
                <a:latin typeface="Malgun Gothic"/>
                <a:cs typeface="Malgun Gothic"/>
              </a:rPr>
              <a:t>not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in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0" dirty="0">
                <a:latin typeface="Malgun Gothic"/>
                <a:cs typeface="Malgun Gothic"/>
              </a:rPr>
              <a:t>front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5" dirty="0">
                <a:latin typeface="Malgun Gothic"/>
                <a:cs typeface="Malgun Gothic"/>
              </a:rPr>
              <a:t>of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55" dirty="0">
                <a:latin typeface="Malgun Gothic"/>
                <a:cs typeface="Malgun Gothic"/>
              </a:rPr>
              <a:t>-</a:t>
            </a:r>
            <a:r>
              <a:rPr sz="1000" spc="-110" dirty="0">
                <a:latin typeface="Malgun Gothic"/>
                <a:cs typeface="Malgun Gothic"/>
              </a:rPr>
              <a:t>ㄹ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80" dirty="0">
                <a:latin typeface="Malgun Gothic"/>
                <a:cs typeface="Malgun Gothic"/>
              </a:rPr>
              <a:t>수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45" dirty="0">
                <a:latin typeface="Malgun Gothic"/>
                <a:cs typeface="Malgun Gothic"/>
              </a:rPr>
              <a:t>있다,</a:t>
            </a:r>
            <a:r>
              <a:rPr sz="1000" spc="-25" dirty="0">
                <a:latin typeface="Malgun Gothic"/>
                <a:cs typeface="Malgun Gothic"/>
              </a:rPr>
              <a:t> </a:t>
            </a:r>
            <a:r>
              <a:rPr sz="1000" spc="10" dirty="0">
                <a:latin typeface="Malgun Gothic"/>
                <a:cs typeface="Malgun Gothic"/>
              </a:rPr>
              <a:t>for</a:t>
            </a:r>
            <a:r>
              <a:rPr sz="1000" spc="-7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the</a:t>
            </a:r>
            <a:r>
              <a:rPr sz="1000" spc="-7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ease</a:t>
            </a:r>
            <a:r>
              <a:rPr sz="1000" spc="-75" dirty="0">
                <a:latin typeface="Malgun Gothic"/>
                <a:cs typeface="Malgun Gothic"/>
              </a:rPr>
              <a:t> </a:t>
            </a:r>
            <a:r>
              <a:rPr sz="1000" spc="5" dirty="0">
                <a:latin typeface="Malgun Gothic"/>
                <a:cs typeface="Malgun Gothic"/>
              </a:rPr>
              <a:t>of</a:t>
            </a:r>
            <a:r>
              <a:rPr sz="1000" spc="-7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pronunciation.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000">
              <a:latin typeface="Malgun Gothic"/>
              <a:cs typeface="Malgun Gothic"/>
            </a:endParaRPr>
          </a:p>
          <a:p>
            <a:pPr marL="12700" marR="5715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-</a:t>
            </a:r>
            <a:r>
              <a:rPr sz="1200" dirty="0">
                <a:latin typeface="Malgun Gothic"/>
                <a:cs typeface="Malgun Gothic"/>
              </a:rPr>
              <a:t>(으)ㄹ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수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있다,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수</a:t>
            </a:r>
            <a:r>
              <a:rPr sz="1200" b="1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[su]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literally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means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‘idea’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‘way’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solving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 problem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getting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something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done,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-</a:t>
            </a:r>
            <a:r>
              <a:rPr sz="1200" spc="-10" dirty="0">
                <a:latin typeface="Malgun Gothic"/>
                <a:cs typeface="Malgun Gothic"/>
              </a:rPr>
              <a:t>(으)ㄹ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수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있다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literally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“to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 way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 an idea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 doing” </a:t>
            </a:r>
            <a:r>
              <a:rPr sz="1200" spc="-10" dirty="0">
                <a:latin typeface="Malgun Gothic"/>
                <a:cs typeface="Malgun Gothic"/>
              </a:rPr>
              <a:t>something.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spc="25" dirty="0">
                <a:latin typeface="Malgun Gothic"/>
                <a:cs typeface="Malgun Gothic"/>
              </a:rPr>
              <a:t>Therefore,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when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you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do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have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80" dirty="0">
                <a:latin typeface="Malgun Gothic"/>
                <a:cs typeface="Malgun Gothic"/>
              </a:rPr>
              <a:t>“a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way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or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an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idea”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for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doing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something,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means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you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can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NOT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do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it,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Korean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it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becomes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-</a:t>
            </a:r>
            <a:r>
              <a:rPr sz="1200" spc="-40" dirty="0">
                <a:latin typeface="Malgun Gothic"/>
                <a:cs typeface="Malgun Gothic"/>
              </a:rPr>
              <a:t>(으)ㄹ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수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없다,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using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없다,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opposite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word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of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있다.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40450" cy="61772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17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Malgun Gothic"/>
                <a:cs typeface="Malgun Gothic"/>
              </a:rPr>
              <a:t>Example: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자다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sleep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자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5" dirty="0">
                <a:latin typeface="Malgun Gothic"/>
                <a:cs typeface="Malgun Gothic"/>
              </a:rPr>
              <a:t> -</a:t>
            </a:r>
            <a:r>
              <a:rPr sz="1200" spc="-120" dirty="0">
                <a:latin typeface="Malgun Gothic"/>
                <a:cs typeface="Malgun Gothic"/>
              </a:rPr>
              <a:t>ㄹ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잘</a:t>
            </a:r>
            <a:r>
              <a:rPr sz="1200" b="1" spc="-5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수</a:t>
            </a:r>
            <a:r>
              <a:rPr sz="1200" b="1" spc="-5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없다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[jal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eop-da]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sleep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35" dirty="0">
                <a:latin typeface="Malgun Gothic"/>
                <a:cs typeface="Malgun Gothic"/>
              </a:rPr>
              <a:t>&lt;-</a:t>
            </a:r>
            <a:r>
              <a:rPr sz="1200" spc="-100" dirty="0">
                <a:latin typeface="Malgun Gothic"/>
                <a:cs typeface="Malgun Gothic"/>
              </a:rPr>
              <a:t>-</a:t>
            </a:r>
            <a:r>
              <a:rPr sz="1200" spc="-165" dirty="0">
                <a:latin typeface="Malgun Gothic"/>
                <a:cs typeface="Malgun Gothic"/>
              </a:rPr>
              <a:t>&gt;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잘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있다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[jal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it-da]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sleep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5" dirty="0">
                <a:latin typeface="Malgun Gothic"/>
                <a:cs typeface="Malgun Gothic"/>
              </a:rPr>
              <a:t>잡다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catch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잡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5" dirty="0">
                <a:latin typeface="Malgun Gothic"/>
                <a:cs typeface="Malgun Gothic"/>
              </a:rPr>
              <a:t> -</a:t>
            </a:r>
            <a:r>
              <a:rPr sz="1200" spc="-120" dirty="0">
                <a:latin typeface="Malgun Gothic"/>
                <a:cs typeface="Malgun Gothic"/>
              </a:rPr>
              <a:t>을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잡을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수</a:t>
            </a:r>
            <a:r>
              <a:rPr sz="1200" b="1" spc="-5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없다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[ja-beul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eop-da]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catch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35" dirty="0">
                <a:latin typeface="Malgun Gothic"/>
                <a:cs typeface="Malgun Gothic"/>
              </a:rPr>
              <a:t>&lt;-</a:t>
            </a:r>
            <a:r>
              <a:rPr sz="1200" spc="-100" dirty="0">
                <a:latin typeface="Malgun Gothic"/>
                <a:cs typeface="Malgun Gothic"/>
              </a:rPr>
              <a:t>-</a:t>
            </a:r>
            <a:r>
              <a:rPr sz="1200" spc="-165" dirty="0">
                <a:latin typeface="Malgun Gothic"/>
                <a:cs typeface="Malgun Gothic"/>
              </a:rPr>
              <a:t>&gt;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잡을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있다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[ja-beul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it-da]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catch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Another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way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-</a:t>
            </a:r>
            <a:r>
              <a:rPr sz="1200" spc="-45" dirty="0">
                <a:latin typeface="Malgun Gothic"/>
                <a:cs typeface="Malgun Gothic"/>
              </a:rPr>
              <a:t>(으)ㄹ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못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before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spc="-80" dirty="0">
                <a:latin typeface="Malgun Gothic"/>
                <a:cs typeface="Malgun Gothic"/>
              </a:rPr>
              <a:t>-</a:t>
            </a:r>
            <a:r>
              <a:rPr sz="1200" spc="-35" dirty="0">
                <a:latin typeface="Malgun Gothic"/>
                <a:cs typeface="Malgun Gothic"/>
              </a:rPr>
              <a:t>(으)ㄹ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수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없다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basic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way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to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express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“can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not”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but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it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is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not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always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used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in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spoken </a:t>
            </a:r>
            <a:r>
              <a:rPr sz="1200" spc="30" dirty="0">
                <a:latin typeface="Malgun Gothic"/>
                <a:cs typeface="Malgun Gothic"/>
              </a:rPr>
              <a:t>Korean.</a:t>
            </a:r>
            <a:r>
              <a:rPr sz="1200" spc="-65" dirty="0">
                <a:latin typeface="Malgun Gothic"/>
                <a:cs typeface="Malgun Gothic"/>
              </a:rPr>
              <a:t> A </a:t>
            </a:r>
            <a:r>
              <a:rPr sz="1200" spc="20" dirty="0">
                <a:latin typeface="Malgun Gothic"/>
                <a:cs typeface="Malgun Gothic"/>
              </a:rPr>
              <a:t>more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common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way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to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say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“can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not”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or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“to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be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unable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to”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in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spoken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Korean </a:t>
            </a:r>
            <a:r>
              <a:rPr sz="1200" spc="30" dirty="0">
                <a:latin typeface="Malgun Gothic"/>
                <a:cs typeface="Malgun Gothic"/>
              </a:rPr>
              <a:t>is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adding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못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before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2898775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갈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못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가다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[verb: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5" dirty="0">
                <a:latin typeface="Malgun Gothic"/>
                <a:cs typeface="Malgun Gothic"/>
              </a:rPr>
              <a:t>가다]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go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볼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못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보다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[verb: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5" dirty="0">
                <a:latin typeface="Malgun Gothic"/>
                <a:cs typeface="Malgun Gothic"/>
              </a:rPr>
              <a:t>보다]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see </a:t>
            </a:r>
            <a:r>
              <a:rPr sz="1200" spc="-105" dirty="0">
                <a:latin typeface="Malgun Gothic"/>
                <a:cs typeface="Malgun Gothic"/>
              </a:rPr>
              <a:t>먹을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못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먹다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[verb: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5" dirty="0">
                <a:latin typeface="Malgun Gothic"/>
                <a:cs typeface="Malgun Gothic"/>
              </a:rPr>
              <a:t>먹다]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eat </a:t>
            </a:r>
            <a:r>
              <a:rPr sz="1200" spc="-105" dirty="0">
                <a:latin typeface="Malgun Gothic"/>
                <a:cs typeface="Malgun Gothic"/>
              </a:rPr>
              <a:t>할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못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[verb: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5" dirty="0">
                <a:latin typeface="Malgun Gothic"/>
                <a:cs typeface="Malgun Gothic"/>
              </a:rPr>
              <a:t>하다]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do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7106415"/>
            <a:ext cx="4114800" cy="170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Malgun Gothic"/>
                <a:cs typeface="Malgun Gothic"/>
              </a:rPr>
              <a:t>Sample</a:t>
            </a:r>
            <a:r>
              <a:rPr sz="1200" b="1" spc="16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운전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할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있어요?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[un-jeon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hal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drive?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(lit.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“Can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driving?”)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0" dirty="0">
                <a:latin typeface="Malgun Gothic"/>
                <a:cs typeface="Malgun Gothic"/>
              </a:rPr>
              <a:t>일본어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할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있어요?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[il-bo-neo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hal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speak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Japanese?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(lit.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“Can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Japanese?”)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0458" y="2858266"/>
            <a:ext cx="127000" cy="1333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11200" y="299790"/>
            <a:ext cx="3678554" cy="30022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17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이거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읽을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있어요?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[i-</a:t>
            </a:r>
            <a:r>
              <a:rPr sz="1200" dirty="0">
                <a:latin typeface="Malgun Gothic"/>
                <a:cs typeface="Malgun Gothic"/>
              </a:rPr>
              <a:t>geo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il-</a:t>
            </a:r>
            <a:r>
              <a:rPr sz="1200" dirty="0">
                <a:latin typeface="Malgun Gothic"/>
                <a:cs typeface="Malgun Gothic"/>
              </a:rPr>
              <a:t>geul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read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this?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5" dirty="0">
                <a:latin typeface="Malgun Gothic"/>
                <a:cs typeface="Malgun Gothic"/>
              </a:rPr>
              <a:t>못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읽어요.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[mot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il-</a:t>
            </a:r>
            <a:r>
              <a:rPr sz="1200" spc="-25" dirty="0">
                <a:latin typeface="Malgun Gothic"/>
                <a:cs typeface="Malgun Gothic"/>
              </a:rPr>
              <a:t>geo-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can’t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read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지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못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만나요.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[ji-</a:t>
            </a:r>
            <a:r>
              <a:rPr sz="1200" dirty="0">
                <a:latin typeface="Malgun Gothic"/>
                <a:cs typeface="Malgun Gothic"/>
              </a:rPr>
              <a:t>geum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man-na-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can’t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meet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now.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81165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18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“can”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“cannot”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this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“good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“bad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06045">
              <a:lnSpc>
                <a:spcPct val="1319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basic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do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something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[object]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을/를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(=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object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marker)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50" dirty="0">
                <a:solidFill>
                  <a:srgbClr val="EC008C"/>
                </a:solidFill>
                <a:latin typeface="Malgun Gothic"/>
                <a:cs typeface="Malgun Gothic"/>
              </a:rPr>
              <a:t>+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r>
              <a:rPr sz="1200" b="1" spc="-5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do),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잘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못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[mot].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~을/를</a:t>
            </a:r>
            <a:r>
              <a:rPr sz="1800" b="1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잘</a:t>
            </a:r>
            <a:r>
              <a:rPr sz="1800" b="1" spc="-2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하다</a:t>
            </a:r>
            <a:r>
              <a:rPr sz="1800" b="1" spc="-2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~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~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well)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340"/>
              </a:spcBef>
            </a:pP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~을/를</a:t>
            </a:r>
            <a:r>
              <a:rPr sz="1800" b="1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못</a:t>
            </a:r>
            <a:r>
              <a:rPr sz="18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하다</a:t>
            </a:r>
            <a:r>
              <a:rPr sz="1800" b="1" spc="-2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poor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~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~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poorly)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노래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[no-rae]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singing,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song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노래를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[no-rae-reul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singing,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well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요리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ri]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cooking,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dish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요리를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[yo-ri-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poor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cooking,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cook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poorly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6637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unable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“can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something,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clear.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By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literally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unable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well”,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similar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239141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리를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cooking”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“can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cook”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요리를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poor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cooking”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b="1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수영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[su-yeong]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swimming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0828" y="1579844"/>
            <a:ext cx="6711950" cy="7866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수영을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잘</a:t>
            </a:r>
            <a:r>
              <a:rPr sz="1500" b="1" spc="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r>
              <a:rPr sz="1500" b="1" spc="-1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to</a:t>
            </a:r>
            <a:r>
              <a:rPr sz="1200" b="1" u="sng" spc="-5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be</a:t>
            </a:r>
            <a:r>
              <a:rPr sz="1200" b="1" u="sng" spc="-5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good</a:t>
            </a:r>
            <a:r>
              <a:rPr sz="1200" b="1" u="sng" spc="-5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at</a:t>
            </a:r>
            <a:r>
              <a:rPr sz="1200" b="1" u="sng" spc="-10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 swimming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수영을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못</a:t>
            </a:r>
            <a:r>
              <a:rPr sz="1500" b="1" spc="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r>
              <a:rPr sz="1500" b="1" spc="-10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mot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to</a:t>
            </a:r>
            <a:r>
              <a:rPr sz="1200" b="1" u="sng" spc="-10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be</a:t>
            </a:r>
            <a:r>
              <a:rPr sz="1200" b="1" u="sng" spc="-10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bad</a:t>
            </a:r>
            <a:r>
              <a:rPr sz="1200" b="1" u="sng" spc="-10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at</a:t>
            </a:r>
            <a:r>
              <a:rPr sz="1200" b="1" u="sng" spc="-10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swimming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can</a:t>
            </a:r>
            <a:r>
              <a:rPr sz="1200" b="1" u="sng" spc="-10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not</a:t>
            </a:r>
            <a:r>
              <a:rPr sz="1200" b="1" u="sng" spc="-15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spc="-20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swim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 영을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잘</a:t>
            </a:r>
            <a:r>
              <a:rPr sz="1800" b="1" spc="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못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eul jal mot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to</a:t>
            </a:r>
            <a:r>
              <a:rPr sz="1200" b="1" u="sng" spc="-10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be</a:t>
            </a:r>
            <a:r>
              <a:rPr sz="1200" b="1" u="sng" spc="-10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bad</a:t>
            </a:r>
            <a:r>
              <a:rPr sz="1200" b="1" u="sng" spc="-10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at</a:t>
            </a:r>
            <a:r>
              <a:rPr sz="1200" b="1" u="sng" spc="-10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 swimming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(or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못)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verbs?</a:t>
            </a:r>
            <a:endParaRPr sz="1500">
              <a:latin typeface="Malgun Gothic"/>
              <a:cs typeface="Malgun Gothic"/>
            </a:endParaRPr>
          </a:p>
          <a:p>
            <a:pPr marL="12700" marR="5080">
              <a:lnSpc>
                <a:spcPts val="2500"/>
              </a:lnSpc>
              <a:spcBef>
                <a:spcPts val="2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types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first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하다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detach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-하다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be-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tween,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types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“noun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-하다”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못,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341566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달리다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running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writing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17145" algn="just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their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own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isn’t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clear,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(i.e.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write’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use’)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phrase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sounds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incomplete,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added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phrase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pairs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잘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달리다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--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&gt;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달리기를 잘 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783070" cy="89681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18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[lit.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running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well”]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달리다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달리기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followed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하다.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잘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쓰다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--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&gt;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글씨를 잘 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쓰다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[lit.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writing/letters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well”]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글씨,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“writing”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“letters”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“writing”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clear,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prevent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use”.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Sample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노래를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해요.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no-rae-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can’t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singing.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제 친구는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수영을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해요. 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chin-gu-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swimming.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퍼즐을 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풀어요.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peo-jeu-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pu-reo-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solving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puzzles.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글씨를 잘 못 써요.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geul-ssi-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 jal mot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handwriting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good.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글을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써요.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geu-reul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writing.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매운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먹어요?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meo-geo-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spicy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food?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48780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19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Level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14,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“also”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review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기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(i.e.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먹기도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해요.)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3081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a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general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way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making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nouns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out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action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verbs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understanding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great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deal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understanding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various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expressions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는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것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[-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neun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geot]</a:t>
            </a:r>
            <a:endParaRPr sz="1600">
              <a:latin typeface="Malgun Gothic"/>
              <a:cs typeface="Malgun Gothic"/>
            </a:endParaRPr>
          </a:p>
          <a:p>
            <a:pPr marL="104139" marR="11430">
              <a:lnSpc>
                <a:spcPct val="173600"/>
              </a:lnSpc>
              <a:spcBef>
                <a:spcPts val="24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basic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general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[geot]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origi-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nally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“stuff”,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“a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fact”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act”.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66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Verb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stem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+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는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0" dirty="0">
                <a:solidFill>
                  <a:srgbClr val="EC008C"/>
                </a:solidFill>
                <a:latin typeface="Malgun Gothic"/>
                <a:cs typeface="Malgun Gothic"/>
              </a:rPr>
              <a:t>것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[verb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meanings.</a:t>
            </a:r>
            <a:endParaRPr sz="1200">
              <a:latin typeface="Malgun Gothic"/>
              <a:cs typeface="Malgun Gothic"/>
            </a:endParaRPr>
          </a:p>
          <a:p>
            <a:pPr marL="285750" indent="-18161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85750" algn="l"/>
              </a:tabLst>
            </a:pP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“doing”</a:t>
            </a:r>
            <a:r>
              <a:rPr sz="1200" b="1" spc="-8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25408F"/>
                </a:solidFill>
                <a:latin typeface="Malgun Gothic"/>
                <a:cs typeface="Malgun Gothic"/>
              </a:rPr>
              <a:t>something</a:t>
            </a:r>
            <a:endParaRPr sz="1200">
              <a:latin typeface="Malgun Gothic"/>
              <a:cs typeface="Malgun Gothic"/>
            </a:endParaRPr>
          </a:p>
          <a:p>
            <a:pPr marL="285750" indent="-18161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85750" algn="l"/>
              </a:tabLst>
            </a:pP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the</a:t>
            </a:r>
            <a:r>
              <a:rPr sz="1200" b="1" spc="-4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act</a:t>
            </a:r>
            <a:r>
              <a:rPr sz="1200" b="1" spc="-4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of</a:t>
            </a:r>
            <a:r>
              <a:rPr sz="1200" b="1" spc="-4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“doing”</a:t>
            </a:r>
            <a:r>
              <a:rPr sz="1200" b="1" spc="-3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25408F"/>
                </a:solidFill>
                <a:latin typeface="Malgun Gothic"/>
                <a:cs typeface="Malgun Gothic"/>
              </a:rPr>
              <a:t>something</a:t>
            </a:r>
            <a:endParaRPr sz="1200">
              <a:latin typeface="Malgun Gothic"/>
              <a:cs typeface="Malgun Gothic"/>
            </a:endParaRPr>
          </a:p>
          <a:p>
            <a:pPr marL="285750" indent="-18161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85750" algn="l"/>
              </a:tabLst>
            </a:pP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the</a:t>
            </a:r>
            <a:r>
              <a:rPr sz="1200" b="1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thing</a:t>
            </a:r>
            <a:r>
              <a:rPr sz="1200" b="1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that</a:t>
            </a:r>
            <a:r>
              <a:rPr sz="1200" b="1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you</a:t>
            </a:r>
            <a:r>
              <a:rPr sz="1200" b="1" spc="-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25408F"/>
                </a:solidFill>
                <a:latin typeface="Malgun Gothic"/>
                <a:cs typeface="Malgun Gothic"/>
              </a:rPr>
              <a:t>“do”</a:t>
            </a:r>
            <a:endParaRPr sz="1200">
              <a:latin typeface="Malgun Gothic"/>
              <a:cs typeface="Malgun Gothic"/>
            </a:endParaRPr>
          </a:p>
          <a:p>
            <a:pPr marL="285750" indent="-18161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85750" algn="l"/>
              </a:tabLst>
            </a:pP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what</a:t>
            </a:r>
            <a:r>
              <a:rPr sz="1200" b="1" spc="-2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you</a:t>
            </a:r>
            <a:r>
              <a:rPr sz="1200" b="1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25408F"/>
                </a:solidFill>
                <a:latin typeface="Malgun Gothic"/>
                <a:cs typeface="Malgun Gothic"/>
              </a:rPr>
              <a:t>“do”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geot]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seeing,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seeing,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823075" cy="8439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[ga-da]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[ga-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geot]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going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[meok-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[meok-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geot]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eating,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eating,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[sa-da]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geot]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buying,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buying,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buy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62230" algn="just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present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tense.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“the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reference,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-(으)ㄹ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487997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bought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476885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ate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algn="just">
              <a:lnSpc>
                <a:spcPct val="100000"/>
              </a:lnSpc>
            </a:pP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는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것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vs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-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는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0" dirty="0">
                <a:solidFill>
                  <a:srgbClr val="EC008C"/>
                </a:solidFill>
                <a:latin typeface="Malgun Gothic"/>
                <a:cs typeface="Malgun Gothic"/>
              </a:rPr>
              <a:t>거</a:t>
            </a:r>
            <a:endParaRPr sz="1600">
              <a:latin typeface="Malgun Gothic"/>
              <a:cs typeface="Malgun Gothic"/>
            </a:endParaRPr>
          </a:p>
          <a:p>
            <a:pPr marL="136525" marR="5080" algn="just">
              <a:lnSpc>
                <a:spcPts val="2500"/>
              </a:lnSpc>
              <a:spcBef>
                <a:spcPts val="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standard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times,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except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formal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situations,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because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pronunciation.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5918200" cy="89681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지금 듣는 것은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노래예요.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deut-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seun no-rae-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listening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now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song.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==&gt; 지금 듣는 거는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노래예요.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오늘 만나는 것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알아요?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man-na-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a-ra-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meeting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today?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==&gt; 오늘 만나는 거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알아요?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매운 것 잘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먹어요?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meo-geo-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spicy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foods?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==&gt; 매운 거 잘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먹어요?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b="1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sample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제 취미는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영화 보는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거예요.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chwi-mi-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hwa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hobby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movies.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2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요즘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공부하는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거는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뭐예요?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jeum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gong-bu-ha-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mwo-ye-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recently?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요즘 뭐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공부해요?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 친구랑 수다떠는 거를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 marL="34099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chin-gu-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rang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su-da-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tteo-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geo-reul jo-a-hae-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chitchatting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friends.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707505" cy="826833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40"/>
              </a:spcBef>
            </a:pPr>
            <a:endParaRPr sz="1800">
              <a:latin typeface="Trebuchet MS"/>
              <a:cs typeface="Trebuchet MS"/>
            </a:endParaRPr>
          </a:p>
          <a:p>
            <a:pPr marL="375285" indent="-238760">
              <a:lnSpc>
                <a:spcPct val="100000"/>
              </a:lnSpc>
              <a:buSzPct val="85714"/>
              <a:buFont typeface="Malgun Gothic"/>
              <a:buAutoNum type="arabicParenBoth" startAt="2"/>
              <a:tabLst>
                <a:tab pos="375285" algn="l"/>
              </a:tabLst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밥을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먹었어요.</a:t>
            </a:r>
            <a:r>
              <a:rPr sz="1400" b="1" spc="-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[ba-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meo-geo-sseo-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40"/>
              </a:spcBef>
              <a:buClr>
                <a:srgbClr val="231F20"/>
              </a:buClr>
              <a:buFont typeface="Malgun Gothic"/>
              <a:buAutoNum type="arabicParenBoth" startAt="2"/>
            </a:pPr>
            <a:endParaRPr sz="1200">
              <a:latin typeface="Malgun Gothic"/>
              <a:cs typeface="Malgun Gothic"/>
            </a:endParaRPr>
          </a:p>
          <a:p>
            <a:pPr marL="252729" lvl="1" indent="-116205">
              <a:lnSpc>
                <a:spcPct val="100000"/>
              </a:lnSpc>
              <a:buChar char="-"/>
              <a:tabLst>
                <a:tab pos="252729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밥 = rice,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meal</a:t>
            </a:r>
            <a:endParaRPr sz="1200">
              <a:latin typeface="Malgun Gothic"/>
              <a:cs typeface="Malgun Gothic"/>
            </a:endParaRPr>
          </a:p>
          <a:p>
            <a:pPr marL="252729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52729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을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marking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particle</a:t>
            </a:r>
            <a:endParaRPr sz="1200">
              <a:latin typeface="Malgun Gothic"/>
              <a:cs typeface="Malgun Gothic"/>
            </a:endParaRPr>
          </a:p>
          <a:p>
            <a:pPr marL="252729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52729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 marL="252729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52729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먹었어요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먹다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8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(1)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(2)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친구를 만났어요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밥을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먹었어요.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9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친구를 만났어요.</a:t>
            </a:r>
            <a:r>
              <a:rPr sz="14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그리고</a:t>
            </a:r>
            <a:r>
              <a:rPr sz="1800" b="1" spc="-14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밥을 </a:t>
            </a:r>
            <a:r>
              <a:rPr sz="1400" b="1" spc="-10" dirty="0">
                <a:solidFill>
                  <a:srgbClr val="00AEEF"/>
                </a:solidFill>
                <a:latin typeface="Malgun Gothic"/>
                <a:cs typeface="Malgun Gothic"/>
              </a:rPr>
              <a:t>먹었어요.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4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그래서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[geu-rae-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seo]</a:t>
            </a:r>
            <a:endParaRPr sz="1200">
              <a:latin typeface="Malgun Gothic"/>
              <a:cs typeface="Malgun Gothic"/>
            </a:endParaRPr>
          </a:p>
          <a:p>
            <a:pPr marL="136525" marR="5080" algn="just">
              <a:lnSpc>
                <a:spcPct val="167200"/>
              </a:lnSpc>
              <a:spcBef>
                <a:spcPts val="2115"/>
              </a:spcBef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그래서</a:t>
            </a:r>
            <a:r>
              <a:rPr sz="1400" b="1" spc="-1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[geu-rae-seo]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therefore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”,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between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show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logical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relation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between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more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4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400">
              <a:latin typeface="Malgun Gothic"/>
              <a:cs typeface="Malgun Gothic"/>
            </a:endParaRPr>
          </a:p>
          <a:p>
            <a:pPr marL="375285" indent="-238760">
              <a:lnSpc>
                <a:spcPct val="100000"/>
              </a:lnSpc>
              <a:spcBef>
                <a:spcPts val="5"/>
              </a:spcBef>
              <a:buSzPct val="85714"/>
              <a:buFont typeface="Malgun Gothic"/>
              <a:buAutoNum type="arabicParenBoth"/>
              <a:tabLst>
                <a:tab pos="375285" algn="l"/>
              </a:tabLst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오늘</a:t>
            </a:r>
            <a:r>
              <a:rPr sz="1400" b="1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400" b="1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왔어요.</a:t>
            </a:r>
            <a:r>
              <a:rPr sz="1400" b="1" spc="-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wa-sseo-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40"/>
              </a:spcBef>
              <a:buClr>
                <a:srgbClr val="231F20"/>
              </a:buClr>
              <a:buFont typeface="Malgun Gothic"/>
              <a:buAutoNum type="arabicParenBoth"/>
            </a:pPr>
            <a:endParaRPr sz="1200">
              <a:latin typeface="Malgun Gothic"/>
              <a:cs typeface="Malgun Gothic"/>
            </a:endParaRPr>
          </a:p>
          <a:p>
            <a:pPr marL="252729" lvl="1" indent="-116205">
              <a:lnSpc>
                <a:spcPct val="100000"/>
              </a:lnSpc>
              <a:buChar char="-"/>
              <a:tabLst>
                <a:tab pos="252729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오늘 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today</a:t>
            </a:r>
            <a:endParaRPr sz="1200">
              <a:latin typeface="Malgun Gothic"/>
              <a:cs typeface="Malgun Gothic"/>
            </a:endParaRPr>
          </a:p>
          <a:p>
            <a:pPr marL="252729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52729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rain</a:t>
            </a:r>
            <a:endParaRPr sz="1200">
              <a:latin typeface="Malgun Gothic"/>
              <a:cs typeface="Malgun Gothic"/>
            </a:endParaRPr>
          </a:p>
          <a:p>
            <a:pPr marL="252729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52729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왔어요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오다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21805" cy="8689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20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ts val="2500"/>
              </a:lnSpc>
              <a:spcBef>
                <a:spcPts val="195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have</a:t>
            </a:r>
            <a:r>
              <a:rPr sz="16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should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spc="5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itself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quite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simple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verb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ending)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of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“have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to”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“should”.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to,</a:t>
            </a:r>
            <a:r>
              <a:rPr sz="12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should,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must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되다/하다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sleep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 + -아/어/여 + -야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“-아”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(You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choose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“-아”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because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vowel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“ㅏ”)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자야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(You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drop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because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“ㅏ”)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445706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[sseu-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write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 + -아/어/여 + -야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“-어”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(You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choose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“-어”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because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doesn’t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“ㅏ”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“ㅗ”)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써야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together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‘써’)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써야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써야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construction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basically: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vowels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‘ㅏ’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ㅗ’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vowels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-어야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 + -여야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727825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20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above.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important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-아/어/여야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“should”.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structure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separate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parts.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306705" indent="-170180">
              <a:lnSpc>
                <a:spcPct val="100000"/>
              </a:lnSpc>
              <a:spcBef>
                <a:spcPts val="5"/>
              </a:spcBef>
              <a:buClr>
                <a:srgbClr val="231F20"/>
              </a:buClr>
              <a:buSzPct val="75000"/>
              <a:buFont typeface="Malgun Gothic"/>
              <a:buAutoNum type="arabicPeriod"/>
              <a:tabLst>
                <a:tab pos="306705" algn="l"/>
              </a:tabLst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-아/어/여 + 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600" b="1" spc="-50" dirty="0">
                <a:solidFill>
                  <a:srgbClr val="EC008C"/>
                </a:solidFill>
                <a:latin typeface="Malgun Gothic"/>
                <a:cs typeface="Malgun Gothic"/>
              </a:rPr>
              <a:t>야</a:t>
            </a:r>
            <a:endParaRPr sz="16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980"/>
              </a:spcBef>
              <a:tabLst>
                <a:tab pos="2450465" algn="l"/>
                <a:tab pos="5019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 part means “only when </a:t>
            </a:r>
            <a:r>
              <a:rPr sz="1200" u="sng" dirty="0">
                <a:solidFill>
                  <a:srgbClr val="231F20"/>
                </a:solidFill>
                <a:uFill>
                  <a:solidFill>
                    <a:srgbClr val="221E1F"/>
                  </a:solidFill>
                </a:uFill>
                <a:latin typeface="Malgun Gothic"/>
                <a:cs typeface="Malgun Gothic"/>
              </a:rPr>
              <a:t>	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is done” or “only when you do </a:t>
            </a:r>
            <a:r>
              <a:rPr sz="1200" u="sng" dirty="0">
                <a:solidFill>
                  <a:srgbClr val="231F20"/>
                </a:solidFill>
                <a:uFill>
                  <a:solidFill>
                    <a:srgbClr val="221E1F"/>
                  </a:solidFill>
                </a:uFill>
                <a:latin typeface="Malgun Gothic"/>
                <a:cs typeface="Malgun Gothic"/>
              </a:rPr>
              <a:t>	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306705" indent="-170180">
              <a:lnSpc>
                <a:spcPct val="100000"/>
              </a:lnSpc>
              <a:buClr>
                <a:srgbClr val="231F20"/>
              </a:buClr>
              <a:buSzPct val="75000"/>
              <a:buFont typeface="Malgun Gothic"/>
              <a:buAutoNum type="arabicPeriod" startAt="2"/>
              <a:tabLst>
                <a:tab pos="306705" algn="l"/>
              </a:tabLst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되다 or </a:t>
            </a:r>
            <a:r>
              <a:rPr sz="1600" b="1" spc="-25" dirty="0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endParaRPr sz="16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done”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possible”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  <a:tabLst>
                <a:tab pos="1003935" algn="l"/>
                <a:tab pos="571627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together,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“only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u="sng" dirty="0">
                <a:solidFill>
                  <a:srgbClr val="231F20"/>
                </a:solidFill>
                <a:uFill>
                  <a:solidFill>
                    <a:srgbClr val="221E1F"/>
                  </a:solidFill>
                </a:uFill>
                <a:latin typeface="Malgun Gothic"/>
                <a:cs typeface="Malgun Gothic"/>
              </a:rPr>
              <a:t>	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works”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or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“only if </a:t>
            </a:r>
            <a:r>
              <a:rPr sz="1200" u="sng" dirty="0">
                <a:solidFill>
                  <a:srgbClr val="231F20"/>
                </a:solidFill>
                <a:uFill>
                  <a:solidFill>
                    <a:srgbClr val="221E1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okay.”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Therefore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-아/어/여야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 to”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“should.”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What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is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difference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between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and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되다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here?</a:t>
            </a:r>
            <a:endParaRPr sz="16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colloquial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situations.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Sample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0734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집에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돼요.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ga-ya dwae-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0734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해야 돼요?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mwo hae-ya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should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do?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511568"/>
            <a:ext cx="5307330" cy="243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언제까지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여기에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있어야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돼요?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[eon-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kka-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ji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yeo-gi-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ya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Until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should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here?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누구한테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줘야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돼요?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[nu-gu-han-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ya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should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to?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5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어디에서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사야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돼요?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[eo-di-e-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sa-ya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should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it?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24650" cy="8651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21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compare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something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better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else,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taller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else,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700" b="1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Korean:</a:t>
            </a:r>
            <a:endParaRPr sz="1200">
              <a:latin typeface="Malgun Gothic"/>
              <a:cs typeface="Malgun Gothic"/>
            </a:endParaRPr>
          </a:p>
          <a:p>
            <a:pPr marL="104139" marR="8890" algn="just">
              <a:lnSpc>
                <a:spcPts val="2500"/>
              </a:lnSpc>
              <a:spcBef>
                <a:spcPts val="1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“more”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[deo].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relatively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short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their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forms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instead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“more”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front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shorter,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hotter,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faster,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all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attached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them.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Example: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빠르다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fast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459"/>
              </a:spcBef>
            </a:pP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더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빠르다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fast</a:t>
            </a:r>
            <a:r>
              <a:rPr sz="1800" spc="-10" dirty="0">
                <a:solidFill>
                  <a:srgbClr val="EC008C"/>
                </a:solidFill>
                <a:latin typeface="Malgun Gothic"/>
                <a:cs typeface="Malgun Gothic"/>
              </a:rPr>
              <a:t>er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비싸다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expensive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459"/>
              </a:spcBef>
            </a:pP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더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비싸다 = to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spc="-20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expensive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예뻐요.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pretty.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You’re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pretty.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She’s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pretty.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459"/>
              </a:spcBef>
            </a:pP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더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예뻐요.</a:t>
            </a:r>
            <a:r>
              <a:rPr sz="1200" spc="-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prettier.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You’re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prettier.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She’s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prettier.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than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Korean: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“than”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“compared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보다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[bo-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da].</a:t>
            </a:r>
            <a:endParaRPr sz="1200">
              <a:latin typeface="Malgun Gothic"/>
              <a:cs typeface="Malgun Gothic"/>
            </a:endParaRPr>
          </a:p>
          <a:p>
            <a:pPr marL="104139" marR="129539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basic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complicated,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com-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pletely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compare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two.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English: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watermelon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bigger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apple.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Korean: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수박은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사과보다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커요.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sa-gwa-bo-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keo-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751320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>
              <a:latin typeface="Trebuchet MS"/>
              <a:cs typeface="Trebuchet MS"/>
            </a:endParaRPr>
          </a:p>
          <a:p>
            <a:pPr marL="136525" marR="20955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above,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“than”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“apple”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-보다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(which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“than”)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gwa],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“apple”.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Construction: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A보다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(verb/adjective/adverb)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A보다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(verb/adjective/adverb)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Example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1)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크다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[keu-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36525" marR="4069079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bigger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크다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keu-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bigger.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커요.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bigger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이거보다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커요.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[i-geo-bo-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keo-yo.]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2)</a:t>
            </a:r>
            <a:endParaRPr sz="1200">
              <a:latin typeface="Malgun Gothic"/>
              <a:cs typeface="Malgun Gothic"/>
            </a:endParaRPr>
          </a:p>
          <a:p>
            <a:pPr marL="136525" marR="357632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nice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people)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착하다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[cha-ka-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nicer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착하다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cha-ka-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현우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nicer.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현우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씨는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착해요.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현우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nicer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현우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씨는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씨보다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착해요.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더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[deo]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is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not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always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necessary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would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weird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said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“She’s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busy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me.”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instead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“She’s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busier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me.”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per-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fectly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clear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without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[deo].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오늘은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어제보다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더워요.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[o-neu-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eo-je-bo-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deo-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628130" cy="51581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Today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hotter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영어는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한국어보다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어려워요.</a:t>
            </a:r>
            <a:r>
              <a:rPr sz="1200" spc="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[yeong-eo-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han-gu-geo-bo-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eo-ryeo-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difficult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3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어제보다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일찍 갈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거예요. [eo-je-bo-da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jjik gal 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earlier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4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현정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씨가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저보다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해요.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[hyeon-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jeong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ssi-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jeo-bo-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Hyeonjeong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better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that).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5080" indent="170815">
              <a:lnSpc>
                <a:spcPct val="173600"/>
              </a:lnSpc>
              <a:buAutoNum type="arabicPeriod" startAt="5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 책을 읽는 것보다 사는 것을 더 좋아해요.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chae-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geot-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sa-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seul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books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reading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books.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50050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22</a:t>
            </a:r>
            <a:endParaRPr sz="1800">
              <a:latin typeface="Trebuchet MS"/>
              <a:cs typeface="Trebuchet MS"/>
            </a:endParaRPr>
          </a:p>
          <a:p>
            <a:pPr marL="104139" marR="118745" algn="just">
              <a:lnSpc>
                <a:spcPct val="173600"/>
              </a:lnSpc>
              <a:spcBef>
                <a:spcPts val="139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er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started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learning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th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expressions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must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encountered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in various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places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th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좋다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jo-ta].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It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good”.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again,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seen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being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th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like”.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[han-gu-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language.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this.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r>
              <a:rPr sz="1200" spc="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[dong-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bang-sin-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</a:t>
            </a:r>
            <a:r>
              <a:rPr sz="1200" spc="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DBSK.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though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좋다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verb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originally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principle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(한국어,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동방신기)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subjects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of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sentences.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8419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hidden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marking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fact,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subject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marking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particles.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한국어를 좋아요. ( x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한국어가 좋아요. (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literally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likable,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enjoyable,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preferable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741795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22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difference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between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좋다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and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좋아하다</a:t>
            </a: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precisely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좋아하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translated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of”.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similar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subject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좋아하다,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goes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object.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drop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altogether,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difference.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buAutoNum type="arabicParenR"/>
              <a:tabLst>
                <a:tab pos="320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spcBef>
                <a:spcPts val="1060"/>
              </a:spcBef>
              <a:buAutoNum type="arabicParenR"/>
              <a:tabLst>
                <a:tab pos="320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Clr>
                <a:srgbClr val="231F20"/>
              </a:buClr>
              <a:buFont typeface="Malgun Gothic"/>
              <a:buAutoNum type="arabicParenR"/>
            </a:pPr>
            <a:endParaRPr sz="1200">
              <a:latin typeface="Malgun Gothic"/>
              <a:cs typeface="Malgun Gothic"/>
            </a:endParaRPr>
          </a:p>
          <a:p>
            <a:pPr marL="136525" marR="16954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specify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who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whom,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particles.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buAutoNum type="arabicParenR" startAt="3"/>
              <a:tabLst>
                <a:tab pos="320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동방신기가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spcBef>
                <a:spcPts val="1060"/>
              </a:spcBef>
              <a:buAutoNum type="arabicParenR" startAt="3"/>
              <a:tabLst>
                <a:tab pos="320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동방신기를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Clr>
                <a:srgbClr val="231F20"/>
              </a:buClr>
              <a:buFont typeface="Malgun Gothic"/>
              <a:buAutoNum type="arabicParenR" startAt="3"/>
            </a:pPr>
            <a:endParaRPr sz="1200">
              <a:latin typeface="Malgun Gothic"/>
              <a:cs typeface="Malgun Gothic"/>
            </a:endParaRPr>
          </a:p>
          <a:p>
            <a:pPr marL="136525" marR="5143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3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DBSK.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4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correct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because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object.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buAutoNum type="arabicParenR" startAt="5"/>
              <a:tabLst>
                <a:tab pos="320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동방신기를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spcBef>
                <a:spcPts val="1060"/>
              </a:spcBef>
              <a:buAutoNum type="arabicParenR" startAt="5"/>
              <a:tabLst>
                <a:tab pos="320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동방신기가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18415" algn="just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5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else)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DBSK.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(IMPORTANT!)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6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DBSK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subject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DBSK,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DBSK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likes.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511568"/>
            <a:ext cx="6473190" cy="782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Descriptive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verbs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+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~하다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combination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Construction: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9588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좋아하다,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pairs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similar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at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first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actually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usage.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sz="1200" b="1" spc="-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examples</a:t>
            </a:r>
            <a:r>
              <a:rPr sz="1200" b="1" spc="-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like</a:t>
            </a:r>
            <a:r>
              <a:rPr sz="1200" b="1" spc="-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this:</a:t>
            </a:r>
            <a:endParaRPr sz="1200">
              <a:latin typeface="Malgun Gothic"/>
              <a:cs typeface="Malgun Gothic"/>
            </a:endParaRPr>
          </a:p>
          <a:p>
            <a:pPr marL="173355" marR="2919730" indent="-161290">
              <a:lnSpc>
                <a:spcPct val="173600"/>
              </a:lnSpc>
              <a:buAutoNum type="arabicParenR"/>
              <a:tabLst>
                <a:tab pos="173355" algn="l"/>
                <a:tab pos="1962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	싫다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[sil-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unlikable,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undesirable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싫어하다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[si-reo-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ha-da]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hate,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  <a:buClr>
                <a:srgbClr val="231F20"/>
              </a:buClr>
              <a:buFont typeface="Malgun Gothic"/>
              <a:buAutoNum type="arabicParenR"/>
            </a:pPr>
            <a:endParaRPr sz="1200">
              <a:latin typeface="Malgun Gothic"/>
              <a:cs typeface="Malgun Gothic"/>
            </a:endParaRPr>
          </a:p>
          <a:p>
            <a:pPr marL="196850" indent="-184150">
              <a:lnSpc>
                <a:spcPct val="100000"/>
              </a:lnSpc>
              <a:buAutoNum type="arabicParenR"/>
              <a:tabLst>
                <a:tab pos="1968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예쁘다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ppeu-da]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pretty,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cute</a:t>
            </a:r>
            <a:endParaRPr sz="1200">
              <a:latin typeface="Malgun Gothic"/>
              <a:cs typeface="Malgun Gothic"/>
            </a:endParaRPr>
          </a:p>
          <a:p>
            <a:pPr marL="17335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예뻐하다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ppeo-ha-da]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consider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pretty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treat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manner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96850" indent="-184150">
              <a:lnSpc>
                <a:spcPct val="100000"/>
              </a:lnSpc>
              <a:buAutoNum type="arabicParenR" startAt="3"/>
              <a:tabLst>
                <a:tab pos="1968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슬프다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[seul-peu-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 = to be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sad</a:t>
            </a:r>
            <a:endParaRPr sz="1200">
              <a:latin typeface="Malgun Gothic"/>
              <a:cs typeface="Malgun Gothic"/>
            </a:endParaRPr>
          </a:p>
          <a:p>
            <a:pPr marL="17335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슬퍼하다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[seul-peo-ha-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feel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therefore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emotions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우유를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u-yu-reul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milk.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2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우유가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좋아요? 주스가 좋아요? [u-yu-ga jo-a-yo?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ju-seu-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 jo-a-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milk?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juice?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제일 좋아요?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2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436514"/>
            <a:ext cx="3642995" cy="211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favorite?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제일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좋아해요?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[mwo-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best?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5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좋아하세요?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jo-a-ha-se-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me?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love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me?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5742940" cy="86182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95"/>
              </a:spcBef>
            </a:pPr>
            <a:endParaRPr sz="1800">
              <a:latin typeface="Trebuchet MS"/>
              <a:cs typeface="Trebuchet MS"/>
            </a:endParaRPr>
          </a:p>
          <a:p>
            <a:pPr marL="346710" indent="-229870">
              <a:lnSpc>
                <a:spcPct val="100000"/>
              </a:lnSpc>
              <a:buSzPct val="85714"/>
              <a:buFont typeface="Malgun Gothic"/>
              <a:buAutoNum type="arabicParenBoth" startAt="2"/>
              <a:tabLst>
                <a:tab pos="346710" algn="l"/>
              </a:tabLst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집에</a:t>
            </a:r>
            <a:r>
              <a:rPr sz="1400" b="1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있었어요.</a:t>
            </a:r>
            <a:r>
              <a:rPr sz="1400" b="1" spc="-6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i-sseo-sseo-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45"/>
              </a:spcBef>
              <a:buClr>
                <a:srgbClr val="231F20"/>
              </a:buClr>
              <a:buFont typeface="Malgun Gothic"/>
              <a:buAutoNum type="arabicParenBoth" startAt="2"/>
            </a:pPr>
            <a:endParaRPr sz="1200">
              <a:latin typeface="Malgun Gothic"/>
              <a:cs typeface="Malgun Gothic"/>
            </a:endParaRPr>
          </a:p>
          <a:p>
            <a:pPr marL="233045" lvl="1" indent="-116205">
              <a:lnSpc>
                <a:spcPct val="100000"/>
              </a:lnSpc>
              <a:buChar char="-"/>
              <a:tabLst>
                <a:tab pos="2330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집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house,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home</a:t>
            </a:r>
            <a:endParaRPr sz="1200">
              <a:latin typeface="Malgun Gothic"/>
              <a:cs typeface="Malgun Gothic"/>
            </a:endParaRPr>
          </a:p>
          <a:p>
            <a:pPr marL="233045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330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endParaRPr sz="1200">
              <a:latin typeface="Malgun Gothic"/>
              <a:cs typeface="Malgun Gothic"/>
            </a:endParaRPr>
          </a:p>
          <a:p>
            <a:pPr marL="233045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330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있었어요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있다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880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(1)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(2)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오늘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왔어요.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therefore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집에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있었어요.</a:t>
            </a:r>
            <a:endParaRPr sz="1200">
              <a:latin typeface="Malgun Gothic"/>
              <a:cs typeface="Malgun Gothic"/>
            </a:endParaRPr>
          </a:p>
          <a:p>
            <a:pPr marL="170180">
              <a:lnSpc>
                <a:spcPct val="100000"/>
              </a:lnSpc>
              <a:spcBef>
                <a:spcPts val="9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오늘은 비가 왔어요.</a:t>
            </a:r>
            <a:r>
              <a:rPr sz="14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그래서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집에 </a:t>
            </a:r>
            <a:r>
              <a:rPr sz="1400" b="1" spc="-10" dirty="0">
                <a:solidFill>
                  <a:srgbClr val="00AEEF"/>
                </a:solidFill>
                <a:latin typeface="Malgun Gothic"/>
                <a:cs typeface="Malgun Gothic"/>
              </a:rPr>
              <a:t>있었어요.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sz="14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4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sentences: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400">
              <a:latin typeface="Malgun Gothic"/>
              <a:cs typeface="Malgun Gothic"/>
            </a:endParaRPr>
          </a:p>
          <a:p>
            <a:pPr marL="287020" indent="-170180">
              <a:lnSpc>
                <a:spcPct val="100000"/>
              </a:lnSpc>
              <a:buSzPct val="85714"/>
              <a:buFont typeface="Malgun Gothic"/>
              <a:buAutoNum type="arabicPeriod"/>
              <a:tabLst>
                <a:tab pos="287020" algn="l"/>
              </a:tabLst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김치는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맛있어요.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31F20"/>
                </a:solidFill>
                <a:latin typeface="Malgun Gothic"/>
                <a:cs typeface="Malgun Gothic"/>
              </a:rPr>
              <a:t>그리고</a:t>
            </a:r>
            <a:r>
              <a:rPr sz="1800" b="1" spc="-1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한국 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음식이에요</a:t>
            </a:r>
            <a:r>
              <a:rPr sz="1400" spc="-10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endParaRPr sz="1400">
              <a:latin typeface="Malgun Gothic"/>
              <a:cs typeface="Malgun Gothic"/>
            </a:endParaRPr>
          </a:p>
          <a:p>
            <a:pPr marL="277495">
              <a:lnSpc>
                <a:spcPct val="100000"/>
              </a:lnSpc>
              <a:spcBef>
                <a:spcPts val="94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[gim-chi-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ma-si-sseo-yo.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guk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eum-si-gi-e-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Kimchi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delicious.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food.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233045" lvl="1" indent="-116205">
              <a:lnSpc>
                <a:spcPct val="100000"/>
              </a:lnSpc>
              <a:spcBef>
                <a:spcPts val="5"/>
              </a:spcBef>
              <a:buChar char="-"/>
              <a:tabLst>
                <a:tab pos="2330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김치 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Kimchi</a:t>
            </a:r>
            <a:endParaRPr sz="1200">
              <a:latin typeface="Malgun Gothic"/>
              <a:cs typeface="Malgun Gothic"/>
            </a:endParaRPr>
          </a:p>
          <a:p>
            <a:pPr marL="233045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330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맛있다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delicious</a:t>
            </a:r>
            <a:endParaRPr sz="1200">
              <a:latin typeface="Malgun Gothic"/>
              <a:cs typeface="Malgun Gothic"/>
            </a:endParaRPr>
          </a:p>
          <a:p>
            <a:pPr marL="233045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330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음식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food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저는 학생이에요.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31F20"/>
                </a:solidFill>
                <a:latin typeface="Malgun Gothic"/>
                <a:cs typeface="Malgun Gothic"/>
              </a:rPr>
              <a:t>그리고</a:t>
            </a:r>
            <a:r>
              <a:rPr sz="1800" b="1" spc="-1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프랑스어를 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공부해요.</a:t>
            </a:r>
            <a:endParaRPr sz="1400">
              <a:latin typeface="Malgun Gothic"/>
              <a:cs typeface="Malgun Gothic"/>
            </a:endParaRPr>
          </a:p>
          <a:p>
            <a:pPr marL="277495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hak-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saeng-i-e-yo.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peu-rang-seu-eo-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gong-bu-hae-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student.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French.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38315" cy="8651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23</a:t>
            </a:r>
            <a:endParaRPr sz="1800">
              <a:latin typeface="Trebuchet MS"/>
              <a:cs typeface="Trebuchet MS"/>
            </a:endParaRPr>
          </a:p>
          <a:p>
            <a:pPr marL="104139" marR="28702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context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905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“if”,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expressions.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one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ending.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[man-yak]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case,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-(으)면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[-(eu)myeon]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21590" algn="just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beginning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sen-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conditional,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conjugate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worry,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conju-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gation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manner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do.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How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conjugate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verbs: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-(으)면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(eu)myeon]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264795" marR="3902075" indent="-161290">
              <a:lnSpc>
                <a:spcPct val="173600"/>
              </a:lnSpc>
              <a:spcBef>
                <a:spcPts val="5"/>
              </a:spcBef>
              <a:buAutoNum type="arabicPeriod"/>
              <a:tabLst>
                <a:tab pos="264795" algn="l"/>
                <a:tab pos="27432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	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vowel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면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sleep)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Clr>
                <a:srgbClr val="231F20"/>
              </a:buClr>
              <a:buFont typeface="Malgun Gothic"/>
              <a:buAutoNum type="arabicPeriod"/>
            </a:pPr>
            <a:endParaRPr sz="1200">
              <a:latin typeface="Malgun Gothic"/>
              <a:cs typeface="Malgun Gothic"/>
            </a:endParaRPr>
          </a:p>
          <a:p>
            <a:pPr marL="264795" marR="4277360" indent="-161290">
              <a:lnSpc>
                <a:spcPct val="173600"/>
              </a:lnSpc>
              <a:buAutoNum type="arabicPeriod"/>
              <a:tabLst>
                <a:tab pos="264795" algn="l"/>
                <a:tab pos="27432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	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ㄹ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면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길다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길면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long)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Clr>
                <a:srgbClr val="231F20"/>
              </a:buClr>
              <a:buFont typeface="Malgun Gothic"/>
              <a:buAutoNum type="arabicPeriod"/>
            </a:pPr>
            <a:endParaRPr sz="1200">
              <a:latin typeface="Malgun Gothic"/>
              <a:cs typeface="Malgun Gothic"/>
            </a:endParaRPr>
          </a:p>
          <a:p>
            <a:pPr marL="264795" marR="2505710" indent="-161290">
              <a:lnSpc>
                <a:spcPct val="173600"/>
              </a:lnSpc>
              <a:buAutoNum type="arabicPeriod"/>
              <a:tabLst>
                <a:tab pos="264795" algn="l"/>
                <a:tab pos="27432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	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consonants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ㄹ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으면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작다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작으면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small)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784340" cy="87566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>
              <a:latin typeface="Trebuchet MS"/>
              <a:cs typeface="Trebuchet MS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phrase,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[man-yak]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meaning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clear.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heavily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affected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toward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beginning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easier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saying “if”.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1)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Verb: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sleep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지금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자면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sleep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now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지금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자면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sleep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now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2)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Verb: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rain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293814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밤에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rains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tomorrow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night</a:t>
            </a:r>
            <a:r>
              <a:rPr sz="1200" spc="5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밤에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rains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tomorrow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night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14668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second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listener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figure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sen-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hearing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“만약”.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simple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long,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always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A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little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conjugation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practice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for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you: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5565775" cy="89681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[meok-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먹으면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[meo-geu-myeon]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3472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-았/었/였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suffix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-으면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past-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clause.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었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으면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[meo-geo-sseu-myeon]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[sa-da]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endParaRPr sz="1200">
              <a:latin typeface="Malgun Gothic"/>
              <a:cs typeface="Malgun Gothic"/>
            </a:endParaRPr>
          </a:p>
          <a:p>
            <a:pPr marL="180340" marR="130365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[sa-myeon]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샀으면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[sa-sseu-myeon]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endParaRPr sz="1200">
              <a:latin typeface="Malgun Gothic"/>
              <a:cs typeface="Malgun Gothic"/>
            </a:endParaRPr>
          </a:p>
          <a:p>
            <a:pPr marL="180340" marR="671195">
              <a:lnSpc>
                <a:spcPct val="3472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-(으)ㄹ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거면.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[bo-myeon]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endParaRPr sz="1200">
              <a:latin typeface="Malgun Gothic"/>
              <a:cs typeface="Malgun Gothic"/>
            </a:endParaRPr>
          </a:p>
          <a:p>
            <a:pPr marL="180340" marR="113030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봤으면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[bwa-sseu-myeon]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watched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거면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[bol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geo-myeon]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it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내일 비가 오면, 집에 있을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[nae-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bi-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o-myeon,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ji-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sseul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rains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tomorrow,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2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 다 먹으면, 배가 아플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meo-geu-myeon,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peul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stomach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hurt.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2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754014"/>
            <a:ext cx="6654165" cy="528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리모콘을 찾으면, TV를 볼 수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[ri-mo-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ko-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cha-jeu-myeon,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ti-vi-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remote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control,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TV.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TTMIK에서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공부하면,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재미있어요.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[ttmik-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gong-bu-ha-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myeon,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jae-mi-i-sseo-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TTMIK,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fun.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5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지금 안 오면, 후회할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 o-myeon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hu-hoe-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now,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regret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not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everything.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basic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various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expressions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such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“only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would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...”.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course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those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until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we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first,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meanwhile,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enjoy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practicing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today!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38545" cy="72948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52800"/>
              </a:lnSpc>
              <a:spcBef>
                <a:spcPts val="1764"/>
              </a:spcBef>
            </a:pPr>
            <a:r>
              <a:rPr sz="1200" spc="10" dirty="0">
                <a:latin typeface="Malgun Gothic"/>
                <a:cs typeface="Malgun Gothic"/>
              </a:rPr>
              <a:t>In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this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lesson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we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are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going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to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learn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two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new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expressions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that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have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the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opposite meanings.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1.</a:t>
            </a:r>
            <a:r>
              <a:rPr sz="1200" b="1" spc="1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아직</a:t>
            </a:r>
            <a:r>
              <a:rPr sz="1200" b="1" spc="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[a-jik]</a:t>
            </a:r>
            <a:r>
              <a:rPr sz="1200" b="1" spc="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means</a:t>
            </a:r>
            <a:r>
              <a:rPr sz="1200" b="1" spc="15" dirty="0">
                <a:latin typeface="Malgun Gothic"/>
                <a:cs typeface="Malgun Gothic"/>
              </a:rPr>
              <a:t> </a:t>
            </a:r>
            <a:r>
              <a:rPr sz="1200" b="1" spc="60" dirty="0">
                <a:latin typeface="Malgun Gothic"/>
                <a:cs typeface="Malgun Gothic"/>
              </a:rPr>
              <a:t>“still”</a:t>
            </a:r>
            <a:r>
              <a:rPr sz="1200" b="1" spc="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and</a:t>
            </a:r>
            <a:r>
              <a:rPr sz="1200" b="1" spc="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“not</a:t>
            </a:r>
            <a:r>
              <a:rPr sz="1200" b="1" spc="15" dirty="0">
                <a:latin typeface="Malgun Gothic"/>
                <a:cs typeface="Malgun Gothic"/>
              </a:rPr>
              <a:t> </a:t>
            </a:r>
            <a:r>
              <a:rPr sz="1200" b="1" spc="50" dirty="0">
                <a:latin typeface="Malgun Gothic"/>
                <a:cs typeface="Malgun Gothic"/>
              </a:rPr>
              <a:t>yet”.</a:t>
            </a: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  <a:spcBef>
                <a:spcPts val="800"/>
              </a:spcBef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English,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generally,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‘still’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used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positive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‘yet’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more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commonly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used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negative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sentences,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Korean,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-135" dirty="0">
                <a:latin typeface="Malgun Gothic"/>
                <a:cs typeface="Malgun Gothic"/>
              </a:rPr>
              <a:t>아직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[a-</a:t>
            </a:r>
            <a:r>
              <a:rPr sz="1200" spc="-20" dirty="0">
                <a:latin typeface="Malgun Gothic"/>
                <a:cs typeface="Malgun Gothic"/>
              </a:rPr>
              <a:t>jik]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used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both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positive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negative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sentences.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아직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10시예요.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yeol-si-</a:t>
            </a:r>
            <a:r>
              <a:rPr sz="1200" spc="-10" dirty="0">
                <a:latin typeface="Malgun Gothic"/>
                <a:cs typeface="Malgun Gothic"/>
              </a:rPr>
              <a:t>ye-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10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아직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안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hae-sseo-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haven’t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done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yet.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아직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아침이에요.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a-chi-mi-e-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morning.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아직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몰라요.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mol-la-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don’t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know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yet.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500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37910" cy="57962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52800"/>
              </a:lnSpc>
              <a:spcBef>
                <a:spcPts val="1764"/>
              </a:spcBef>
            </a:pP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emphasize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meaning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“still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happening”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“still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happening”,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add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particle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[-do]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after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아직.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아직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몰라요?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mol-la-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You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don’t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know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yet?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0" dirty="0">
                <a:latin typeface="Malgun Gothic"/>
                <a:cs typeface="Malgun Gothic"/>
              </a:rPr>
              <a:t>아직도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몰라요?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[a-jik-do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mol-la-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You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don’t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know? How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could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 not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know?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아직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안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왔어요?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He’s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here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yet?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20" dirty="0">
                <a:latin typeface="Malgun Gothic"/>
                <a:cs typeface="Malgun Gothic"/>
              </a:rPr>
              <a:t>네,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아직도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안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왔어요.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[a-jik-do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wa-sseo-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No,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he’s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20" dirty="0">
                <a:latin typeface="Malgun Gothic"/>
                <a:cs typeface="Malgun Gothic"/>
              </a:rPr>
              <a:t> here.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500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6725415"/>
            <a:ext cx="6137910" cy="1986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Malgun Gothic"/>
                <a:cs typeface="Malgun Gothic"/>
              </a:rPr>
              <a:t>2.</a:t>
            </a:r>
            <a:r>
              <a:rPr sz="1200" b="1" spc="4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벌써</a:t>
            </a:r>
            <a:r>
              <a:rPr sz="1200" b="1" spc="4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[beol-sseo]</a:t>
            </a:r>
            <a:r>
              <a:rPr sz="1200" b="1" spc="4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means</a:t>
            </a:r>
            <a:r>
              <a:rPr sz="1200" b="1" spc="45" dirty="0">
                <a:latin typeface="Malgun Gothic"/>
                <a:cs typeface="Malgun Gothic"/>
              </a:rPr>
              <a:t> </a:t>
            </a:r>
            <a:r>
              <a:rPr sz="1200" b="1" spc="50" dirty="0">
                <a:latin typeface="Malgun Gothic"/>
                <a:cs typeface="Malgun Gothic"/>
              </a:rPr>
              <a:t>“already”.</a:t>
            </a: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  <a:spcBef>
                <a:spcPts val="800"/>
              </a:spcBef>
            </a:pP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usage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벌써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[beol-sseo]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very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similar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“already”.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generally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placed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beginning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sentences,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doesn’t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always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be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beginning.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already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three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o’clock.</a:t>
            </a:r>
            <a:endParaRPr sz="1200"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벌써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세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시예요.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3678554" cy="46786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three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o’clock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already!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8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세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시예요,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벌써!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Both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above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work.</a:t>
            </a:r>
            <a:endParaRPr sz="1200">
              <a:latin typeface="Malgun Gothic"/>
              <a:cs typeface="Malgun Gothic"/>
            </a:endParaRPr>
          </a:p>
          <a:p>
            <a:pPr marL="12700" marR="1983105">
              <a:lnSpc>
                <a:spcPct val="305600"/>
              </a:lnSpc>
            </a:pPr>
            <a:r>
              <a:rPr sz="1200" spc="-25" dirty="0">
                <a:latin typeface="Malgun Gothic"/>
                <a:cs typeface="Malgun Gothic"/>
              </a:rPr>
              <a:t>More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sample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sentences </a:t>
            </a:r>
            <a:r>
              <a:rPr sz="1200" spc="-105" dirty="0">
                <a:latin typeface="Malgun Gothic"/>
                <a:cs typeface="Malgun Gothic"/>
              </a:rPr>
              <a:t>벌써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왔어요?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200" dirty="0">
                <a:latin typeface="Malgun Gothic"/>
                <a:cs typeface="Malgun Gothic"/>
              </a:rPr>
              <a:t>[beol-sseo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Oh,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already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here!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벌써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끝났어요?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[beol-sseo</a:t>
            </a:r>
            <a:r>
              <a:rPr sz="1200" spc="1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kkeut-na-sseo-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Is it already over? Did it already </a:t>
            </a:r>
            <a:r>
              <a:rPr sz="1200" spc="-10" dirty="0">
                <a:latin typeface="Malgun Gothic"/>
                <a:cs typeface="Malgun Gothic"/>
              </a:rPr>
              <a:t>finish?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500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5607815"/>
            <a:ext cx="6144895" cy="310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b="1" spc="-105" dirty="0">
                <a:latin typeface="Malgun Gothic"/>
                <a:cs typeface="Malgun Gothic"/>
              </a:rPr>
              <a:t>이미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vs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25" dirty="0">
                <a:latin typeface="Malgun Gothic"/>
                <a:cs typeface="Malgun Gothic"/>
              </a:rPr>
              <a:t>벌써</a:t>
            </a:r>
            <a:endParaRPr sz="1200">
              <a:latin typeface="Malgun Gothic"/>
              <a:cs typeface="Malgun Gothic"/>
            </a:endParaRPr>
          </a:p>
          <a:p>
            <a:pPr marL="12700" marR="12700" algn="just">
              <a:lnSpc>
                <a:spcPct val="152800"/>
              </a:lnSpc>
              <a:spcBef>
                <a:spcPts val="800"/>
              </a:spcBef>
            </a:pPr>
            <a:r>
              <a:rPr sz="1200" dirty="0">
                <a:latin typeface="Malgun Gothic"/>
                <a:cs typeface="Malgun Gothic"/>
              </a:rPr>
              <a:t>Another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often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encounter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when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reading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listening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that </a:t>
            </a:r>
            <a:r>
              <a:rPr sz="1200" dirty="0">
                <a:latin typeface="Malgun Gothic"/>
                <a:cs typeface="Malgun Gothic"/>
              </a:rPr>
              <a:t>has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meaning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“already”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이미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[i-</a:t>
            </a:r>
            <a:r>
              <a:rPr sz="1200" spc="-20" dirty="0">
                <a:latin typeface="Malgun Gothic"/>
                <a:cs typeface="Malgun Gothic"/>
              </a:rPr>
              <a:t>mi].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이미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means </a:t>
            </a:r>
            <a:r>
              <a:rPr sz="1200" spc="80" dirty="0">
                <a:latin typeface="Malgun Gothic"/>
                <a:cs typeface="Malgun Gothic"/>
              </a:rPr>
              <a:t>“already”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as </a:t>
            </a:r>
            <a:r>
              <a:rPr sz="1200" spc="75" dirty="0">
                <a:latin typeface="Malgun Gothic"/>
                <a:cs typeface="Malgun Gothic"/>
              </a:rPr>
              <a:t>well,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60" dirty="0">
                <a:latin typeface="Malgun Gothic"/>
                <a:cs typeface="Malgun Gothic"/>
              </a:rPr>
              <a:t> basically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이미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and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벌써</a:t>
            </a:r>
            <a:r>
              <a:rPr sz="1200" spc="60" dirty="0">
                <a:latin typeface="Malgun Gothic"/>
                <a:cs typeface="Malgun Gothic"/>
              </a:rPr>
              <a:t> seem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60" dirty="0">
                <a:latin typeface="Malgun Gothic"/>
                <a:cs typeface="Malgun Gothic"/>
              </a:rPr>
              <a:t> have </a:t>
            </a:r>
            <a:r>
              <a:rPr sz="1200" spc="50" dirty="0">
                <a:latin typeface="Malgun Gothic"/>
                <a:cs typeface="Malgun Gothic"/>
              </a:rPr>
              <a:t>the</a:t>
            </a:r>
            <a:r>
              <a:rPr sz="1200" spc="55" dirty="0">
                <a:latin typeface="Malgun Gothic"/>
                <a:cs typeface="Malgun Gothic"/>
              </a:rPr>
              <a:t> same </a:t>
            </a:r>
            <a:r>
              <a:rPr sz="1200" dirty="0">
                <a:latin typeface="Malgun Gothic"/>
                <a:cs typeface="Malgun Gothic"/>
              </a:rPr>
              <a:t>meaning,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fact,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Koreans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often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distinguish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meanings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two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words.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6985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difference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between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이미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벌써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lies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whether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already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aware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the </a:t>
            </a:r>
            <a:r>
              <a:rPr sz="1200" dirty="0">
                <a:latin typeface="Malgun Gothic"/>
                <a:cs typeface="Malgun Gothic"/>
              </a:rPr>
              <a:t>fact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not.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When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and/or</a:t>
            </a:r>
            <a:r>
              <a:rPr sz="1200" spc="1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speaker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know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something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already</a:t>
            </a:r>
            <a:r>
              <a:rPr sz="1200" spc="1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talk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it,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이미.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When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finding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out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speak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벌 </a:t>
            </a:r>
            <a:r>
              <a:rPr sz="1200" spc="-20" dirty="0">
                <a:latin typeface="Malgun Gothic"/>
                <a:cs typeface="Malgun Gothic"/>
              </a:rPr>
              <a:t>써.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People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don’t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always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stick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rule,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basic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idea.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39815" cy="47802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그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사람은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이미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학교를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졸업했어요.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[geu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sa-ram-eun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i-mi hak-gyo-reul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jo-</a:t>
            </a:r>
            <a:r>
              <a:rPr sz="1200" spc="-10" dirty="0">
                <a:latin typeface="Malgun Gothic"/>
                <a:cs typeface="Malgun Gothic"/>
              </a:rPr>
              <a:t>reo-pae-</a:t>
            </a:r>
            <a:r>
              <a:rPr sz="1200" dirty="0">
                <a:latin typeface="Malgun Gothic"/>
                <a:cs typeface="Malgun Gothic"/>
              </a:rPr>
              <a:t>sseo-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 already graduated from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school.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indent="111125">
              <a:lnSpc>
                <a:spcPct val="152800"/>
              </a:lnSpc>
              <a:spcBef>
                <a:spcPts val="5"/>
              </a:spcBef>
              <a:buChar char="-"/>
              <a:tabLst>
                <a:tab pos="123825" algn="l"/>
              </a:tabLst>
            </a:pP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0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(and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probably</a:t>
            </a:r>
            <a:r>
              <a:rPr sz="1200" spc="20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other</a:t>
            </a:r>
            <a:r>
              <a:rPr sz="1200" spc="20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person)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known</a:t>
            </a:r>
            <a:r>
              <a:rPr sz="1200" spc="20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20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fact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since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long </a:t>
            </a:r>
            <a:r>
              <a:rPr sz="1200" dirty="0">
                <a:latin typeface="Malgun Gothic"/>
                <a:cs typeface="Malgun Gothic"/>
              </a:rPr>
              <a:t>before 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sentence.)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  <a:buFont typeface="Malgun Gothic"/>
              <a:buChar char="-"/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그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사람은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벌써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학교를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졸업했어요!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[geu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sa-ram-eun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beol-sseo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hak-gyo-reul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jo-</a:t>
            </a:r>
            <a:r>
              <a:rPr sz="1200" spc="-10" dirty="0">
                <a:latin typeface="Malgun Gothic"/>
                <a:cs typeface="Malgun Gothic"/>
              </a:rPr>
              <a:t>reo-pae-</a:t>
            </a:r>
            <a:r>
              <a:rPr sz="1200" dirty="0">
                <a:latin typeface="Malgun Gothic"/>
                <a:cs typeface="Malgun Gothic"/>
              </a:rPr>
              <a:t>sseo-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 already graduated from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school.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6985" indent="106045">
              <a:lnSpc>
                <a:spcPct val="152800"/>
              </a:lnSpc>
              <a:buChar char="-"/>
              <a:tabLst>
                <a:tab pos="118745" algn="l"/>
              </a:tabLst>
            </a:pP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might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found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out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fact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recently,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already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knew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this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other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person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may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known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before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500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00" y="436880"/>
            <a:ext cx="3352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Malgun Gothic"/>
                <a:cs typeface="Malgun Gothic"/>
              </a:rPr>
              <a:t>TalkToMeInKorean.com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-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CF232B"/>
                </a:solidFill>
                <a:latin typeface="Malgun Gothic"/>
                <a:cs typeface="Malgun Gothic"/>
              </a:rPr>
              <a:t>Free</a:t>
            </a:r>
            <a:r>
              <a:rPr sz="1200" spc="-60" dirty="0">
                <a:solidFill>
                  <a:srgbClr val="CF232B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Korean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Lesson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Notes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00" y="605790"/>
            <a:ext cx="22866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Malgun Gothic"/>
                <a:cs typeface="Malgun Gothic"/>
              </a:rPr>
              <a:t>LEVEL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55" dirty="0">
                <a:latin typeface="Malgun Gothic"/>
                <a:cs typeface="Malgun Gothic"/>
              </a:rPr>
              <a:t>2</a:t>
            </a:r>
            <a:r>
              <a:rPr sz="2100" spc="-130" dirty="0">
                <a:latin typeface="Malgun Gothic"/>
                <a:cs typeface="Malgun Gothic"/>
              </a:rPr>
              <a:t> </a:t>
            </a:r>
            <a:r>
              <a:rPr sz="2100" spc="-85" dirty="0">
                <a:latin typeface="Malgun Gothic"/>
                <a:cs typeface="Malgun Gothic"/>
              </a:rPr>
              <a:t>LESSON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25" dirty="0">
                <a:latin typeface="Malgun Gothic"/>
                <a:cs typeface="Malgun Gothic"/>
              </a:rPr>
              <a:t>25</a:t>
            </a:r>
            <a:endParaRPr sz="21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00" y="764540"/>
            <a:ext cx="33896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455" dirty="0">
                <a:latin typeface="Malgun Gothic"/>
                <a:cs typeface="Malgun Gothic"/>
              </a:rPr>
              <a:t>———————————————</a:t>
            </a:r>
            <a:r>
              <a:rPr sz="2100" spc="-50" dirty="0">
                <a:latin typeface="Malgun Gothic"/>
                <a:cs typeface="Malgun Gothic"/>
              </a:rPr>
              <a:t>-</a:t>
            </a:r>
            <a:endParaRPr sz="21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9249" y="572726"/>
            <a:ext cx="869710" cy="3369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7300" y="1240790"/>
            <a:ext cx="6038850" cy="806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3800"/>
              </a:lnSpc>
              <a:spcBef>
                <a:spcPts val="100"/>
              </a:spcBef>
            </a:pPr>
            <a:r>
              <a:rPr sz="1300" spc="-45" dirty="0">
                <a:latin typeface="Malgun Gothic"/>
                <a:cs typeface="Malgun Gothic"/>
              </a:rPr>
              <a:t>In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English,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when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change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word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“when”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“someday”,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“what”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“something”, </a:t>
            </a:r>
            <a:r>
              <a:rPr sz="1300" spc="-65" dirty="0">
                <a:latin typeface="Malgun Gothic"/>
                <a:cs typeface="Malgun Gothic"/>
              </a:rPr>
              <a:t>“who”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“someone”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or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“where”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“somewhere”,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words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change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a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lot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form.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But </a:t>
            </a:r>
            <a:r>
              <a:rPr sz="1300" spc="-55" dirty="0">
                <a:latin typeface="Malgun Gothic"/>
                <a:cs typeface="Malgun Gothic"/>
              </a:rPr>
              <a:t>when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95" dirty="0">
                <a:latin typeface="Malgun Gothic"/>
                <a:cs typeface="Malgun Gothic"/>
              </a:rPr>
              <a:t>do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this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Korean,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there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isn’t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much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change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original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word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except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for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an </a:t>
            </a:r>
            <a:r>
              <a:rPr sz="1300" spc="-75" dirty="0">
                <a:latin typeface="Malgun Gothic"/>
                <a:cs typeface="Malgun Gothic"/>
              </a:rPr>
              <a:t>ending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that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add.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Malgun Gothic"/>
              <a:cs typeface="Malgun Gothic"/>
            </a:endParaRPr>
          </a:p>
          <a:p>
            <a:pPr marL="12700" marR="182245">
              <a:lnSpc>
                <a:spcPct val="153800"/>
              </a:lnSpc>
            </a:pPr>
            <a:r>
              <a:rPr sz="1300" spc="-45" dirty="0">
                <a:latin typeface="Malgun Gothic"/>
                <a:cs typeface="Malgun Gothic"/>
              </a:rPr>
              <a:t>In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Korean,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order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change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“when”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“someday”,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just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add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-</a:t>
            </a:r>
            <a:r>
              <a:rPr sz="1300" spc="-150" dirty="0">
                <a:latin typeface="Malgun Gothic"/>
                <a:cs typeface="Malgun Gothic"/>
              </a:rPr>
              <a:t>ㄴ가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(-</a:t>
            </a:r>
            <a:r>
              <a:rPr sz="1300" spc="-40" dirty="0">
                <a:latin typeface="Malgun Gothic"/>
                <a:cs typeface="Malgun Gothic"/>
              </a:rPr>
              <a:t>n-ga)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at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the </a:t>
            </a:r>
            <a:r>
              <a:rPr sz="1300" spc="-75" dirty="0">
                <a:latin typeface="Malgun Gothic"/>
                <a:cs typeface="Malgun Gothic"/>
              </a:rPr>
              <a:t>end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of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word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for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“when”,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which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25" dirty="0">
                <a:latin typeface="Malgun Gothic"/>
                <a:cs typeface="Malgun Gothic"/>
              </a:rPr>
              <a:t>언제.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So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becomes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언젠가.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500" b="1" spc="-90" dirty="0">
                <a:latin typeface="Arial"/>
                <a:cs typeface="Arial"/>
              </a:rPr>
              <a:t>The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135" dirty="0">
                <a:latin typeface="Arial"/>
                <a:cs typeface="Arial"/>
              </a:rPr>
              <a:t>same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75" dirty="0">
                <a:latin typeface="Arial"/>
                <a:cs typeface="Arial"/>
              </a:rPr>
              <a:t>rule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105" dirty="0">
                <a:latin typeface="Arial"/>
                <a:cs typeface="Arial"/>
              </a:rPr>
              <a:t>applies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to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135" dirty="0">
                <a:latin typeface="Arial"/>
                <a:cs typeface="Arial"/>
              </a:rPr>
              <a:t>some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60" dirty="0">
                <a:latin typeface="Arial"/>
                <a:cs typeface="Arial"/>
              </a:rPr>
              <a:t>other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words.</a:t>
            </a:r>
            <a:endParaRPr sz="1500">
              <a:latin typeface="Arial"/>
              <a:cs typeface="Arial"/>
            </a:endParaRPr>
          </a:p>
          <a:p>
            <a:pPr marL="12700" marR="3850004">
              <a:lnSpc>
                <a:spcPct val="153800"/>
              </a:lnSpc>
              <a:spcBef>
                <a:spcPts val="170"/>
              </a:spcBef>
            </a:pP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(when)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dirty="0">
                <a:latin typeface="Malgun Gothic"/>
                <a:cs typeface="Malgun Gothic"/>
              </a:rPr>
              <a:t>-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언젠가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(someday) </a:t>
            </a:r>
            <a:r>
              <a:rPr sz="1300" spc="-190" dirty="0">
                <a:latin typeface="Malgun Gothic"/>
                <a:cs typeface="Malgun Gothic"/>
              </a:rPr>
              <a:t>뭐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(what)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dirty="0">
                <a:latin typeface="Malgun Gothic"/>
                <a:cs typeface="Malgun Gothic"/>
              </a:rPr>
              <a:t>-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뭔가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(something) </a:t>
            </a:r>
            <a:r>
              <a:rPr sz="1300" spc="-190" dirty="0">
                <a:latin typeface="Malgun Gothic"/>
                <a:cs typeface="Malgun Gothic"/>
              </a:rPr>
              <a:t>누구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(who)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dirty="0">
                <a:latin typeface="Malgun Gothic"/>
                <a:cs typeface="Malgun Gothic"/>
              </a:rPr>
              <a:t>-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누군가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(someone)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190" dirty="0">
                <a:latin typeface="Malgun Gothic"/>
                <a:cs typeface="Malgun Gothic"/>
              </a:rPr>
              <a:t>어디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(where)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dirty="0">
                <a:latin typeface="Malgun Gothic"/>
                <a:cs typeface="Malgun Gothic"/>
              </a:rPr>
              <a:t>-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어딘가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(somewhere)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b="1" spc="-10" dirty="0">
                <a:solidFill>
                  <a:srgbClr val="499BC9"/>
                </a:solidFill>
                <a:latin typeface="Arial"/>
                <a:cs typeface="Arial"/>
              </a:rPr>
              <a:t>Examples: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300" spc="-190" dirty="0">
                <a:latin typeface="Malgun Gothic"/>
                <a:cs typeface="Malgun Gothic"/>
              </a:rPr>
              <a:t>언젠가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미국에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가고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싶어요.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50" dirty="0">
                <a:latin typeface="Malgun Gothic"/>
                <a:cs typeface="Malgun Gothic"/>
              </a:rPr>
              <a:t>[eon-jen-</a:t>
            </a:r>
            <a:r>
              <a:rPr sz="1300" spc="-60" dirty="0">
                <a:latin typeface="Malgun Gothic"/>
                <a:cs typeface="Malgun Gothic"/>
              </a:rPr>
              <a:t>ga</a:t>
            </a:r>
            <a:r>
              <a:rPr sz="1300" spc="-4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mi-gu-</a:t>
            </a:r>
            <a:r>
              <a:rPr sz="1300" spc="-75" dirty="0">
                <a:latin typeface="Malgun Gothic"/>
                <a:cs typeface="Malgun Gothic"/>
              </a:rPr>
              <a:t>ge</a:t>
            </a:r>
            <a:r>
              <a:rPr sz="1300" spc="-40" dirty="0">
                <a:latin typeface="Malgun Gothic"/>
                <a:cs typeface="Malgun Gothic"/>
              </a:rPr>
              <a:t> </a:t>
            </a:r>
            <a:r>
              <a:rPr sz="1300" spc="-80" dirty="0">
                <a:latin typeface="Malgun Gothic"/>
                <a:cs typeface="Malgun Gothic"/>
              </a:rPr>
              <a:t>ga-</a:t>
            </a:r>
            <a:r>
              <a:rPr sz="1300" spc="-95" dirty="0">
                <a:latin typeface="Malgun Gothic"/>
                <a:cs typeface="Malgun Gothic"/>
              </a:rPr>
              <a:t>go</a:t>
            </a:r>
            <a:r>
              <a:rPr sz="1300" spc="-4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si-</a:t>
            </a:r>
            <a:r>
              <a:rPr sz="1300" spc="-35" dirty="0">
                <a:latin typeface="Malgun Gothic"/>
                <a:cs typeface="Malgun Gothic"/>
              </a:rPr>
              <a:t>peo-</a:t>
            </a:r>
            <a:r>
              <a:rPr sz="1300" spc="-20" dirty="0">
                <a:latin typeface="Malgun Gothic"/>
                <a:cs typeface="Malgun Gothic"/>
              </a:rPr>
              <a:t>yo.]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I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want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States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someday.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미국에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가고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싶어요?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40" dirty="0">
                <a:latin typeface="Malgun Gothic"/>
                <a:cs typeface="Malgun Gothic"/>
              </a:rPr>
              <a:t>[eon-</a:t>
            </a:r>
            <a:r>
              <a:rPr sz="1300" spc="-35" dirty="0">
                <a:latin typeface="Malgun Gothic"/>
                <a:cs typeface="Malgun Gothic"/>
              </a:rPr>
              <a:t>je</a:t>
            </a:r>
            <a:r>
              <a:rPr sz="1300" spc="-5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mi-gu-</a:t>
            </a:r>
            <a:r>
              <a:rPr sz="1300" spc="-75" dirty="0">
                <a:latin typeface="Malgun Gothic"/>
                <a:cs typeface="Malgun Gothic"/>
              </a:rPr>
              <a:t>ge</a:t>
            </a:r>
            <a:r>
              <a:rPr sz="1300" spc="-50" dirty="0">
                <a:latin typeface="Malgun Gothic"/>
                <a:cs typeface="Malgun Gothic"/>
              </a:rPr>
              <a:t> </a:t>
            </a:r>
            <a:r>
              <a:rPr sz="1300" spc="-80" dirty="0">
                <a:latin typeface="Malgun Gothic"/>
                <a:cs typeface="Malgun Gothic"/>
              </a:rPr>
              <a:t>ga-</a:t>
            </a:r>
            <a:r>
              <a:rPr sz="1300" spc="-95" dirty="0">
                <a:latin typeface="Malgun Gothic"/>
                <a:cs typeface="Malgun Gothic"/>
              </a:rPr>
              <a:t>go</a:t>
            </a:r>
            <a:r>
              <a:rPr sz="1300" spc="-5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si-</a:t>
            </a:r>
            <a:r>
              <a:rPr sz="1300" spc="-35" dirty="0">
                <a:latin typeface="Malgun Gothic"/>
                <a:cs typeface="Malgun Gothic"/>
              </a:rPr>
              <a:t>peo-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When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95" dirty="0">
                <a:latin typeface="Malgun Gothic"/>
                <a:cs typeface="Malgun Gothic"/>
              </a:rPr>
              <a:t>do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want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States?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190" dirty="0">
                <a:latin typeface="Malgun Gothic"/>
                <a:cs typeface="Malgun Gothic"/>
              </a:rPr>
              <a:t>언젠가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일본에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갈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거예요.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50" dirty="0">
                <a:latin typeface="Malgun Gothic"/>
                <a:cs typeface="Malgun Gothic"/>
              </a:rPr>
              <a:t>[eon-jen-</a:t>
            </a:r>
            <a:r>
              <a:rPr sz="1300" spc="-60" dirty="0">
                <a:latin typeface="Malgun Gothic"/>
                <a:cs typeface="Malgun Gothic"/>
              </a:rPr>
              <a:t>ga </a:t>
            </a:r>
            <a:r>
              <a:rPr sz="1300" spc="-30" dirty="0">
                <a:latin typeface="Malgun Gothic"/>
                <a:cs typeface="Malgun Gothic"/>
              </a:rPr>
              <a:t>il-</a:t>
            </a:r>
            <a:r>
              <a:rPr sz="1300" spc="-50" dirty="0">
                <a:latin typeface="Malgun Gothic"/>
                <a:cs typeface="Malgun Gothic"/>
              </a:rPr>
              <a:t>bo-ne</a:t>
            </a:r>
            <a:r>
              <a:rPr sz="1300" spc="-55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gal</a:t>
            </a:r>
            <a:r>
              <a:rPr sz="1300" spc="-6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geo-</a:t>
            </a:r>
            <a:r>
              <a:rPr sz="1300" spc="-40" dirty="0">
                <a:latin typeface="Malgun Gothic"/>
                <a:cs typeface="Malgun Gothic"/>
              </a:rPr>
              <a:t>ye-</a:t>
            </a:r>
            <a:r>
              <a:rPr sz="1300" spc="-20" dirty="0">
                <a:latin typeface="Malgun Gothic"/>
                <a:cs typeface="Malgun Gothic"/>
              </a:rPr>
              <a:t>yo.]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I’m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95" dirty="0">
                <a:latin typeface="Malgun Gothic"/>
                <a:cs typeface="Malgun Gothic"/>
              </a:rPr>
              <a:t>going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Japan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one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day.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3497" y="9798942"/>
            <a:ext cx="503364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869"/>
              </a:lnSpc>
            </a:pPr>
            <a:r>
              <a:rPr sz="800" spc="-25" dirty="0">
                <a:latin typeface="Malgun Gothic"/>
                <a:cs typeface="Malgun Gothic"/>
              </a:rPr>
              <a:t>This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PDF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to</a:t>
            </a:r>
            <a:r>
              <a:rPr sz="800" spc="-45" dirty="0">
                <a:latin typeface="Malgun Gothic"/>
                <a:cs typeface="Malgun Gothic"/>
              </a:rPr>
              <a:t> be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used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along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the</a:t>
            </a:r>
            <a:r>
              <a:rPr sz="800" spc="-50" dirty="0">
                <a:latin typeface="Malgun Gothic"/>
                <a:cs typeface="Malgun Gothic"/>
              </a:rPr>
              <a:t> MP3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audio </a:t>
            </a:r>
            <a:r>
              <a:rPr sz="800" spc="-40" dirty="0">
                <a:latin typeface="Malgun Gothic"/>
                <a:cs typeface="Malgun Gothic"/>
              </a:rPr>
              <a:t>lesson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available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at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TalkToMeInKorean.com.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00"/>
              </a:lnSpc>
            </a:pPr>
            <a:r>
              <a:rPr sz="800" spc="-35" dirty="0">
                <a:latin typeface="Malgun Gothic"/>
                <a:cs typeface="Malgun Gothic"/>
              </a:rPr>
              <a:t>Please </a:t>
            </a:r>
            <a:r>
              <a:rPr sz="800" spc="-25" dirty="0">
                <a:latin typeface="Malgun Gothic"/>
                <a:cs typeface="Malgun Gothic"/>
              </a:rPr>
              <a:t>feel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0" dirty="0">
                <a:latin typeface="Malgun Gothic"/>
                <a:cs typeface="Malgun Gothic"/>
              </a:rPr>
              <a:t> to</a:t>
            </a:r>
            <a:r>
              <a:rPr sz="800" spc="-35" dirty="0">
                <a:latin typeface="Malgun Gothic"/>
                <a:cs typeface="Malgun Gothic"/>
              </a:rPr>
              <a:t> share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TalkToMeInKorean’s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5" dirty="0">
                <a:latin typeface="Malgun Gothic"/>
                <a:cs typeface="Malgun Gothic"/>
              </a:rPr>
              <a:t> Korean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lessons </a:t>
            </a:r>
            <a:r>
              <a:rPr sz="800" spc="-50" dirty="0">
                <a:latin typeface="Malgun Gothic"/>
                <a:cs typeface="Malgun Gothic"/>
              </a:rPr>
              <a:t>and</a:t>
            </a:r>
            <a:r>
              <a:rPr sz="800" spc="-30" dirty="0">
                <a:latin typeface="Malgun Gothic"/>
                <a:cs typeface="Malgun Gothic"/>
              </a:rPr>
              <a:t> PDF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files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anybody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who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studying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Korean.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30"/>
              </a:lnSpc>
            </a:pPr>
            <a:r>
              <a:rPr sz="800" dirty="0">
                <a:latin typeface="Malgun Gothic"/>
                <a:cs typeface="Malgun Gothic"/>
              </a:rPr>
              <a:t>If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you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have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any </a:t>
            </a:r>
            <a:r>
              <a:rPr sz="800" spc="-40" dirty="0">
                <a:latin typeface="Malgun Gothic"/>
                <a:cs typeface="Malgun Gothic"/>
              </a:rPr>
              <a:t>questions or </a:t>
            </a:r>
            <a:r>
              <a:rPr sz="800" spc="-30" dirty="0">
                <a:latin typeface="Malgun Gothic"/>
                <a:cs typeface="Malgun Gothic"/>
              </a:rPr>
              <a:t>feedback,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visit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u="sng" spc="-1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  <a:hlinkClick r:id="rId3"/>
              </a:rPr>
              <a:t>TalkToMeInKorean.com</a:t>
            </a:r>
            <a:r>
              <a:rPr sz="800" spc="-10" dirty="0">
                <a:latin typeface="Malgun Gothic"/>
                <a:cs typeface="Malgun Gothic"/>
              </a:rPr>
              <a:t>.</a:t>
            </a:r>
            <a:endParaRPr sz="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00" y="436880"/>
            <a:ext cx="3352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Malgun Gothic"/>
                <a:cs typeface="Malgun Gothic"/>
              </a:rPr>
              <a:t>TalkToMeInKorean.com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-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CF232B"/>
                </a:solidFill>
                <a:latin typeface="Malgun Gothic"/>
                <a:cs typeface="Malgun Gothic"/>
              </a:rPr>
              <a:t>Free</a:t>
            </a:r>
            <a:r>
              <a:rPr sz="1200" spc="-60" dirty="0">
                <a:solidFill>
                  <a:srgbClr val="CF232B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Korean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Lesson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Notes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00" y="605790"/>
            <a:ext cx="22866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Malgun Gothic"/>
                <a:cs typeface="Malgun Gothic"/>
              </a:rPr>
              <a:t>LEVEL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55" dirty="0">
                <a:latin typeface="Malgun Gothic"/>
                <a:cs typeface="Malgun Gothic"/>
              </a:rPr>
              <a:t>2</a:t>
            </a:r>
            <a:r>
              <a:rPr sz="2100" spc="-130" dirty="0">
                <a:latin typeface="Malgun Gothic"/>
                <a:cs typeface="Malgun Gothic"/>
              </a:rPr>
              <a:t> </a:t>
            </a:r>
            <a:r>
              <a:rPr sz="2100" spc="-85" dirty="0">
                <a:latin typeface="Malgun Gothic"/>
                <a:cs typeface="Malgun Gothic"/>
              </a:rPr>
              <a:t>LESSON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25" dirty="0">
                <a:latin typeface="Malgun Gothic"/>
                <a:cs typeface="Malgun Gothic"/>
              </a:rPr>
              <a:t>25</a:t>
            </a:r>
            <a:endParaRPr sz="21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00" y="764540"/>
            <a:ext cx="33896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455" dirty="0">
                <a:latin typeface="Malgun Gothic"/>
                <a:cs typeface="Malgun Gothic"/>
              </a:rPr>
              <a:t>———————————————</a:t>
            </a:r>
            <a:r>
              <a:rPr sz="2100" spc="-50" dirty="0">
                <a:latin typeface="Malgun Gothic"/>
                <a:cs typeface="Malgun Gothic"/>
              </a:rPr>
              <a:t>-</a:t>
            </a:r>
            <a:endParaRPr sz="21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9249" y="574163"/>
            <a:ext cx="869710" cy="33706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7300" y="1240790"/>
            <a:ext cx="2656205" cy="82550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일본에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갈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거예요?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40" dirty="0">
                <a:latin typeface="Malgun Gothic"/>
                <a:cs typeface="Malgun Gothic"/>
              </a:rPr>
              <a:t>[eon-</a:t>
            </a:r>
            <a:r>
              <a:rPr sz="1300" spc="-35" dirty="0">
                <a:latin typeface="Malgun Gothic"/>
                <a:cs typeface="Malgun Gothic"/>
              </a:rPr>
              <a:t>je</a:t>
            </a:r>
            <a:r>
              <a:rPr sz="1300" spc="-65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il-</a:t>
            </a:r>
            <a:r>
              <a:rPr sz="1300" spc="-50" dirty="0">
                <a:latin typeface="Malgun Gothic"/>
                <a:cs typeface="Malgun Gothic"/>
              </a:rPr>
              <a:t>bo-ne</a:t>
            </a:r>
            <a:r>
              <a:rPr sz="1300" spc="-65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gal</a:t>
            </a:r>
            <a:r>
              <a:rPr sz="1300" spc="-6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geo-</a:t>
            </a:r>
            <a:r>
              <a:rPr sz="1300" spc="-40" dirty="0">
                <a:latin typeface="Malgun Gothic"/>
                <a:cs typeface="Malgun Gothic"/>
              </a:rPr>
              <a:t>ye-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When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are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95" dirty="0">
                <a:latin typeface="Malgun Gothic"/>
                <a:cs typeface="Malgun Gothic"/>
              </a:rPr>
              <a:t>going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Japan?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뭐</a:t>
            </a:r>
            <a:r>
              <a:rPr sz="1300" spc="-114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찾았어요?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50" dirty="0">
                <a:latin typeface="Malgun Gothic"/>
                <a:cs typeface="Malgun Gothic"/>
              </a:rPr>
              <a:t>[mwo</a:t>
            </a:r>
            <a:r>
              <a:rPr sz="1300" spc="15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cha-</a:t>
            </a:r>
            <a:r>
              <a:rPr sz="1300" spc="-35" dirty="0">
                <a:latin typeface="Malgun Gothic"/>
                <a:cs typeface="Malgun Gothic"/>
              </a:rPr>
              <a:t>ja-</a:t>
            </a:r>
            <a:r>
              <a:rPr sz="1300" spc="-40" dirty="0">
                <a:latin typeface="Malgun Gothic"/>
                <a:cs typeface="Malgun Gothic"/>
              </a:rPr>
              <a:t>sseo-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What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did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find?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뭔가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찾았어요?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60" dirty="0">
                <a:latin typeface="Malgun Gothic"/>
                <a:cs typeface="Malgun Gothic"/>
              </a:rPr>
              <a:t>[mwon-ga</a:t>
            </a:r>
            <a:r>
              <a:rPr sz="1300" spc="35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cha-</a:t>
            </a:r>
            <a:r>
              <a:rPr sz="1300" spc="-35" dirty="0">
                <a:latin typeface="Malgun Gothic"/>
                <a:cs typeface="Malgun Gothic"/>
              </a:rPr>
              <a:t>ja-</a:t>
            </a:r>
            <a:r>
              <a:rPr sz="1300" spc="-40" dirty="0">
                <a:latin typeface="Malgun Gothic"/>
                <a:cs typeface="Malgun Gothic"/>
              </a:rPr>
              <a:t>sseo-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Did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find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something?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뭔가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이상해요.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60" dirty="0">
                <a:latin typeface="Malgun Gothic"/>
                <a:cs typeface="Malgun Gothic"/>
              </a:rPr>
              <a:t>[mwon-ga</a:t>
            </a:r>
            <a:r>
              <a:rPr sz="1300" spc="15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i-</a:t>
            </a:r>
            <a:r>
              <a:rPr sz="1300" spc="-40" dirty="0">
                <a:latin typeface="Malgun Gothic"/>
                <a:cs typeface="Malgun Gothic"/>
              </a:rPr>
              <a:t>sang-hae-</a:t>
            </a:r>
            <a:r>
              <a:rPr sz="1300" spc="-20" dirty="0">
                <a:latin typeface="Malgun Gothic"/>
                <a:cs typeface="Malgun Gothic"/>
              </a:rPr>
              <a:t>yo.]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Something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strange.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190" dirty="0">
                <a:latin typeface="Malgun Gothic"/>
                <a:cs typeface="Malgun Gothic"/>
              </a:rPr>
              <a:t>뭐가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이상해요?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60" dirty="0">
                <a:latin typeface="Malgun Gothic"/>
                <a:cs typeface="Malgun Gothic"/>
              </a:rPr>
              <a:t>[mwo-ga</a:t>
            </a:r>
            <a:r>
              <a:rPr sz="1300" spc="5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i-</a:t>
            </a:r>
            <a:r>
              <a:rPr sz="1300" spc="-40" dirty="0">
                <a:latin typeface="Malgun Gothic"/>
                <a:cs typeface="Malgun Gothic"/>
              </a:rPr>
              <a:t>sang-hae-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What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strange?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누구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만날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거예요?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45" dirty="0">
                <a:latin typeface="Malgun Gothic"/>
                <a:cs typeface="Malgun Gothic"/>
              </a:rPr>
              <a:t>[nu-</a:t>
            </a:r>
            <a:r>
              <a:rPr sz="1300" spc="-55" dirty="0">
                <a:latin typeface="Malgun Gothic"/>
                <a:cs typeface="Malgun Gothic"/>
              </a:rPr>
              <a:t>gu </a:t>
            </a:r>
            <a:r>
              <a:rPr sz="1300" spc="-70" dirty="0">
                <a:latin typeface="Malgun Gothic"/>
                <a:cs typeface="Malgun Gothic"/>
              </a:rPr>
              <a:t>man-</a:t>
            </a:r>
            <a:r>
              <a:rPr sz="1300" spc="-55" dirty="0">
                <a:latin typeface="Malgun Gothic"/>
                <a:cs typeface="Malgun Gothic"/>
              </a:rPr>
              <a:t>nal </a:t>
            </a:r>
            <a:r>
              <a:rPr sz="1300" spc="-35" dirty="0">
                <a:latin typeface="Malgun Gothic"/>
                <a:cs typeface="Malgun Gothic"/>
              </a:rPr>
              <a:t>geo-</a:t>
            </a:r>
            <a:r>
              <a:rPr sz="1300" spc="-40" dirty="0">
                <a:latin typeface="Malgun Gothic"/>
                <a:cs typeface="Malgun Gothic"/>
              </a:rPr>
              <a:t>ye-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00" dirty="0">
                <a:latin typeface="Malgun Gothic"/>
                <a:cs typeface="Malgun Gothic"/>
              </a:rPr>
              <a:t>Who </a:t>
            </a:r>
            <a:r>
              <a:rPr sz="1300" spc="-35" dirty="0">
                <a:latin typeface="Malgun Gothic"/>
                <a:cs typeface="Malgun Gothic"/>
              </a:rPr>
              <a:t>will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meet?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190" dirty="0">
                <a:latin typeface="Malgun Gothic"/>
                <a:cs typeface="Malgun Gothic"/>
              </a:rPr>
              <a:t>누군가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왔어요.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50" dirty="0">
                <a:latin typeface="Malgun Gothic"/>
                <a:cs typeface="Malgun Gothic"/>
              </a:rPr>
              <a:t>[nu-</a:t>
            </a:r>
            <a:r>
              <a:rPr sz="1300" spc="-55" dirty="0">
                <a:latin typeface="Malgun Gothic"/>
                <a:cs typeface="Malgun Gothic"/>
              </a:rPr>
              <a:t>gun-</a:t>
            </a:r>
            <a:r>
              <a:rPr sz="1300" spc="-60" dirty="0">
                <a:latin typeface="Malgun Gothic"/>
                <a:cs typeface="Malgun Gothic"/>
              </a:rPr>
              <a:t>ga</a:t>
            </a:r>
            <a:r>
              <a:rPr sz="1300" spc="1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wa-sseo-</a:t>
            </a:r>
            <a:r>
              <a:rPr sz="1300" spc="-20" dirty="0">
                <a:latin typeface="Malgun Gothic"/>
                <a:cs typeface="Malgun Gothic"/>
              </a:rPr>
              <a:t>yo.]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80" dirty="0">
                <a:latin typeface="Malgun Gothic"/>
                <a:cs typeface="Malgun Gothic"/>
              </a:rPr>
              <a:t>Someone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came.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3497" y="9798942"/>
            <a:ext cx="503364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869"/>
              </a:lnSpc>
            </a:pPr>
            <a:r>
              <a:rPr sz="800" spc="-25" dirty="0">
                <a:latin typeface="Malgun Gothic"/>
                <a:cs typeface="Malgun Gothic"/>
              </a:rPr>
              <a:t>This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PDF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to</a:t>
            </a:r>
            <a:r>
              <a:rPr sz="800" spc="-45" dirty="0">
                <a:latin typeface="Malgun Gothic"/>
                <a:cs typeface="Malgun Gothic"/>
              </a:rPr>
              <a:t> be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used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along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the</a:t>
            </a:r>
            <a:r>
              <a:rPr sz="800" spc="-50" dirty="0">
                <a:latin typeface="Malgun Gothic"/>
                <a:cs typeface="Malgun Gothic"/>
              </a:rPr>
              <a:t> MP3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audio </a:t>
            </a:r>
            <a:r>
              <a:rPr sz="800" spc="-40" dirty="0">
                <a:latin typeface="Malgun Gothic"/>
                <a:cs typeface="Malgun Gothic"/>
              </a:rPr>
              <a:t>lesson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available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at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TalkToMeInKorean.com.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00"/>
              </a:lnSpc>
            </a:pPr>
            <a:r>
              <a:rPr sz="800" spc="-35" dirty="0">
                <a:latin typeface="Malgun Gothic"/>
                <a:cs typeface="Malgun Gothic"/>
              </a:rPr>
              <a:t>Please </a:t>
            </a:r>
            <a:r>
              <a:rPr sz="800" spc="-25" dirty="0">
                <a:latin typeface="Malgun Gothic"/>
                <a:cs typeface="Malgun Gothic"/>
              </a:rPr>
              <a:t>feel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0" dirty="0">
                <a:latin typeface="Malgun Gothic"/>
                <a:cs typeface="Malgun Gothic"/>
              </a:rPr>
              <a:t> to</a:t>
            </a:r>
            <a:r>
              <a:rPr sz="800" spc="-35" dirty="0">
                <a:latin typeface="Malgun Gothic"/>
                <a:cs typeface="Malgun Gothic"/>
              </a:rPr>
              <a:t> share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TalkToMeInKorean’s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5" dirty="0">
                <a:latin typeface="Malgun Gothic"/>
                <a:cs typeface="Malgun Gothic"/>
              </a:rPr>
              <a:t> Korean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lessons </a:t>
            </a:r>
            <a:r>
              <a:rPr sz="800" spc="-50" dirty="0">
                <a:latin typeface="Malgun Gothic"/>
                <a:cs typeface="Malgun Gothic"/>
              </a:rPr>
              <a:t>and</a:t>
            </a:r>
            <a:r>
              <a:rPr sz="800" spc="-30" dirty="0">
                <a:latin typeface="Malgun Gothic"/>
                <a:cs typeface="Malgun Gothic"/>
              </a:rPr>
              <a:t> PDF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files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anybody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who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studying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Korean.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30"/>
              </a:lnSpc>
            </a:pPr>
            <a:r>
              <a:rPr sz="800" dirty="0">
                <a:latin typeface="Malgun Gothic"/>
                <a:cs typeface="Malgun Gothic"/>
              </a:rPr>
              <a:t>If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you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have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any </a:t>
            </a:r>
            <a:r>
              <a:rPr sz="800" spc="-40" dirty="0">
                <a:latin typeface="Malgun Gothic"/>
                <a:cs typeface="Malgun Gothic"/>
              </a:rPr>
              <a:t>questions or </a:t>
            </a:r>
            <a:r>
              <a:rPr sz="800" spc="-30" dirty="0">
                <a:latin typeface="Malgun Gothic"/>
                <a:cs typeface="Malgun Gothic"/>
              </a:rPr>
              <a:t>feedback,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visit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u="sng" spc="-1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  <a:hlinkClick r:id="rId3"/>
              </a:rPr>
              <a:t>TalkToMeInKorean.com</a:t>
            </a:r>
            <a:r>
              <a:rPr sz="800" spc="-10" dirty="0">
                <a:latin typeface="Malgun Gothic"/>
                <a:cs typeface="Malgun Gothic"/>
              </a:rPr>
              <a:t>.</a:t>
            </a:r>
            <a:endParaRPr sz="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5605145" cy="7127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1800">
              <a:latin typeface="Trebuchet MS"/>
              <a:cs typeface="Trebuchet MS"/>
            </a:endParaRPr>
          </a:p>
          <a:p>
            <a:pPr marL="296545" indent="-116205">
              <a:lnSpc>
                <a:spcPct val="100000"/>
              </a:lnSpc>
              <a:spcBef>
                <a:spcPts val="5"/>
              </a:spcBef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I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(humble)</a:t>
            </a:r>
            <a:endParaRPr sz="1200">
              <a:latin typeface="Malgun Gothic"/>
              <a:cs typeface="Malgun Gothic"/>
            </a:endParaRPr>
          </a:p>
          <a:p>
            <a:pPr marL="296545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학생 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student</a:t>
            </a:r>
            <a:endParaRPr sz="1200">
              <a:latin typeface="Malgun Gothic"/>
              <a:cs typeface="Malgun Gothic"/>
            </a:endParaRPr>
          </a:p>
          <a:p>
            <a:pPr marL="296545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프랑스어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French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(language)</a:t>
            </a:r>
            <a:endParaRPr sz="1200">
              <a:latin typeface="Malgun Gothic"/>
              <a:cs typeface="Malgun Gothic"/>
            </a:endParaRPr>
          </a:p>
          <a:p>
            <a:pPr marL="296545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study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350520" indent="-170180">
              <a:lnSpc>
                <a:spcPct val="100000"/>
              </a:lnSpc>
              <a:buSzPct val="85714"/>
              <a:buFont typeface="Malgun Gothic"/>
              <a:buAutoNum type="arabicPeriod" startAt="3"/>
              <a:tabLst>
                <a:tab pos="350520" algn="l"/>
              </a:tabLst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저는 학생이에요.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31F20"/>
                </a:solidFill>
                <a:latin typeface="Malgun Gothic"/>
                <a:cs typeface="Malgun Gothic"/>
              </a:rPr>
              <a:t>그래서</a:t>
            </a:r>
            <a:r>
              <a:rPr sz="1800" b="1" spc="-1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돈이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없어요.</a:t>
            </a:r>
            <a:endParaRPr sz="1400">
              <a:latin typeface="Malgun Gothic"/>
              <a:cs typeface="Malgun Gothic"/>
            </a:endParaRPr>
          </a:p>
          <a:p>
            <a:pPr marL="340995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hak-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saeng-i-e-yo.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geu-rae-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do-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eop-seo-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student.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money.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96545" lvl="1" indent="-116205">
              <a:lnSpc>
                <a:spcPct val="100000"/>
              </a:lnSpc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돈 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money</a:t>
            </a:r>
            <a:endParaRPr sz="1200">
              <a:latin typeface="Malgun Gothic"/>
              <a:cs typeface="Malgun Gothic"/>
            </a:endParaRPr>
          </a:p>
          <a:p>
            <a:pPr marL="296545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없다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exist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350520" indent="-170180">
              <a:lnSpc>
                <a:spcPct val="100000"/>
              </a:lnSpc>
              <a:buSzPct val="85714"/>
              <a:buFont typeface="Malgun Gothic"/>
              <a:buAutoNum type="arabicPeriod" startAt="4"/>
              <a:tabLst>
                <a:tab pos="350520" algn="l"/>
              </a:tabLst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김치는 맛있어요.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31F20"/>
                </a:solidFill>
                <a:latin typeface="Malgun Gothic"/>
                <a:cs typeface="Malgun Gothic"/>
              </a:rPr>
              <a:t>그래서</a:t>
            </a:r>
            <a:r>
              <a:rPr sz="1800" b="1" spc="-1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김치를 많이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먹어요.</a:t>
            </a:r>
            <a:endParaRPr sz="1400">
              <a:latin typeface="Malgun Gothic"/>
              <a:cs typeface="Malgun Gothic"/>
            </a:endParaRPr>
          </a:p>
          <a:p>
            <a:pPr marL="340995">
              <a:lnSpc>
                <a:spcPct val="100000"/>
              </a:lnSpc>
              <a:spcBef>
                <a:spcPts val="94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[gim-chi-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ma-si-sseo-yo.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geu-rae-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 gim-chi-reul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meo-geo-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Kimchi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delicious.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Kimchi.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96545" lvl="1" indent="-116205">
              <a:lnSpc>
                <a:spcPct val="100000"/>
              </a:lnSpc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많이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quantity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frequency</a:t>
            </a:r>
            <a:endParaRPr sz="1200">
              <a:latin typeface="Malgun Gothic"/>
              <a:cs typeface="Malgun Gothic"/>
            </a:endParaRPr>
          </a:p>
          <a:p>
            <a:pPr marL="296545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00" y="436880"/>
            <a:ext cx="3352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Malgun Gothic"/>
                <a:cs typeface="Malgun Gothic"/>
              </a:rPr>
              <a:t>TalkToMeInKorean.com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-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CF232B"/>
                </a:solidFill>
                <a:latin typeface="Malgun Gothic"/>
                <a:cs typeface="Malgun Gothic"/>
              </a:rPr>
              <a:t>Free</a:t>
            </a:r>
            <a:r>
              <a:rPr sz="1200" spc="-60" dirty="0">
                <a:solidFill>
                  <a:srgbClr val="CF232B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Korean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Lesson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Notes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00" y="605790"/>
            <a:ext cx="22866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Malgun Gothic"/>
                <a:cs typeface="Malgun Gothic"/>
              </a:rPr>
              <a:t>LEVEL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55" dirty="0">
                <a:latin typeface="Malgun Gothic"/>
                <a:cs typeface="Malgun Gothic"/>
              </a:rPr>
              <a:t>2</a:t>
            </a:r>
            <a:r>
              <a:rPr sz="2100" spc="-130" dirty="0">
                <a:latin typeface="Malgun Gothic"/>
                <a:cs typeface="Malgun Gothic"/>
              </a:rPr>
              <a:t> </a:t>
            </a:r>
            <a:r>
              <a:rPr sz="2100" spc="-85" dirty="0">
                <a:latin typeface="Malgun Gothic"/>
                <a:cs typeface="Malgun Gothic"/>
              </a:rPr>
              <a:t>LESSON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25" dirty="0">
                <a:latin typeface="Malgun Gothic"/>
                <a:cs typeface="Malgun Gothic"/>
              </a:rPr>
              <a:t>25</a:t>
            </a:r>
            <a:endParaRPr sz="21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00" y="764540"/>
            <a:ext cx="33896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455" dirty="0">
                <a:latin typeface="Malgun Gothic"/>
                <a:cs typeface="Malgun Gothic"/>
              </a:rPr>
              <a:t>———————————————</a:t>
            </a:r>
            <a:r>
              <a:rPr sz="2100" spc="-50" dirty="0">
                <a:latin typeface="Malgun Gothic"/>
                <a:cs typeface="Malgun Gothic"/>
              </a:rPr>
              <a:t>-</a:t>
            </a:r>
            <a:endParaRPr sz="21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9249" y="573091"/>
            <a:ext cx="869710" cy="3298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7300" y="1240790"/>
            <a:ext cx="6085205" cy="831215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300" spc="-190" dirty="0">
                <a:latin typeface="Malgun Gothic"/>
                <a:cs typeface="Malgun Gothic"/>
              </a:rPr>
              <a:t>어디에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있어요?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40" dirty="0">
                <a:latin typeface="Malgun Gothic"/>
                <a:cs typeface="Malgun Gothic"/>
              </a:rPr>
              <a:t>[eo-</a:t>
            </a:r>
            <a:r>
              <a:rPr sz="1300" spc="-35" dirty="0">
                <a:latin typeface="Malgun Gothic"/>
                <a:cs typeface="Malgun Gothic"/>
              </a:rPr>
              <a:t>di-e</a:t>
            </a:r>
            <a:r>
              <a:rPr sz="1300" spc="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i-</a:t>
            </a:r>
            <a:r>
              <a:rPr sz="1300" spc="-35" dirty="0">
                <a:latin typeface="Malgun Gothic"/>
                <a:cs typeface="Malgun Gothic"/>
              </a:rPr>
              <a:t>sseo-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Where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it?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여기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어딘가에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있어요.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45" dirty="0">
                <a:latin typeface="Malgun Gothic"/>
                <a:cs typeface="Malgun Gothic"/>
              </a:rPr>
              <a:t>[eo-din-</a:t>
            </a:r>
            <a:r>
              <a:rPr sz="1300" spc="-40" dirty="0">
                <a:latin typeface="Malgun Gothic"/>
                <a:cs typeface="Malgun Gothic"/>
              </a:rPr>
              <a:t>ga-</a:t>
            </a:r>
            <a:r>
              <a:rPr sz="1300" spc="-50" dirty="0">
                <a:latin typeface="Malgun Gothic"/>
                <a:cs typeface="Malgun Gothic"/>
              </a:rPr>
              <a:t>e</a:t>
            </a:r>
            <a:r>
              <a:rPr sz="1300" spc="2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i-</a:t>
            </a:r>
            <a:r>
              <a:rPr sz="1300" spc="-35" dirty="0">
                <a:latin typeface="Malgun Gothic"/>
                <a:cs typeface="Malgun Gothic"/>
              </a:rPr>
              <a:t>sseo-</a:t>
            </a:r>
            <a:r>
              <a:rPr sz="1300" spc="-20" dirty="0">
                <a:latin typeface="Malgun Gothic"/>
                <a:cs typeface="Malgun Gothic"/>
              </a:rPr>
              <a:t>yo.]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It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somewhere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here.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Malgun Gothic"/>
              <a:cs typeface="Malgun Gothic"/>
            </a:endParaRPr>
          </a:p>
          <a:p>
            <a:pPr marL="12700" marR="5080">
              <a:lnSpc>
                <a:spcPct val="153800"/>
              </a:lnSpc>
            </a:pPr>
            <a:r>
              <a:rPr sz="1300" spc="-35" dirty="0">
                <a:latin typeface="Malgun Gothic"/>
                <a:cs typeface="Malgun Gothic"/>
              </a:rPr>
              <a:t>BUT!!!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(And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this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important!)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In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Korean,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like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many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other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expressions,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this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rule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not </a:t>
            </a:r>
            <a:r>
              <a:rPr sz="1300" spc="-45" dirty="0">
                <a:latin typeface="Malgun Gothic"/>
                <a:cs typeface="Malgun Gothic"/>
              </a:rPr>
              <a:t>always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kept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by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everyone.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What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does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this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mean?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It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means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that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EVEN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when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80" dirty="0">
                <a:latin typeface="Malgun Gothic"/>
                <a:cs typeface="Malgun Gothic"/>
              </a:rPr>
              <a:t>mean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to </a:t>
            </a:r>
            <a:r>
              <a:rPr sz="1300" spc="-45" dirty="0">
                <a:latin typeface="Malgun Gothic"/>
                <a:cs typeface="Malgun Gothic"/>
              </a:rPr>
              <a:t>say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“someday”,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can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use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instead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of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45" dirty="0">
                <a:latin typeface="Malgun Gothic"/>
                <a:cs typeface="Malgun Gothic"/>
              </a:rPr>
              <a:t>언젠가,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can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say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뭐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for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something,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어디 </a:t>
            </a:r>
            <a:r>
              <a:rPr sz="1300" spc="-40" dirty="0">
                <a:latin typeface="Malgun Gothic"/>
                <a:cs typeface="Malgun Gothic"/>
              </a:rPr>
              <a:t>for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somewhere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and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누구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for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someone.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Malgun Gothic"/>
              <a:cs typeface="Malgun Gothic"/>
            </a:endParaRPr>
          </a:p>
          <a:p>
            <a:pPr marL="12700" marR="46990">
              <a:lnSpc>
                <a:spcPct val="153800"/>
              </a:lnSpc>
            </a:pP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distinction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between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and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언젠가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stronger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than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distinction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between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other </a:t>
            </a:r>
            <a:r>
              <a:rPr sz="1300" spc="-45" dirty="0">
                <a:latin typeface="Malgun Gothic"/>
                <a:cs typeface="Malgun Gothic"/>
              </a:rPr>
              <a:t>words,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but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can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also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replace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언젠가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with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many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situations.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When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use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the </a:t>
            </a:r>
            <a:r>
              <a:rPr sz="1300" spc="-65" dirty="0">
                <a:latin typeface="Malgun Gothic"/>
                <a:cs typeface="Malgun Gothic"/>
              </a:rPr>
              <a:t>original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interrogative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words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instead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of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-</a:t>
            </a:r>
            <a:r>
              <a:rPr sz="1300" spc="-150" dirty="0">
                <a:latin typeface="Malgun Gothic"/>
                <a:cs typeface="Malgun Gothic"/>
              </a:rPr>
              <a:t>ㄴ가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form,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really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need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pay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attention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your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intonation.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emphasis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should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on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verbs,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not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actual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interrogative </a:t>
            </a:r>
            <a:r>
              <a:rPr sz="1300" spc="-50" dirty="0">
                <a:latin typeface="Malgun Gothic"/>
                <a:cs typeface="Malgun Gothic"/>
              </a:rPr>
              <a:t>words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themselves.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500" b="1" spc="-10" dirty="0">
                <a:solidFill>
                  <a:srgbClr val="64B3DF"/>
                </a:solidFill>
                <a:latin typeface="Arial"/>
                <a:cs typeface="Arial"/>
              </a:rPr>
              <a:t>Examples: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300" spc="-190" dirty="0">
                <a:latin typeface="Malgun Gothic"/>
                <a:cs typeface="Malgun Gothic"/>
              </a:rPr>
              <a:t>뭐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55" dirty="0">
                <a:latin typeface="Malgun Gothic"/>
                <a:cs typeface="Malgun Gothic"/>
              </a:rPr>
              <a:t>샀어요?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[mwo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sa-</a:t>
            </a:r>
            <a:r>
              <a:rPr sz="1300" spc="-35" dirty="0">
                <a:latin typeface="Malgun Gothic"/>
                <a:cs typeface="Malgun Gothic"/>
              </a:rPr>
              <a:t>sseo-</a:t>
            </a:r>
            <a:r>
              <a:rPr sz="1300" spc="-30" dirty="0">
                <a:latin typeface="Malgun Gothic"/>
                <a:cs typeface="Malgun Gothic"/>
              </a:rPr>
              <a:t>yo?]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(stress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on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뭐)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What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did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buy?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뭐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55" dirty="0">
                <a:latin typeface="Malgun Gothic"/>
                <a:cs typeface="Malgun Gothic"/>
              </a:rPr>
              <a:t>샀어요?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[mwo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sa-</a:t>
            </a:r>
            <a:r>
              <a:rPr sz="1300" spc="-35" dirty="0">
                <a:latin typeface="Malgun Gothic"/>
                <a:cs typeface="Malgun Gothic"/>
              </a:rPr>
              <a:t>sseo-</a:t>
            </a:r>
            <a:r>
              <a:rPr sz="1300" spc="-30" dirty="0">
                <a:latin typeface="Malgun Gothic"/>
                <a:cs typeface="Malgun Gothic"/>
              </a:rPr>
              <a:t>yo?]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(stress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on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샀어요)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Did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buy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something?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중국에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갈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155" dirty="0">
                <a:latin typeface="Malgun Gothic"/>
                <a:cs typeface="Malgun Gothic"/>
              </a:rPr>
              <a:t>거예요?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[eon-</a:t>
            </a:r>
            <a:r>
              <a:rPr sz="1300" spc="-35" dirty="0">
                <a:latin typeface="Malgun Gothic"/>
                <a:cs typeface="Malgun Gothic"/>
              </a:rPr>
              <a:t>je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jung-</a:t>
            </a:r>
            <a:r>
              <a:rPr sz="1300" spc="-70" dirty="0">
                <a:latin typeface="Malgun Gothic"/>
                <a:cs typeface="Malgun Gothic"/>
              </a:rPr>
              <a:t>gu-</a:t>
            </a:r>
            <a:r>
              <a:rPr sz="1300" spc="-75" dirty="0">
                <a:latin typeface="Malgun Gothic"/>
                <a:cs typeface="Malgun Gothic"/>
              </a:rPr>
              <a:t>ge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gal </a:t>
            </a:r>
            <a:r>
              <a:rPr sz="1300" spc="-35" dirty="0">
                <a:latin typeface="Malgun Gothic"/>
                <a:cs typeface="Malgun Gothic"/>
              </a:rPr>
              <a:t>geo-</a:t>
            </a:r>
            <a:r>
              <a:rPr sz="1300" spc="-40" dirty="0">
                <a:latin typeface="Malgun Gothic"/>
                <a:cs typeface="Malgun Gothic"/>
              </a:rPr>
              <a:t>ye-yo?]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(stress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on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언제)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3497" y="9798942"/>
            <a:ext cx="503364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869"/>
              </a:lnSpc>
            </a:pPr>
            <a:r>
              <a:rPr sz="800" spc="-25" dirty="0">
                <a:latin typeface="Malgun Gothic"/>
                <a:cs typeface="Malgun Gothic"/>
              </a:rPr>
              <a:t>This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PDF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to</a:t>
            </a:r>
            <a:r>
              <a:rPr sz="800" spc="-45" dirty="0">
                <a:latin typeface="Malgun Gothic"/>
                <a:cs typeface="Malgun Gothic"/>
              </a:rPr>
              <a:t> be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used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along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the</a:t>
            </a:r>
            <a:r>
              <a:rPr sz="800" spc="-50" dirty="0">
                <a:latin typeface="Malgun Gothic"/>
                <a:cs typeface="Malgun Gothic"/>
              </a:rPr>
              <a:t> MP3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audio </a:t>
            </a:r>
            <a:r>
              <a:rPr sz="800" spc="-40" dirty="0">
                <a:latin typeface="Malgun Gothic"/>
                <a:cs typeface="Malgun Gothic"/>
              </a:rPr>
              <a:t>lesson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available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at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TalkToMeInKorean.com.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00"/>
              </a:lnSpc>
            </a:pPr>
            <a:r>
              <a:rPr sz="800" spc="-35" dirty="0">
                <a:latin typeface="Malgun Gothic"/>
                <a:cs typeface="Malgun Gothic"/>
              </a:rPr>
              <a:t>Please </a:t>
            </a:r>
            <a:r>
              <a:rPr sz="800" spc="-25" dirty="0">
                <a:latin typeface="Malgun Gothic"/>
                <a:cs typeface="Malgun Gothic"/>
              </a:rPr>
              <a:t>feel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0" dirty="0">
                <a:latin typeface="Malgun Gothic"/>
                <a:cs typeface="Malgun Gothic"/>
              </a:rPr>
              <a:t> to</a:t>
            </a:r>
            <a:r>
              <a:rPr sz="800" spc="-35" dirty="0">
                <a:latin typeface="Malgun Gothic"/>
                <a:cs typeface="Malgun Gothic"/>
              </a:rPr>
              <a:t> share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TalkToMeInKorean’s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5" dirty="0">
                <a:latin typeface="Malgun Gothic"/>
                <a:cs typeface="Malgun Gothic"/>
              </a:rPr>
              <a:t> Korean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lessons </a:t>
            </a:r>
            <a:r>
              <a:rPr sz="800" spc="-50" dirty="0">
                <a:latin typeface="Malgun Gothic"/>
                <a:cs typeface="Malgun Gothic"/>
              </a:rPr>
              <a:t>and</a:t>
            </a:r>
            <a:r>
              <a:rPr sz="800" spc="-30" dirty="0">
                <a:latin typeface="Malgun Gothic"/>
                <a:cs typeface="Malgun Gothic"/>
              </a:rPr>
              <a:t> PDF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files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anybody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who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studying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Korean.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30"/>
              </a:lnSpc>
            </a:pPr>
            <a:r>
              <a:rPr sz="800" dirty="0">
                <a:latin typeface="Malgun Gothic"/>
                <a:cs typeface="Malgun Gothic"/>
              </a:rPr>
              <a:t>If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you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have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any </a:t>
            </a:r>
            <a:r>
              <a:rPr sz="800" spc="-40" dirty="0">
                <a:latin typeface="Malgun Gothic"/>
                <a:cs typeface="Malgun Gothic"/>
              </a:rPr>
              <a:t>questions or </a:t>
            </a:r>
            <a:r>
              <a:rPr sz="800" spc="-30" dirty="0">
                <a:latin typeface="Malgun Gothic"/>
                <a:cs typeface="Malgun Gothic"/>
              </a:rPr>
              <a:t>feedback,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visit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u="sng" spc="-1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  <a:hlinkClick r:id="rId3"/>
              </a:rPr>
              <a:t>TalkToMeInKorean.com</a:t>
            </a:r>
            <a:r>
              <a:rPr sz="800" spc="-10" dirty="0">
                <a:latin typeface="Malgun Gothic"/>
                <a:cs typeface="Malgun Gothic"/>
              </a:rPr>
              <a:t>.</a:t>
            </a:r>
            <a:endParaRPr sz="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00" y="436880"/>
            <a:ext cx="3352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Malgun Gothic"/>
                <a:cs typeface="Malgun Gothic"/>
              </a:rPr>
              <a:t>TalkToMeInKorean.com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-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CF232B"/>
                </a:solidFill>
                <a:latin typeface="Malgun Gothic"/>
                <a:cs typeface="Malgun Gothic"/>
              </a:rPr>
              <a:t>Free</a:t>
            </a:r>
            <a:r>
              <a:rPr sz="1200" spc="-60" dirty="0">
                <a:solidFill>
                  <a:srgbClr val="CF232B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Korean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Lesson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Notes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00" y="605790"/>
            <a:ext cx="22866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Malgun Gothic"/>
                <a:cs typeface="Malgun Gothic"/>
              </a:rPr>
              <a:t>LEVEL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55" dirty="0">
                <a:latin typeface="Malgun Gothic"/>
                <a:cs typeface="Malgun Gothic"/>
              </a:rPr>
              <a:t>2</a:t>
            </a:r>
            <a:r>
              <a:rPr sz="2100" spc="-130" dirty="0">
                <a:latin typeface="Malgun Gothic"/>
                <a:cs typeface="Malgun Gothic"/>
              </a:rPr>
              <a:t> </a:t>
            </a:r>
            <a:r>
              <a:rPr sz="2100" spc="-85" dirty="0">
                <a:latin typeface="Malgun Gothic"/>
                <a:cs typeface="Malgun Gothic"/>
              </a:rPr>
              <a:t>LESSON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25" dirty="0">
                <a:latin typeface="Malgun Gothic"/>
                <a:cs typeface="Malgun Gothic"/>
              </a:rPr>
              <a:t>25</a:t>
            </a:r>
            <a:endParaRPr sz="21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00" y="764540"/>
            <a:ext cx="33896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455" dirty="0">
                <a:latin typeface="Malgun Gothic"/>
                <a:cs typeface="Malgun Gothic"/>
              </a:rPr>
              <a:t>———————————————</a:t>
            </a:r>
            <a:r>
              <a:rPr sz="2100" spc="-50" dirty="0">
                <a:latin typeface="Malgun Gothic"/>
                <a:cs typeface="Malgun Gothic"/>
              </a:rPr>
              <a:t>-</a:t>
            </a:r>
            <a:endParaRPr sz="21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9249" y="574486"/>
            <a:ext cx="869710" cy="3298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7300" y="1347470"/>
            <a:ext cx="5682615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When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are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95" dirty="0">
                <a:latin typeface="Malgun Gothic"/>
                <a:cs typeface="Malgun Gothic"/>
              </a:rPr>
              <a:t>going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China?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중국에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갈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55" dirty="0">
                <a:latin typeface="Malgun Gothic"/>
                <a:cs typeface="Malgun Gothic"/>
              </a:rPr>
              <a:t>거예요?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[eon-</a:t>
            </a:r>
            <a:r>
              <a:rPr sz="1300" spc="-35" dirty="0">
                <a:latin typeface="Malgun Gothic"/>
                <a:cs typeface="Malgun Gothic"/>
              </a:rPr>
              <a:t>je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jung-</a:t>
            </a:r>
            <a:r>
              <a:rPr sz="1300" spc="-70" dirty="0">
                <a:latin typeface="Malgun Gothic"/>
                <a:cs typeface="Malgun Gothic"/>
              </a:rPr>
              <a:t>gu-</a:t>
            </a:r>
            <a:r>
              <a:rPr sz="1300" spc="-75" dirty="0">
                <a:latin typeface="Malgun Gothic"/>
                <a:cs typeface="Malgun Gothic"/>
              </a:rPr>
              <a:t>ge</a:t>
            </a:r>
            <a:r>
              <a:rPr sz="1300" spc="-85" dirty="0">
                <a:latin typeface="Malgun Gothic"/>
                <a:cs typeface="Malgun Gothic"/>
              </a:rPr>
              <a:t> gal </a:t>
            </a:r>
            <a:r>
              <a:rPr sz="1300" spc="-35" dirty="0">
                <a:latin typeface="Malgun Gothic"/>
                <a:cs typeface="Malgun Gothic"/>
              </a:rPr>
              <a:t>geo-</a:t>
            </a:r>
            <a:r>
              <a:rPr sz="1300" spc="-40" dirty="0">
                <a:latin typeface="Malgun Gothic"/>
                <a:cs typeface="Malgun Gothic"/>
              </a:rPr>
              <a:t>ye-yo?]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(stress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on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갈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거예요?)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Are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5" dirty="0">
                <a:latin typeface="Malgun Gothic"/>
                <a:cs typeface="Malgun Gothic"/>
              </a:rPr>
              <a:t> going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China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someday/one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of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these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days?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3497" y="9798942"/>
            <a:ext cx="503364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869"/>
              </a:lnSpc>
            </a:pPr>
            <a:r>
              <a:rPr sz="800" spc="-25" dirty="0">
                <a:latin typeface="Malgun Gothic"/>
                <a:cs typeface="Malgun Gothic"/>
              </a:rPr>
              <a:t>This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PDF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to</a:t>
            </a:r>
            <a:r>
              <a:rPr sz="800" spc="-45" dirty="0">
                <a:latin typeface="Malgun Gothic"/>
                <a:cs typeface="Malgun Gothic"/>
              </a:rPr>
              <a:t> be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used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along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the</a:t>
            </a:r>
            <a:r>
              <a:rPr sz="800" spc="-50" dirty="0">
                <a:latin typeface="Malgun Gothic"/>
                <a:cs typeface="Malgun Gothic"/>
              </a:rPr>
              <a:t> MP3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audio </a:t>
            </a:r>
            <a:r>
              <a:rPr sz="800" spc="-40" dirty="0">
                <a:latin typeface="Malgun Gothic"/>
                <a:cs typeface="Malgun Gothic"/>
              </a:rPr>
              <a:t>lesson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available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at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TalkToMeInKorean.com.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00"/>
              </a:lnSpc>
            </a:pPr>
            <a:r>
              <a:rPr sz="800" spc="-35" dirty="0">
                <a:latin typeface="Malgun Gothic"/>
                <a:cs typeface="Malgun Gothic"/>
              </a:rPr>
              <a:t>Please </a:t>
            </a:r>
            <a:r>
              <a:rPr sz="800" spc="-25" dirty="0">
                <a:latin typeface="Malgun Gothic"/>
                <a:cs typeface="Malgun Gothic"/>
              </a:rPr>
              <a:t>feel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0" dirty="0">
                <a:latin typeface="Malgun Gothic"/>
                <a:cs typeface="Malgun Gothic"/>
              </a:rPr>
              <a:t> to</a:t>
            </a:r>
            <a:r>
              <a:rPr sz="800" spc="-35" dirty="0">
                <a:latin typeface="Malgun Gothic"/>
                <a:cs typeface="Malgun Gothic"/>
              </a:rPr>
              <a:t> share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TalkToMeInKorean’s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5" dirty="0">
                <a:latin typeface="Malgun Gothic"/>
                <a:cs typeface="Malgun Gothic"/>
              </a:rPr>
              <a:t> Korean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lessons </a:t>
            </a:r>
            <a:r>
              <a:rPr sz="800" spc="-50" dirty="0">
                <a:latin typeface="Malgun Gothic"/>
                <a:cs typeface="Malgun Gothic"/>
              </a:rPr>
              <a:t>and</a:t>
            </a:r>
            <a:r>
              <a:rPr sz="800" spc="-30" dirty="0">
                <a:latin typeface="Malgun Gothic"/>
                <a:cs typeface="Malgun Gothic"/>
              </a:rPr>
              <a:t> PDF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files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anybody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who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studying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Korean.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30"/>
              </a:lnSpc>
            </a:pPr>
            <a:r>
              <a:rPr sz="800" dirty="0">
                <a:latin typeface="Malgun Gothic"/>
                <a:cs typeface="Malgun Gothic"/>
              </a:rPr>
              <a:t>If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you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have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any </a:t>
            </a:r>
            <a:r>
              <a:rPr sz="800" spc="-40" dirty="0">
                <a:latin typeface="Malgun Gothic"/>
                <a:cs typeface="Malgun Gothic"/>
              </a:rPr>
              <a:t>questions or </a:t>
            </a:r>
            <a:r>
              <a:rPr sz="800" spc="-30" dirty="0">
                <a:latin typeface="Malgun Gothic"/>
                <a:cs typeface="Malgun Gothic"/>
              </a:rPr>
              <a:t>feedback,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visit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u="sng" spc="-1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  <a:hlinkClick r:id="rId3"/>
              </a:rPr>
              <a:t>TalkToMeInKorean.com</a:t>
            </a:r>
            <a:r>
              <a:rPr sz="800" spc="-10" dirty="0">
                <a:latin typeface="Malgun Gothic"/>
                <a:cs typeface="Malgun Gothic"/>
              </a:rPr>
              <a:t>.</a:t>
            </a:r>
            <a:endParaRPr sz="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25920" cy="8651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26</a:t>
            </a:r>
            <a:endParaRPr sz="1800">
              <a:latin typeface="Trebuchet MS"/>
              <a:cs typeface="Trebuchet MS"/>
            </a:endParaRPr>
          </a:p>
          <a:p>
            <a:pPr marL="104139" marR="5461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polite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essential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able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favor.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basically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-(으)세요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[-(eu)se-yo]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end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followed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-으세요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stems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vowel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“ㄹ”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followed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세요.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Examples:</a:t>
            </a: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[o-da]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-세요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오세요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[o-se-yo]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come.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쉬다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[swi-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rest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쉬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쉬세요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[swi-se-yo]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rest.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고르다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[go-reu-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choose,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pick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고르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-세요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고르세요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[go-reu-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se-yo]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choose.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접다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jeob-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fold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접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-으세요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접으세요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jeo-beu-se-yo]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fold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Exception:</a:t>
            </a: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ㄹ,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drop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ㄹ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세요.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팔다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[pal-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sell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세요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파세요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[pa-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se-yo]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sell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0828" y="1617944"/>
            <a:ext cx="6576695" cy="782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-(으)세요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but,</a:t>
            </a:r>
            <a:endParaRPr sz="1200">
              <a:latin typeface="Malgun Gothic"/>
              <a:cs typeface="Malgun Gothic"/>
            </a:endParaRPr>
          </a:p>
          <a:p>
            <a:pPr marL="12700" marR="14604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fact,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variations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honorific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suffix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[-si]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Inside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세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suffix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-시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included.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now,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focus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particular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usage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of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asking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Sample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12700" marR="4956810" indent="170815">
              <a:lnSpc>
                <a:spcPts val="2500"/>
              </a:lnSpc>
              <a:spcBef>
                <a:spcPts val="180"/>
              </a:spcBef>
              <a:buAutoNum type="arabicPeriod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내일 세 시에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오세요. [nae-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 se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o’clock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tomorrow.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144770" indent="170815">
              <a:lnSpc>
                <a:spcPct val="173600"/>
              </a:lnSpc>
              <a:buAutoNum type="arabicPeriod" startAt="2"/>
              <a:tabLst>
                <a:tab pos="183515" algn="l"/>
              </a:tabLst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공부하세요! [gong-bu-ha-se-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yo!]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Study!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studies!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 씨, 빨리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일하세요.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ssi,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ppal-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 i-ra-se-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hurry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up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done!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 씨,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쉬세요.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ssi,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swi-se-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rest.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 저한테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파세요.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jeo-han-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511568"/>
            <a:ext cx="6616700" cy="592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183515" algn="l"/>
              </a:tabLst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조심하세요.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jo-sim-ha-se-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careful!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Some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fixed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expressions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using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-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세요:</a:t>
            </a:r>
            <a:endParaRPr sz="1600">
              <a:latin typeface="Malgun Gothic"/>
              <a:cs typeface="Malgun Gothic"/>
            </a:endParaRPr>
          </a:p>
          <a:p>
            <a:pPr marL="183515" lvl="1" indent="-170815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어서오세요. [eo-seo-o-se-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quickly)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Welcome.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lvl="1" indent="-170815">
              <a:lnSpc>
                <a:spcPct val="100000"/>
              </a:lnSpc>
              <a:buAutoNum type="arabicPeriod" startAt="2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안녕히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가세요.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[an-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hi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ga-se-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peacefully)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Good-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bye.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lvl="1" indent="-170815">
              <a:lnSpc>
                <a:spcPct val="100000"/>
              </a:lnSpc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안녕히</a:t>
            </a:r>
            <a:r>
              <a:rPr sz="1200" spc="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계세요.</a:t>
            </a:r>
            <a:r>
              <a:rPr sz="1200" spc="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[an-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hi</a:t>
            </a:r>
            <a:r>
              <a:rPr sz="1200" spc="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gye-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peacefully)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Good-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bye.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lvl="1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안녕히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주무세요.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[an-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hi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ju-mu-se-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Sleep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peacefully)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night.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their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specifically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polite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language,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duce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lessons.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30059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27</a:t>
            </a:r>
            <a:endParaRPr sz="1800">
              <a:latin typeface="Trebuchet MS"/>
              <a:cs typeface="Trebuchet MS"/>
            </a:endParaRPr>
          </a:p>
          <a:p>
            <a:pPr marL="104139" marR="1905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could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said</a:t>
            </a:r>
            <a:r>
              <a:rPr sz="1200" spc="5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polite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nicer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favor,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another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verb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use.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2857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Instead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-(으)세요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nuance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favor,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Examples:</a:t>
            </a: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오세요.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come.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favor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세요.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favor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651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-세요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polite,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also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me”,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lit-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erally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위해서)”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automatically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“do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please.”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“아이스크림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사세요(=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cream)”,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“buy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yourself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cream”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cream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friends”,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아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이스크림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“Please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cream”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who’s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selling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cream,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could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cream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me.”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ask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natural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737350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>
              <a:latin typeface="Trebuchet MS"/>
              <a:cs typeface="Trebuchet MS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natural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“저를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도우세요!”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(from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irregular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돕다,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help)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“Help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me!”.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“저를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도와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“도와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sound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natural.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-세요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contrast.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18135" indent="-181610">
              <a:lnSpc>
                <a:spcPct val="100000"/>
              </a:lnSpc>
              <a:buAutoNum type="arabicPeriod"/>
              <a:tabLst>
                <a:tab pos="318135" algn="l"/>
              </a:tabLst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가르치다 [ga-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reu-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chi-da]</a:t>
            </a:r>
            <a:r>
              <a:rPr sz="1200" b="1" spc="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b="1" spc="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b="1" spc="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teach</a:t>
            </a:r>
            <a:endParaRPr sz="1200">
              <a:latin typeface="Malgun Gothic"/>
              <a:cs typeface="Malgun Gothic"/>
            </a:endParaRPr>
          </a:p>
          <a:p>
            <a:pPr marL="136525" marR="12242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가르치세요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chi-se-yo]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Teach.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teach.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whom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unknown)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가르쳐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chyeo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ju-se-yo]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teach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me.</a:t>
            </a: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씨한테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가르쳐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[gyeong-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ssi-han-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chyeo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ju-se-yo]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teach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경은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that).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18135" indent="-181610">
              <a:lnSpc>
                <a:spcPct val="100000"/>
              </a:lnSpc>
              <a:buAutoNum type="arabicPeriod" startAt="2"/>
              <a:tabLst>
                <a:tab pos="318135" algn="l"/>
              </a:tabLst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보다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[bo-da]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to 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[bo-se-yo]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봐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[bwa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ju-se-yo]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I’d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appreciate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kind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9271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you’ve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somewhat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familiar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closer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means.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3873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give”,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“give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“do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me.”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아/어/여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connecting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pronunciation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softer.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Sample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30734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영어를 배우고 있어요. 도와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[yeong-eo-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bae-u-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 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48406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1569085" indent="170815">
              <a:lnSpc>
                <a:spcPct val="173600"/>
              </a:lnSpc>
              <a:spcBef>
                <a:spcPts val="5"/>
              </a:spcBef>
              <a:buAutoNum type="arabicPeriod" startAt="2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도와 줄 수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있어요?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[do-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3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배 고파요. 김밥 사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[bae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go-pa-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gim-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bap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hungry.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kimbap.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4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무서워요. 같이 가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[mu-seo-wo-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scared.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me.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05930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28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800">
              <a:latin typeface="Trebuchet MS"/>
              <a:cs typeface="Trebuchet MS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few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looking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another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one: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(eu)ro].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Construction:</a:t>
            </a: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으로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vowel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“ㄹ”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로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3271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-(으)로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connects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closely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various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functions.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-(으)로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can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mark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ingredients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made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of,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disease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hap-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pened,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direction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36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status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identity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below.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나무로 만들다 [na-mu-ro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man-deul-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나무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(wood)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만들다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make)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(something)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wood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 startAt="2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왼쪽으로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[oen-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jjo-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왼쪽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(left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side)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-으로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go)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left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left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side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 startAt="3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길로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gil-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(this)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길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(street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road)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go)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path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road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0828" y="1617944"/>
            <a:ext cx="3655695" cy="782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펜으로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쓰다 [pe-neu-ro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sseu-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(pen)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 -으로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쓰다 (to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write)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pen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5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한국어로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말하다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[han-gu-geo-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ma-ra-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(Korean)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말하다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talk)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6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치즈로 유명하다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[chi-jeu-ro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myeong-ha-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치즈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(cheese)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 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유명하다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 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famous)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famous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cheese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7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사고로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다치다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[sa-go-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 da-chi-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사고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(accident) 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 다치다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 get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hurt)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hurt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in(from)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accident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Sample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 뭐로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만들었어요?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mwo-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man-deu-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with?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made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of?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오늘 택시로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왔어요?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neul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taek-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taxi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today?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682105" cy="898842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그리고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[geu-ri-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go],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which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“and”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link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phrases.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그리고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“and”.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fact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“and”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lesson.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하고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go] =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하고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attached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right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without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space.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400" b="1" spc="-10" dirty="0">
                <a:solidFill>
                  <a:srgbClr val="00AEEF"/>
                </a:solidFill>
                <a:latin typeface="Malgun Gothic"/>
                <a:cs typeface="Malgun Gothic"/>
              </a:rPr>
              <a:t>Example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4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[i-geo]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thing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하고</a:t>
            </a:r>
            <a:r>
              <a:rPr sz="1400" b="1" spc="-7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[i-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geo-ha-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8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하고</a:t>
            </a:r>
            <a:r>
              <a:rPr sz="1400" b="1" spc="-8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[i-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geo-ha-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ju-se-yo]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Give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this.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(이)랑</a:t>
            </a:r>
            <a:r>
              <a:rPr sz="1800" b="1" spc="-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[(i)rang]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and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vowel,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랑</a:t>
            </a:r>
            <a:r>
              <a:rPr sz="1400" b="1" spc="-9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final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consonant,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819"/>
              </a:spcBef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이랑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easier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pronounce.</a:t>
            </a:r>
            <a:endParaRPr sz="1200">
              <a:latin typeface="Malgun Gothic"/>
              <a:cs typeface="Malgun Gothic"/>
            </a:endParaRPr>
          </a:p>
          <a:p>
            <a:pPr marL="104139" marR="288925">
              <a:lnSpc>
                <a:spcPct val="1488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(이)랑</a:t>
            </a:r>
            <a:r>
              <a:rPr sz="1400" b="1" spc="-9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하고</a:t>
            </a:r>
            <a:r>
              <a:rPr sz="1400" b="1" spc="-9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almost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always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interchangeable,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(이)랑</a:t>
            </a:r>
            <a:r>
              <a:rPr sz="1400" b="1" spc="-9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colloquial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and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casual,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(이)랑</a:t>
            </a:r>
            <a:r>
              <a:rPr sz="1400" b="1" spc="-8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formal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settings.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4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400" b="1" spc="-10" dirty="0">
                <a:solidFill>
                  <a:srgbClr val="00AEEF"/>
                </a:solidFill>
                <a:latin typeface="Malgun Gothic"/>
                <a:cs typeface="Malgun Gothic"/>
              </a:rPr>
              <a:t>Example</a:t>
            </a:r>
            <a:endParaRPr sz="1400">
              <a:latin typeface="Malgun Gothic"/>
              <a:cs typeface="Malgun Gothic"/>
            </a:endParaRPr>
          </a:p>
          <a:p>
            <a:pPr marL="104139" marR="5220970">
              <a:lnSpc>
                <a:spcPct val="166700"/>
              </a:lnSpc>
              <a:spcBef>
                <a:spcPts val="23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우유 [u-yu] =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milk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빵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[ppang]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bread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우유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랑</a:t>
            </a:r>
            <a:r>
              <a:rPr sz="1400" b="1" spc="-8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빵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[u-yu-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ppang]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milk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bread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우유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랑</a:t>
            </a:r>
            <a:r>
              <a:rPr sz="1400" b="1" spc="-8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빵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샀어요.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[u-yu-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ppang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milk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bread.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511568"/>
            <a:ext cx="2750820" cy="3383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버스로 갈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[beo-seu-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gal 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bus.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저를 친구로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생각해요?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chin-gu-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saeng-ga-kae-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friend?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5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2번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출구로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나오세요.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beon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chul-gu-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na-o-se-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2.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73545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800">
              <a:latin typeface="Trebuchet MS"/>
              <a:cs typeface="Trebuchet MS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“all”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220979" indent="-116839">
              <a:lnSpc>
                <a:spcPct val="100000"/>
              </a:lnSpc>
              <a:buChar char="-"/>
              <a:tabLst>
                <a:tab pos="220979" algn="l"/>
              </a:tabLst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다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[da]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all,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entirely,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whole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  <a:buClr>
                <a:srgbClr val="EC008C"/>
              </a:buClr>
              <a:buFont typeface="Malgun Gothic"/>
              <a:buChar char="-"/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review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“more”.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20979" indent="-116839">
              <a:lnSpc>
                <a:spcPct val="100000"/>
              </a:lnSpc>
              <a:buChar char="-"/>
              <a:tabLst>
                <a:tab pos="220979" algn="l"/>
              </a:tabLst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더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[deo] = 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 algn="just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speakers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adjectives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speakers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use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adverbs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verbs.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becomes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challenge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translators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interpreters,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keeping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natural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algn="just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다</a:t>
            </a:r>
            <a:r>
              <a:rPr sz="1600" b="1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[da]</a:t>
            </a:r>
            <a:r>
              <a:rPr sz="1600" b="1" spc="-14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used.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Give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 startAt="2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했어요.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hae-sseo-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 startAt="3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 왔어요?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yet?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come?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it?)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everybody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come?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살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거예요?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764655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it?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1397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above,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fact,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stronger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influence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actually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ad-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커피를 마시다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[keo-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ma-si-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drink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coffee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커피를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 마시다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[keo-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 ma-si-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drink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coffee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second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above,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“all”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describe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coffee”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describe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drinking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(마시다).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책을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읽다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[chae-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book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책 을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읽다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[chae-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book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finish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reading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book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FAQ</a:t>
            </a:r>
            <a:endParaRPr sz="1600">
              <a:latin typeface="Malgun Gothic"/>
              <a:cs typeface="Malgun Gothic"/>
            </a:endParaRPr>
          </a:p>
          <a:p>
            <a:pPr marL="136525" marR="243204">
              <a:lnSpc>
                <a:spcPts val="2500"/>
              </a:lnSpc>
              <a:spcBef>
                <a:spcPts val="1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Q: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book”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entire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book”,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modifies verbs?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8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A: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che]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bu].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entire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book”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책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전체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02755" cy="89681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29</a:t>
            </a:r>
            <a:endParaRPr sz="1800">
              <a:latin typeface="Trebuchet MS"/>
              <a:cs typeface="Trebuchet MS"/>
            </a:endParaRPr>
          </a:p>
          <a:p>
            <a:pPr marL="180340" marR="5080" algn="just">
              <a:lnSpc>
                <a:spcPct val="173600"/>
              </a:lnSpc>
              <a:spcBef>
                <a:spcPts val="13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책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전부,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sound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natural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proper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context.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most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cases,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[da].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 algn="just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더</a:t>
            </a:r>
            <a:r>
              <a:rPr sz="1600" b="1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[deo]</a:t>
            </a:r>
            <a:r>
              <a:rPr sz="1600" b="1" spc="-14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used.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more.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2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있어요. [deo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more.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3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 사고 싶어요. [deo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si-peo-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more.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뭐가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좋아요?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better?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20955" algn="just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explanation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applies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modifying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Although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fact,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사고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싶어요,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closer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more”.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10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분 기다려 주세요.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[sip-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gi-da-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ryeo 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minutes.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10분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기다려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[sip-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gi-da-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ryeo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2"/>
            <a:ext cx="6839584" cy="90830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5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minutes.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“ten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minutes”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literally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“do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waiting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minutes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more”.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review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compare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-보다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check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Level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sz="1200" spc="-6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21.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sentences:</a:t>
            </a: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전화 다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했어요?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hwa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hae-sseo-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finish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phone?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phone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calls?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everyone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phone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call?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2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준비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했어요.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jun-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hae-sseo-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finished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preparation..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preparation.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prepared.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3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보여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Show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more.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4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공부하고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싶으면,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TTMIK에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오세요.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gong-bu-ha-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si-peu-myeon,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TTMIK-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o-seoyo.]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TTMIK.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studying,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TTMIK.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084" y="378083"/>
            <a:ext cx="6527727" cy="9285862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663" y="748054"/>
            <a:ext cx="6616341" cy="9399117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" y="9652003"/>
            <a:ext cx="1559441" cy="6578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96875" y="1280164"/>
            <a:ext cx="0" cy="7940040"/>
          </a:xfrm>
          <a:custGeom>
            <a:avLst/>
            <a:gdLst/>
            <a:ahLst/>
            <a:cxnLst/>
            <a:rect l="l" t="t" r="r" b="b"/>
            <a:pathLst>
              <a:path h="7940040">
                <a:moveTo>
                  <a:pt x="0" y="0"/>
                </a:moveTo>
                <a:lnTo>
                  <a:pt x="0" y="7940040"/>
                </a:lnTo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6859" y="372295"/>
            <a:ext cx="6725284" cy="20510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latin typeface="Trebuchet MS"/>
                <a:cs typeface="Trebuchet MS"/>
              </a:rPr>
              <a:t>TalkToMeInKorean.com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-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Korean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Lesson</a:t>
            </a:r>
            <a:r>
              <a:rPr sz="1200" spc="-10" dirty="0">
                <a:latin typeface="Trebuchet MS"/>
                <a:cs typeface="Trebuchet MS"/>
              </a:rPr>
              <a:t> 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40" dirty="0">
                <a:latin typeface="Trebuchet MS"/>
                <a:cs typeface="Trebuchet MS"/>
              </a:rPr>
              <a:t>TalkToMeInKorean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Level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Dialog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800">
              <a:latin typeface="Trebuchet MS"/>
              <a:cs typeface="Trebuchet MS"/>
            </a:endParaRPr>
          </a:p>
          <a:p>
            <a:pPr marL="180340" marR="5080">
              <a:lnSpc>
                <a:spcPct val="166700"/>
              </a:lnSpc>
            </a:pP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dialog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based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grammar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points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introduced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b="1" spc="-25" dirty="0">
                <a:latin typeface="Malgun Gothic"/>
                <a:cs typeface="Malgun Gothic"/>
              </a:rPr>
              <a:t>TalkToMeInKorean’s </a:t>
            </a:r>
            <a:r>
              <a:rPr sz="1200" b="1" dirty="0">
                <a:latin typeface="Malgun Gothic"/>
                <a:cs typeface="Malgun Gothic"/>
              </a:rPr>
              <a:t>Level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2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spc="-20" dirty="0">
                <a:latin typeface="Malgun Gothic"/>
                <a:cs typeface="Malgun Gothic"/>
              </a:rPr>
              <a:t>les- </a:t>
            </a:r>
            <a:r>
              <a:rPr sz="1200" b="1" dirty="0">
                <a:latin typeface="Malgun Gothic"/>
                <a:cs typeface="Malgun Gothic"/>
              </a:rPr>
              <a:t>sons</a:t>
            </a:r>
            <a:r>
              <a:rPr sz="1200" dirty="0">
                <a:latin typeface="Malgun Gothic"/>
                <a:cs typeface="Malgun Gothic"/>
              </a:rPr>
              <a:t>.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First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listen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dialog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alone,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without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transcript,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check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much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could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understand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comparing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your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understanding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original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text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as </a:t>
            </a:r>
            <a:r>
              <a:rPr sz="1200" dirty="0">
                <a:latin typeface="Malgun Gothic"/>
                <a:cs typeface="Malgun Gothic"/>
              </a:rPr>
              <a:t>well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translation.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9080" y="9809928"/>
            <a:ext cx="5412740" cy="4883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30" dirty="0">
                <a:latin typeface="Trebuchet MS"/>
                <a:cs typeface="Trebuchet MS"/>
              </a:rPr>
              <a:t>This </a:t>
            </a: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based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on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grammar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points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introduced</a:t>
            </a:r>
            <a:r>
              <a:rPr sz="900" spc="-25" dirty="0">
                <a:latin typeface="Trebuchet MS"/>
                <a:cs typeface="Trebuchet MS"/>
              </a:rPr>
              <a:t> in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TalkToMeInKorean’s</a:t>
            </a:r>
            <a:r>
              <a:rPr sz="900" spc="-25" dirty="0">
                <a:latin typeface="Trebuchet MS"/>
                <a:cs typeface="Trebuchet MS"/>
              </a:rPr>
              <a:t> Level </a:t>
            </a:r>
            <a:r>
              <a:rPr sz="900" dirty="0">
                <a:latin typeface="Trebuchet MS"/>
                <a:cs typeface="Trebuchet MS"/>
              </a:rPr>
              <a:t>2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lessons.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First</a:t>
            </a:r>
            <a:r>
              <a:rPr sz="900" spc="-30" dirty="0">
                <a:latin typeface="Trebuchet MS"/>
                <a:cs typeface="Trebuchet MS"/>
              </a:rPr>
              <a:t> listen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to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alone, </a:t>
            </a:r>
            <a:r>
              <a:rPr sz="900" spc="-35" dirty="0">
                <a:latin typeface="Trebuchet MS"/>
                <a:cs typeface="Trebuchet MS"/>
              </a:rPr>
              <a:t>without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looking</a:t>
            </a:r>
            <a:r>
              <a:rPr sz="900" spc="-30" dirty="0">
                <a:latin typeface="Trebuchet MS"/>
                <a:cs typeface="Trebuchet MS"/>
              </a:rPr>
              <a:t> at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Korean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transcript,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and</a:t>
            </a:r>
            <a:r>
              <a:rPr sz="900" spc="-30" dirty="0">
                <a:latin typeface="Trebuchet MS"/>
                <a:cs typeface="Trebuchet MS"/>
              </a:rPr>
              <a:t> then check </a:t>
            </a:r>
            <a:r>
              <a:rPr sz="900" spc="-25" dirty="0">
                <a:latin typeface="Trebuchet MS"/>
                <a:cs typeface="Trebuchet MS"/>
              </a:rPr>
              <a:t>how</a:t>
            </a:r>
            <a:r>
              <a:rPr sz="900" spc="-30" dirty="0">
                <a:latin typeface="Trebuchet MS"/>
                <a:cs typeface="Trebuchet MS"/>
              </a:rPr>
              <a:t> much you could </a:t>
            </a:r>
            <a:r>
              <a:rPr sz="900" spc="-35" dirty="0">
                <a:latin typeface="Trebuchet MS"/>
                <a:cs typeface="Trebuchet MS"/>
              </a:rPr>
              <a:t>understand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by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com- </a:t>
            </a:r>
            <a:r>
              <a:rPr sz="900" spc="-35" dirty="0">
                <a:latin typeface="Trebuchet MS"/>
                <a:cs typeface="Trebuchet MS"/>
              </a:rPr>
              <a:t>paring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your</a:t>
            </a:r>
            <a:r>
              <a:rPr sz="900" spc="-35" dirty="0">
                <a:latin typeface="Trebuchet MS"/>
                <a:cs typeface="Trebuchet MS"/>
              </a:rPr>
              <a:t> understanding </a:t>
            </a:r>
            <a:r>
              <a:rPr sz="900" spc="-30" dirty="0">
                <a:latin typeface="Trebuchet MS"/>
                <a:cs typeface="Trebuchet MS"/>
              </a:rPr>
              <a:t>with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5" dirty="0">
                <a:latin typeface="Trebuchet MS"/>
                <a:cs typeface="Trebuchet MS"/>
              </a:rPr>
              <a:t> original</a:t>
            </a:r>
            <a:r>
              <a:rPr sz="900" spc="-30" dirty="0">
                <a:latin typeface="Trebuchet MS"/>
                <a:cs typeface="Trebuchet MS"/>
              </a:rPr>
              <a:t> text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well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translation.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2875246"/>
            <a:ext cx="6572884" cy="636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Malgun Gothic"/>
                <a:cs typeface="Malgun Gothic"/>
              </a:rPr>
              <a:t>Korean</a:t>
            </a:r>
            <a:r>
              <a:rPr sz="1400" b="1" spc="-65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Transcript</a:t>
            </a:r>
            <a:endParaRPr sz="1400">
              <a:latin typeface="Malgun Gothic"/>
              <a:cs typeface="Malgun Gothic"/>
            </a:endParaRPr>
          </a:p>
          <a:p>
            <a:pPr marL="12700" marR="3632835">
              <a:lnSpc>
                <a:spcPts val="2700"/>
              </a:lnSpc>
              <a:spcBef>
                <a:spcPts val="260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민정 씨 이번 토요일에 뭐 할 </a:t>
            </a:r>
            <a:r>
              <a:rPr sz="1200" spc="-20" dirty="0">
                <a:latin typeface="Malgun Gothic"/>
                <a:cs typeface="Malgun Gothic"/>
              </a:rPr>
              <a:t>거예요?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이번 토요일에요? 저는 일해야 </a:t>
            </a:r>
            <a:r>
              <a:rPr sz="1200" spc="-25" dirty="0">
                <a:latin typeface="Malgun Gothic"/>
                <a:cs typeface="Malgun Gothic"/>
              </a:rPr>
              <a:t>돼요.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토요일에도 일해야 </a:t>
            </a:r>
            <a:r>
              <a:rPr sz="1200" spc="-25" dirty="0">
                <a:latin typeface="Malgun Gothic"/>
                <a:cs typeface="Malgun Gothic"/>
              </a:rPr>
              <a:t>돼요?</a:t>
            </a:r>
            <a:endParaRPr sz="1200">
              <a:latin typeface="Malgun Gothic"/>
              <a:cs typeface="Malgun Gothic"/>
            </a:endParaRPr>
          </a:p>
          <a:p>
            <a:pPr marL="12700" marR="254000">
              <a:lnSpc>
                <a:spcPts val="2700"/>
              </a:lnSpc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네... 그리고 일요일에도 일해야 돼요. 요즘 진짜 바빠요. (한숨) 민호 씨는 뭐 할 </a:t>
            </a:r>
            <a:r>
              <a:rPr sz="1200" spc="-25" dirty="0">
                <a:latin typeface="Malgun Gothic"/>
                <a:cs typeface="Malgun Gothic"/>
              </a:rPr>
              <a:t>거예요?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저는 일본에 갈 </a:t>
            </a:r>
            <a:r>
              <a:rPr sz="1200" spc="-20" dirty="0"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 marR="3346450">
              <a:lnSpc>
                <a:spcPts val="2700"/>
              </a:lnSpc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우와... 저도 가고 싶어요. 혼자 갈 </a:t>
            </a:r>
            <a:r>
              <a:rPr sz="1200" spc="-20" dirty="0">
                <a:latin typeface="Malgun Gothic"/>
                <a:cs typeface="Malgun Gothic"/>
              </a:rPr>
              <a:t>거예요?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네, 혼자 갈 </a:t>
            </a:r>
            <a:r>
              <a:rPr sz="1200" spc="-20" dirty="0"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 marR="4143375">
              <a:lnSpc>
                <a:spcPts val="2700"/>
              </a:lnSpc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민호 씨 일본어 할 수 </a:t>
            </a:r>
            <a:r>
              <a:rPr sz="1200" spc="-20" dirty="0">
                <a:latin typeface="Malgun Gothic"/>
                <a:cs typeface="Malgun Gothic"/>
              </a:rPr>
              <a:t>있어요?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네, 조금 할 수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저도 일본어 가르쳐 </a:t>
            </a:r>
            <a:r>
              <a:rPr sz="1200" spc="-20" dirty="0"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2700" marR="2820670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저도 아직 잘 못 해요. 친구한테서 배우고 </a:t>
            </a:r>
            <a:r>
              <a:rPr sz="1200" spc="-20" dirty="0">
                <a:latin typeface="Malgun Gothic"/>
                <a:cs typeface="Malgun Gothic"/>
              </a:rPr>
              <a:t>있어요.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중국어보다 일본어가 더 </a:t>
            </a:r>
            <a:r>
              <a:rPr sz="1200" spc="-20" dirty="0">
                <a:latin typeface="Malgun Gothic"/>
                <a:cs typeface="Malgun Gothic"/>
              </a:rPr>
              <a:t>쉬워요?</a:t>
            </a:r>
            <a:endParaRPr sz="1200">
              <a:latin typeface="Malgun Gothic"/>
              <a:cs typeface="Malgun Gothic"/>
            </a:endParaRPr>
          </a:p>
          <a:p>
            <a:pPr marL="12700" marR="1525905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네, 별로 안 어려워요. 만약 정말 배우고 싶으면, 저랑 같이 </a:t>
            </a:r>
            <a:r>
              <a:rPr sz="1200" spc="-20" dirty="0">
                <a:latin typeface="Malgun Gothic"/>
                <a:cs typeface="Malgun Gothic"/>
              </a:rPr>
              <a:t>공부해요.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좋아요!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저도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외국어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공부하는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거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좋아요. 저랑 같이 일본어 공부해요. 그런데 민정 씨는 일이 몇 시에 </a:t>
            </a:r>
            <a:r>
              <a:rPr sz="1200" spc="-20" dirty="0">
                <a:latin typeface="Malgun Gothic"/>
                <a:cs typeface="Malgun Gothic"/>
              </a:rPr>
              <a:t>끝나요?</a:t>
            </a:r>
            <a:endParaRPr sz="1200">
              <a:latin typeface="Malgun Gothic"/>
              <a:cs typeface="Malgun Gothic"/>
            </a:endParaRPr>
          </a:p>
          <a:p>
            <a:pPr marL="405765" marR="71755" indent="-393700">
              <a:lnSpc>
                <a:spcPct val="166700"/>
              </a:lnSpc>
              <a:spcBef>
                <a:spcPts val="300"/>
              </a:spcBef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아홉 시에 끝나요. 정말 너무 바빠요. 그래서 요즘 공부를 못 해요. 그런데 민호 씨는 몇 </a:t>
            </a:r>
            <a:r>
              <a:rPr sz="1200" spc="-70" dirty="0">
                <a:latin typeface="Malgun Gothic"/>
                <a:cs typeface="Malgun Gothic"/>
              </a:rPr>
              <a:t>시 </a:t>
            </a:r>
            <a:r>
              <a:rPr sz="1200" dirty="0">
                <a:latin typeface="Malgun Gothic"/>
                <a:cs typeface="Malgun Gothic"/>
              </a:rPr>
              <a:t>에 </a:t>
            </a:r>
            <a:r>
              <a:rPr sz="1200" spc="-20" dirty="0">
                <a:latin typeface="Malgun Gothic"/>
                <a:cs typeface="Malgun Gothic"/>
              </a:rPr>
              <a:t>끝나요?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아, 저는 별로 안 바빠요. 여섯 시에 일이 끝나요. 만약 일찍 끝나면, 말해 주세요. 저랑 </a:t>
            </a:r>
            <a:r>
              <a:rPr sz="1200" spc="-25" dirty="0">
                <a:latin typeface="Malgun Gothic"/>
                <a:cs typeface="Malgun Gothic"/>
              </a:rPr>
              <a:t>공부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" y="9652002"/>
            <a:ext cx="1559441" cy="6578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96875" y="1280162"/>
            <a:ext cx="0" cy="7940040"/>
          </a:xfrm>
          <a:custGeom>
            <a:avLst/>
            <a:gdLst/>
            <a:ahLst/>
            <a:cxnLst/>
            <a:rect l="l" t="t" r="r" b="b"/>
            <a:pathLst>
              <a:path h="7940040">
                <a:moveTo>
                  <a:pt x="0" y="0"/>
                </a:moveTo>
                <a:lnTo>
                  <a:pt x="0" y="7940040"/>
                </a:lnTo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6859" y="372293"/>
            <a:ext cx="3469004" cy="143637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latin typeface="Trebuchet MS"/>
                <a:cs typeface="Trebuchet MS"/>
              </a:rPr>
              <a:t>TalkToMeInKorean.com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-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Korean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Lesson</a:t>
            </a:r>
            <a:r>
              <a:rPr sz="1200" spc="-10" dirty="0">
                <a:latin typeface="Trebuchet MS"/>
                <a:cs typeface="Trebuchet MS"/>
              </a:rPr>
              <a:t> 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40" dirty="0">
                <a:latin typeface="Trebuchet MS"/>
                <a:cs typeface="Trebuchet MS"/>
              </a:rPr>
              <a:t>TalkToMeInKorean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Level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Dialog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44"/>
              </a:spcBef>
            </a:pPr>
            <a:endParaRPr sz="1800">
              <a:latin typeface="Trebuchet MS"/>
              <a:cs typeface="Trebuchet MS"/>
            </a:endParaRPr>
          </a:p>
          <a:p>
            <a:pPr marL="628015">
              <a:lnSpc>
                <a:spcPct val="100000"/>
              </a:lnSpc>
            </a:pPr>
            <a:r>
              <a:rPr sz="1200" spc="-25" dirty="0">
                <a:latin typeface="Malgun Gothic"/>
                <a:cs typeface="Malgun Gothic"/>
              </a:rPr>
              <a:t>해요.</a:t>
            </a:r>
            <a:endParaRPr sz="1200">
              <a:latin typeface="Malgun Gothic"/>
              <a:cs typeface="Malgun Gothic"/>
            </a:endParaRPr>
          </a:p>
          <a:p>
            <a:pPr marL="234315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네... 만...약... 일찍 </a:t>
            </a:r>
            <a:r>
              <a:rPr sz="1200" spc="-20" dirty="0">
                <a:latin typeface="Malgun Gothic"/>
                <a:cs typeface="Malgun Gothic"/>
              </a:rPr>
              <a:t>끝나면.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9080" y="9809928"/>
            <a:ext cx="5412740" cy="4883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30" dirty="0">
                <a:latin typeface="Trebuchet MS"/>
                <a:cs typeface="Trebuchet MS"/>
              </a:rPr>
              <a:t>This </a:t>
            </a: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based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on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grammar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points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introduced</a:t>
            </a:r>
            <a:r>
              <a:rPr sz="900" spc="-25" dirty="0">
                <a:latin typeface="Trebuchet MS"/>
                <a:cs typeface="Trebuchet MS"/>
              </a:rPr>
              <a:t> in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TalkToMeInKorean’s</a:t>
            </a:r>
            <a:r>
              <a:rPr sz="900" spc="-25" dirty="0">
                <a:latin typeface="Trebuchet MS"/>
                <a:cs typeface="Trebuchet MS"/>
              </a:rPr>
              <a:t> Level </a:t>
            </a:r>
            <a:r>
              <a:rPr sz="900" dirty="0">
                <a:latin typeface="Trebuchet MS"/>
                <a:cs typeface="Trebuchet MS"/>
              </a:rPr>
              <a:t>2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lessons.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First</a:t>
            </a:r>
            <a:r>
              <a:rPr sz="900" spc="-30" dirty="0">
                <a:latin typeface="Trebuchet MS"/>
                <a:cs typeface="Trebuchet MS"/>
              </a:rPr>
              <a:t> listen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to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alone, </a:t>
            </a:r>
            <a:r>
              <a:rPr sz="900" spc="-35" dirty="0">
                <a:latin typeface="Trebuchet MS"/>
                <a:cs typeface="Trebuchet MS"/>
              </a:rPr>
              <a:t>without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looking</a:t>
            </a:r>
            <a:r>
              <a:rPr sz="900" spc="-30" dirty="0">
                <a:latin typeface="Trebuchet MS"/>
                <a:cs typeface="Trebuchet MS"/>
              </a:rPr>
              <a:t> at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Korean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transcript,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and</a:t>
            </a:r>
            <a:r>
              <a:rPr sz="900" spc="-30" dirty="0">
                <a:latin typeface="Trebuchet MS"/>
                <a:cs typeface="Trebuchet MS"/>
              </a:rPr>
              <a:t> then check </a:t>
            </a:r>
            <a:r>
              <a:rPr sz="900" spc="-25" dirty="0">
                <a:latin typeface="Trebuchet MS"/>
                <a:cs typeface="Trebuchet MS"/>
              </a:rPr>
              <a:t>how</a:t>
            </a:r>
            <a:r>
              <a:rPr sz="900" spc="-30" dirty="0">
                <a:latin typeface="Trebuchet MS"/>
                <a:cs typeface="Trebuchet MS"/>
              </a:rPr>
              <a:t> much you could </a:t>
            </a:r>
            <a:r>
              <a:rPr sz="900" spc="-35" dirty="0">
                <a:latin typeface="Trebuchet MS"/>
                <a:cs typeface="Trebuchet MS"/>
              </a:rPr>
              <a:t>understand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by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com- </a:t>
            </a:r>
            <a:r>
              <a:rPr sz="900" spc="-35" dirty="0">
                <a:latin typeface="Trebuchet MS"/>
                <a:cs typeface="Trebuchet MS"/>
              </a:rPr>
              <a:t>paring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your</a:t>
            </a:r>
            <a:r>
              <a:rPr sz="900" spc="-35" dirty="0">
                <a:latin typeface="Trebuchet MS"/>
                <a:cs typeface="Trebuchet MS"/>
              </a:rPr>
              <a:t> understanding </a:t>
            </a:r>
            <a:r>
              <a:rPr sz="900" spc="-30" dirty="0">
                <a:latin typeface="Trebuchet MS"/>
                <a:cs typeface="Trebuchet MS"/>
              </a:rPr>
              <a:t>with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5" dirty="0">
                <a:latin typeface="Trebuchet MS"/>
                <a:cs typeface="Trebuchet MS"/>
              </a:rPr>
              <a:t> original</a:t>
            </a:r>
            <a:r>
              <a:rPr sz="900" spc="-30" dirty="0">
                <a:latin typeface="Trebuchet MS"/>
                <a:cs typeface="Trebuchet MS"/>
              </a:rPr>
              <a:t> text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well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translation.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928" y="2260202"/>
            <a:ext cx="6681470" cy="671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Malgun Gothic"/>
                <a:cs typeface="Malgun Gothic"/>
              </a:rPr>
              <a:t>Korean</a:t>
            </a:r>
            <a:r>
              <a:rPr sz="1400" b="1" spc="-55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Transcript</a:t>
            </a:r>
            <a:r>
              <a:rPr sz="1400" b="1" spc="-50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+</a:t>
            </a:r>
            <a:r>
              <a:rPr sz="1400" b="1" spc="-5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English</a:t>
            </a:r>
            <a:r>
              <a:rPr sz="1400" b="1" spc="-50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Translation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민정 씨 이번 토요일에 뭐 할 </a:t>
            </a:r>
            <a:r>
              <a:rPr sz="1200" spc="-20" dirty="0">
                <a:latin typeface="Malgun Gothic"/>
                <a:cs typeface="Malgun Gothic"/>
              </a:rPr>
              <a:t>거예요?</a:t>
            </a:r>
            <a:endParaRPr sz="1200">
              <a:latin typeface="Malgun Gothic"/>
              <a:cs typeface="Malgun Gothic"/>
            </a:endParaRPr>
          </a:p>
          <a:p>
            <a:pPr marL="12700" marR="2576830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Minjeong,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Saturday?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이번 토요일에요? 저는 일해야 </a:t>
            </a:r>
            <a:r>
              <a:rPr sz="1200" spc="-25" dirty="0">
                <a:latin typeface="Malgun Gothic"/>
                <a:cs typeface="Malgun Gothic"/>
              </a:rPr>
              <a:t>돼요.</a:t>
            </a:r>
            <a:endParaRPr sz="1200">
              <a:latin typeface="Malgun Gothic"/>
              <a:cs typeface="Malgun Gothic"/>
            </a:endParaRPr>
          </a:p>
          <a:p>
            <a:pPr marL="12700" marR="3832225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Saturday?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work.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토요일에도 일해야 </a:t>
            </a:r>
            <a:r>
              <a:rPr sz="1200" spc="-25" dirty="0">
                <a:latin typeface="Malgun Gothic"/>
                <a:cs typeface="Malgun Gothic"/>
              </a:rPr>
              <a:t>돼요?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You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Saturday,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too?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네... 그리고 일요일에도 일해야 돼요. 요즘 진짜 바빠요. (한숨) 민호 씨는 뭐 할 </a:t>
            </a:r>
            <a:r>
              <a:rPr sz="1200" spc="-20" dirty="0">
                <a:latin typeface="Malgun Gothic"/>
                <a:cs typeface="Malgun Gothic"/>
              </a:rPr>
              <a:t>거예요?</a:t>
            </a:r>
            <a:endParaRPr sz="1200">
              <a:latin typeface="Malgun Gothic"/>
              <a:cs typeface="Malgun Gothic"/>
            </a:endParaRPr>
          </a:p>
          <a:p>
            <a:pPr marL="405765" marR="5080" indent="-393700">
              <a:lnSpc>
                <a:spcPct val="166700"/>
              </a:lnSpc>
              <a:spcBef>
                <a:spcPts val="300"/>
              </a:spcBef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Yes...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Sunday,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days,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busy.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(Sigh)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Minho,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what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do?</a:t>
            </a:r>
            <a:endParaRPr sz="1200">
              <a:latin typeface="Malgun Gothic"/>
              <a:cs typeface="Malgun Gothic"/>
            </a:endParaRPr>
          </a:p>
          <a:p>
            <a:pPr marL="12700" marR="4359275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저는 일본에 갈 </a:t>
            </a:r>
            <a:r>
              <a:rPr sz="1200" spc="-20" dirty="0">
                <a:latin typeface="Malgun Gothic"/>
                <a:cs typeface="Malgun Gothic"/>
              </a:rPr>
              <a:t>거예요. </a:t>
            </a: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Japan.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우와... 저도 가고 싶어요. 혼자 갈 </a:t>
            </a:r>
            <a:r>
              <a:rPr sz="1200" spc="-20" dirty="0">
                <a:latin typeface="Malgun Gothic"/>
                <a:cs typeface="Malgun Gothic"/>
              </a:rPr>
              <a:t>거예요?</a:t>
            </a:r>
            <a:endParaRPr sz="1200">
              <a:latin typeface="Malgun Gothic"/>
              <a:cs typeface="Malgun Gothic"/>
            </a:endParaRPr>
          </a:p>
          <a:p>
            <a:pPr marL="12700" marR="2230120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Wow...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want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alone?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네, 혼자 갈 </a:t>
            </a:r>
            <a:r>
              <a:rPr sz="1200" spc="-20" dirty="0"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 marR="4251960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Yes,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alone.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민호 씨 일본어 할 수 </a:t>
            </a:r>
            <a:r>
              <a:rPr sz="1200" spc="-20" dirty="0">
                <a:latin typeface="Malgun Gothic"/>
                <a:cs typeface="Malgun Gothic"/>
              </a:rPr>
              <a:t>있어요?</a:t>
            </a:r>
            <a:endParaRPr sz="1200">
              <a:latin typeface="Malgun Gothic"/>
              <a:cs typeface="Malgun Gothic"/>
            </a:endParaRPr>
          </a:p>
          <a:p>
            <a:pPr marL="12700" marR="3648710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Minho,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speak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Japanese?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네, 조금 할 수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Yes,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speak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little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bit.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" y="9652003"/>
            <a:ext cx="1559441" cy="6578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96875" y="1280164"/>
            <a:ext cx="0" cy="7940040"/>
          </a:xfrm>
          <a:custGeom>
            <a:avLst/>
            <a:gdLst/>
            <a:ahLst/>
            <a:cxnLst/>
            <a:rect l="l" t="t" r="r" b="b"/>
            <a:pathLst>
              <a:path h="7940040">
                <a:moveTo>
                  <a:pt x="0" y="0"/>
                </a:moveTo>
                <a:lnTo>
                  <a:pt x="0" y="7940040"/>
                </a:lnTo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6859" y="372296"/>
            <a:ext cx="6885305" cy="8115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latin typeface="Trebuchet MS"/>
                <a:cs typeface="Trebuchet MS"/>
              </a:rPr>
              <a:t>TalkToMeInKorean.com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-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Korean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Lesson</a:t>
            </a:r>
            <a:r>
              <a:rPr sz="1200" spc="-10" dirty="0">
                <a:latin typeface="Trebuchet MS"/>
                <a:cs typeface="Trebuchet MS"/>
              </a:rPr>
              <a:t> 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40" dirty="0">
                <a:latin typeface="Trebuchet MS"/>
                <a:cs typeface="Trebuchet MS"/>
              </a:rPr>
              <a:t>TalkToMeInKorean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Level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Dialog</a:t>
            </a:r>
            <a:endParaRPr sz="1800">
              <a:latin typeface="Trebuchet MS"/>
              <a:cs typeface="Trebuchet MS"/>
            </a:endParaRPr>
          </a:p>
          <a:p>
            <a:pPr marL="217804" marR="4235450">
              <a:lnSpc>
                <a:spcPct val="187500"/>
              </a:lnSpc>
              <a:spcBef>
                <a:spcPts val="1470"/>
              </a:spcBef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저도 일본어 가르쳐 </a:t>
            </a:r>
            <a:r>
              <a:rPr sz="1200" spc="-20" dirty="0">
                <a:latin typeface="Malgun Gothic"/>
                <a:cs typeface="Malgun Gothic"/>
              </a:rPr>
              <a:t>주세요. </a:t>
            </a: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Teach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Japanese,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too.</a:t>
            </a:r>
            <a:endParaRPr sz="1200">
              <a:latin typeface="Malgun Gothic"/>
              <a:cs typeface="Malgun Gothic"/>
            </a:endParaRPr>
          </a:p>
          <a:p>
            <a:pPr marL="217804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저도 아직 잘 못 해요. 친구한테서 배우고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217804" marR="2005964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am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very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good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it.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am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learning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from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friend.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중국어보다 일본어가 더 </a:t>
            </a:r>
            <a:r>
              <a:rPr sz="1200" spc="-20" dirty="0">
                <a:latin typeface="Malgun Gothic"/>
                <a:cs typeface="Malgun Gothic"/>
              </a:rPr>
              <a:t>쉬워요?</a:t>
            </a:r>
            <a:endParaRPr sz="1200">
              <a:latin typeface="Malgun Gothic"/>
              <a:cs typeface="Malgun Gothic"/>
            </a:endParaRPr>
          </a:p>
          <a:p>
            <a:pPr marL="217804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Japanese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easier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Chinese?</a:t>
            </a:r>
            <a:endParaRPr sz="1200">
              <a:latin typeface="Malgun Gothic"/>
              <a:cs typeface="Malgun Gothic"/>
            </a:endParaRPr>
          </a:p>
          <a:p>
            <a:pPr marL="217804" marR="1472565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네, 별로 안 어려워요. 만약 정말 배우고 싶으면, 저랑 같이 </a:t>
            </a:r>
            <a:r>
              <a:rPr sz="1200" spc="-10" dirty="0">
                <a:latin typeface="Malgun Gothic"/>
                <a:cs typeface="Malgun Gothic"/>
              </a:rPr>
              <a:t>공부해요. </a:t>
            </a: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Yes.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difficult.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If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really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want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learn,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study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me.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좋아요!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저도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외국어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공부하는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거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 marL="217804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Sounds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good!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like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studying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foreign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languages.</a:t>
            </a:r>
            <a:endParaRPr sz="1200">
              <a:latin typeface="Malgun Gothic"/>
              <a:cs typeface="Malgun Gothic"/>
            </a:endParaRPr>
          </a:p>
          <a:p>
            <a:pPr marL="217804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좋아요. 저랑 같이 일본어 공부해요. 그런데 민정 씨는 일이 몇 시에 </a:t>
            </a:r>
            <a:r>
              <a:rPr sz="1200" spc="-20" dirty="0">
                <a:latin typeface="Malgun Gothic"/>
                <a:cs typeface="Malgun Gothic"/>
              </a:rPr>
              <a:t>끝나요?</a:t>
            </a:r>
            <a:endParaRPr sz="1200">
              <a:latin typeface="Malgun Gothic"/>
              <a:cs typeface="Malgun Gothic"/>
            </a:endParaRPr>
          </a:p>
          <a:p>
            <a:pPr marL="217804" marR="5080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Great!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Japanese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By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way,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Minjeong,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time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does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your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finish?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아홉 시에 끝나요. 정말 너무 바빠요. 그래서 요즘 공부를 못 해요. 그런데 민호 씨는 몇 </a:t>
            </a:r>
            <a:r>
              <a:rPr sz="1200" spc="-25" dirty="0">
                <a:latin typeface="Malgun Gothic"/>
                <a:cs typeface="Malgun Gothic"/>
              </a:rPr>
              <a:t>시에</a:t>
            </a:r>
            <a:endParaRPr sz="1200">
              <a:latin typeface="Malgun Gothic"/>
              <a:cs typeface="Malgun Gothic"/>
            </a:endParaRPr>
          </a:p>
          <a:p>
            <a:pPr marL="611505">
              <a:lnSpc>
                <a:spcPct val="100000"/>
              </a:lnSpc>
              <a:spcBef>
                <a:spcPts val="960"/>
              </a:spcBef>
            </a:pPr>
            <a:r>
              <a:rPr sz="1200" spc="-20" dirty="0">
                <a:latin typeface="Malgun Gothic"/>
                <a:cs typeface="Malgun Gothic"/>
              </a:rPr>
              <a:t>끝나요?</a:t>
            </a:r>
            <a:endParaRPr sz="1200">
              <a:latin typeface="Malgun Gothic"/>
              <a:cs typeface="Malgun Gothic"/>
            </a:endParaRPr>
          </a:p>
          <a:p>
            <a:pPr marL="611505" marR="144780" indent="-393700">
              <a:lnSpc>
                <a:spcPct val="166700"/>
              </a:lnSpc>
              <a:spcBef>
                <a:spcPts val="300"/>
              </a:spcBef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finishes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9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o’clock.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really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busy.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can’t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study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days.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Minho,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time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finish?</a:t>
            </a:r>
            <a:endParaRPr sz="1200">
              <a:latin typeface="Malgun Gothic"/>
              <a:cs typeface="Malgun Gothic"/>
            </a:endParaRPr>
          </a:p>
          <a:p>
            <a:pPr marL="611505" marR="111760" indent="-393700">
              <a:lnSpc>
                <a:spcPct val="166700"/>
              </a:lnSpc>
              <a:spcBef>
                <a:spcPts val="295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아, 저는 별로 안 바빠요. 여섯 시에 일이 끝나요. 만약 일찍 끝나면, 말해 주세요. 저랑 </a:t>
            </a:r>
            <a:r>
              <a:rPr sz="1200" spc="-35" dirty="0">
                <a:latin typeface="Malgun Gothic"/>
                <a:cs typeface="Malgun Gothic"/>
              </a:rPr>
              <a:t>공부 </a:t>
            </a:r>
            <a:r>
              <a:rPr sz="1200" spc="-25" dirty="0">
                <a:latin typeface="Malgun Gothic"/>
                <a:cs typeface="Malgun Gothic"/>
              </a:rPr>
              <a:t>해요.</a:t>
            </a:r>
            <a:endParaRPr sz="1200">
              <a:latin typeface="Malgun Gothic"/>
              <a:cs typeface="Malgun Gothic"/>
            </a:endParaRPr>
          </a:p>
          <a:p>
            <a:pPr marL="217804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Oh,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very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busy.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finish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6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o’clock. </a:t>
            </a:r>
            <a:r>
              <a:rPr sz="1200" dirty="0">
                <a:latin typeface="Malgun Gothic"/>
                <a:cs typeface="Malgun Gothic"/>
              </a:rPr>
              <a:t>If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finish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early,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tell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me.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Let’s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study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with</a:t>
            </a:r>
            <a:endParaRPr sz="1200">
              <a:latin typeface="Malgun Gothic"/>
              <a:cs typeface="Malgun Gothic"/>
            </a:endParaRPr>
          </a:p>
          <a:p>
            <a:pPr marL="611505">
              <a:lnSpc>
                <a:spcPct val="100000"/>
              </a:lnSpc>
              <a:spcBef>
                <a:spcPts val="960"/>
              </a:spcBef>
            </a:pPr>
            <a:r>
              <a:rPr sz="1200" spc="-25" dirty="0">
                <a:latin typeface="Malgun Gothic"/>
                <a:cs typeface="Malgun Gothic"/>
              </a:rPr>
              <a:t>me.</a:t>
            </a:r>
            <a:endParaRPr sz="1200">
              <a:latin typeface="Malgun Gothic"/>
              <a:cs typeface="Malgun Gothic"/>
            </a:endParaRPr>
          </a:p>
          <a:p>
            <a:pPr marL="217804" marR="4497705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네... 만...약... 일찍 </a:t>
            </a:r>
            <a:r>
              <a:rPr sz="1200" spc="-20" dirty="0">
                <a:latin typeface="Malgun Gothic"/>
                <a:cs typeface="Malgun Gothic"/>
              </a:rPr>
              <a:t>끝나면. </a:t>
            </a: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OK.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IF...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finish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early.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9080" y="9809928"/>
            <a:ext cx="5412740" cy="4883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30" dirty="0">
                <a:latin typeface="Trebuchet MS"/>
                <a:cs typeface="Trebuchet MS"/>
              </a:rPr>
              <a:t>This </a:t>
            </a: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based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on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grammar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points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introduced</a:t>
            </a:r>
            <a:r>
              <a:rPr sz="900" spc="-25" dirty="0">
                <a:latin typeface="Trebuchet MS"/>
                <a:cs typeface="Trebuchet MS"/>
              </a:rPr>
              <a:t> in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TalkToMeInKorean’s</a:t>
            </a:r>
            <a:r>
              <a:rPr sz="900" spc="-25" dirty="0">
                <a:latin typeface="Trebuchet MS"/>
                <a:cs typeface="Trebuchet MS"/>
              </a:rPr>
              <a:t> Level </a:t>
            </a:r>
            <a:r>
              <a:rPr sz="900" dirty="0">
                <a:latin typeface="Trebuchet MS"/>
                <a:cs typeface="Trebuchet MS"/>
              </a:rPr>
              <a:t>2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lessons.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First</a:t>
            </a:r>
            <a:r>
              <a:rPr sz="900" spc="-30" dirty="0">
                <a:latin typeface="Trebuchet MS"/>
                <a:cs typeface="Trebuchet MS"/>
              </a:rPr>
              <a:t> listen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to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alone, </a:t>
            </a:r>
            <a:r>
              <a:rPr sz="900" spc="-35" dirty="0">
                <a:latin typeface="Trebuchet MS"/>
                <a:cs typeface="Trebuchet MS"/>
              </a:rPr>
              <a:t>without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looking</a:t>
            </a:r>
            <a:r>
              <a:rPr sz="900" spc="-30" dirty="0">
                <a:latin typeface="Trebuchet MS"/>
                <a:cs typeface="Trebuchet MS"/>
              </a:rPr>
              <a:t> at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Korean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transcript,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and</a:t>
            </a:r>
            <a:r>
              <a:rPr sz="900" spc="-30" dirty="0">
                <a:latin typeface="Trebuchet MS"/>
                <a:cs typeface="Trebuchet MS"/>
              </a:rPr>
              <a:t> then check </a:t>
            </a:r>
            <a:r>
              <a:rPr sz="900" spc="-25" dirty="0">
                <a:latin typeface="Trebuchet MS"/>
                <a:cs typeface="Trebuchet MS"/>
              </a:rPr>
              <a:t>how</a:t>
            </a:r>
            <a:r>
              <a:rPr sz="900" spc="-30" dirty="0">
                <a:latin typeface="Trebuchet MS"/>
                <a:cs typeface="Trebuchet MS"/>
              </a:rPr>
              <a:t> much you could </a:t>
            </a:r>
            <a:r>
              <a:rPr sz="900" spc="-35" dirty="0">
                <a:latin typeface="Trebuchet MS"/>
                <a:cs typeface="Trebuchet MS"/>
              </a:rPr>
              <a:t>understand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by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com- </a:t>
            </a:r>
            <a:r>
              <a:rPr sz="900" spc="-35" dirty="0">
                <a:latin typeface="Trebuchet MS"/>
                <a:cs typeface="Trebuchet MS"/>
              </a:rPr>
              <a:t>paring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your</a:t>
            </a:r>
            <a:r>
              <a:rPr sz="900" spc="-35" dirty="0">
                <a:latin typeface="Trebuchet MS"/>
                <a:cs typeface="Trebuchet MS"/>
              </a:rPr>
              <a:t> understanding </a:t>
            </a:r>
            <a:r>
              <a:rPr sz="900" spc="-30" dirty="0">
                <a:latin typeface="Trebuchet MS"/>
                <a:cs typeface="Trebuchet MS"/>
              </a:rPr>
              <a:t>with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5" dirty="0">
                <a:latin typeface="Trebuchet MS"/>
                <a:cs typeface="Trebuchet MS"/>
              </a:rPr>
              <a:t> original</a:t>
            </a:r>
            <a:r>
              <a:rPr sz="900" spc="-30" dirty="0">
                <a:latin typeface="Trebuchet MS"/>
                <a:cs typeface="Trebuchet MS"/>
              </a:rPr>
              <a:t> text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well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translation.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25400</Words>
  <Application>Microsoft Office PowerPoint</Application>
  <PresentationFormat>Custom</PresentationFormat>
  <Paragraphs>2224</Paragraphs>
  <Slides>101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8" baseType="lpstr">
      <vt:lpstr>Malgun Gothic</vt:lpstr>
      <vt:lpstr>Arial</vt:lpstr>
      <vt:lpstr>Arial MT</vt:lpstr>
      <vt:lpstr>Calibri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L2L25</dc:title>
  <dc:creator>User</dc:creator>
  <cp:lastModifiedBy>User</cp:lastModifiedBy>
  <cp:revision>1</cp:revision>
  <dcterms:created xsi:type="dcterms:W3CDTF">2024-03-12T05:14:09Z</dcterms:created>
  <dcterms:modified xsi:type="dcterms:W3CDTF">2024-03-12T14:20:48Z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2010-04-15T00:00:00Z</vt:filetime>
  </property>
  <property fmtid="{D5CDD505-2E9C-101B-9397-08002B2CF9AE}" pid="3" name="Creator">
    <vt:lpwstr>Adobe InDesign CS3 (5.0)</vt:lpwstr>
  </property>
  <property fmtid="{D5CDD505-2E9C-101B-9397-08002B2CF9AE}" pid="4" name="LastSaved">
    <vt:filetime>2024-03-12T00:00:00Z</vt:filetime>
  </property>
  <property fmtid="{D5CDD505-2E9C-101B-9397-08002B2CF9AE}" pid="5" name="Producer">
    <vt:lpwstr>Adobe PDF Library 8.0</vt:lpwstr>
  </property>
</Properties>
</file>