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5" r:id="rId5"/>
    <p:sldId id="276" r:id="rId6"/>
    <p:sldId id="277" r:id="rId7"/>
    <p:sldId id="278" r:id="rId8"/>
    <p:sldId id="279" r:id="rId9"/>
    <p:sldId id="280" r:id="rId10"/>
    <p:sldId id="282" r:id="rId11"/>
    <p:sldId id="283" r:id="rId12"/>
    <p:sldId id="275" r:id="rId13"/>
    <p:sldId id="287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D"/>
    <a:srgbClr val="5E6A76"/>
    <a:srgbClr val="D1D8B7"/>
    <a:srgbClr val="A09D79"/>
    <a:srgbClr val="AD5C4D"/>
    <a:srgbClr val="543E35"/>
    <a:srgbClr val="637700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2/16/2024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F4E3-8CDF-419D-B350-09A6223C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748" y="185530"/>
            <a:ext cx="4399099" cy="834887"/>
          </a:xfrm>
        </p:spPr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  <a:highlight>
                  <a:srgbClr val="FFF4ED"/>
                </a:highlight>
                <a:latin typeface="MS Gothic" panose="020B0609070205080204" pitchFamily="49" charset="-128"/>
                <a:ea typeface="MS Gothic" panose="020B0609070205080204" pitchFamily="49" charset="-128"/>
              </a:rPr>
              <a:t>こんばんは！！！</a:t>
            </a:r>
            <a:endParaRPr lang="en-US" dirty="0">
              <a:solidFill>
                <a:srgbClr val="00B0F0"/>
              </a:solidFill>
              <a:highlight>
                <a:srgbClr val="FFF4ED"/>
              </a:highligh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FCA78-9F98-49C3-B53B-020772DB9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1634" y="4479235"/>
            <a:ext cx="3750365" cy="1722782"/>
          </a:xfrm>
        </p:spPr>
        <p:txBody>
          <a:bodyPr>
            <a:normAutofit/>
          </a:bodyPr>
          <a:lstStyle/>
          <a:p>
            <a:r>
              <a:rPr lang="ja-JP" altLang="en-US" sz="2000" b="1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発表者の氏名</a:t>
            </a:r>
            <a:endParaRPr lang="en-US" altLang="ja-JP" sz="2000" b="1" dirty="0">
              <a:solidFill>
                <a:schemeClr val="accent6">
                  <a:lumMod val="1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 b="1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ハンウインシェイン</a:t>
            </a:r>
            <a:endParaRPr lang="en-US" altLang="ja-JP" sz="2000" b="1" dirty="0">
              <a:solidFill>
                <a:schemeClr val="accent6">
                  <a:lumMod val="1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 b="1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テイダーウイン</a:t>
            </a:r>
            <a:endParaRPr lang="en-US" altLang="ja-JP" sz="2000" b="1" dirty="0">
              <a:solidFill>
                <a:schemeClr val="accent6">
                  <a:lumMod val="1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000" b="1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エーエーアウン</a:t>
            </a:r>
            <a:endParaRPr lang="en-US" altLang="ja-JP" sz="2000" b="1" dirty="0">
              <a:solidFill>
                <a:schemeClr val="accent6">
                  <a:lumMod val="1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7683A-144D-4CA4-A2B1-41CB9F95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0362D-64DB-495C-B527-8C021C43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9174D-B722-4B31-8ADC-21F6C1AD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B037F58F-0B27-47A6-A449-0A9DAC1CE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219" y="1258957"/>
            <a:ext cx="7076658" cy="4717773"/>
          </a:xfrm>
        </p:spPr>
      </p:pic>
    </p:spTree>
    <p:extLst>
      <p:ext uri="{BB962C8B-B14F-4D97-AF65-F5344CB8AC3E}">
        <p14:creationId xmlns:p14="http://schemas.microsoft.com/office/powerpoint/2010/main" val="237403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8730-3671-454C-B8C1-B9329391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007164"/>
            <a:ext cx="4777806" cy="3829879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ja-JP" altLang="en-US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仕事の肩を推進して家族と仕事をバランスをとる事とか</a:t>
            </a:r>
            <a:endParaRPr lang="en-US" altLang="ja-JP" dirty="0">
              <a:solidFill>
                <a:schemeClr val="accent6">
                  <a:lumMod val="1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dirty="0">
              <a:solidFill>
                <a:schemeClr val="accent6">
                  <a:lumMod val="1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ja-JP" altLang="en-US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政府が子供について色々なサポートをやってほしいです</a:t>
            </a:r>
            <a:endParaRPr lang="en-US" dirty="0">
              <a:solidFill>
                <a:schemeClr val="accent6">
                  <a:lumMod val="1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5F560-D87C-419E-B2CB-14ACC5EA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E9C6B-5B2A-4651-B190-0BE4F3FC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B4D6E-9E01-40BE-9462-ED80B5F3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067BB0-E0D0-4CB7-8750-47801FED2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810" y="3114525"/>
            <a:ext cx="3720587" cy="3157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D99D93-26A5-4DF9-A2E3-CFB8BE97B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809" y="360060"/>
            <a:ext cx="3720588" cy="266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2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AD1DC-7459-4CB8-9593-4FF3B0120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781878"/>
            <a:ext cx="9363456" cy="4997130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i="1" dirty="0">
                <a:highlight>
                  <a:srgbClr val="FFFF00"/>
                </a:highlight>
              </a:rPr>
              <a:t>聞いてくれてありがとう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D3A90-5E48-4F59-9019-FB2AFEBA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FBE4A-F644-4CEC-9318-44498295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2DC0-4E65-4160-880F-A80BF008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D178C-F071-4F11-BF5B-6203E07F8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57" y="1713340"/>
            <a:ext cx="6096000" cy="377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7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8941-A50F-4A53-9E3B-75A2D5977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635" y="715617"/>
            <a:ext cx="9846365" cy="1060175"/>
          </a:xfrm>
        </p:spPr>
        <p:txBody>
          <a:bodyPr/>
          <a:lstStyle/>
          <a:p>
            <a:pPr algn="l"/>
            <a:r>
              <a:rPr lang="ja-JP" altLang="en-US" sz="36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経済構造の変化</a:t>
            </a:r>
            <a:endParaRPr lang="en-US" sz="36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DC3FC-4882-4C6B-915D-E5ED4B0A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635" y="2266123"/>
            <a:ext cx="9846365" cy="2991678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ja-JP" altLang="en-US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産業の変化や都市化により、結婚や子育てが難しくなりました。</a:t>
            </a:r>
            <a:endParaRPr lang="en-US" altLang="ja-JP" dirty="0">
              <a:solidFill>
                <a:schemeClr val="accent6">
                  <a:lumMod val="1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ja-JP" altLang="en-US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これが出生率の低下につながり、少子高齢化を促進しています</a:t>
            </a:r>
            <a:endParaRPr lang="en-US" dirty="0">
              <a:solidFill>
                <a:schemeClr val="accent6">
                  <a:lumMod val="1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3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C859-1C0B-4D04-BEB7-DFB5958B9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68589"/>
            <a:ext cx="5257800" cy="45083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95092-C776-42D4-8379-92C9D4DF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5E234-E69E-4478-B2EF-AC7530B1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F31AC-7E4F-4B7A-8E72-E7D4C7B9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A96A482-28F8-4B03-85A2-99A79FEC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0" y="225287"/>
            <a:ext cx="10777729" cy="1155457"/>
          </a:xfrm>
        </p:spPr>
        <p:txBody>
          <a:bodyPr/>
          <a:lstStyle/>
          <a:p>
            <a:r>
              <a:rPr lang="ja-JP" altLang="en-US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未経験が上昇している</a:t>
            </a:r>
            <a:endParaRPr lang="en-US" sz="3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4C6D71-1A70-4095-8621-5F5986D6AE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3" y="1668589"/>
            <a:ext cx="5443537" cy="4508373"/>
          </a:xfrm>
        </p:spPr>
      </p:pic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FEC84EF5-4463-4D8F-9EA1-62379E643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43" y="1668590"/>
            <a:ext cx="5396993" cy="45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6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2973-263E-49A9-8199-C77EA0564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678" y="663370"/>
            <a:ext cx="9581322" cy="1231692"/>
          </a:xfrm>
        </p:spPr>
        <p:txBody>
          <a:bodyPr/>
          <a:lstStyle/>
          <a:p>
            <a:pPr algn="l"/>
            <a:r>
              <a:rPr lang="ja-JP" altLang="en-US" sz="36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出生率の低下</a:t>
            </a:r>
            <a:endParaRPr lang="en-US" sz="36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A4474-C33D-4892-9029-7650EDBAF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678" y="2186609"/>
            <a:ext cx="9581322" cy="3909391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ja-JP" altLang="en-US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現代社会では、経済的な不安や働き方の変化などが影響し、出生率が低くなっています。</a:t>
            </a:r>
            <a:endParaRPr lang="en-US" altLang="ja-JP" dirty="0">
              <a:solidFill>
                <a:schemeClr val="accent6">
                  <a:lumMod val="1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ja-JP" altLang="en-US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その結果、新しい世代の数が少なくなり、高齢者が増えています。</a:t>
            </a:r>
            <a:endParaRPr lang="en-US" dirty="0">
              <a:solidFill>
                <a:schemeClr val="accent6">
                  <a:lumMod val="1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7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06A4-D8E5-4EAF-961D-7F9C7FEE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36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仕事と子育て両立支援が疲れている</a:t>
            </a:r>
            <a:endParaRPr lang="en-US" sz="36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25AF-C284-4F0D-A392-524A2723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9D480-C5F9-4C08-82DF-BCBE7479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50FA5-48C5-47CA-B2CB-F1C8E3FC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2FFBA5D-895E-47CE-A558-76E73B8D1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76" y="1683027"/>
            <a:ext cx="7262192" cy="3909943"/>
          </a:xfrm>
        </p:spPr>
      </p:pic>
    </p:spTree>
    <p:extLst>
      <p:ext uri="{BB962C8B-B14F-4D97-AF65-F5344CB8AC3E}">
        <p14:creationId xmlns:p14="http://schemas.microsoft.com/office/powerpoint/2010/main" val="340356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5F52-0804-4E8B-BC49-1E0B0B99A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930" y="848139"/>
            <a:ext cx="9568070" cy="1033670"/>
          </a:xfrm>
        </p:spPr>
        <p:txBody>
          <a:bodyPr/>
          <a:lstStyle/>
          <a:p>
            <a:pPr algn="l"/>
            <a:r>
              <a:rPr lang="ja-JP" altLang="en-US" sz="36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小高齢化の悪いこと</a:t>
            </a:r>
            <a:endParaRPr lang="en-US" sz="3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79042-4C3D-4305-95E4-F53FB0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930" y="2690191"/>
            <a:ext cx="9488557" cy="2703444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ja-JP" altLang="en-US" dirty="0">
                <a:solidFill>
                  <a:schemeClr val="accent6">
                    <a:lumMod val="10000"/>
                  </a:schemeClr>
                </a:solidFill>
              </a:rPr>
              <a:t>人手不足になる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ja-JP" altLang="en-US" dirty="0">
                <a:solidFill>
                  <a:schemeClr val="accent6">
                    <a:lumMod val="10000"/>
                  </a:schemeClr>
                </a:solidFill>
              </a:rPr>
              <a:t>介護の問題になる</a:t>
            </a:r>
            <a:endParaRPr 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16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D1BD8-C1F1-4B22-93F7-AEB2E41A0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026" y="887896"/>
            <a:ext cx="5300870" cy="49731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ja-JP" sz="1800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2020</a:t>
            </a:r>
            <a:r>
              <a:rPr lang="ja-JP" altLang="en-US" sz="1800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年から</a:t>
            </a:r>
            <a:r>
              <a:rPr lang="en-US" altLang="ja-JP" sz="1800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2023</a:t>
            </a:r>
            <a:r>
              <a:rPr lang="ja-JP" altLang="en-US" sz="1800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のアンケート結果</a:t>
            </a:r>
            <a:endParaRPr lang="en-US" sz="1800" dirty="0">
              <a:solidFill>
                <a:schemeClr val="accent6">
                  <a:lumMod val="1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D7992-C1A7-4643-AAF8-347EA5C59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104" y="887896"/>
            <a:ext cx="5459896" cy="4973154"/>
          </a:xfrm>
        </p:spPr>
        <p:txBody>
          <a:bodyPr/>
          <a:lstStyle/>
          <a:p>
            <a:r>
              <a:rPr lang="ja-JP" altLang="en-US" sz="24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人手不足になる  </a:t>
            </a:r>
            <a:endParaRPr lang="en-US" altLang="ja-JP" sz="24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altLang="ja-JP" sz="24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ja-JP" altLang="en-US" sz="1800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日本商工会議所が</a:t>
            </a:r>
            <a:r>
              <a:rPr lang="en-US" altLang="ja-JP" sz="1800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2022</a:t>
            </a:r>
            <a:r>
              <a:rPr lang="ja-JP" altLang="en-US" sz="1800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年に実施したアンケート調査によれば、中小企業の約</a:t>
            </a:r>
            <a:r>
              <a:rPr lang="en-US" altLang="ja-JP" sz="1800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65</a:t>
            </a:r>
            <a:r>
              <a:rPr lang="ja-JP" altLang="en-US" sz="1800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％が人手不足になって、今までもこの問題がなりつつある。</a:t>
            </a:r>
            <a:endParaRPr lang="en-US" altLang="ja-JP" sz="1800" dirty="0">
              <a:solidFill>
                <a:schemeClr val="accent6">
                  <a:lumMod val="1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ja-JP" altLang="en-US" sz="1800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理由は小高齢化の問題点です。その問題を解決しなければ、今後の経営が難しい。</a:t>
            </a:r>
            <a:endParaRPr lang="en-US" altLang="ja-JP" sz="1800" dirty="0">
              <a:solidFill>
                <a:schemeClr val="accent6">
                  <a:lumMod val="1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ja-JP" altLang="en-US" sz="1800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人手不足のため、製造やサービスの提供が十分にできないので生産低下、販売機会の損出といった不利益が生じ、最悪の場合は廃業や倒産の危機もなるおそれがある。</a:t>
            </a:r>
            <a:endParaRPr lang="en-US" altLang="ja-JP" sz="1800" dirty="0">
              <a:solidFill>
                <a:schemeClr val="accent6">
                  <a:lumMod val="1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EE880-1FDF-46DA-803D-7BACDF0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4F80F-2AC1-4647-862B-D6954470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934AB-01B2-460E-899F-3433862E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4BF77-96E9-45CB-8A94-C766711D28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000" contrast="1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09" y="1377944"/>
            <a:ext cx="4916556" cy="44831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5003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ADDA-E7FA-4A4F-B9F6-15EB65C0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411308" cy="1004380"/>
          </a:xfrm>
        </p:spPr>
        <p:txBody>
          <a:bodyPr/>
          <a:lstStyle/>
          <a:p>
            <a:r>
              <a:rPr lang="ja-JP" altLang="en-US" sz="36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介護問題になる</a:t>
            </a:r>
            <a:endParaRPr lang="en-US" sz="3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75E70-FD74-4847-B057-3C853CBA1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18861"/>
            <a:ext cx="4169534" cy="405012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ja-JP" altLang="en-US" sz="1800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若い人が少なくなてしまったので若者達は仕事の負担を増えた。</a:t>
            </a:r>
            <a:endParaRPr lang="en-US" altLang="ja-JP" sz="1800" dirty="0">
              <a:solidFill>
                <a:schemeClr val="accent6">
                  <a:lumMod val="1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ja-JP" altLang="en-US" sz="1800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自分の家族の介護をする時間がないので困る。</a:t>
            </a:r>
            <a:endParaRPr lang="en-US" altLang="ja-JP" sz="1800" dirty="0">
              <a:solidFill>
                <a:schemeClr val="accent6">
                  <a:lumMod val="1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ja-JP" altLang="en-US" sz="1800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若者達はストレスが溜まる。</a:t>
            </a:r>
            <a:endParaRPr lang="en-US" altLang="ja-JP" sz="1800" dirty="0">
              <a:solidFill>
                <a:schemeClr val="accent6">
                  <a:lumMod val="1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C09F0-B050-42F3-A8A4-5559DAC3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5CE7A-7F2C-4F1E-9935-BEF329AB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29836-D625-472A-B09F-0B8B357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71AC0A8-FF47-4DBA-8E8D-075212C73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17" r="3833" b="36032"/>
          <a:stretch>
            <a:fillRect/>
          </a:stretch>
        </p:blipFill>
        <p:spPr>
          <a:xfrm>
            <a:off x="5464037" y="1818861"/>
            <a:ext cx="5655560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0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29A64-1695-4E09-8FBC-7A2AF56F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E1C5C-BFC4-4C94-99F1-82C1E94B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08049-CF93-42AB-9E87-8F660D8C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E08CD-8356-4BD1-AEC3-96C24F751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9536" y="1775791"/>
            <a:ext cx="5528012" cy="372945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ja-JP" altLang="en-US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若者の結婚を奨励すること</a:t>
            </a:r>
            <a:endParaRPr lang="en-US" altLang="ja-JP" dirty="0">
              <a:solidFill>
                <a:schemeClr val="accent6">
                  <a:lumMod val="1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ja-JP" altLang="en-US" dirty="0">
                <a:solidFill>
                  <a:schemeClr val="accent6">
                    <a:lumMod val="1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大人が家に子供の世話をすること</a:t>
            </a:r>
            <a:endParaRPr lang="en-US" altLang="ja-JP" dirty="0">
              <a:solidFill>
                <a:schemeClr val="accent6">
                  <a:lumMod val="1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B244847-D1E0-42D0-9D50-DACA0430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09" y="530088"/>
            <a:ext cx="10691191" cy="211594"/>
          </a:xfrm>
        </p:spPr>
        <p:txBody>
          <a:bodyPr/>
          <a:lstStyle/>
          <a:p>
            <a:pPr algn="l"/>
            <a:br>
              <a:rPr lang="en-US" altLang="ja-JP" sz="4000" dirty="0">
                <a:solidFill>
                  <a:schemeClr val="accent6">
                    <a:lumMod val="2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</a:br>
            <a:r>
              <a:rPr lang="ja-JP" altLang="en-US" sz="4000" dirty="0">
                <a:solidFill>
                  <a:schemeClr val="accent6">
                    <a:lumMod val="2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どのように解決したらいいですか</a:t>
            </a:r>
            <a:endParaRPr lang="en-US" sz="4000" dirty="0">
              <a:solidFill>
                <a:schemeClr val="accent6">
                  <a:lumMod val="2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F64F91-C99C-4BCB-AD08-D270EB17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821" y="3362217"/>
            <a:ext cx="3481285" cy="28334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FF9512-0FED-4A1F-B48E-9E1DF5159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318" y="3362217"/>
            <a:ext cx="3315038" cy="28334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1128FA-A784-4B7E-B23C-514E01AF0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9423" y="1114317"/>
            <a:ext cx="2036481" cy="2247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071759-85B7-4845-8D78-A8E9873B0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821" y="1114317"/>
            <a:ext cx="1419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8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{D663CAE9-6EDB-4E16-87D6-58B9BEDD7936}tf11964407_win32</Template>
  <TotalTime>329</TotalTime>
  <Words>626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MS Gothic</vt:lpstr>
      <vt:lpstr>Arial</vt:lpstr>
      <vt:lpstr>Calibri</vt:lpstr>
      <vt:lpstr>Courier New</vt:lpstr>
      <vt:lpstr>Gill Sans Nova</vt:lpstr>
      <vt:lpstr>Gill Sans Nova Light</vt:lpstr>
      <vt:lpstr>Sagona Book</vt:lpstr>
      <vt:lpstr>Wingdings</vt:lpstr>
      <vt:lpstr>Office Theme</vt:lpstr>
      <vt:lpstr>こんばんは！！！</vt:lpstr>
      <vt:lpstr>経済構造の変化</vt:lpstr>
      <vt:lpstr>未経験が上昇している</vt:lpstr>
      <vt:lpstr>出生率の低下</vt:lpstr>
      <vt:lpstr>仕事と子育て両立支援が疲れている</vt:lpstr>
      <vt:lpstr>小高齢化の悪いこと</vt:lpstr>
      <vt:lpstr>PowerPoint Presentation</vt:lpstr>
      <vt:lpstr>介護問題になる</vt:lpstr>
      <vt:lpstr> どのように解決したらいいですか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少子高齢化</dc:title>
  <dc:creator>LENOVO</dc:creator>
  <cp:lastModifiedBy>Hnin Lae Yi Aung</cp:lastModifiedBy>
  <cp:revision>8</cp:revision>
  <dcterms:created xsi:type="dcterms:W3CDTF">2024-02-11T15:12:14Z</dcterms:created>
  <dcterms:modified xsi:type="dcterms:W3CDTF">2024-02-16T13:58:59Z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