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85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000" y="977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6420" y="9797228"/>
            <a:ext cx="4985384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742940" cy="8618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Trebuchet MS"/>
              <a:cs typeface="Trebuchet MS"/>
            </a:endParaRPr>
          </a:p>
          <a:p>
            <a:pPr marL="346710" indent="-229870">
              <a:lnSpc>
                <a:spcPct val="100000"/>
              </a:lnSpc>
              <a:buSzPct val="85714"/>
              <a:buFont typeface="Malgun Gothic"/>
              <a:buAutoNum type="arabicParenBoth" startAt="2"/>
              <a:tabLst>
                <a:tab pos="34671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400" b="1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있었어요.</a:t>
            </a:r>
            <a:r>
              <a:rPr sz="1400" b="1" spc="-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5"/>
              </a:spcBef>
              <a:buClr>
                <a:srgbClr val="231F20"/>
              </a:buClr>
              <a:buFont typeface="Malgun Gothic"/>
              <a:buAutoNum type="arabicParenBoth" startAt="2"/>
            </a:pP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house,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home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있었어요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있다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(1)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(2)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있었어요.</a:t>
            </a:r>
            <a:endParaRPr sz="1200">
              <a:latin typeface="Malgun Gothic"/>
              <a:cs typeface="Malgun Gothic"/>
            </a:endParaRPr>
          </a:p>
          <a:p>
            <a:pPr marL="17018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오늘은 비가 왔어요.</a:t>
            </a:r>
            <a:r>
              <a:rPr sz="14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그래서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집에 </a:t>
            </a: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있었어요.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sentences: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400">
              <a:latin typeface="Malgun Gothic"/>
              <a:cs typeface="Malgun Gothic"/>
            </a:endParaRPr>
          </a:p>
          <a:p>
            <a:pPr marL="287020" indent="-170180">
              <a:lnSpc>
                <a:spcPct val="100000"/>
              </a:lnSpc>
              <a:buSzPct val="85714"/>
              <a:buFont typeface="Malgun Gothic"/>
              <a:buAutoNum type="arabicPeriod"/>
              <a:tabLst>
                <a:tab pos="2870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김치는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한국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음식이에요</a:t>
            </a:r>
            <a:r>
              <a:rPr sz="1400" spc="-1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400">
              <a:latin typeface="Malgun Gothic"/>
              <a:cs typeface="Malgun Gothic"/>
            </a:endParaRPr>
          </a:p>
          <a:p>
            <a:pPr marL="27749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[gim-chi-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ma-si-sseo-yo.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guk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eum-si-gi-e-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5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김치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맛있다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delicious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음식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food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저는 학생이에요.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프랑스어를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공부해요.</a:t>
            </a:r>
            <a:endParaRPr sz="1400">
              <a:latin typeface="Malgun Gothic"/>
              <a:cs typeface="Malgun Gothic"/>
            </a:endParaRPr>
          </a:p>
          <a:p>
            <a:pPr marL="277495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saeng-i-e-yo.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peu-rang-seu-eo-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gong-bu-hae-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French.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44640" cy="90087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variety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conversations,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much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그렇지만,</a:t>
            </a:r>
            <a:r>
              <a:rPr sz="1200" spc="3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lan-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5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어제 과음했어요.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말짱해요.</a:t>
            </a:r>
            <a:endParaRPr sz="1200">
              <a:latin typeface="Malgun Gothic"/>
              <a:cs typeface="Malgun Gothic"/>
            </a:endParaRPr>
          </a:p>
          <a:p>
            <a:pPr marL="180340" marR="216090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gwa-eum-hae-sseo-yo.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mal-jjang-hae-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과음하다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[gwa-eum-ha-da]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too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말짱하다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[mal-jjang-ha-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멀쩡하다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[meol-jjeong-ha-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be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perfectly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okay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drank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now.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 밤 늦게 잤어요. 그런데 전혀 피곤하지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80340" marR="107759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bam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neut-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ja-sseo-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hyeo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pi-gon-ha-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늦게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[neut-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ge] 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late, at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 late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180340" marR="3821429">
              <a:lnSpc>
                <a:spcPct val="173600"/>
              </a:lnSpc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at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r>
              <a:rPr sz="1200" spc="50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피곤하다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[pi-gon-ha-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 = to be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tired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all.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25929"/>
            <a:ext cx="6111240" cy="465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매일 운동을 해요. 그런데 살이 빠지지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2700" marR="8928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mae-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un-dong-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hae-yo.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ri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매일 [mae-il] =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살이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빠지다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ri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lose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weight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어제까지는 친구였어요. 그런데 오늘부터는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애인이에요.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kka-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chin-gu-yeo-sseo-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o-neul-bu-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teo-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ae-in-i-e-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애인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[ae-in]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lover,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girlfriend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boyfriend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저는 친구가 없어요. 그런데 왕따는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아니에요.</a:t>
            </a:r>
            <a:endParaRPr sz="1200">
              <a:latin typeface="Malgun Gothic"/>
              <a:cs typeface="Malgun Gothic"/>
            </a:endParaRPr>
          </a:p>
          <a:p>
            <a:pPr marL="12700" marR="930275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ga eop-seo-yo.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wang-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tta-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왕따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[wang-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tta]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outcast,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loner,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bullied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others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624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translations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memoriz-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counterparts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160">
              <a:lnSpc>
                <a:spcPct val="173600"/>
              </a:lnSpc>
            </a:pP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 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에게서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[e-ge-seo],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mainly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한테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4067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“from”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Notice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difference?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9545" algn="just">
              <a:lnSpc>
                <a:spcPct val="1736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mixed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especially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completely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understood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63384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endParaRPr sz="1200">
              <a:latin typeface="Malgun Gothic"/>
              <a:cs typeface="Malgun Gothic"/>
            </a:endParaRPr>
          </a:p>
          <a:p>
            <a:pPr marL="136525" marR="2693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구한테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1095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 한테서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 = 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[chin-gu-han-te-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passive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voice,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[mat-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hit”.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A에게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남자친구한테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차였어요.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[nam-ja-chin-gu-han-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9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cha-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yeo-sseo-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 marR="378714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dumped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boyfriend.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남자친구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[nam-ja-chin-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차이다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[cha-i-da]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dumped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너한테서 풍기는 암내가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진국이에요.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pung-gi-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am-nae-ga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jin-gu-gi-e-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smell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terrible.</a:t>
            </a:r>
            <a:endParaRPr sz="1200">
              <a:latin typeface="Malgun Gothic"/>
              <a:cs typeface="Malgun Gothic"/>
            </a:endParaRPr>
          </a:p>
          <a:p>
            <a:pPr marL="136525" marR="3820160">
              <a:lnSpc>
                <a:spcPct val="173600"/>
              </a:lnSpc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풍기다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[pung-gi-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암내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[am-nae]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armpit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진국이다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jin-</a:t>
            </a:r>
            <a:r>
              <a:rPr sz="1200" spc="-35" dirty="0">
                <a:solidFill>
                  <a:srgbClr val="40AD49"/>
                </a:solidFill>
                <a:latin typeface="Malgun Gothic"/>
                <a:cs typeface="Malgun Gothic"/>
              </a:rPr>
              <a:t>guk-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strong,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hardcore,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superb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52632"/>
            <a:ext cx="4520565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저한테 암내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am-nae-na-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 marR="205740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strong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smell?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나다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[na-da]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그건 전 남자친구한테서 받은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[geu-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jeon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nam-ja-chin-gu-han-te-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0071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one?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received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ex-boyfriend.</a:t>
            </a:r>
            <a:r>
              <a:rPr sz="1200" spc="50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전 남자친구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jeon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ex-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받다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40AD49"/>
                </a:solidFill>
                <a:latin typeface="Malgun Gothic"/>
                <a:cs typeface="Malgun Gothic"/>
              </a:rPr>
              <a:t>[bat-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receive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 남자한테 얻을 건 별로 없을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[geu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deul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byeol-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eop-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seul 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453515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won’t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getting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him.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얻다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[eot-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obtain,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acquire,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40AD49"/>
                </a:solidFill>
                <a:latin typeface="Malgun Gothic"/>
                <a:cs typeface="Malgun Gothic"/>
              </a:rPr>
              <a:t>get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별로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[byeol-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lo]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much,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460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 너한테 할 말이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있어.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hal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ma-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ri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i-sseo.]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6188710" cy="8971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 algn="just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 it’s TIME to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talk about </a:t>
            </a:r>
            <a:r>
              <a:rPr sz="1200" b="1" spc="-10" dirty="0">
                <a:latin typeface="Malgun Gothic"/>
                <a:cs typeface="Malgun Gothic"/>
              </a:rPr>
              <a:t>TIME!</a:t>
            </a:r>
            <a:endParaRPr sz="1200">
              <a:latin typeface="Malgun Gothic"/>
              <a:cs typeface="Malgun Gothic"/>
            </a:endParaRPr>
          </a:p>
          <a:p>
            <a:pPr marL="50800" marR="177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time, </a:t>
            </a:r>
            <a:r>
              <a:rPr sz="1200" spc="55" dirty="0">
                <a:latin typeface="Malgun Gothic"/>
                <a:cs typeface="Malgun Gothic"/>
              </a:rPr>
              <a:t>these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two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number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systems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used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separately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they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replace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each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other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sentence.</a:t>
            </a:r>
            <a:r>
              <a:rPr sz="1200" spc="4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comes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5"/>
              </a:spcBef>
            </a:pPr>
            <a:r>
              <a:rPr sz="1700" b="1" spc="55" dirty="0">
                <a:latin typeface="Malgun Gothic"/>
                <a:cs typeface="Malgun Gothic"/>
              </a:rPr>
              <a:t>Let’s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55" dirty="0">
                <a:latin typeface="Malgun Gothic"/>
                <a:cs typeface="Malgun Gothic"/>
              </a:rPr>
              <a:t>review</a:t>
            </a:r>
            <a:r>
              <a:rPr sz="1700" b="1" spc="-114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-10" dirty="0">
                <a:latin typeface="Malgun Gothic"/>
                <a:cs typeface="Malgun Gothic"/>
              </a:rPr>
              <a:t>numbers.</a:t>
            </a:r>
            <a:endParaRPr sz="17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1020"/>
              </a:spcBef>
            </a:pPr>
            <a:r>
              <a:rPr sz="1200" b="1" dirty="0">
                <a:latin typeface="Malgun Gothic"/>
                <a:cs typeface="Malgun Gothic"/>
              </a:rPr>
              <a:t>Native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Korean</a:t>
            </a:r>
            <a:r>
              <a:rPr sz="1200" b="1" spc="5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645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하나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둘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[dul]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셋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넷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[net]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다섯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[da-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일곱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</a:t>
            </a:r>
            <a:r>
              <a:rPr sz="900" spc="-20" dirty="0">
                <a:latin typeface="Malgun Gothic"/>
                <a:cs typeface="Malgun Gothic"/>
              </a:rPr>
              <a:t>gop]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deol]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아홉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[a-</a:t>
            </a:r>
            <a:r>
              <a:rPr sz="900" spc="-20" dirty="0">
                <a:latin typeface="Malgun Gothic"/>
                <a:cs typeface="Malgun Gothic"/>
              </a:rPr>
              <a:t>hop]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[yeol]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0" baseline="-4629" dirty="0">
                <a:latin typeface="Malgun Gothic"/>
                <a:cs typeface="Malgun Gothic"/>
              </a:rPr>
              <a:t>열하나</a:t>
            </a:r>
            <a:r>
              <a:rPr sz="1800" spc="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열둘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</a:t>
            </a:r>
            <a:r>
              <a:rPr sz="900" spc="-20" dirty="0">
                <a:latin typeface="Malgun Gothic"/>
                <a:cs typeface="Malgun Gothic"/>
              </a:rPr>
              <a:t>dul]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900">
              <a:latin typeface="Malgun Gothic"/>
              <a:cs typeface="Malgun Gothic"/>
            </a:endParaRPr>
          </a:p>
          <a:p>
            <a:pPr marL="50800" marR="2095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native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numbers.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2,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their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little.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[si]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50800" marR="291782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[han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두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[du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endParaRPr sz="1200">
              <a:latin typeface="Malgun Gothic"/>
              <a:cs typeface="Malgun Gothic"/>
            </a:endParaRPr>
          </a:p>
          <a:p>
            <a:pPr marL="50800" marR="325818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세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[se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[ne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다섯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7" baseline="6172" dirty="0">
                <a:latin typeface="Malgun Gothic"/>
                <a:cs typeface="Malgun Gothic"/>
              </a:rPr>
              <a:t>[da-seot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000" y="299790"/>
            <a:ext cx="4653280" cy="8869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8900" marR="2581275">
              <a:lnSpc>
                <a:spcPct val="152800"/>
              </a:lnSpc>
              <a:spcBef>
                <a:spcPts val="1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[yeo-seot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6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일곱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[il-</a:t>
            </a:r>
            <a:r>
              <a:rPr sz="1350" baseline="6172" dirty="0">
                <a:latin typeface="Malgun Gothic"/>
                <a:cs typeface="Malgun Gothic"/>
              </a:rPr>
              <a:t>gop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7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[yeo-deol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8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</a:t>
            </a:r>
            <a:endParaRPr sz="1800" baseline="-4629">
              <a:latin typeface="Malgun Gothic"/>
              <a:cs typeface="Malgun Gothic"/>
            </a:endParaRPr>
          </a:p>
          <a:p>
            <a:pPr marL="88900" marR="2496185">
              <a:lnSpc>
                <a:spcPct val="152800"/>
              </a:lnSpc>
              <a:spcBef>
                <a:spcPts val="115"/>
              </a:spcBef>
            </a:pPr>
            <a:r>
              <a:rPr sz="1200" spc="-105" dirty="0">
                <a:latin typeface="Malgun Gothic"/>
                <a:cs typeface="Malgun Gothic"/>
              </a:rPr>
              <a:t>아홉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[a-hop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[yeol-han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열두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[yeol-du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Now,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review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sino-Korean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65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[i]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[sam]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[sa]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오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[o]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육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[yuk]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칠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[chil]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팔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[pal]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[gu]</a:t>
            </a:r>
            <a:endParaRPr sz="900">
              <a:latin typeface="Malgun Gothic"/>
              <a:cs typeface="Malgun Gothic"/>
            </a:endParaRPr>
          </a:p>
          <a:p>
            <a:pPr marL="300355" indent="-211454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3003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십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[sip]</a:t>
            </a:r>
            <a:endParaRPr sz="900">
              <a:latin typeface="Malgun Gothic"/>
              <a:cs typeface="Malgun Gothic"/>
            </a:endParaRPr>
          </a:p>
          <a:p>
            <a:pPr marL="88900" marR="43180">
              <a:lnSpc>
                <a:spcPct val="305600"/>
              </a:lnSpc>
              <a:spcBef>
                <a:spcPts val="110"/>
              </a:spcBef>
            </a:pP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combinations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 When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sino-Korean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분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[bun]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minute</a:t>
            </a:r>
            <a:endParaRPr sz="1200">
              <a:latin typeface="Malgun Gothic"/>
              <a:cs typeface="Malgun Gothic"/>
            </a:endParaRPr>
          </a:p>
          <a:p>
            <a:pPr marL="88900" marR="275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[il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[sip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[si-bo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200" y="299790"/>
            <a:ext cx="4874260" cy="7015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39700" marR="2426335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 </a:t>
            </a:r>
            <a:r>
              <a:rPr sz="1200" spc="-100" dirty="0">
                <a:latin typeface="Malgun Gothic"/>
                <a:cs typeface="Malgun Gothic"/>
              </a:rPr>
              <a:t>오십오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[o-si-</a:t>
            </a:r>
            <a:r>
              <a:rPr sz="1350" baseline="6172" dirty="0">
                <a:latin typeface="Malgun Gothic"/>
                <a:cs typeface="Malgun Gothic"/>
              </a:rPr>
              <a:t>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139700" marR="995680">
              <a:lnSpc>
                <a:spcPct val="305600"/>
              </a:lnSpc>
            </a:pP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 use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 two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parts together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 tell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 </a:t>
            </a:r>
            <a:r>
              <a:rPr sz="1200" spc="-10" dirty="0">
                <a:latin typeface="Malgun Gothic"/>
                <a:cs typeface="Malgun Gothic"/>
              </a:rPr>
              <a:t>time. </a:t>
            </a:r>
            <a:r>
              <a:rPr sz="1200" dirty="0">
                <a:latin typeface="Malgun Gothic"/>
                <a:cs typeface="Malgun Gothic"/>
              </a:rPr>
              <a:t>1:05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 marL="139700" marR="1238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1:15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si-bo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3:20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이십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[se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i-sip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10:00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si]</a:t>
            </a:r>
            <a:endParaRPr sz="1350" baseline="6172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10:30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sam-sip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sharp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expressed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정각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[jeong-gak]</a:t>
            </a:r>
            <a:r>
              <a:rPr sz="1200" spc="-1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Instead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30분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[sam-sip-bun]</a:t>
            </a:r>
            <a:r>
              <a:rPr sz="1350" spc="165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[ban]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“half”.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700" b="1" dirty="0">
                <a:latin typeface="Malgun Gothic"/>
                <a:cs typeface="Malgun Gothic"/>
              </a:rPr>
              <a:t>How</a:t>
            </a:r>
            <a:r>
              <a:rPr sz="1700" b="1" spc="-10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to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60" dirty="0">
                <a:latin typeface="Malgun Gothic"/>
                <a:cs typeface="Malgun Gothic"/>
              </a:rPr>
              <a:t>ask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30" dirty="0">
                <a:latin typeface="Malgun Gothic"/>
                <a:cs typeface="Malgun Gothic"/>
              </a:rPr>
              <a:t>time</a:t>
            </a:r>
            <a:endParaRPr sz="17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019"/>
              </a:spcBef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분이에요?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myeot-</a:t>
            </a:r>
            <a:r>
              <a:rPr sz="900" spc="-10" dirty="0">
                <a:latin typeface="Malgun Gothic"/>
                <a:cs typeface="Malgun Gothic"/>
              </a:rPr>
              <a:t>bun-i-e-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 hour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 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 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6900" y="299790"/>
            <a:ext cx="6313170" cy="83743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9시까지</a:t>
            </a:r>
            <a:r>
              <a:rPr sz="1200" spc="-75" dirty="0">
                <a:latin typeface="Malgun Gothic"/>
                <a:cs typeface="Malgun Gothic"/>
              </a:rPr>
              <a:t> 출근해요.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퇴근은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6시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[jeo-</a:t>
            </a:r>
            <a:r>
              <a:rPr sz="90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mae-il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a-chim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a-hop-si-kka-ji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chul-geun-hae-</a:t>
            </a:r>
            <a:r>
              <a:rPr sz="900" dirty="0">
                <a:latin typeface="Malgun Gothic"/>
                <a:cs typeface="Malgun Gothic"/>
              </a:rPr>
              <a:t>yo.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toe-</a:t>
            </a:r>
            <a:r>
              <a:rPr sz="900" spc="-25" dirty="0">
                <a:latin typeface="Malgun Gothic"/>
                <a:cs typeface="Malgun Gothic"/>
              </a:rPr>
              <a:t>geu-</a:t>
            </a:r>
            <a:r>
              <a:rPr sz="900" spc="-1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bo-tong </a:t>
            </a:r>
            <a:r>
              <a:rPr sz="900" spc="-10" dirty="0">
                <a:latin typeface="Malgun Gothic"/>
                <a:cs typeface="Malgun Gothic"/>
              </a:rPr>
              <a:t>yeo-</a:t>
            </a:r>
            <a:r>
              <a:rPr sz="900" spc="-20" dirty="0">
                <a:latin typeface="Malgun Gothic"/>
                <a:cs typeface="Malgun Gothic"/>
              </a:rPr>
              <a:t>seot-</a:t>
            </a:r>
            <a:r>
              <a:rPr sz="900" spc="-10" dirty="0">
                <a:latin typeface="Malgun Gothic"/>
                <a:cs typeface="Malgun Gothic"/>
              </a:rPr>
              <a:t>si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sam-sip-bun-</a:t>
            </a:r>
            <a:r>
              <a:rPr sz="900" dirty="0">
                <a:latin typeface="Malgun Gothic"/>
                <a:cs typeface="Malgun Gothic"/>
              </a:rPr>
              <a:t>e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508000" marR="1659889" indent="-381000">
              <a:lnSpc>
                <a:spcPts val="2200"/>
              </a:lnSpc>
              <a:spcBef>
                <a:spcPts val="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dirty="0">
                <a:latin typeface="Malgun Gothic"/>
                <a:cs typeface="Malgun Gothic"/>
              </a:rPr>
              <a:t> 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 9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 morning.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 leave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 </a:t>
            </a:r>
            <a:r>
              <a:rPr sz="1200" spc="-10" dirty="0">
                <a:latin typeface="Malgun Gothic"/>
                <a:cs typeface="Malgun Gothic"/>
              </a:rPr>
              <a:t>6:30.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[mae-il]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출근하다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[chul-geun-ha-da]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67" baseline="-4629" dirty="0">
                <a:latin typeface="Malgun Gothic"/>
                <a:cs typeface="Malgun Gothic"/>
              </a:rPr>
              <a:t>go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508000" marR="2736850">
              <a:lnSpc>
                <a:spcPct val="152800"/>
              </a:lnSpc>
              <a:spcBef>
                <a:spcPts val="114"/>
              </a:spcBef>
            </a:pPr>
            <a:r>
              <a:rPr sz="1200" spc="-105" dirty="0">
                <a:latin typeface="Malgun Gothic"/>
                <a:cs typeface="Malgun Gothic"/>
              </a:rPr>
              <a:t>퇴근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[toe-</a:t>
            </a:r>
            <a:r>
              <a:rPr sz="1350" baseline="6172" dirty="0">
                <a:latin typeface="Malgun Gothic"/>
                <a:cs typeface="Malgun Gothic"/>
              </a:rPr>
              <a:t>geun]</a:t>
            </a:r>
            <a:r>
              <a:rPr sz="1350" spc="17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leaving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[bo-tong]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normally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수업이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4시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끝나요.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[nae-il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su-eo-</a:t>
            </a:r>
            <a:r>
              <a:rPr sz="900" spc="-10" dirty="0">
                <a:latin typeface="Malgun Gothic"/>
                <a:cs typeface="Malgun Gothic"/>
              </a:rPr>
              <a:t>bi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ne-si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ba-</a:t>
            </a:r>
            <a:r>
              <a:rPr sz="900" dirty="0">
                <a:latin typeface="Malgun Gothic"/>
                <a:cs typeface="Malgun Gothic"/>
              </a:rPr>
              <a:t>ne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kkeut-</a:t>
            </a:r>
            <a:r>
              <a:rPr sz="900" spc="-10" dirty="0">
                <a:latin typeface="Malgun Gothic"/>
                <a:cs typeface="Malgun Gothic"/>
              </a:rPr>
              <a:t>na-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3543935" indent="-381000">
              <a:lnSpc>
                <a:spcPct val="152800"/>
              </a:lnSpc>
              <a:spcBef>
                <a:spcPts val="17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classes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4:30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수업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[su-eop]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끝나다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[kkeut-na-da]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친구를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만나요?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[o-neun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si-e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chin-gu-reul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man-na-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508000" marR="301815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friend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today? </a:t>
            </a:r>
            <a:r>
              <a:rPr sz="1200" spc="-100" dirty="0">
                <a:latin typeface="Malgun Gothic"/>
                <a:cs typeface="Malgun Gothic"/>
              </a:rPr>
              <a:t>만나다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[man-na-da]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혜진: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7시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2호선은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전쟁터예요.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[a-chim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il-gop-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ji-ha-cheol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2-ho-seo-neun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jeon-jaeng-</a:t>
            </a:r>
            <a:r>
              <a:rPr sz="900" spc="-10" dirty="0">
                <a:latin typeface="Malgun Gothic"/>
                <a:cs typeface="Malgun Gothic"/>
              </a:rPr>
              <a:t>teo-ye-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134937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At</a:t>
            </a:r>
            <a:r>
              <a:rPr sz="1200" dirty="0">
                <a:latin typeface="Malgun Gothic"/>
                <a:cs typeface="Malgun Gothic"/>
              </a:rPr>
              <a:t> 7 o’clock in 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morning, subway line number 2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battlefield.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[ji-ha-cheol]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subway</a:t>
            </a:r>
            <a:endParaRPr sz="1200">
              <a:latin typeface="Malgun Gothic"/>
              <a:cs typeface="Malgun Gothic"/>
            </a:endParaRPr>
          </a:p>
          <a:p>
            <a:pPr marL="508000" marR="3288029">
              <a:lnSpc>
                <a:spcPct val="152800"/>
              </a:lnSpc>
            </a:pPr>
            <a:r>
              <a:rPr sz="1200" spc="-75" dirty="0">
                <a:latin typeface="Malgun Gothic"/>
                <a:cs typeface="Malgun Gothic"/>
              </a:rPr>
              <a:t>2호선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[i-ho-seon]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line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2 </a:t>
            </a:r>
            <a:r>
              <a:rPr sz="1200" spc="-100" dirty="0">
                <a:latin typeface="Malgun Gothic"/>
                <a:cs typeface="Malgun Gothic"/>
              </a:rPr>
              <a:t>전쟁터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[jeon-jaeng-teo]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8300" y="1512717"/>
            <a:ext cx="6696075" cy="751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units.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endParaRPr sz="1200">
              <a:latin typeface="Malgun Gothic"/>
              <a:cs typeface="Malgun Gothic"/>
            </a:endParaRPr>
          </a:p>
          <a:p>
            <a:pPr marL="12700" marR="17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cats,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houses,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etc),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compare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uncount-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bread,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water,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butter,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English: number + </a:t>
            </a:r>
            <a:r>
              <a:rPr sz="1500" b="1" spc="-2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etc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buClr>
                <a:srgbClr val="231F20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“pencil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pencil”</a:t>
            </a:r>
            <a:endParaRPr sz="12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“student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hundreds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always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confuse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word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containing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grains,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knives.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instead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[gae].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605145" cy="7127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800">
              <a:latin typeface="Trebuchet MS"/>
              <a:cs typeface="Trebuchet MS"/>
            </a:endParaRPr>
          </a:p>
          <a:p>
            <a:pPr marL="296545" indent="-116205">
              <a:lnSpc>
                <a:spcPct val="100000"/>
              </a:lnSpc>
              <a:spcBef>
                <a:spcPts val="5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I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(humble)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프랑스어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French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(language)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350520" indent="-170180">
              <a:lnSpc>
                <a:spcPct val="100000"/>
              </a:lnSpc>
              <a:buSzPct val="85714"/>
              <a:buFont typeface="Malgun Gothic"/>
              <a:buAutoNum type="arabicPeriod" startAt="3"/>
              <a:tabLst>
                <a:tab pos="3505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저는 학생이에요.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돈이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endParaRPr sz="14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saeng-i-e-yo.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eop-seo-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money.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exist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350520" indent="-170180">
              <a:lnSpc>
                <a:spcPct val="100000"/>
              </a:lnSpc>
              <a:buSzPct val="85714"/>
              <a:buFont typeface="Malgun Gothic"/>
              <a:buAutoNum type="arabicPeriod" startAt="4"/>
              <a:tabLst>
                <a:tab pos="3505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김치는 맛있어요.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김치를 많이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먹어요.</a:t>
            </a:r>
            <a:endParaRPr sz="14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[gim-chi-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ma-si-sseo-yo.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 gim-chi-reul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Kimchi.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많이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quantity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frequency</a:t>
            </a: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5670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never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2192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basically,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feedback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개</a:t>
            </a:r>
            <a:r>
              <a:rPr sz="1500" b="1" spc="-1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dog”,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8986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along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num- bers.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(counter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things)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하나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5295" cy="86912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셋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넷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네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20?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다섯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7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일곱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일곱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8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여덟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9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아홉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아홉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11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20</a:t>
            </a:r>
            <a:endParaRPr sz="1200">
              <a:latin typeface="Malgun Gothic"/>
              <a:cs typeface="Malgun Gothic"/>
            </a:endParaRPr>
          </a:p>
          <a:p>
            <a:pPr marL="180340" marR="1689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열한 개, 열두 개, 열세 개, 열네 개, 열다섯 개, 열여섯 개, 열일곱 개, 열여덟 개, 열아홉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21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30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스무 개, 스물한 개, 스물두 개, 스물세 개, 스물네 개, 스물다섯 개, 스물여섯 개, 스물일곱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스물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개, 스물아홉 개, 서른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15163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stones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 marL="180340" marR="17475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balls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(things)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[myeong].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628130" cy="92208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193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 marL="180340" marR="1758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(people)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‘people’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‘person’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itself,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[sa-ram]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without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4217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A: 10명 있어요.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Q: 몇 사람 있어요? [myeot sa-ram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unnatural.)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okay.)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advance,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ones.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47396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병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bottles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마리 [ma-ri]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animals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 = cars,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punches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[gwon]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802068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장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jang]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paper,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pages,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tickets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아줌마 김치찌개 한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[a-jum-ma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gim-chi-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jji-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8166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Ma’am,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kimchi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stew.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찌개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jji-gae]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stew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소주도 한 병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[so-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byeong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bottle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soju,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다 먹고 세 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남았어요.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5408F"/>
                </a:solidFill>
                <a:latin typeface="Malgun Gothic"/>
                <a:cs typeface="Malgun Gothic"/>
              </a:rPr>
              <a:t>meok-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na-ma-sseo-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32258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ate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everything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three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left.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[da]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남다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[nam-da]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remain,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사탕 몇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먹을래?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meo-geul-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lae?]</a:t>
            </a:r>
            <a:endParaRPr sz="1200">
              <a:latin typeface="Malgun Gothic"/>
              <a:cs typeface="Malgun Gothic"/>
            </a:endParaRPr>
          </a:p>
          <a:p>
            <a:pPr marL="180340" marR="3479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candies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eat?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사탕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candy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00" y="299790"/>
            <a:ext cx="6290310" cy="81438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016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1600" marR="685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TENSES!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make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(현재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진행형)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Examples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progressive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book.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watching?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helping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Basic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</a:t>
            </a:r>
            <a:r>
              <a:rPr sz="1350" spc="-37" baseline="6172" dirty="0">
                <a:latin typeface="Malgun Gothic"/>
                <a:cs typeface="Malgun Gothic"/>
              </a:rPr>
              <a:t>da]</a:t>
            </a:r>
            <a:endParaRPr sz="1350" baseline="6172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보고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[bo-go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seeing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18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am/are/is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 marL="101600" marR="148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비가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bi-</a:t>
            </a:r>
            <a:r>
              <a:rPr sz="1350" baseline="6172" dirty="0">
                <a:latin typeface="Malgun Gothic"/>
                <a:cs typeface="Malgun Gothic"/>
              </a:rPr>
              <a:t>ga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raining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 </a:t>
            </a: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눈이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nu-ni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snowing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바람이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불고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ba-</a:t>
            </a:r>
            <a:r>
              <a:rPr sz="1350" spc="-15" baseline="6172" dirty="0">
                <a:latin typeface="Malgun Gothic"/>
                <a:cs typeface="Malgun Gothic"/>
              </a:rPr>
              <a:t>ra-</a:t>
            </a:r>
            <a:r>
              <a:rPr sz="1350" baseline="6172" dirty="0">
                <a:latin typeface="Malgun Gothic"/>
                <a:cs typeface="Malgun Gothic"/>
              </a:rPr>
              <a:t>mi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bul-go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10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blowing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Past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01600" marR="2150110" lvl="1" indent="95250" algn="just">
              <a:lnSpc>
                <a:spcPct val="148800"/>
              </a:lnSpc>
              <a:spcBef>
                <a:spcPts val="855"/>
              </a:spcBef>
              <a:buChar char="-"/>
              <a:tabLst>
                <a:tab pos="196850" algn="l"/>
              </a:tabLst>
            </a:pPr>
            <a:r>
              <a:rPr sz="1200" spc="30" dirty="0">
                <a:latin typeface="Malgun Gothic"/>
                <a:cs typeface="Malgun Gothic"/>
              </a:rPr>
              <a:t>was/were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-</a:t>
            </a:r>
            <a:r>
              <a:rPr sz="1200" spc="-20" dirty="0">
                <a:latin typeface="Malgun Gothic"/>
                <a:cs typeface="Malgun Gothic"/>
              </a:rPr>
              <a:t>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stem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있었어요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[-</a:t>
            </a:r>
            <a:r>
              <a:rPr sz="1350" spc="-37" baseline="6172" dirty="0">
                <a:latin typeface="Malgun Gothic"/>
                <a:cs typeface="Malgun Gothic"/>
              </a:rPr>
              <a:t>go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i-sseo-sseo-</a:t>
            </a:r>
            <a:r>
              <a:rPr sz="1350" spc="7" baseline="6172" dirty="0">
                <a:latin typeface="Malgun Gothic"/>
                <a:cs typeface="Malgun Gothic"/>
              </a:rPr>
              <a:t>yo]</a:t>
            </a:r>
            <a:r>
              <a:rPr sz="1350" spc="15" baseline="6172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눈이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5" dirty="0">
                <a:latin typeface="Malgun Gothic"/>
                <a:cs typeface="Malgun Gothic"/>
              </a:rPr>
              <a:t>[nu-ni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snowing. </a:t>
            </a:r>
            <a:r>
              <a:rPr sz="1800" spc="-150" baseline="-4629" dirty="0">
                <a:latin typeface="Malgun Gothic"/>
                <a:cs typeface="Malgun Gothic"/>
              </a:rPr>
              <a:t>비가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[bi-</a:t>
            </a:r>
            <a:r>
              <a:rPr sz="900" spc="5" dirty="0">
                <a:latin typeface="Malgun Gothic"/>
                <a:cs typeface="Malgun Gothic"/>
              </a:rPr>
              <a:t>ga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raining.</a:t>
            </a:r>
            <a:endParaRPr sz="1800" baseline="-4629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바람이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불고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[ba-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dirty="0">
                <a:latin typeface="Malgun Gothic"/>
                <a:cs typeface="Malgun Gothic"/>
              </a:rPr>
              <a:t>mi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bul-go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7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The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wind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blowing.</a:t>
            </a:r>
            <a:endParaRPr sz="1800" baseline="-4629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경은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씨가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자고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[kyeong-eun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ssi-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6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Kyeong-eun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sleeping.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700" y="299790"/>
            <a:ext cx="6226175" cy="3103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Future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거예요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762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commonly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everyday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as </a:t>
            </a:r>
            <a:r>
              <a:rPr sz="1200" spc="55" dirty="0">
                <a:latin typeface="Malgun Gothic"/>
                <a:cs typeface="Malgun Gothic"/>
              </a:rPr>
              <a:t>well,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thorough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understanding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progressive </a:t>
            </a:r>
            <a:r>
              <a:rPr sz="1200" dirty="0">
                <a:latin typeface="Malgun Gothic"/>
                <a:cs typeface="Malgun Gothic"/>
              </a:rPr>
              <a:t>form,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easy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important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remember: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7536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63698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2100" y="3632295"/>
            <a:ext cx="531876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spc="55" dirty="0">
                <a:latin typeface="Malgun Gothic"/>
                <a:cs typeface="Malgun Gothic"/>
              </a:rPr>
              <a:t>Literal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translation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between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present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sentences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especially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if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indicate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future.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2100" y="4749895"/>
            <a:ext cx="53168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example,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“I’m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going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tomorrow”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not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2100" y="6249496"/>
            <a:ext cx="532193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everyday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conversations,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sentences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that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present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always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take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고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있어요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form.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people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take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1943866"/>
            <a:ext cx="12700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3163066"/>
            <a:ext cx="127000" cy="1333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600" y="299790"/>
            <a:ext cx="5472430" cy="648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14300" marR="4019550">
              <a:lnSpc>
                <a:spcPct val="208300"/>
              </a:lnSpc>
              <a:spcBef>
                <a:spcPts val="965"/>
              </a:spcBef>
            </a:pPr>
            <a:r>
              <a:rPr sz="1200" b="1" spc="-10" dirty="0">
                <a:latin typeface="Malgun Gothic"/>
                <a:cs typeface="Malgun Gothic"/>
              </a:rPr>
              <a:t>Example</a:t>
            </a:r>
            <a:r>
              <a:rPr sz="1200" b="1" spc="500" dirty="0">
                <a:latin typeface="Malgun Gothic"/>
                <a:cs typeface="Malgun Gothic"/>
              </a:rPr>
              <a:t>  </a:t>
            </a:r>
            <a:r>
              <a:rPr sz="1200" b="1" dirty="0">
                <a:latin typeface="Malgun Gothic"/>
                <a:cs typeface="Malgun Gothic"/>
              </a:rPr>
              <a:t>Instead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10" dirty="0">
                <a:latin typeface="Malgun Gothic"/>
                <a:cs typeface="Malgun Gothic"/>
              </a:rPr>
              <a:t> saying:</a:t>
            </a:r>
            <a:endParaRPr sz="1200">
              <a:latin typeface="Malgun Gothic"/>
              <a:cs typeface="Malgun Gothic"/>
            </a:endParaRPr>
          </a:p>
          <a:p>
            <a:pPr marL="114300" marR="106680">
              <a:lnSpc>
                <a:spcPct val="144900"/>
              </a:lnSpc>
              <a:spcBef>
                <a:spcPts val="915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ha-go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i-sseo-yo?]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800" spc="112" baseline="-4629" dirty="0">
                <a:latin typeface="Malgun Gothic"/>
                <a:cs typeface="Malgun Gothic"/>
              </a:rPr>
              <a:t>B: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공부하고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[gong-bu-ha-go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studying.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many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people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30" dirty="0">
                <a:latin typeface="Malgun Gothic"/>
                <a:cs typeface="Malgun Gothic"/>
              </a:rPr>
              <a:t>say:</a:t>
            </a:r>
            <a:endParaRPr sz="1200">
              <a:latin typeface="Malgun Gothic"/>
              <a:cs typeface="Malgun Gothic"/>
            </a:endParaRPr>
          </a:p>
          <a:p>
            <a:pPr marL="114300" marR="103124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hae-yo?]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200" spc="75" dirty="0">
                <a:latin typeface="Malgun Gothic"/>
                <a:cs typeface="Malgun Gothic"/>
              </a:rPr>
              <a:t>B: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공부해요.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[gong-bu-hae-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studying.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1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일하다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[il-ha-da]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114300" marR="1765300">
              <a:lnSpc>
                <a:spcPct val="152800"/>
              </a:lnSpc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11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있을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거예요.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i-sseul</a:t>
            </a:r>
            <a:r>
              <a:rPr sz="900" spc="-25" dirty="0">
                <a:latin typeface="Malgun Gothic"/>
                <a:cs typeface="Malgun Gothic"/>
              </a:rPr>
              <a:t> geo-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dirty="0">
                <a:latin typeface="Malgun Gothic"/>
                <a:cs typeface="Malgun Gothic"/>
              </a:rPr>
              <a:t>yo]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I’ll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be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9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[deut-da]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8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3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듣고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[deut-go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listening.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869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6065" y="4915665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4200" y="299790"/>
            <a:ext cx="6168390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[neo</a:t>
            </a:r>
            <a:r>
              <a:rPr sz="900" spc="-10" dirty="0">
                <a:latin typeface="Malgun Gothic"/>
                <a:cs typeface="Malgun Gothic"/>
              </a:rPr>
              <a:t> yeo-gi-seo </a:t>
            </a:r>
            <a:r>
              <a:rPr sz="900" dirty="0">
                <a:latin typeface="Malgun Gothic"/>
                <a:cs typeface="Malgun Gothic"/>
              </a:rPr>
              <a:t>mwo</a:t>
            </a:r>
            <a:r>
              <a:rPr sz="900" spc="-10" dirty="0">
                <a:latin typeface="Malgun Gothic"/>
                <a:cs typeface="Malgun Gothic"/>
              </a:rPr>
              <a:t> ha-go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 marL="139700" marR="6419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여기에서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gi-e-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place </a:t>
            </a: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노숙하고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[no-su-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0" dirty="0">
                <a:latin typeface="Malgun Gothic"/>
                <a:cs typeface="Malgun Gothic"/>
              </a:rPr>
              <a:t> street.</a:t>
            </a:r>
            <a:endParaRPr sz="1200">
              <a:latin typeface="Malgun Gothic"/>
              <a:cs typeface="Malgun Gothic"/>
            </a:endParaRPr>
          </a:p>
          <a:p>
            <a:pPr marL="139700" marR="23818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노숙하다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[no-su-ka-da]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street </a:t>
            </a: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당신을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생각하고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dang-si-neul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saeng-ga-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  <a:p>
            <a:pPr marL="139700" marR="2252980" indent="381000">
              <a:lnSpc>
                <a:spcPct val="305600"/>
              </a:lnSpc>
            </a:pPr>
            <a:r>
              <a:rPr sz="1200" spc="-105" dirty="0">
                <a:latin typeface="Malgun Gothic"/>
                <a:cs typeface="Malgun Gothic"/>
              </a:rPr>
              <a:t>당신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[dang-sin]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(formal,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written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language) </a:t>
            </a: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강의가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지루해서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졸고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5"/>
              </a:spcBef>
            </a:pPr>
            <a:r>
              <a:rPr sz="900" spc="-20" dirty="0">
                <a:latin typeface="Malgun Gothic"/>
                <a:cs typeface="Malgun Gothic"/>
              </a:rPr>
              <a:t>[gang-ui-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ji-ru-hae-seo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kku-beok-kku-beok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jol-go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lecture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off.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520700" marR="308864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강의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[gang-</a:t>
            </a:r>
            <a:r>
              <a:rPr sz="1200" dirty="0">
                <a:latin typeface="Malgun Gothic"/>
                <a:cs typeface="Malgun Gothic"/>
              </a:rPr>
              <a:t>ui]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lecture,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 </a:t>
            </a:r>
            <a:r>
              <a:rPr sz="1200" spc="-100" dirty="0">
                <a:latin typeface="Malgun Gothic"/>
                <a:cs typeface="Malgun Gothic"/>
              </a:rPr>
              <a:t>지루하다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ji-ru-ha-da]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boring</a:t>
            </a:r>
            <a:endParaRPr sz="1200">
              <a:latin typeface="Malgun Gothic"/>
              <a:cs typeface="Malgun Gothic"/>
            </a:endParaRPr>
          </a:p>
          <a:p>
            <a:pPr marL="520700" marR="17780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[kku-beok-kku-beok]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adjective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describing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action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off </a:t>
            </a:r>
            <a:r>
              <a:rPr sz="1200" spc="-105" dirty="0">
                <a:latin typeface="Malgun Gothic"/>
                <a:cs typeface="Malgun Gothic"/>
              </a:rPr>
              <a:t>졸다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jol-da]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doze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4451985" cy="2722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잠도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영어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공부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jam-do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an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yeong-eo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gong-</a:t>
            </a:r>
            <a:r>
              <a:rPr sz="900" dirty="0">
                <a:latin typeface="Malgun Gothic"/>
                <a:cs typeface="Malgun Gothic"/>
              </a:rPr>
              <a:t>bu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I'm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instead.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석진: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사람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자면서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이야기하고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sa-ram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bwa-yo.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ja-myeon-seo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ya-</a:t>
            </a:r>
            <a:r>
              <a:rPr sz="900" spc="-20" dirty="0">
                <a:latin typeface="Malgun Gothic"/>
                <a:cs typeface="Malgun Gothic"/>
              </a:rPr>
              <a:t>gi-ha-go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person.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while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555495"/>
            <a:ext cx="4417060" cy="584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Malgun Gothic"/>
                <a:cs typeface="Malgun Gothic"/>
              </a:rPr>
              <a:t>Q: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doing?</a:t>
            </a:r>
            <a:endParaRPr sz="1200">
              <a:latin typeface="Malgun Gothic"/>
              <a:cs typeface="Malgun Gothic"/>
            </a:endParaRPr>
          </a:p>
          <a:p>
            <a:pPr marL="182880">
              <a:lnSpc>
                <a:spcPct val="100000"/>
              </a:lnSpc>
              <a:spcBef>
                <a:spcPts val="760"/>
              </a:spcBef>
            </a:pPr>
            <a:r>
              <a:rPr sz="1200" spc="-75" dirty="0">
                <a:latin typeface="Malgun Gothic"/>
                <a:cs typeface="Malgun Gothic"/>
              </a:rPr>
              <a:t>(=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있었어요?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했어요?)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6165" cy="775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 marL="12700" marR="889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 </a:t>
            </a:r>
            <a:r>
              <a:rPr sz="1200" dirty="0">
                <a:latin typeface="Malgun Gothic"/>
                <a:cs typeface="Malgun Gothic"/>
              </a:rPr>
              <a:t>Through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our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previous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looked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various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patterns,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grammar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points.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By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what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have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already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learned,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already </a:t>
            </a:r>
            <a:r>
              <a:rPr sz="1200" dirty="0">
                <a:latin typeface="Malgun Gothic"/>
                <a:cs typeface="Malgun Gothic"/>
              </a:rPr>
              <a:t>express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yourself.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vocabulary </a:t>
            </a:r>
            <a:r>
              <a:rPr sz="1200" dirty="0">
                <a:latin typeface="Malgun Gothic"/>
                <a:cs typeface="Malgun Gothic"/>
              </a:rPr>
              <a:t>words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phrases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specific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absolutely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necessary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oneself.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145" dirty="0">
                <a:latin typeface="Malgun Gothic"/>
                <a:cs typeface="Malgun Gothic"/>
              </a:rPr>
              <a:t>자기소개</a:t>
            </a:r>
            <a:r>
              <a:rPr sz="1700" b="1" spc="85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self-</a:t>
            </a:r>
            <a:r>
              <a:rPr sz="1700" b="1" spc="-10" dirty="0">
                <a:latin typeface="Malgun Gothic"/>
                <a:cs typeface="Malgun Gothic"/>
              </a:rPr>
              <a:t>introduction</a:t>
            </a:r>
            <a:endParaRPr sz="1700">
              <a:latin typeface="Malgun Gothic"/>
              <a:cs typeface="Malgun Gothic"/>
            </a:endParaRPr>
          </a:p>
          <a:p>
            <a:pPr marL="12700" marR="12065" algn="just">
              <a:lnSpc>
                <a:spcPct val="152800"/>
              </a:lnSpc>
              <a:spcBef>
                <a:spcPts val="166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hundreds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thousands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situations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would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need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him/herself,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generalize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process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great </a:t>
            </a:r>
            <a:r>
              <a:rPr sz="1200" dirty="0">
                <a:latin typeface="Malgun Gothic"/>
                <a:cs typeface="Malgun Gothic"/>
              </a:rPr>
              <a:t>deal,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normally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deliver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pieces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information: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name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5" dirty="0">
                <a:latin typeface="Malgun Gothic"/>
                <a:cs typeface="Malgun Gothic"/>
              </a:rPr>
              <a:t>age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10" dirty="0">
                <a:latin typeface="Malgun Gothic"/>
                <a:cs typeface="Malgun Gothic"/>
              </a:rPr>
              <a:t> living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school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family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members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hobby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greetings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don’t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have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try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memorize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expressions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necessary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introducing </a:t>
            </a:r>
            <a:r>
              <a:rPr sz="1200" spc="85" dirty="0">
                <a:latin typeface="Malgun Gothic"/>
                <a:cs typeface="Malgun Gothic"/>
              </a:rPr>
              <a:t>yourself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Korean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as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the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situation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vary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you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have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of </a:t>
            </a:r>
            <a:r>
              <a:rPr sz="1200" spc="60" dirty="0">
                <a:latin typeface="Malgun Gothic"/>
                <a:cs typeface="Malgun Gothic"/>
              </a:rPr>
              <a:t>information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and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stories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unique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yourself,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single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detailed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chapter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self- </a:t>
            </a:r>
            <a:r>
              <a:rPr sz="1200" dirty="0">
                <a:latin typeface="Malgun Gothic"/>
                <a:cs typeface="Malgun Gothic"/>
              </a:rPr>
              <a:t>introduction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everything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82105" cy="89884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go]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right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space.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4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7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8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8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(이)랑</a:t>
            </a:r>
            <a:r>
              <a:rPr sz="1800" b="1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[(i)rang]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랑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819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이랑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pronounce.</a:t>
            </a:r>
            <a:endParaRPr sz="1200">
              <a:latin typeface="Malgun Gothic"/>
              <a:cs typeface="Malgun Gothic"/>
            </a:endParaRPr>
          </a:p>
          <a:p>
            <a:pPr marL="104139" marR="288925">
              <a:lnSpc>
                <a:spcPct val="1488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interchangeable,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casual,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settings.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 marL="104139" marR="5220970">
              <a:lnSpc>
                <a:spcPct val="166700"/>
              </a:lnSpc>
              <a:spcBef>
                <a:spcPts val="23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 [u-yu]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milk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[ppang]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bread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8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[u-yu-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ppang]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bread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8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[u-yu-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ppang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bread.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690235" cy="1590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basically,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patterns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following: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baseline="-4629" dirty="0">
                <a:latin typeface="Malgun Gothic"/>
                <a:cs typeface="Malgun Gothic"/>
              </a:rPr>
              <a:t>1.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="1" spc="-75" baseline="-4629" dirty="0">
                <a:latin typeface="Malgun Gothic"/>
                <a:cs typeface="Malgun Gothic"/>
              </a:rPr>
              <a:t>ABC은/는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1800" b="1" spc="-82" baseline="-4629" dirty="0">
                <a:latin typeface="Malgun Gothic"/>
                <a:cs typeface="Malgun Gothic"/>
              </a:rPr>
              <a:t>XYZ이에요.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[ABC-eun/neun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40" dirty="0">
                <a:latin typeface="Malgun Gothic"/>
                <a:cs typeface="Malgun Gothic"/>
              </a:rPr>
              <a:t>XYZ-</a:t>
            </a:r>
            <a:r>
              <a:rPr sz="900" spc="-2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e-</a:t>
            </a:r>
            <a:r>
              <a:rPr sz="900" dirty="0">
                <a:latin typeface="Malgun Gothic"/>
                <a:cs typeface="Malgun Gothic"/>
              </a:rPr>
              <a:t>yo.]</a:t>
            </a:r>
            <a:r>
              <a:rPr sz="900" spc="7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ABC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XYZ.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22550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5607815"/>
            <a:ext cx="5313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2.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 </a:t>
            </a:r>
            <a:r>
              <a:rPr sz="1200" b="1" spc="-65" dirty="0">
                <a:latin typeface="Malgun Gothic"/>
                <a:cs typeface="Malgun Gothic"/>
              </a:rPr>
              <a:t>XYZ이/가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60" baseline="6172" dirty="0">
                <a:latin typeface="Malgun Gothic"/>
                <a:cs typeface="Malgun Gothic"/>
              </a:rPr>
              <a:t> XYZ-</a:t>
            </a:r>
            <a:r>
              <a:rPr sz="1350" baseline="6172" dirty="0">
                <a:latin typeface="Malgun Gothic"/>
                <a:cs typeface="Malgun Gothic"/>
              </a:rPr>
              <a:t>i/ga]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XYZ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200" y="61666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213960"/>
            <a:ext cx="2251710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0800" y="2709260"/>
            <a:ext cx="4131945" cy="23552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선생님이에요.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seon-saeng-nim-i-e-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제임스예요.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James.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je-im-seu-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스티븐이에요.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Stephen.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seu-ti-beun-i-e-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여동생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탈리아나예요.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sister’s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Taliana.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yeo-dong-saeng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tal-li-a-na-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30살이에요.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years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old.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seo-</a:t>
            </a:r>
            <a:r>
              <a:rPr sz="900" spc="-10" dirty="0">
                <a:latin typeface="Malgun Gothic"/>
                <a:cs typeface="Malgun Gothic"/>
              </a:rPr>
              <a:t>reun-sal-i-e-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0800" y="6079077"/>
            <a:ext cx="5461635" cy="4521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219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여동생이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있어요.</a:t>
            </a:r>
            <a:r>
              <a:rPr sz="1800" spc="54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younger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sister.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younger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sister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exists.”)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</a:t>
            </a:r>
            <a:r>
              <a:rPr sz="900" spc="-10" dirty="0">
                <a:latin typeface="Malgun Gothic"/>
                <a:cs typeface="Malgun Gothic"/>
              </a:rPr>
              <a:t>dong-saeng-</a:t>
            </a:r>
            <a:r>
              <a:rPr sz="900" dirty="0">
                <a:latin typeface="Malgun Gothic"/>
                <a:cs typeface="Malgun Gothic"/>
              </a:rPr>
              <a:t>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0800" y="6633559"/>
            <a:ext cx="5541010" cy="185991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남동생이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었어요.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younger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brother.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nam-dong-saeng-i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언니가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older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sister.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eon-ni-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30480">
              <a:lnSpc>
                <a:spcPct val="114599"/>
              </a:lnSpc>
              <a:spcBef>
                <a:spcPts val="95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없어요.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don’t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any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hobbies.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the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hobby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doesn’t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chwi-mi-ga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eop-sseo-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5080">
              <a:lnSpc>
                <a:spcPct val="114599"/>
              </a:lnSpc>
              <a:spcBef>
                <a:spcPts val="9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수영이에요.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My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hobby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swimming.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for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the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hobby,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swimming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is.”)</a:t>
            </a:r>
            <a:r>
              <a:rPr sz="900" dirty="0">
                <a:latin typeface="Malgun Gothic"/>
                <a:cs typeface="Malgun Gothic"/>
              </a:rPr>
              <a:t> [ jeo-neun chwi-mi-ga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su-</a:t>
            </a:r>
            <a:r>
              <a:rPr sz="900" spc="-20" dirty="0">
                <a:latin typeface="Malgun Gothic"/>
                <a:cs typeface="Malgun Gothic"/>
              </a:rPr>
              <a:t>yeong-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0" dirty="0">
                <a:latin typeface="Malgun Gothic"/>
                <a:cs typeface="Malgun Gothic"/>
              </a:rPr>
              <a:t>e-yo.]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5471795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3.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XYZ에/에서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XYZ-</a:t>
            </a:r>
            <a:r>
              <a:rPr sz="1350" spc="-15" baseline="6172" dirty="0">
                <a:latin typeface="Malgun Gothic"/>
                <a:cs typeface="Malgun Gothic"/>
              </a:rPr>
              <a:t>e/e-seo]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XYZ.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6962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00" y="3931415"/>
            <a:ext cx="5257800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latin typeface="Malgun Gothic"/>
                <a:cs typeface="Malgun Gothic"/>
              </a:rPr>
              <a:t>Some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vocabulary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words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that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you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might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want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to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40" dirty="0">
                <a:latin typeface="Malgun Gothic"/>
                <a:cs typeface="Malgun Gothic"/>
              </a:rPr>
              <a:t>know:</a:t>
            </a:r>
            <a:endParaRPr sz="1200">
              <a:latin typeface="Malgun Gothic"/>
              <a:cs typeface="Malgun Gothic"/>
            </a:endParaRPr>
          </a:p>
          <a:p>
            <a:pPr marL="76200" marR="3734435">
              <a:lnSpc>
                <a:spcPct val="152800"/>
              </a:lnSpc>
              <a:spcBef>
                <a:spcPts val="68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나이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[na-i]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age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7" baseline="-4629" dirty="0">
                <a:latin typeface="Malgun Gothic"/>
                <a:cs typeface="Malgun Gothic"/>
              </a:rPr>
              <a:t>취미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[chwi-mi]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hobby</a:t>
            </a:r>
            <a:endParaRPr sz="1800" baseline="-4629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875"/>
              </a:spcBef>
            </a:pPr>
            <a:r>
              <a:rPr sz="1200" spc="-105" dirty="0">
                <a:latin typeface="Malgun Gothic"/>
                <a:cs typeface="Malgun Gothic"/>
              </a:rPr>
              <a:t>직장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jik-jang]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workplace</a:t>
            </a:r>
            <a:endParaRPr sz="1200">
              <a:latin typeface="Malgun Gothic"/>
              <a:cs typeface="Malgun Gothic"/>
            </a:endParaRPr>
          </a:p>
          <a:p>
            <a:pPr marL="762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직업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geop]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job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[ha-neun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il] </a:t>
            </a:r>
            <a:r>
              <a:rPr sz="1200" spc="-105" dirty="0">
                <a:latin typeface="Malgun Gothic"/>
                <a:cs typeface="Malgun Gothic"/>
              </a:rPr>
              <a:t>사는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곳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[sa-neun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got]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living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가족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[ga-</a:t>
            </a:r>
            <a:r>
              <a:rPr sz="1350" baseline="6172" dirty="0">
                <a:latin typeface="Malgun Gothic"/>
                <a:cs typeface="Malgun Gothic"/>
              </a:rPr>
              <a:t>jok]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</a:t>
            </a:r>
            <a:endParaRPr sz="1200">
              <a:latin typeface="Malgun Gothic"/>
              <a:cs typeface="Malgun Gothic"/>
            </a:endParaRPr>
          </a:p>
          <a:p>
            <a:pPr marL="76200" marR="18065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친척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[chin-cheok]</a:t>
            </a:r>
            <a:r>
              <a:rPr sz="1350" spc="22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relatives,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extended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 </a:t>
            </a:r>
            <a:r>
              <a:rPr sz="1200" spc="-100" dirty="0">
                <a:latin typeface="Malgun Gothic"/>
                <a:cs typeface="Malgun Gothic"/>
              </a:rPr>
              <a:t>대학생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[dae-hak-saeng]</a:t>
            </a:r>
            <a:r>
              <a:rPr sz="1350" spc="21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university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고등학생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[go-</a:t>
            </a:r>
            <a:r>
              <a:rPr sz="1350" baseline="6172" dirty="0">
                <a:latin typeface="Malgun Gothic"/>
                <a:cs typeface="Malgun Gothic"/>
              </a:rPr>
              <a:t>deung-hak-saeng]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high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 </a:t>
            </a:r>
            <a:r>
              <a:rPr sz="1200" spc="-100" dirty="0">
                <a:latin typeface="Malgun Gothic"/>
                <a:cs typeface="Malgun Gothic"/>
              </a:rPr>
              <a:t>중학생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jung-hak-saeng]</a:t>
            </a:r>
            <a:r>
              <a:rPr sz="1350" spc="15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middle school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초등학생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[cho-deung-hak-saeng]</a:t>
            </a:r>
            <a:r>
              <a:rPr sz="1350" spc="19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elementary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greetings:</a:t>
            </a:r>
            <a:endParaRPr sz="1200">
              <a:latin typeface="Malgun Gothic"/>
              <a:cs typeface="Malgun Gothic"/>
            </a:endParaRPr>
          </a:p>
          <a:p>
            <a:pPr marL="76200" marR="942975">
              <a:lnSpc>
                <a:spcPct val="160700"/>
              </a:lnSpc>
              <a:spcBef>
                <a:spcPts val="57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처음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뵙겠습니다.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[cheo-eum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boep-ge-</a:t>
            </a:r>
            <a:r>
              <a:rPr sz="900" dirty="0">
                <a:latin typeface="Malgun Gothic"/>
                <a:cs typeface="Malgun Gothic"/>
              </a:rPr>
              <a:t>sseum-ni-da]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How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do? </a:t>
            </a:r>
            <a:r>
              <a:rPr sz="1200" spc="-80" dirty="0">
                <a:latin typeface="Malgun Gothic"/>
                <a:cs typeface="Malgun Gothic"/>
              </a:rPr>
              <a:t>반갑습니다.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[ban-gap-</a:t>
            </a:r>
            <a:r>
              <a:rPr sz="1350" baseline="6172" dirty="0">
                <a:latin typeface="Malgun Gothic"/>
                <a:cs typeface="Malgun Gothic"/>
              </a:rPr>
              <a:t>seum-ni-da]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It’s nice to meet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  <a:p>
            <a:pPr marL="76200" marR="96901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명함이에요.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 je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myeong-</a:t>
            </a:r>
            <a:r>
              <a:rPr sz="1350" spc="-15" baseline="6172" dirty="0">
                <a:latin typeface="Malgun Gothic"/>
                <a:cs typeface="Malgun Gothic"/>
              </a:rPr>
              <a:t>ham-i-e-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14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business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card. </a:t>
            </a:r>
            <a:r>
              <a:rPr sz="1200" spc="-100" dirty="0">
                <a:latin typeface="Malgun Gothic"/>
                <a:cs typeface="Malgun Gothic"/>
              </a:rPr>
              <a:t>다음에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봬요.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[da-eu-me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tto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bwae-yo]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again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next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time.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이야기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많이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[i-</a:t>
            </a:r>
            <a:r>
              <a:rPr sz="1350" spc="-30" baseline="6172" dirty="0">
                <a:latin typeface="Malgun Gothic"/>
                <a:cs typeface="Malgun Gothic"/>
              </a:rPr>
              <a:t>ya-</a:t>
            </a:r>
            <a:r>
              <a:rPr sz="1350" spc="-15" baseline="6172" dirty="0">
                <a:latin typeface="Malgun Gothic"/>
                <a:cs typeface="Malgun Gothic"/>
              </a:rPr>
              <a:t>gi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ma-ni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deu-</a:t>
            </a:r>
            <a:r>
              <a:rPr sz="1350" spc="-15" baseline="6172" dirty="0">
                <a:latin typeface="Malgun Gothic"/>
                <a:cs typeface="Malgun Gothic"/>
              </a:rPr>
              <a:t>reo-</a:t>
            </a:r>
            <a:r>
              <a:rPr sz="1350" baseline="6172" dirty="0">
                <a:latin typeface="Malgun Gothic"/>
                <a:cs typeface="Malgun Gothic"/>
              </a:rPr>
              <a:t>sseo-yo]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800" y="1661758"/>
            <a:ext cx="2447925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서울에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살아요.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live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Seoul.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seo-u-</a:t>
            </a:r>
            <a:r>
              <a:rPr sz="900" dirty="0">
                <a:latin typeface="Malgun Gothic"/>
                <a:cs typeface="Malgun Gothic"/>
              </a:rPr>
              <a:t>re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157058"/>
            <a:ext cx="4458970" cy="13646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은행에서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bank.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eun-haeng-e-seo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il-hae-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대학교에서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중국어를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가르쳐요.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Chinese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college.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dae-hak-gyo-</a:t>
            </a:r>
            <a:r>
              <a:rPr sz="900" spc="-10" dirty="0">
                <a:latin typeface="Malgun Gothic"/>
                <a:cs typeface="Malgun Gothic"/>
              </a:rPr>
              <a:t>e-seo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jung-gu-</a:t>
            </a:r>
            <a:r>
              <a:rPr sz="900" spc="-20" dirty="0">
                <a:latin typeface="Malgun Gothic"/>
                <a:cs typeface="Malgun Gothic"/>
              </a:rPr>
              <a:t>geo-</a:t>
            </a:r>
            <a:r>
              <a:rPr sz="900" dirty="0">
                <a:latin typeface="Malgun Gothic"/>
                <a:cs typeface="Malgun Gothic"/>
              </a:rPr>
              <a:t>reul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reuchyeo-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미국에서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태어났어요.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USA.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mi-gu-ge-</a:t>
            </a:r>
            <a:r>
              <a:rPr sz="900" dirty="0">
                <a:latin typeface="Malgun Gothic"/>
                <a:cs typeface="Malgun Gothic"/>
              </a:rPr>
              <a:t>seo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tae-eo-na-sseo-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974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  <a:p>
            <a:pPr marL="104139" marR="3683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(both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endParaRPr sz="1200">
              <a:latin typeface="Malgun Gothic"/>
              <a:cs typeface="Malgun Gothic"/>
            </a:endParaRPr>
          </a:p>
          <a:p>
            <a:pPr marL="104139" marR="22510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‘month’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numbers.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January: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52082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February: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2월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March: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3월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mwol]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April: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4월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May: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5월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[o-wol]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June: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6월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[yu-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July: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7월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[chi-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August: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8월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[pa-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4754245">
              <a:lnSpc>
                <a:spcPct val="173600"/>
              </a:lnSpc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September: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9월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[gu-wol]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October: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10월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November: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11월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[si-bi-rwol]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December: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12월</a:t>
            </a:r>
            <a:r>
              <a:rPr sz="1200" spc="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bi-wol]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myeo-dwol]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in a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</a:t>
            </a: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‘day’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...,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29일,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30일,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31일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66230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Note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still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‘몇’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independent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일,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mixed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altogether.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“What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date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it?”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 며칠이에요?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yo?\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mentioning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[eon-je],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“when”.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언제예요?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eon-je-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0400" y="299790"/>
            <a:ext cx="6214110" cy="8691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63500" marR="30480" algn="just">
              <a:lnSpc>
                <a:spcPct val="152800"/>
              </a:lnSpc>
              <a:spcBef>
                <a:spcPts val="1764"/>
              </a:spcBef>
            </a:pPr>
            <a:r>
              <a:rPr sz="1200" spc="15" dirty="0">
                <a:latin typeface="Malgun Gothic"/>
                <a:cs typeface="Malgun Gothic"/>
              </a:rPr>
              <a:t>Through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learned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topic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이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가,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subject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는,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40" dirty="0">
                <a:latin typeface="Malgun Gothic"/>
                <a:cs typeface="Malgun Gothic"/>
              </a:rPr>
              <a:t>-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를.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will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covering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one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particle: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[-</a:t>
            </a:r>
            <a:r>
              <a:rPr sz="1200" spc="15" dirty="0">
                <a:latin typeface="Malgun Gothic"/>
                <a:cs typeface="Malgun Gothic"/>
              </a:rPr>
              <a:t>do].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[-do] is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used to represent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 meaning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 </a:t>
            </a:r>
            <a:r>
              <a:rPr sz="1200" b="1" spc="65" dirty="0">
                <a:latin typeface="Malgun Gothic"/>
                <a:cs typeface="Malgun Gothic"/>
              </a:rPr>
              <a:t>“also”</a:t>
            </a:r>
            <a:r>
              <a:rPr sz="1200" b="1" dirty="0">
                <a:latin typeface="Malgun Gothic"/>
                <a:cs typeface="Malgun Gothic"/>
              </a:rPr>
              <a:t> and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“too”.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expression</a:t>
            </a:r>
            <a:r>
              <a:rPr sz="1200" spc="55" dirty="0">
                <a:latin typeface="Malgun Gothic"/>
                <a:cs typeface="Malgun Gothic"/>
              </a:rPr>
              <a:t> “too”,</a:t>
            </a:r>
            <a:r>
              <a:rPr sz="1200" spc="60" dirty="0">
                <a:latin typeface="Malgun Gothic"/>
                <a:cs typeface="Malgun Gothic"/>
              </a:rPr>
              <a:t> “also”,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“as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well”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sometimes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middle.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saw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“too”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things.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In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last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“I”,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translate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to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becomes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“저도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봤어요.”.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“-도”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right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means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modifies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needs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attached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already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has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30" dirty="0">
                <a:latin typeface="Malgun Gothic"/>
                <a:cs typeface="Malgun Gothic"/>
              </a:rPr>
              <a:t> particle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behind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replace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1445"/>
              </a:spcBef>
              <a:buChar char="-"/>
              <a:tabLst>
                <a:tab pos="1587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student.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학생이에요.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875"/>
              </a:spcBef>
              <a:buChar char="-"/>
              <a:tabLst>
                <a:tab pos="158750" algn="l"/>
              </a:tabLst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student,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hak-saeng-i-e-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Note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“저는도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학생이에요.”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</a:t>
            </a:r>
            <a:r>
              <a:rPr sz="1350" spc="-22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well?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15" baseline="6172" dirty="0">
                <a:latin typeface="Malgun Gothic"/>
                <a:cs typeface="Malgun Gothic"/>
              </a:rPr>
              <a:t> 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내일도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일해요?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[nae-il-do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8800" y="299790"/>
            <a:ext cx="6381115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165100" marR="1805939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an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 </a:t>
            </a:r>
            <a:r>
              <a:rPr sz="1200" spc="-100" dirty="0">
                <a:latin typeface="Malgun Gothic"/>
                <a:cs typeface="Malgun Gothic"/>
              </a:rPr>
              <a:t>오늘은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[o-neu-reun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worked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yesterday.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이것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this,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too.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이것도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[i-geot-</a:t>
            </a:r>
            <a:r>
              <a:rPr sz="900" dirty="0">
                <a:latin typeface="Malgun Gothic"/>
                <a:cs typeface="Malgun Gothic"/>
              </a:rPr>
              <a:t>do</a:t>
            </a:r>
            <a:r>
              <a:rPr sz="900" spc="-20" dirty="0">
                <a:latin typeface="Malgun Gothic"/>
                <a:cs typeface="Malgun Gothic"/>
              </a:rPr>
              <a:t> 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Malgun Gothic"/>
              <a:cs typeface="Malgun Gothic"/>
            </a:endParaRPr>
          </a:p>
          <a:p>
            <a:pPr marL="165100" marR="95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Depending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location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도,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entire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200" spc="-10" dirty="0">
                <a:latin typeface="Malgun Gothic"/>
                <a:cs typeface="Malgun Gothic"/>
              </a:rPr>
              <a:t>change.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  <a:spcBef>
                <a:spcPts val="1560"/>
              </a:spcBef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water.”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[mul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ju-se-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 marL="165100" marR="9398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let’s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want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“Give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water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me,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well,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other </a:t>
            </a:r>
            <a:r>
              <a:rPr sz="1200" dirty="0">
                <a:latin typeface="Malgun Gothic"/>
                <a:cs typeface="Malgun Gothic"/>
              </a:rPr>
              <a:t>people”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 mul-ju-se-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5885">
              <a:lnSpc>
                <a:spcPct val="1449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“Give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well,”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800" baseline="-4629" dirty="0">
                <a:latin typeface="Malgun Gothic"/>
                <a:cs typeface="Malgun Gothic"/>
              </a:rPr>
              <a:t>say,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물도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주세요.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mul-do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ju-se-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me.”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2075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looked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how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if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want</a:t>
            </a:r>
            <a:r>
              <a:rPr sz="1200" spc="10" dirty="0">
                <a:latin typeface="Malgun Gothic"/>
                <a:cs typeface="Malgun Gothic"/>
              </a:rPr>
              <a:t> to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“too”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verbs?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Stay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tuned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because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we’ll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covering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next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lesson!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180" cy="8793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5"/>
              </a:spcBef>
            </a:pP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relatively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simple,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since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just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add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after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as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explained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review.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[mul-do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b="1" dirty="0">
                <a:latin typeface="Malgun Gothic"/>
                <a:cs typeface="Malgun Gothic"/>
              </a:rPr>
              <a:t>too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내일</a:t>
            </a:r>
            <a:r>
              <a:rPr sz="1200" b="1" spc="-100" dirty="0">
                <a:latin typeface="Malgun Gothic"/>
                <a:cs typeface="Malgun Gothic"/>
              </a:rPr>
              <a:t>도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[nae-il-do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(again)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too</a:t>
            </a:r>
            <a:r>
              <a:rPr sz="1200" spc="-2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도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55" dirty="0">
                <a:latin typeface="Malgun Gothic"/>
                <a:cs typeface="Malgun Gothic"/>
              </a:rPr>
              <a:t>-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Noun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form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of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the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5" dirty="0">
                <a:latin typeface="Malgun Gothic"/>
                <a:cs typeface="Malgun Gothic"/>
              </a:rPr>
              <a:t> 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4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can’t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itself,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5" dirty="0">
                <a:latin typeface="Malgun Gothic"/>
                <a:cs typeface="Malgun Gothic"/>
              </a:rPr>
              <a:t> to </a:t>
            </a:r>
            <a:r>
              <a:rPr sz="1200" spc="15" dirty="0">
                <a:latin typeface="Malgun Gothic"/>
                <a:cs typeface="Malgun Gothic"/>
              </a:rPr>
              <a:t>change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into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noun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form.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literally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saying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5" dirty="0">
                <a:latin typeface="Malgun Gothic"/>
                <a:cs typeface="Malgun Gothic"/>
              </a:rPr>
              <a:t> do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form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also”.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complicated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conjugation. </a:t>
            </a:r>
            <a:r>
              <a:rPr sz="1200" spc="65" dirty="0">
                <a:latin typeface="Malgun Gothic"/>
                <a:cs typeface="Malgun Gothic"/>
              </a:rPr>
              <a:t>Just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remember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set.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How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you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noun?</a:t>
            </a: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few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noun.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using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“doing”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(i.e.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84048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12700" marR="5715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act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action,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sing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song,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etc.)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those ways.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[-gi]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stem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보다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보기도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[bo-gi-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see,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먹기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먹기도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[meok-gi-do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eat,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-7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잡기도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catch,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팔다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팔기도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</a:t>
            </a:r>
            <a:r>
              <a:rPr sz="1200" spc="-20" dirty="0">
                <a:latin typeface="Malgun Gothic"/>
                <a:cs typeface="Malgun Gothic"/>
              </a:rPr>
              <a:t>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sell,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사다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[sa-da]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사기도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[sa-gi-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203200" marR="5080" algn="just">
              <a:lnSpc>
                <a:spcPct val="167900"/>
              </a:lnSpc>
              <a:spcBef>
                <a:spcPts val="2075"/>
              </a:spcBef>
            </a:pPr>
            <a:r>
              <a:rPr sz="1100" spc="50" dirty="0">
                <a:latin typeface="Malgun Gothic"/>
                <a:cs typeface="Malgun Gothic"/>
              </a:rPr>
              <a:t>**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Note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verbs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are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form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of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“Noun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75" dirty="0">
                <a:latin typeface="Malgun Gothic"/>
                <a:cs typeface="Malgun Gothic"/>
              </a:rPr>
              <a:t>+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하다”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already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공부하다,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청소하다,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0" dirty="0">
                <a:latin typeface="Malgun Gothic"/>
                <a:cs typeface="Malgun Gothic"/>
              </a:rPr>
              <a:t>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준비하다,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요리하다,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don’t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have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to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0" dirty="0">
                <a:latin typeface="Malgun Gothic"/>
                <a:cs typeface="Malgun Gothic"/>
              </a:rPr>
              <a:t>be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changed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this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manner.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You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can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just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separate</a:t>
            </a:r>
            <a:r>
              <a:rPr sz="1100" spc="1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part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from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하다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and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add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50" dirty="0">
                <a:latin typeface="Malgun Gothic"/>
                <a:cs typeface="Malgun Gothic"/>
              </a:rPr>
              <a:t>-</a:t>
            </a:r>
            <a:r>
              <a:rPr sz="1100" spc="-125" dirty="0">
                <a:latin typeface="Malgun Gothic"/>
                <a:cs typeface="Malgun Gothic"/>
              </a:rPr>
              <a:t>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after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part.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공부도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청소도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노래도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준비도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요리도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5184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45918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9099" y="1436495"/>
            <a:ext cx="2954655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가르쳐요.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eo-do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reu-chyeo-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teach English as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9099" y="2554095"/>
            <a:ext cx="3558540" cy="1422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가르치기도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spc="-10" dirty="0">
                <a:latin typeface="Malgun Gothic"/>
                <a:cs typeface="Malgun Gothic"/>
              </a:rPr>
              <a:t>reu-chi-gi-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9099" y="4502495"/>
            <a:ext cx="2335530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고쳐요.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go-</a:t>
            </a:r>
            <a:r>
              <a:rPr sz="1200" spc="-10" dirty="0">
                <a:latin typeface="Malgun Gothic"/>
                <a:cs typeface="Malgun Gothic"/>
              </a:rPr>
              <a:t>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fix computers 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9099" y="5620095"/>
            <a:ext cx="2938780" cy="1143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고치기도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40" dirty="0">
                <a:latin typeface="Malgun Gothic"/>
                <a:cs typeface="Malgun Gothic"/>
              </a:rPr>
              <a:t>go-</a:t>
            </a:r>
            <a:r>
              <a:rPr sz="1200" spc="-20" dirty="0">
                <a:latin typeface="Malgun Gothic"/>
                <a:cs typeface="Malgun Gothic"/>
              </a:rPr>
              <a:t>chi-gi-do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108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 marR="762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b="1" spc="65" dirty="0">
                <a:latin typeface="Malgun Gothic"/>
                <a:cs typeface="Malgun Gothic"/>
              </a:rPr>
              <a:t>only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few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"only"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[-man]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pronoun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-25" dirty="0">
                <a:latin typeface="Malgun Gothic"/>
                <a:cs typeface="Malgun Gothic"/>
              </a:rPr>
              <a:t> (-</a:t>
            </a:r>
            <a:r>
              <a:rPr sz="1200" spc="-40" dirty="0">
                <a:latin typeface="Malgun Gothic"/>
                <a:cs typeface="Malgun Gothic"/>
              </a:rPr>
              <a:t>기)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 </a:t>
            </a:r>
            <a:r>
              <a:rPr sz="1200" b="1" spc="-10" dirty="0">
                <a:latin typeface="Malgun Gothic"/>
                <a:cs typeface="Malgun Gothic"/>
              </a:rPr>
              <a:t>pronouns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이것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살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0" dirty="0">
                <a:latin typeface="Malgun Gothic"/>
                <a:cs typeface="Malgun Gothic"/>
              </a:rPr>
              <a:t> 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only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deu-</a:t>
            </a:r>
            <a:r>
              <a:rPr sz="1200" spc="-10" dirty="0">
                <a:latin typeface="Malgun Gothic"/>
                <a:cs typeface="Malgun Gothic"/>
              </a:rPr>
              <a:t>reo-</a:t>
            </a:r>
            <a:r>
              <a:rPr sz="1200" dirty="0">
                <a:latin typeface="Malgun Gothic"/>
                <a:cs typeface="Malgun Gothic"/>
              </a:rPr>
              <a:t>sseo-yo]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heard.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커피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커피만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[keo-pi-man]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50" dirty="0">
                <a:latin typeface="Malgun Gothic"/>
                <a:cs typeface="Malgun Gothic"/>
              </a:rPr>
              <a:t>ex)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아침에는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커피만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마셔요.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[a-chi-me-neun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keo-pi-man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ma-</a:t>
            </a:r>
            <a:r>
              <a:rPr sz="1200" dirty="0">
                <a:latin typeface="Malgun Gothic"/>
                <a:cs typeface="Malgun Gothic"/>
              </a:rPr>
              <a:t>syeo-yo]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drink </a:t>
            </a:r>
            <a:r>
              <a:rPr sz="1200" dirty="0">
                <a:latin typeface="Malgun Gothic"/>
                <a:cs typeface="Malgun Gothic"/>
              </a:rPr>
              <a:t>coffee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709415"/>
            <a:ext cx="6136640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forms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20" dirty="0">
                <a:latin typeface="Malgun Gothic"/>
                <a:cs typeface="Malgun Gothic"/>
              </a:rPr>
              <a:t> verbs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0" dirty="0">
                <a:latin typeface="Malgun Gothic"/>
                <a:cs typeface="Malgun Gothic"/>
              </a:rPr>
              <a:t> -</a:t>
            </a:r>
            <a:r>
              <a:rPr sz="1200" spc="-45" dirty="0">
                <a:latin typeface="Malgun Gothic"/>
                <a:cs typeface="Malgun Gothic"/>
              </a:rPr>
              <a:t>기,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"I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~ing."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[deut-da]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듣기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(noun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form)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Ex)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dirty="0">
                <a:latin typeface="Malgun Gothic"/>
                <a:cs typeface="Malgun Gothic"/>
              </a:rPr>
              <a:t> [deut-gi-man hae-sseo-yo]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only listened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 didn't </a:t>
            </a:r>
            <a:r>
              <a:rPr sz="1200" spc="-10" dirty="0">
                <a:latin typeface="Malgun Gothic"/>
                <a:cs typeface="Malgun Gothic"/>
              </a:rPr>
              <a:t>talk).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5615" cy="71939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Another</a:t>
            </a:r>
            <a:r>
              <a:rPr sz="12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meaning</a:t>
            </a:r>
            <a:r>
              <a:rPr sz="12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of</a:t>
            </a:r>
            <a:r>
              <a:rPr sz="12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하고</a:t>
            </a:r>
            <a:r>
              <a:rPr sz="1400" b="1" spc="-7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and</a:t>
            </a:r>
            <a:r>
              <a:rPr sz="12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00AEEF"/>
                </a:solidFill>
                <a:latin typeface="Malgun Gothic"/>
                <a:cs typeface="Malgun Gothic"/>
              </a:rPr>
              <a:t>(이)랑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607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text,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“with”.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usually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8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[chin-gu-ha-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unlikely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movie].”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8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[nu-gu-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7945">
              <a:lnSpc>
                <a:spcPct val="1488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10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[ga-chi]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“together”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“together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6510">
              <a:lnSpc>
                <a:spcPct val="1488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while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114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perfect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sense,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봤어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sz="1400" b="1" spc="-1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better.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8279331"/>
            <a:ext cx="3353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More</a:t>
            </a:r>
            <a:r>
              <a:rPr sz="14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our</a:t>
            </a:r>
            <a:r>
              <a:rPr sz="14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friends!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836920" cy="2164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seeing,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[bo-</a:t>
            </a:r>
            <a:r>
              <a:rPr sz="1200" spc="-1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touch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it).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093215"/>
            <a:ext cx="4575810" cy="422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오늘만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일찍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왔어요.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[oneul-man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il-jjik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2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맥주만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주문했어요.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[maek-ju-man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ju-mun-hae-sseo-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3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왜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샀어요?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[wae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4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놀기만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[eo-je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nol-gi-man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nothing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played.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5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영화는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집에서만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[yeong-hwa-neun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ji-be-seo-man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bwa-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watch movies only at </a:t>
            </a:r>
            <a:r>
              <a:rPr sz="1200" spc="-10" dirty="0"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14184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richer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stronger.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keep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“real-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emphasize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points,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all”.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조금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정말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truly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아주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별로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particularly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전혀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with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조금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jo-geum]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 a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little, a bit,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 little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bit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조금만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jo-geum-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3768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pronounced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 marL="136525" marR="819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“quite”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assumption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“조금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비싸요.”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expen- sive.”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정말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jeong-mal]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truly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빨라요.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이상해요.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i-sang-hae-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4955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casual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진짜.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extent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intensity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‘good’,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‘expensive’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‘fast’),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what’s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true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‘really’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아주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[a-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ju]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very,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quite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9900" cy="2935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 멀어요.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 meo-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away.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jin-jja].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4000768"/>
            <a:ext cx="6659880" cy="533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별로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[byeol-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lo]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particularly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regardless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positive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 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jae-mi-eop-seo-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interesting.</a:t>
            </a:r>
            <a:endParaRPr sz="1200">
              <a:latin typeface="Malgun Gothic"/>
              <a:cs typeface="Malgun Gothic"/>
            </a:endParaRPr>
          </a:p>
          <a:p>
            <a:pPr marL="12700" marR="21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‘없어요’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pos-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재미없어요.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나빠요.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na-ppa-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‘별로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not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347460" cy="41173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5"/>
              </a:spcBef>
            </a:pPr>
            <a:endParaRPr sz="18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바빠요.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buAutoNum type="arabicPeriod" startAt="2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 안 더워요.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하나도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전혀.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7853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studying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with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previous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lessons,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can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now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form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various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sentence </a:t>
            </a:r>
            <a:r>
              <a:rPr sz="1200" dirty="0">
                <a:latin typeface="Malgun Gothic"/>
                <a:cs typeface="Malgun Gothic"/>
              </a:rPr>
              <a:t>structures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“can’t”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structure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is: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30" dirty="0">
                <a:latin typeface="Malgun Gothic"/>
                <a:cs typeface="Malgun Gothic"/>
              </a:rPr>
              <a:t>-</a:t>
            </a:r>
            <a:r>
              <a:rPr sz="1200" b="1" spc="-50" dirty="0">
                <a:latin typeface="Malgun Gothic"/>
                <a:cs typeface="Malgun Gothic"/>
              </a:rPr>
              <a:t>(으)ㄹ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[-(eu)l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</a:t>
            </a:r>
            <a:r>
              <a:rPr sz="1200" spc="-25" dirty="0"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볼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먹을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[meo-geul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90500" marR="5080" algn="just">
              <a:lnSpc>
                <a:spcPct val="187500"/>
              </a:lnSpc>
              <a:spcBef>
                <a:spcPts val="1935"/>
              </a:spcBef>
            </a:pPr>
            <a:r>
              <a:rPr sz="1000" spc="35" dirty="0">
                <a:latin typeface="Malgun Gothic"/>
                <a:cs typeface="Malgun Gothic"/>
              </a:rPr>
              <a:t>**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1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vowel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followed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by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50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있다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and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0" dirty="0">
                <a:latin typeface="Malgun Gothic"/>
                <a:cs typeface="Malgun Gothic"/>
              </a:rPr>
              <a:t>with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consonant</a:t>
            </a:r>
            <a:r>
              <a:rPr sz="1000" spc="1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followed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by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을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있다.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difference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whether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you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have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extra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으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or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not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front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있다,</a:t>
            </a:r>
            <a:r>
              <a:rPr sz="1000" spc="-2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for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ease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pronunciation.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(으)ㄹ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있다,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수</a:t>
            </a:r>
            <a:r>
              <a:rPr sz="1200" b="1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[su]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‘idea’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‘way’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solving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problem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getting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10" dirty="0">
                <a:latin typeface="Malgun Gothic"/>
                <a:cs typeface="Malgun Gothic"/>
              </a:rPr>
              <a:t>(으)ㄹ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있다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way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 an idea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 doing”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Therefore,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when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idea”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for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something,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means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becomes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(으)ㄹ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opposite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word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of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0450" cy="6177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자다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잡을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45" dirty="0">
                <a:latin typeface="Malgun Gothic"/>
                <a:cs typeface="Malgun Gothic"/>
              </a:rPr>
              <a:t>(으)ㄹ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못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(으)ㄹ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없다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basic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express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always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spoken </a:t>
            </a:r>
            <a:r>
              <a:rPr sz="1200" spc="30" dirty="0">
                <a:latin typeface="Malgun Gothic"/>
                <a:cs typeface="Malgun Gothic"/>
              </a:rPr>
              <a:t>Korean.</a:t>
            </a:r>
            <a:r>
              <a:rPr sz="1200" spc="-65" dirty="0">
                <a:latin typeface="Malgun Gothic"/>
                <a:cs typeface="Malgun Gothic"/>
              </a:rPr>
              <a:t> A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common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“can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unable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to”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spoken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못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before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8987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가다]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보다]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 </a:t>
            </a:r>
            <a:r>
              <a:rPr sz="1200" spc="-105" dirty="0">
                <a:latin typeface="Malgun Gothic"/>
                <a:cs typeface="Malgun Gothic"/>
              </a:rPr>
              <a:t>먹을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먹다]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하다]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7106415"/>
            <a:ext cx="4114800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운전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[un-jeon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drive?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driving?”)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일본어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[il-bo-neo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Japanese?”)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458" y="2858266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1200" y="299790"/>
            <a:ext cx="3678554" cy="3002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이거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읽을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dirty="0">
                <a:latin typeface="Malgun Gothic"/>
                <a:cs typeface="Malgun Gothic"/>
              </a:rPr>
              <a:t>geo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dirty="0">
                <a:latin typeface="Malgun Gothic"/>
                <a:cs typeface="Malgun Gothic"/>
              </a:rPr>
              <a:t>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읽어요.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spc="-25" dirty="0">
                <a:latin typeface="Malgun Gothic"/>
                <a:cs typeface="Malgun Gothic"/>
              </a:rPr>
              <a:t>geo-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만나요.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[ji-</a:t>
            </a:r>
            <a:r>
              <a:rPr sz="1200" dirty="0">
                <a:latin typeface="Malgun Gothic"/>
                <a:cs typeface="Malgun Gothic"/>
              </a:rPr>
              <a:t>geum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man-na-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116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“can”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“cannot”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“bad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6045">
              <a:lnSpc>
                <a:spcPct val="1319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[object]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을/를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(=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marker)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50" dirty="0">
                <a:solidFill>
                  <a:srgbClr val="EC008C"/>
                </a:solidFill>
                <a:latin typeface="Malgun Gothic"/>
                <a:cs typeface="Malgun Gothic"/>
              </a:rPr>
              <a:t>+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2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do),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[mot].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잘</a:t>
            </a:r>
            <a:r>
              <a:rPr sz="18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못</a:t>
            </a:r>
            <a:r>
              <a:rPr sz="18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[no-rae-reul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63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3914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579844"/>
            <a:ext cx="6711950" cy="786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5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good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500" b="1" spc="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0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can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not</a:t>
            </a:r>
            <a:r>
              <a:rPr sz="1200" b="1" u="sng" spc="-15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spc="-2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swim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 영을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 jal 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못)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verbs?</a:t>
            </a:r>
            <a:endParaRPr sz="1500">
              <a:latin typeface="Malgun Gothic"/>
              <a:cs typeface="Malgun Gothic"/>
            </a:endParaRPr>
          </a:p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detach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tween,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못,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34156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running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7145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own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(i.e.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use’)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incomplete,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added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달리기를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923155" cy="8491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Trebuchet MS"/>
              <a:cs typeface="Trebuchet MS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남자친구하고 데이트할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[nam-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de-i-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boyfriend.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매운 거랑 단 거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foods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sweet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대통령하고 춤을 출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tong-ryeong-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President.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선생님하고 밥을 먹을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내일 선생님하고 경복궁에 갈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gyeong-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bok-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경복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Palace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어제 홍대하고 신촌에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hong-dae-ha-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sin-cho-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popular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8307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쓰다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글씨를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쓰다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writing/letters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“letters”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prevent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singing.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친구는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퍼즐을 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풀어요.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peo-jeu-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pu-reo-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solving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puzzles.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글씨를 잘 못 써요.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geul-ssi-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jal mot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handwriting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4878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“also”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기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먹기도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해요.)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08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general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way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making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nouns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action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great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[-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neun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geot]</a:t>
            </a:r>
            <a:endParaRPr sz="1600">
              <a:latin typeface="Malgun Gothic"/>
              <a:cs typeface="Malgun Gothic"/>
            </a:endParaRPr>
          </a:p>
          <a:p>
            <a:pPr marL="104139" marR="11430">
              <a:lnSpc>
                <a:spcPct val="173600"/>
              </a:lnSpc>
              <a:spcBef>
                <a:spcPts val="24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[geot]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origi-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“stuff”,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“a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act”.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stem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meanings.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8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act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of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thing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that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what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3075" cy="8439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2230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8799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bought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7688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algn="just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거</a:t>
            </a:r>
            <a:endParaRPr sz="1600">
              <a:latin typeface="Malgun Gothic"/>
              <a:cs typeface="Malgun Gothic"/>
            </a:endParaRPr>
          </a:p>
          <a:p>
            <a:pPr marL="136525" marR="5080" algn="just">
              <a:lnSpc>
                <a:spcPts val="2500"/>
              </a:lnSpc>
              <a:spcBef>
                <a:spcPts val="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except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situations,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91820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듣는 것은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deut-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seun no-rae-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song.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지금 듣는 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만나는 것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a-ra-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오늘 만나는 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 것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매운 거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취미는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 보는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chwi-mi-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hobby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뭐예요?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jeum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mwo-ye-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recently?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요즘 뭐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친구랑 수다떠는 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su-da-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tteo-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geo-reul 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chitchatting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21805" cy="8689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ts val="2500"/>
              </a:lnSpc>
              <a:spcBef>
                <a:spcPts val="195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should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itself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“have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to,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should,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must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되다/하다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4570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write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“ㅏ”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“ㅗ”)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‘써’)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basically: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‘ㅏ’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ㅗ’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-어야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 + -여야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2782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structure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SzPct val="75000"/>
              <a:buFont typeface="Malgun Gothic"/>
              <a:buAutoNum type="arabicPeriod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-아/어/여 +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야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  <a:tabLst>
                <a:tab pos="2450465" algn="l"/>
                <a:tab pos="5019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part means “only when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is done” or “only when you do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buClr>
                <a:srgbClr val="231F20"/>
              </a:buClr>
              <a:buSzPct val="75000"/>
              <a:buFont typeface="Malgun Gothic"/>
              <a:buAutoNum type="arabicPeriod" startAt="2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 or 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possible”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tabLst>
                <a:tab pos="1003935" algn="l"/>
                <a:tab pos="571627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 if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okay.”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 to”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here?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situations.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ga-ya 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해야 돼요?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mwo hae-ya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5307330" cy="243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언제까지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있어야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[eon-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kka-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yeo-gi-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줘야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어디에서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사야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[eo-di-e-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465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taller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7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endParaRPr sz="1200">
              <a:latin typeface="Malgun Gothic"/>
              <a:cs typeface="Malgun Gothic"/>
            </a:endParaRPr>
          </a:p>
          <a:p>
            <a:pPr marL="104139" marR="8890" algn="just">
              <a:lnSpc>
                <a:spcPts val="2500"/>
              </a:lnSpc>
              <a:spcBef>
                <a:spcPts val="1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shorter,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hotter,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r>
              <a:rPr sz="1800" spc="-10" dirty="0">
                <a:solidFill>
                  <a:srgbClr val="EC008C"/>
                </a:solidFill>
                <a:latin typeface="Malgun Gothic"/>
                <a:cs typeface="Malgun Gothic"/>
              </a:rPr>
              <a:t>er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 = 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than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Korean: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“compared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da].</a:t>
            </a:r>
            <a:endParaRPr sz="1200">
              <a:latin typeface="Malgun Gothic"/>
              <a:cs typeface="Malgun Gothic"/>
            </a:endParaRPr>
          </a:p>
          <a:p>
            <a:pPr marL="104139" marR="12953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complicated,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pletely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two.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English: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watermelon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apple.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수박은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sa-gwa-bo-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5132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2095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“apple”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“apple”.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 marR="406907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bigger.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이거보다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keo-yo.]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 marR="35763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nicer.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always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necessary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weird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busier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per-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fectly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오늘은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더워요.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[o-neu-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eo-je-bo-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28130" cy="515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영어는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한국어보다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han-gu-geo-bo-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eo-ryeo-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일찍 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[eo-je-bo-da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jjik 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earlier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현정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Hyeonjeong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 indent="170815">
              <a:lnSpc>
                <a:spcPct val="173600"/>
              </a:lnSpc>
              <a:buAutoNum type="arabicPeriod" startAt="5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책을 읽는 것보다 사는 것을 더 좋아해요.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geot-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7200" cy="89979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week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31335">
              <a:lnSpc>
                <a:spcPct val="1157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월요일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화요일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수요일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Wednesday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목요일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Thursday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금요일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토요일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Saturady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일요일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letter.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second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unique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254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fire</a:t>
            </a:r>
            <a:endParaRPr sz="1200">
              <a:latin typeface="Malgun Gothic"/>
              <a:cs typeface="Malgun Gothic"/>
            </a:endParaRPr>
          </a:p>
          <a:p>
            <a:pPr marL="104139" marR="561213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[mok]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tree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[geum]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gold,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iron</a:t>
            </a:r>
            <a:endParaRPr sz="1200">
              <a:latin typeface="Malgun Gothic"/>
              <a:cs typeface="Malgun Gothic"/>
            </a:endParaRPr>
          </a:p>
          <a:p>
            <a:pPr marL="104139" marR="47694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[to]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earth,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soil,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ground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1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planets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So-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System.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Mars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5005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 marL="104139" marR="118745" algn="just">
              <a:lnSpc>
                <a:spcPct val="173600"/>
              </a:lnSpc>
              <a:spcBef>
                <a:spcPts val="139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started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encountered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in various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좋다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jo-ta].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good”.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again,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[han-gu-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bang-sin-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originally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principle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(한국어,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8419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hidden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한국어를 좋아요. ( x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한국어가 좋아요. (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preferable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4179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좋다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좋아하다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precisely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좋아하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altogether,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36525" marR="1695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 startAt="3"/>
            </a:pPr>
            <a:endParaRPr sz="1200">
              <a:latin typeface="Malgun Gothic"/>
              <a:cs typeface="Malgun Gothic"/>
            </a:endParaRPr>
          </a:p>
          <a:p>
            <a:pPr marL="136525" marR="514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because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841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(IMPORTANT!)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473190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Descriptive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~하다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combination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958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like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this:</a:t>
            </a:r>
            <a:endParaRPr sz="1200">
              <a:latin typeface="Malgun Gothic"/>
              <a:cs typeface="Malgun Gothic"/>
            </a:endParaRPr>
          </a:p>
          <a:p>
            <a:pPr marL="173355" marR="2919730" indent="-161290">
              <a:lnSpc>
                <a:spcPct val="173600"/>
              </a:lnSpc>
              <a:buAutoNum type="arabicParenR"/>
              <a:tabLst>
                <a:tab pos="173355" algn="l"/>
                <a:tab pos="1962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싫다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unlikable,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undesirable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싫어하다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[si-reo-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hate,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ppeu-da]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cute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ppeo-ha-da]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 startAt="3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슬프다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 to be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슬퍼하다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emotions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u-yu-reul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milk.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 주스가 좋아요? [u-yu-ga jo-a-yo?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milk?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juice?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 좋아요?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436514"/>
            <a:ext cx="364299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favorite?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best?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좋아하세요?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831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 marL="104139" marR="28702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90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ending.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[-(eu)myeon]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159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conditional,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do.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How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verbs: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(eu)myeon]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264795" marR="3902075" indent="-161290">
              <a:lnSpc>
                <a:spcPct val="173600"/>
              </a:lnSpc>
              <a:spcBef>
                <a:spcPts val="5"/>
              </a:spcBef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sleep)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427736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long)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250571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consonants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small)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84340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heavily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affected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toward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saying “if”.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rain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938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466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figure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hearing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“만약”.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little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conjugation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practice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for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you: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56577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[meo-geu-myeon]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-았/었/였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past-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clause.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[meo-geo-sseu-myeon]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80340" marR="130365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[sa-sseu-myeon]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671195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거면.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113030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봤으면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[bwa-sseu-myeon]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비가 오면, 집에 있을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o-myeon,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다 먹으면, 배가 아플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stomach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hurt.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754014"/>
            <a:ext cx="6654165" cy="528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리모콘을 찾으면, TV를 볼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[ri-mo-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ko-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cha-jeu-myeon,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ti-vi-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remote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control,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TV.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공부하면,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[ttmik-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myeon,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jae-mi-i-sseo-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안 오면, 후회할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o-myeon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hu-hoe-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regret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not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everything.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...”.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course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meanwhile,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8545" cy="7294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spc="1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lesson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going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two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new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expressions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opposite meanings.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아직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[a-jik]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60" dirty="0">
                <a:latin typeface="Malgun Gothic"/>
                <a:cs typeface="Malgun Gothic"/>
              </a:rPr>
              <a:t>“still”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“not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yet”.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‘still’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‘yet’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commonly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35" dirty="0">
                <a:latin typeface="Malgun Gothic"/>
                <a:cs typeface="Malgun Gothic"/>
              </a:rPr>
              <a:t>아직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</a:t>
            </a:r>
            <a:r>
              <a:rPr sz="1200" spc="-20" dirty="0">
                <a:latin typeface="Malgun Gothic"/>
                <a:cs typeface="Malgun Gothic"/>
              </a:rPr>
              <a:t>jik]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10시예요.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yeol-si-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아침이에요.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a-chi-mi-e-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5796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emphasize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happening”,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add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아직.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know? How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 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latin typeface="Malgun Gothic"/>
                <a:cs typeface="Malgun Gothic"/>
              </a:rPr>
              <a:t>네,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here.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6725415"/>
            <a:ext cx="6137910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벌써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[beol-sseo]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“already”.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usage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[beol-sseo]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“already”.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beginning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doesn’t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be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beginning.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5139055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148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수요일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Wednesday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Mercury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Thursday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[mok-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Jupiter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Venus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토성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[to-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Saturn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friends!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저는 금요일마다 밤새 술을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마셔요.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il-ma-da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토요일에는 소풍을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so-pung-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picnic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어제는 진짜 신나는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금요일이었어요.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myo-il-i-eo-sseo-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exciting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월요일에 영화를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혜진: 토요일 저녁에는 새로운 언어 공부를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시작해요.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nyeo-ge-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si-ja-jae-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4678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already!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시예요,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벌써!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 marL="12700" marR="1983105">
              <a:lnSpc>
                <a:spcPct val="305600"/>
              </a:lnSpc>
            </a:pPr>
            <a:r>
              <a:rPr sz="1200" spc="-25" dirty="0">
                <a:latin typeface="Malgun Gothic"/>
                <a:cs typeface="Malgun Gothic"/>
              </a:rPr>
              <a:t>More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sample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here!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끝났어요?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kkeut-na-sseo-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Is it already over? Did it already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607815"/>
            <a:ext cx="614489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105" dirty="0">
                <a:latin typeface="Malgun Gothic"/>
                <a:cs typeface="Malgun Gothic"/>
              </a:rPr>
              <a:t>이미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vs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벌써</a:t>
            </a:r>
            <a:endParaRPr sz="1200">
              <a:latin typeface="Malgun Gothic"/>
              <a:cs typeface="Malgun Gothic"/>
            </a:endParaRPr>
          </a:p>
          <a:p>
            <a:pPr marL="12700" marR="1270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encounter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that </a:t>
            </a:r>
            <a:r>
              <a:rPr sz="1200" dirty="0">
                <a:latin typeface="Malgun Gothic"/>
                <a:cs typeface="Malgun Gothic"/>
              </a:rPr>
              <a:t>has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“already”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</a:t>
            </a:r>
            <a:r>
              <a:rPr sz="1200" spc="-20" dirty="0">
                <a:latin typeface="Malgun Gothic"/>
                <a:cs typeface="Malgun Gothic"/>
              </a:rPr>
              <a:t>mi].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means </a:t>
            </a:r>
            <a:r>
              <a:rPr sz="1200" spc="80" dirty="0">
                <a:latin typeface="Malgun Gothic"/>
                <a:cs typeface="Malgun Gothic"/>
              </a:rPr>
              <a:t>“already”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 </a:t>
            </a:r>
            <a:r>
              <a:rPr sz="1200" spc="75" dirty="0">
                <a:latin typeface="Malgun Gothic"/>
                <a:cs typeface="Malgun Gothic"/>
              </a:rPr>
              <a:t>well,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60" dirty="0">
                <a:latin typeface="Malgun Gothic"/>
                <a:cs typeface="Malgun Gothic"/>
              </a:rPr>
              <a:t> basically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벌써</a:t>
            </a:r>
            <a:r>
              <a:rPr sz="1200" spc="60" dirty="0">
                <a:latin typeface="Malgun Gothic"/>
                <a:cs typeface="Malgun Gothic"/>
              </a:rPr>
              <a:t> seem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have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same </a:t>
            </a:r>
            <a:r>
              <a:rPr sz="1200" dirty="0">
                <a:latin typeface="Malgun Gothic"/>
                <a:cs typeface="Malgun Gothic"/>
              </a:rPr>
              <a:t>meaning,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fact,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distinguish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meanings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difference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between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이미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벌써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whether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aware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the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not.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and/or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speaker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talk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이미.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벌 </a:t>
            </a:r>
            <a:r>
              <a:rPr sz="1200" spc="-20" dirty="0">
                <a:latin typeface="Malgun Gothic"/>
                <a:cs typeface="Malgun Gothic"/>
              </a:rPr>
              <a:t>써.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People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stick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rule,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idea.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81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i-mi hak-gyo-reul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indent="111125">
              <a:lnSpc>
                <a:spcPct val="152800"/>
              </a:lnSpc>
              <a:spcBef>
                <a:spcPts val="5"/>
              </a:spcBef>
              <a:buChar char="-"/>
              <a:tabLst>
                <a:tab pos="12382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probably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person)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since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long </a:t>
            </a:r>
            <a:r>
              <a:rPr sz="1200" dirty="0">
                <a:latin typeface="Malgun Gothic"/>
                <a:cs typeface="Malgun Gothic"/>
              </a:rPr>
              <a:t>before 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beol-sseo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hak-gyo-reul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indent="106045">
              <a:lnSpc>
                <a:spcPct val="152800"/>
              </a:lnSpc>
              <a:buChar char="-"/>
              <a:tabLst>
                <a:tab pos="11874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might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found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recently,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knew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2726"/>
            <a:ext cx="869710" cy="3369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38850" cy="806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100"/>
              </a:spcBef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English,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“what”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“something”, </a:t>
            </a:r>
            <a:r>
              <a:rPr sz="1300" spc="-65" dirty="0">
                <a:latin typeface="Malgun Gothic"/>
                <a:cs typeface="Malgun Gothic"/>
              </a:rPr>
              <a:t>“who”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“someone”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“where”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“somewhere”,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lot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form.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But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there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isn’t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much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except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an </a:t>
            </a:r>
            <a:r>
              <a:rPr sz="1300" spc="-75" dirty="0">
                <a:latin typeface="Malgun Gothic"/>
                <a:cs typeface="Malgun Gothic"/>
              </a:rPr>
              <a:t>ending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add.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182245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order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just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add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(-</a:t>
            </a:r>
            <a:r>
              <a:rPr sz="1300" spc="-40" dirty="0">
                <a:latin typeface="Malgun Gothic"/>
                <a:cs typeface="Malgun Gothic"/>
              </a:rPr>
              <a:t>n-ga)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75" dirty="0">
                <a:latin typeface="Malgun Gothic"/>
                <a:cs typeface="Malgun Gothic"/>
              </a:rPr>
              <a:t>end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“when”,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which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언제.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becomes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언젠가.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90" dirty="0">
                <a:latin typeface="Arial"/>
                <a:cs typeface="Arial"/>
              </a:rPr>
              <a:t>The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same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75" dirty="0">
                <a:latin typeface="Arial"/>
                <a:cs typeface="Arial"/>
              </a:rPr>
              <a:t>rule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5" dirty="0">
                <a:latin typeface="Arial"/>
                <a:cs typeface="Arial"/>
              </a:rPr>
              <a:t>applies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to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some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60" dirty="0">
                <a:latin typeface="Arial"/>
                <a:cs typeface="Arial"/>
              </a:rPr>
              <a:t>other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words.</a:t>
            </a:r>
            <a:endParaRPr sz="1500">
              <a:latin typeface="Arial"/>
              <a:cs typeface="Arial"/>
            </a:endParaRPr>
          </a:p>
          <a:p>
            <a:pPr marL="12700" marR="3850004">
              <a:lnSpc>
                <a:spcPct val="153800"/>
              </a:lnSpc>
              <a:spcBef>
                <a:spcPts val="17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(when)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(someday)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(what)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(something)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(who)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(someone)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190" dirty="0">
                <a:latin typeface="Malgun Gothic"/>
                <a:cs typeface="Malgun Gothic"/>
              </a:rPr>
              <a:t>어디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(where)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(somewhere)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10" dirty="0">
                <a:solidFill>
                  <a:srgbClr val="499BC9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-4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I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States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someday.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States?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5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I’m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Japan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day.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163"/>
            <a:ext cx="869710" cy="3370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2656205" cy="82550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Japan?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14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find?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3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find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Something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뭐가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[mwo-ga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만날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 </a:t>
            </a:r>
            <a:r>
              <a:rPr sz="1300" spc="-70" dirty="0">
                <a:latin typeface="Malgun Gothic"/>
                <a:cs typeface="Malgun Gothic"/>
              </a:rPr>
              <a:t>man-</a:t>
            </a:r>
            <a:r>
              <a:rPr sz="1300" spc="-55" dirty="0">
                <a:latin typeface="Malgun Gothic"/>
                <a:cs typeface="Malgun Gothic"/>
              </a:rPr>
              <a:t>nal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0" dirty="0">
                <a:latin typeface="Malgun Gothic"/>
                <a:cs typeface="Malgun Gothic"/>
              </a:rPr>
              <a:t>Who </a:t>
            </a:r>
            <a:r>
              <a:rPr sz="1300" spc="-35" dirty="0">
                <a:latin typeface="Malgun Gothic"/>
                <a:cs typeface="Malgun Gothic"/>
              </a:rPr>
              <a:t>will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meet?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왔어요.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wa-sseo-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Someone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came.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3091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85205" cy="83121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어디에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[eo-</a:t>
            </a:r>
            <a:r>
              <a:rPr sz="1300" spc="-35" dirty="0">
                <a:latin typeface="Malgun Gothic"/>
                <a:cs typeface="Malgun Gothic"/>
              </a:rPr>
              <a:t>di-e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Where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여기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어딘가에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[eo-din-</a:t>
            </a:r>
            <a:r>
              <a:rPr sz="1300" spc="-40" dirty="0">
                <a:latin typeface="Malgun Gothic"/>
                <a:cs typeface="Malgun Gothic"/>
              </a:rPr>
              <a:t>ga-</a:t>
            </a:r>
            <a:r>
              <a:rPr sz="1300" spc="-50" dirty="0">
                <a:latin typeface="Malgun Gothic"/>
                <a:cs typeface="Malgun Gothic"/>
              </a:rPr>
              <a:t>e</a:t>
            </a:r>
            <a:r>
              <a:rPr sz="1300" spc="2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here.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5080">
              <a:lnSpc>
                <a:spcPct val="153800"/>
              </a:lnSpc>
            </a:pPr>
            <a:r>
              <a:rPr sz="1300" spc="-35" dirty="0">
                <a:latin typeface="Malgun Gothic"/>
                <a:cs typeface="Malgun Gothic"/>
              </a:rPr>
              <a:t>BUT!!!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(And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important!)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like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other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expressions,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rule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not </a:t>
            </a:r>
            <a:r>
              <a:rPr sz="1300" spc="-45" dirty="0">
                <a:latin typeface="Malgun Gothic"/>
                <a:cs typeface="Malgun Gothic"/>
              </a:rPr>
              <a:t>always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everyone.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does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EVEN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mean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to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45" dirty="0">
                <a:latin typeface="Malgun Gothic"/>
                <a:cs typeface="Malgun Gothic"/>
              </a:rPr>
              <a:t>언젠가,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something,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어디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someone.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46990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stronger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than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other </a:t>
            </a:r>
            <a:r>
              <a:rPr sz="1300" spc="-45" dirty="0">
                <a:latin typeface="Malgun Gothic"/>
                <a:cs typeface="Malgun Gothic"/>
              </a:rPr>
              <a:t>words,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but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also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replace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with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situations.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interrogative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form,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really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need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pay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attention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your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intonation.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emphasis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should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verbs,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not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actual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interrogative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themselves.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solidFill>
                  <a:srgbClr val="64B3DF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뭐)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buy?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샀어요)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buy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언제)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486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347470"/>
            <a:ext cx="568261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China?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5" dirty="0">
                <a:latin typeface="Malgun Gothic"/>
                <a:cs typeface="Malgun Gothic"/>
              </a:rPr>
              <a:t> 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거예요?)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Are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5" dirty="0">
                <a:latin typeface="Malgun Gothic"/>
                <a:cs typeface="Malgun Gothic"/>
              </a:rPr>
              <a:t> going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China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someday/one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these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days?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592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 marL="104139" marR="5461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essential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[-(eu)se-yo]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[swi-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[swi-se-yo]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pick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choose.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jeob-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jeo-beu-se-yo]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Exception: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576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variations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honorific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[-si]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included.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particular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2700" marR="4956810" indent="170815">
              <a:lnSpc>
                <a:spcPts val="2500"/>
              </a:lnSpc>
              <a:spcBef>
                <a:spcPts val="1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세 시에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오세요. 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 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144770" indent="170815">
              <a:lnSpc>
                <a:spcPct val="173600"/>
              </a:lnSpc>
              <a:buAutoNum type="arabicPeriod" startAt="2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공부하세요! [gong-bu-ha-se-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yo!]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Study!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studies!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빨리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 i-ra-se-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hurry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done!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쉬세요.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저한테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파세요.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616700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조심하세요.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jo-sim-ha-se-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careful!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Some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fixed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expressions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using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-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세요:</a:t>
            </a:r>
            <a:endParaRPr sz="16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어서오세요. [eo-seo-o-se-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계세요.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주무세요.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ju-mu-se-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0059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 marL="104139" marR="1905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85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65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erally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위해서)”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automatically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please.”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“아이스크림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사세요(=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cream)”,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yourself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friends”,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아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who’s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7702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04139" marR="56515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conjunctive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begin-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“however”.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520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= 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 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5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0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그렇지만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그런데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both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 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exam- ples.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그렇지만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“그렇지만”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3735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도우세요!”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돕다,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me!”.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natural.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가르치다 [ga-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reu-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chi-da]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teach</a:t>
            </a:r>
            <a:endParaRPr sz="1200">
              <a:latin typeface="Malgun Gothic"/>
              <a:cs typeface="Malgun Gothic"/>
            </a:endParaRPr>
          </a:p>
          <a:p>
            <a:pPr marL="136525" marR="12242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가르치세요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unknown)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ssi-han-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경은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 startAt="2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보다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[bo-da]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I’d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appreciate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927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familiar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87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softer.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영어를 배우고 있어요. 도와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bae-u-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4840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1569085" indent="170815">
              <a:lnSpc>
                <a:spcPct val="1736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 줄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배 고파요. 김밥 사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go-pa-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hungry.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kimbap.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무서워요. 같이 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[mu-seo-wo-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scared.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593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(eu)ro].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Construction: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으로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27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ingredients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disease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hap-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pened,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3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identity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below.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나무로 만들다 [na-mu-ro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man-deul-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(wood)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make)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(something)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wood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왼쪽으로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[oen-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(left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side)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side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(street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road)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path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road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3655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[pe-neu-ro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(pen)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write)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pen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[han-gu-geo-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ma-ra-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(Korean)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talk)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6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치즈로 유명하다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[chi-jeu-ro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myeong-ha-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(cheese)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유명하다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famous)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famous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cheese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7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[sa-go-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 da-chi-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(accident) 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다치다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get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hurt)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in(from)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accident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뭐로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만들었어요?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man-deu-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택시로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taek-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taxi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2750820" cy="33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버스로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[beo-seu-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 친구로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생각해요?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saeng-ga-kae-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출구로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나오세요.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chul-gu-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na-o-se-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7354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다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[da]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all,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entirely,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whole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EC008C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 =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adjectives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adverbs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challenge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translators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interpreters,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keeping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다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[da]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왔어요?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yet?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it?)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everybody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6465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397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stronger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influence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ad-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coffee”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(마시다).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 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book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FAQ</a:t>
            </a:r>
            <a:endParaRPr sz="1600">
              <a:latin typeface="Malgun Gothic"/>
              <a:cs typeface="Malgun Gothic"/>
            </a:endParaRPr>
          </a:p>
          <a:p>
            <a:pPr marL="136525" marR="243204">
              <a:lnSpc>
                <a:spcPts val="2500"/>
              </a:lnSpc>
              <a:spcBef>
                <a:spcPts val="1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modifies verbs?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bu].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275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80340" marR="5080" algn="just">
              <a:lnSpc>
                <a:spcPct val="173600"/>
              </a:lnSpc>
              <a:spcBef>
                <a:spcPts val="13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proper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most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[da].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더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[deo]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 [deo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 사고 싶어요. [deo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better?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2095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explanation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modifying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싶어요,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분 기다려 주세요.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기다려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839584" cy="90830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21.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전화 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phone?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준비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jun-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preparation..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preparation.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싶으면,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si-peu-myeon,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o-seoyo.]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84" y="378083"/>
            <a:ext cx="6527727" cy="92858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01484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그런데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“그런데”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#1,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facts</a:t>
            </a:r>
            <a:endParaRPr sz="1200">
              <a:latin typeface="Malgun Gothic"/>
              <a:cs typeface="Malgun Gothic"/>
            </a:endParaRPr>
          </a:p>
          <a:p>
            <a:pPr marL="136525" marR="4826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appointed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#2,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implying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summary,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5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contrast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그렇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occurred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background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information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그렇지만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663" y="748054"/>
            <a:ext cx="6616341" cy="9399117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5"/>
            <a:ext cx="6725284" cy="2051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800">
              <a:latin typeface="Trebuchet MS"/>
              <a:cs typeface="Trebuchet MS"/>
            </a:endParaRPr>
          </a:p>
          <a:p>
            <a:pPr marL="180340" marR="5080">
              <a:lnSpc>
                <a:spcPct val="166700"/>
              </a:lnSpc>
            </a:pP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grammar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introduced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TalkToMeInKorean’s </a:t>
            </a:r>
            <a:r>
              <a:rPr sz="1200" b="1" dirty="0">
                <a:latin typeface="Malgun Gothic"/>
                <a:cs typeface="Malgun Gothic"/>
              </a:rPr>
              <a:t>Level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2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les- </a:t>
            </a:r>
            <a:r>
              <a:rPr sz="1200" b="1" dirty="0">
                <a:latin typeface="Malgun Gothic"/>
                <a:cs typeface="Malgun Gothic"/>
              </a:rPr>
              <a:t>sons</a:t>
            </a:r>
            <a:r>
              <a:rPr sz="1200" dirty="0">
                <a:latin typeface="Malgun Gothic"/>
                <a:cs typeface="Malgun Gothic"/>
              </a:rPr>
              <a:t>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First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alone,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without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transcript,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check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much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comparing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understanding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original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text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as </a:t>
            </a:r>
            <a:r>
              <a:rPr sz="1200" dirty="0">
                <a:latin typeface="Malgun Gothic"/>
                <a:cs typeface="Malgun Gothic"/>
              </a:rPr>
              <a:t>well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translation.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875246"/>
            <a:ext cx="6572884" cy="636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6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endParaRPr sz="1400">
              <a:latin typeface="Malgun Gothic"/>
              <a:cs typeface="Malgun Gothic"/>
            </a:endParaRPr>
          </a:p>
          <a:p>
            <a:pPr marL="12700" marR="3632835">
              <a:lnSpc>
                <a:spcPts val="2700"/>
              </a:lnSpc>
              <a:spcBef>
                <a:spcPts val="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 marR="25400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5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334645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143375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2700" marR="282067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12700" marR="15259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2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405765" marR="71755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70" dirty="0">
                <a:latin typeface="Malgun Gothic"/>
                <a:cs typeface="Malgun Gothic"/>
              </a:rPr>
              <a:t>시 </a:t>
            </a:r>
            <a:r>
              <a:rPr sz="1200" dirty="0">
                <a:latin typeface="Malgun Gothic"/>
                <a:cs typeface="Malgun Gothic"/>
              </a:rPr>
              <a:t>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25" dirty="0">
                <a:latin typeface="Malgun Gothic"/>
                <a:cs typeface="Malgun Gothic"/>
              </a:rPr>
              <a:t>공부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2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2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3"/>
            <a:ext cx="3469004" cy="14363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800">
              <a:latin typeface="Trebuchet MS"/>
              <a:cs typeface="Trebuchet MS"/>
            </a:endParaRPr>
          </a:p>
          <a:p>
            <a:pPr marL="628015">
              <a:lnSpc>
                <a:spcPct val="100000"/>
              </a:lnSpc>
            </a:pP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34315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928" y="2260202"/>
            <a:ext cx="6681470" cy="671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+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English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Translation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57683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</a:t>
            </a:r>
            <a:endParaRPr sz="1200">
              <a:latin typeface="Malgun Gothic"/>
              <a:cs typeface="Malgun Gothic"/>
            </a:endParaRPr>
          </a:p>
          <a:p>
            <a:pPr marL="12700" marR="383222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Saturday?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405765" marR="50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Sunday,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(Sigh)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what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  <a:p>
            <a:pPr marL="12700" marR="435927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23012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Wow...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25196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 marR="364871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little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bit.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6885305" cy="8115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 marL="217804" marR="4235450">
              <a:lnSpc>
                <a:spcPct val="187500"/>
              </a:lnSpc>
              <a:spcBef>
                <a:spcPts val="147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Japanese,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17804" marR="2005964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friend.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easier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Chinese?</a:t>
            </a:r>
            <a:endParaRPr sz="1200">
              <a:latin typeface="Malgun Gothic"/>
              <a:cs typeface="Malgun Gothic"/>
            </a:endParaRPr>
          </a:p>
          <a:p>
            <a:pPr marL="217804" marR="147256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1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difficult.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me.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good!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languages.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217804" marR="508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Great!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25" dirty="0">
                <a:latin typeface="Malgun Gothic"/>
                <a:cs typeface="Malgun Gothic"/>
              </a:rPr>
              <a:t>시에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611505" marR="1447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finishes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Minho,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  <a:p>
            <a:pPr marL="611505" marR="111760" indent="-393700">
              <a:lnSpc>
                <a:spcPct val="166700"/>
              </a:lnSpc>
              <a:spcBef>
                <a:spcPts val="295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35" dirty="0">
                <a:latin typeface="Malgun Gothic"/>
                <a:cs typeface="Malgun Gothic"/>
              </a:rPr>
              <a:t>공부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6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Let’s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5" dirty="0"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217804" marR="44977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OK.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IF...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early.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88207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800">
              <a:latin typeface="Trebuchet MS"/>
              <a:cs typeface="Trebuchet MS"/>
            </a:endParaRPr>
          </a:p>
          <a:p>
            <a:pPr marL="172720">
              <a:lnSpc>
                <a:spcPct val="100000"/>
              </a:lnSpc>
            </a:pPr>
            <a:r>
              <a:rPr sz="1400" b="1" dirty="0">
                <a:latin typeface="Malgun Gothic"/>
                <a:cs typeface="Malgun Gothic"/>
              </a:rPr>
              <a:t>Vocabulary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Breakdown</a:t>
            </a:r>
            <a:endParaRPr sz="1400">
              <a:latin typeface="Malgun Gothic"/>
              <a:cs typeface="Malgun Gothic"/>
            </a:endParaRPr>
          </a:p>
          <a:p>
            <a:pPr marL="172720" marR="2016125">
              <a:lnSpc>
                <a:spcPct val="120800"/>
              </a:lnSpc>
              <a:spcBef>
                <a:spcPts val="1700"/>
              </a:spcBef>
            </a:pPr>
            <a:r>
              <a:rPr sz="1200" dirty="0">
                <a:latin typeface="Malgun Gothic"/>
                <a:cs typeface="Malgun Gothic"/>
              </a:rPr>
              <a:t>이번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토요일 = </a:t>
            </a:r>
            <a:r>
              <a:rPr sz="1200" spc="-10" dirty="0">
                <a:latin typeface="Malgun Gothic"/>
                <a:cs typeface="Malgun Gothic"/>
              </a:rPr>
              <a:t>Saturday </a:t>
            </a:r>
            <a:r>
              <a:rPr sz="1200" dirty="0">
                <a:latin typeface="Malgun Gothic"/>
                <a:cs typeface="Malgun Gothic"/>
              </a:rPr>
              <a:t>뭐 = </a:t>
            </a:r>
            <a:r>
              <a:rPr sz="1200" spc="-20" dirty="0">
                <a:latin typeface="Malgun Gothic"/>
                <a:cs typeface="Malgun Gothic"/>
              </a:rPr>
              <a:t>what</a:t>
            </a:r>
            <a:endParaRPr sz="1200">
              <a:latin typeface="Malgun Gothic"/>
              <a:cs typeface="Malgun Gothic"/>
            </a:endParaRPr>
          </a:p>
          <a:p>
            <a:pPr marL="172720" marR="20866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일하다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72720" marR="20339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also </a:t>
            </a:r>
            <a:r>
              <a:rPr sz="1200" dirty="0">
                <a:latin typeface="Malgun Gothic"/>
                <a:cs typeface="Malgun Gothic"/>
              </a:rPr>
              <a:t>그리고 = </a:t>
            </a:r>
            <a:r>
              <a:rPr sz="1200" spc="-25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일요일 = </a:t>
            </a:r>
            <a:r>
              <a:rPr sz="1200" spc="-10" dirty="0">
                <a:latin typeface="Malgun Gothic"/>
                <a:cs typeface="Malgun Gothic"/>
              </a:rPr>
              <a:t>Sunday </a:t>
            </a:r>
            <a:r>
              <a:rPr sz="1200" dirty="0">
                <a:latin typeface="Malgun Gothic"/>
                <a:cs typeface="Malgun Gothic"/>
              </a:rPr>
              <a:t>요즘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days </a:t>
            </a:r>
            <a:r>
              <a:rPr sz="1200" dirty="0">
                <a:latin typeface="Malgun Gothic"/>
                <a:cs typeface="Malgun Gothic"/>
              </a:rPr>
              <a:t>진짜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 marR="187325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바쁘다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busy </a:t>
            </a:r>
            <a:r>
              <a:rPr sz="1200" dirty="0">
                <a:latin typeface="Malgun Gothic"/>
                <a:cs typeface="Malgun Gothic"/>
              </a:rPr>
              <a:t>한숨 = </a:t>
            </a:r>
            <a:r>
              <a:rPr sz="1200" spc="-20" dirty="0">
                <a:latin typeface="Malgun Gothic"/>
                <a:cs typeface="Malgun Gothic"/>
              </a:rPr>
              <a:t>sigh</a:t>
            </a:r>
            <a:endParaRPr sz="1200">
              <a:latin typeface="Malgun Gothic"/>
              <a:cs typeface="Malgun Gothic"/>
            </a:endParaRPr>
          </a:p>
          <a:p>
            <a:pPr marL="172720" marR="2380615" algn="just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일본 = </a:t>
            </a:r>
            <a:r>
              <a:rPr sz="1200" spc="-25" dirty="0">
                <a:latin typeface="Malgun Gothic"/>
                <a:cs typeface="Malgun Gothic"/>
              </a:rPr>
              <a:t>Japan </a:t>
            </a:r>
            <a:r>
              <a:rPr sz="1200" dirty="0">
                <a:latin typeface="Malgun Gothic"/>
                <a:cs typeface="Malgun Gothic"/>
              </a:rPr>
              <a:t>가다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 </a:t>
            </a:r>
            <a:r>
              <a:rPr sz="1200" dirty="0">
                <a:latin typeface="Malgun Gothic"/>
                <a:cs typeface="Malgun Gothic"/>
              </a:rPr>
              <a:t>혼자 = </a:t>
            </a:r>
            <a:r>
              <a:rPr sz="1200" spc="-10" dirty="0">
                <a:latin typeface="Malgun Gothic"/>
                <a:cs typeface="Malgun Gothic"/>
              </a:rPr>
              <a:t>alone</a:t>
            </a:r>
            <a:endParaRPr sz="1200">
              <a:latin typeface="Malgun Gothic"/>
              <a:cs typeface="Malgun Gothic"/>
            </a:endParaRPr>
          </a:p>
          <a:p>
            <a:pPr marL="172720" marR="1896745">
              <a:lnSpc>
                <a:spcPct val="120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일본어 = </a:t>
            </a:r>
            <a:r>
              <a:rPr sz="1200" spc="-10" dirty="0">
                <a:latin typeface="Malgun Gothic"/>
                <a:cs typeface="Malgun Gothic"/>
              </a:rPr>
              <a:t>Japanese </a:t>
            </a:r>
            <a:r>
              <a:rPr sz="1200" dirty="0">
                <a:latin typeface="Malgun Gothic"/>
                <a:cs typeface="Malgun Gothic"/>
              </a:rPr>
              <a:t>조금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little </a:t>
            </a:r>
            <a:r>
              <a:rPr sz="1200" dirty="0">
                <a:latin typeface="Malgun Gothic"/>
                <a:cs typeface="Malgun Gothic"/>
              </a:rPr>
              <a:t>가르치다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teach </a:t>
            </a:r>
            <a:r>
              <a:rPr sz="1200" dirty="0">
                <a:latin typeface="Malgun Gothic"/>
                <a:cs typeface="Malgun Gothic"/>
              </a:rPr>
              <a:t>아직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yet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친구 = </a:t>
            </a:r>
            <a:r>
              <a:rPr sz="1200" spc="-10" dirty="0">
                <a:latin typeface="Malgun Gothic"/>
                <a:cs typeface="Malgun Gothic"/>
              </a:rPr>
              <a:t>friend </a:t>
            </a:r>
            <a:r>
              <a:rPr sz="1200" dirty="0">
                <a:latin typeface="Malgun Gothic"/>
                <a:cs typeface="Malgun Gothic"/>
              </a:rPr>
              <a:t>한테서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from </a:t>
            </a:r>
            <a:r>
              <a:rPr sz="1200" dirty="0">
                <a:latin typeface="Malgun Gothic"/>
                <a:cs typeface="Malgun Gothic"/>
              </a:rPr>
              <a:t>배우다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learn </a:t>
            </a:r>
            <a:r>
              <a:rPr sz="1200" dirty="0">
                <a:latin typeface="Malgun Gothic"/>
                <a:cs typeface="Malgun Gothic"/>
              </a:rPr>
              <a:t>중국어 = </a:t>
            </a:r>
            <a:r>
              <a:rPr sz="1200" spc="-10" dirty="0">
                <a:latin typeface="Malgun Gothic"/>
                <a:cs typeface="Malgun Gothic"/>
              </a:rPr>
              <a:t>Chinese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 marL="172720" marR="2044064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-보다 = </a:t>
            </a:r>
            <a:r>
              <a:rPr sz="1200" spc="-20" dirty="0">
                <a:latin typeface="Malgun Gothic"/>
                <a:cs typeface="Malgun Gothic"/>
              </a:rPr>
              <a:t>than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쉽다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easy </a:t>
            </a:r>
            <a:r>
              <a:rPr sz="1200" dirty="0">
                <a:latin typeface="Malgun Gothic"/>
                <a:cs typeface="Malgun Gothic"/>
              </a:rPr>
              <a:t>별로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very </a:t>
            </a:r>
            <a:r>
              <a:rPr sz="1200" dirty="0">
                <a:latin typeface="Malgun Gothic"/>
                <a:cs typeface="Malgun Gothic"/>
              </a:rPr>
              <a:t>안 = </a:t>
            </a:r>
            <a:r>
              <a:rPr sz="1200" spc="-25" dirty="0">
                <a:latin typeface="Malgun Gothic"/>
                <a:cs typeface="Malgun Gothic"/>
              </a:rPr>
              <a:t>not</a:t>
            </a:r>
            <a:endParaRPr sz="1200">
              <a:latin typeface="Malgun Gothic"/>
              <a:cs typeface="Malgun Gothic"/>
            </a:endParaRPr>
          </a:p>
          <a:p>
            <a:pPr marL="172720" marR="16802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어렵다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difficult </a:t>
            </a:r>
            <a:r>
              <a:rPr sz="1200" dirty="0">
                <a:latin typeface="Malgun Gothic"/>
                <a:cs typeface="Malgun Gothic"/>
              </a:rPr>
              <a:t>만약 = </a:t>
            </a:r>
            <a:r>
              <a:rPr sz="1200" spc="-25" dirty="0"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정말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-랑 =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172720" marR="18954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같이 = </a:t>
            </a:r>
            <a:r>
              <a:rPr sz="1200" spc="-10" dirty="0">
                <a:latin typeface="Malgun Gothic"/>
                <a:cs typeface="Malgun Gothic"/>
              </a:rPr>
              <a:t>together </a:t>
            </a:r>
            <a:r>
              <a:rPr sz="1200" dirty="0">
                <a:latin typeface="Malgun Gothic"/>
                <a:cs typeface="Malgun Gothic"/>
              </a:rPr>
              <a:t>공부하다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39395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좋다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good</a:t>
            </a:r>
            <a:endParaRPr sz="1200">
              <a:latin typeface="Malgun Gothic"/>
              <a:cs typeface="Malgun Gothic"/>
            </a:endParaRPr>
          </a:p>
          <a:p>
            <a:pPr marL="180340" marR="142811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 </a:t>
            </a:r>
            <a:r>
              <a:rPr sz="1200" dirty="0">
                <a:latin typeface="Malgun Gothic"/>
                <a:cs typeface="Malgun Gothic"/>
              </a:rPr>
              <a:t>좋아하다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80340" marR="16783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몇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끝나다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finish</a:t>
            </a:r>
            <a:endParaRPr sz="1200">
              <a:latin typeface="Malgun Gothic"/>
              <a:cs typeface="Malgun Gothic"/>
            </a:endParaRPr>
          </a:p>
          <a:p>
            <a:pPr marL="180340" marR="1736089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아홉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9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dirty="0">
                <a:latin typeface="Malgun Gothic"/>
                <a:cs typeface="Malgun Gothic"/>
              </a:rPr>
              <a:t>너무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really </a:t>
            </a:r>
            <a:r>
              <a:rPr sz="1200" dirty="0">
                <a:latin typeface="Malgun Gothic"/>
                <a:cs typeface="Malgun Gothic"/>
              </a:rPr>
              <a:t>그래서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therefore </a:t>
            </a:r>
            <a:r>
              <a:rPr sz="1200" dirty="0">
                <a:latin typeface="Malgun Gothic"/>
                <a:cs typeface="Malgun Gothic"/>
              </a:rPr>
              <a:t>못 = </a:t>
            </a:r>
            <a:r>
              <a:rPr sz="1200" spc="-10" dirty="0">
                <a:latin typeface="Malgun Gothic"/>
                <a:cs typeface="Malgun Gothic"/>
              </a:rPr>
              <a:t>can’t</a:t>
            </a:r>
            <a:endParaRPr sz="1200">
              <a:latin typeface="Malgun Gothic"/>
              <a:cs typeface="Malgun Gothic"/>
            </a:endParaRPr>
          </a:p>
          <a:p>
            <a:pPr marL="180340" marR="15271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그런데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way </a:t>
            </a:r>
            <a:r>
              <a:rPr sz="1200" dirty="0">
                <a:latin typeface="Malgun Gothic"/>
                <a:cs typeface="Malgun Gothic"/>
              </a:rPr>
              <a:t>여섯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6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 marL="180340" marR="220535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일찍 = </a:t>
            </a:r>
            <a:r>
              <a:rPr sz="1200" spc="-10" dirty="0">
                <a:latin typeface="Malgun Gothic"/>
                <a:cs typeface="Malgun Gothic"/>
              </a:rPr>
              <a:t>early </a:t>
            </a:r>
            <a:r>
              <a:rPr sz="1200" dirty="0">
                <a:latin typeface="Malgun Gothic"/>
                <a:cs typeface="Malgun Gothic"/>
              </a:rPr>
              <a:t>말하다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tell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22876</Words>
  <Application>Microsoft Office PowerPoint</Application>
  <PresentationFormat>Custom</PresentationFormat>
  <Paragraphs>2101</Paragraphs>
  <Slides>95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L2L25</dc:title>
  <cp:lastModifiedBy>PNE</cp:lastModifiedBy>
  <cp:revision>3</cp:revision>
  <dcterms:created xsi:type="dcterms:W3CDTF">2024-03-12T05:14:09Z</dcterms:created>
  <dcterms:modified xsi:type="dcterms:W3CDTF">2024-03-12T05:26:10Z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2010-04-15T00:00:00Z</vt:filetime>
  </property>
  <property fmtid="{D5CDD505-2E9C-101B-9397-08002B2CF9AE}" pid="3" name="Creator">
    <vt:lpwstr>Adobe InDesign CS3 (5.0)</vt:lpwstr>
  </property>
  <property fmtid="{D5CDD505-2E9C-101B-9397-08002B2CF9AE}" pid="4" name="LastSaved">
    <vt:filetime>2024-03-12T00:00:00Z</vt:filetime>
  </property>
  <property fmtid="{D5CDD505-2E9C-101B-9397-08002B2CF9AE}" pid="5" name="Producer">
    <vt:lpwstr>Adobe PDF Library 8.0</vt:lpwstr>
  </property>
</Properties>
</file>