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2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2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7925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69734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  <a:p>
            <a:pPr marL="104139" marR="5080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you 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invite others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something with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ask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“shall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 do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together?”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 times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 assumptions and ask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yourself 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weather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“what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that?”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purposes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more!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 dirty="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-(으)ㄹ까요?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[-(eu)l-kka-yo?]</a:t>
            </a:r>
            <a:endParaRPr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Usage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#1</a:t>
            </a:r>
            <a:endParaRPr sz="1200" dirty="0">
              <a:latin typeface="Malgun Gothic"/>
              <a:cs typeface="Malgun Gothic"/>
            </a:endParaRPr>
          </a:p>
          <a:p>
            <a:pPr marL="2197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oneself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question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showing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doubt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endParaRPr sz="120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 dirty="0">
              <a:latin typeface="Malgun Gothic"/>
              <a:cs typeface="Malgun Gothic"/>
            </a:endParaRPr>
          </a:p>
          <a:p>
            <a:pPr marL="104139" marR="45250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wonder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bag?”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alright?”</a:t>
            </a:r>
            <a:endParaRPr sz="1200" dirty="0">
              <a:latin typeface="Malgun Gothic"/>
              <a:cs typeface="Malgun Gothic"/>
            </a:endParaRPr>
          </a:p>
          <a:p>
            <a:pPr marL="104139" marR="48272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tomorrow?”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say?”</a:t>
            </a:r>
            <a:endParaRPr sz="120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Usage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#2</a:t>
            </a:r>
            <a:endParaRPr sz="1200" dirty="0">
              <a:latin typeface="Malgun Gothic"/>
              <a:cs typeface="Malgun Gothic"/>
            </a:endParaRPr>
          </a:p>
          <a:p>
            <a:pPr marL="2197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question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attracting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attention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others</a:t>
            </a:r>
            <a:endParaRPr sz="120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 dirty="0">
              <a:latin typeface="Malgun Gothic"/>
              <a:cs typeface="Malgun Gothic"/>
            </a:endParaRPr>
          </a:p>
          <a:p>
            <a:pPr marL="104139" marR="28606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“Why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did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happen? What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think,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everyone?”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life is?”</a:t>
            </a:r>
            <a:endParaRPr sz="120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Usage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#3</a:t>
            </a:r>
            <a:endParaRPr sz="1200" dirty="0">
              <a:latin typeface="Malgun Gothic"/>
              <a:cs typeface="Malgun Gothic"/>
            </a:endParaRPr>
          </a:p>
          <a:p>
            <a:pPr marL="2197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Suggesting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570345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so,)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study.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(Since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circumstances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this,)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study.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mind,)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study.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(Here,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think “Oh,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study.”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study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then.”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anything, but after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wait 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person’s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reaction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anything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갈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거예요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vs.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갈게요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(there),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too.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too.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저도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gal-ge-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too(,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don’t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mind).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too.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(OK,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since 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so,)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summary, you use -(으)ㄹ게요 (instead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when: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plan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according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other person said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180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91135" marR="21590">
              <a:lnSpc>
                <a:spcPct val="173600"/>
              </a:lnSpc>
              <a:spcBef>
                <a:spcPts val="1390"/>
              </a:spcBef>
              <a:buAutoNum type="arabicPeriod" startAt="2"/>
              <a:tabLst>
                <a:tab pos="3625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thinks by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saying 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their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reac-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tion</a:t>
            </a:r>
            <a:endParaRPr sz="1200">
              <a:latin typeface="Malgun Gothic"/>
              <a:cs typeface="Malgun Gothic"/>
            </a:endParaRPr>
          </a:p>
          <a:p>
            <a:pPr marL="361950" indent="-171450">
              <a:lnSpc>
                <a:spcPct val="100000"/>
              </a:lnSpc>
              <a:spcBef>
                <a:spcPts val="1060"/>
              </a:spcBef>
              <a:buAutoNum type="arabicPeriod" startAt="2"/>
              <a:tabLst>
                <a:tab pos="3625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decide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 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because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person said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sentences:</a:t>
            </a:r>
            <a:endParaRPr sz="1600">
              <a:latin typeface="Malgun Gothic"/>
              <a:cs typeface="Malgun Gothic"/>
            </a:endParaRPr>
          </a:p>
          <a:p>
            <a:pPr marL="368300" indent="-177800">
              <a:lnSpc>
                <a:spcPct val="100000"/>
              </a:lnSpc>
              <a:spcBef>
                <a:spcPts val="980"/>
              </a:spcBef>
              <a:buFont typeface="Malgun Gothic"/>
              <a:buAutoNum type="arabicPeriod"/>
              <a:tabLst>
                <a:tab pos="368935" algn="l"/>
              </a:tabLst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어디예요?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나갈게요.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eo-di-ye-yo?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na-gal-ge-yo.]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now?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 out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91135" marR="5270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mind/if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to/unless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to/what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think about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that?)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지금 나갈 거예요,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is,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anyway,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probably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unrelated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place.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68300" indent="-177800">
              <a:lnSpc>
                <a:spcPct val="100000"/>
              </a:lnSpc>
              <a:spcBef>
                <a:spcPts val="5"/>
              </a:spcBef>
              <a:buFont typeface="Malgun Gothic"/>
              <a:buAutoNum type="arabicPeriod" startAt="2"/>
              <a:tabLst>
                <a:tab pos="368935" algn="l"/>
              </a:tabLst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갈게요.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gal-ge-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an-n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eong-h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e-se-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go.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care.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unless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want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longer/unless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there’s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longer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91135" marR="50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갈 거예요,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not,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 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most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 want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other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ask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stay,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asked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61950" indent="-171450">
              <a:lnSpc>
                <a:spcPct val="100000"/>
              </a:lnSpc>
              <a:buFont typeface="Malgun Gothic"/>
              <a:buAutoNum type="arabicPeriod" startAt="3"/>
              <a:tabLst>
                <a:tab pos="362585" algn="l"/>
              </a:tabLst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그래요?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다시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할게요.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[geu-rae-yo?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da-si hal-ge-yo.]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again.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314190" cy="176783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4시쯤에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갈게요.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괜찮아요?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ne-si-jjeu-me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gal-ge-yo.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gwaen-cha-na-yo?]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around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alright?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7684" cy="89535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53035" marR="24765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 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another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connect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 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[-go]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our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les-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sons;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[-go]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independent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necessarily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Malgun Gothic"/>
              <a:cs typeface="Malgun Gothic"/>
            </a:endParaRPr>
          </a:p>
          <a:p>
            <a:pPr marL="153035" marR="5080">
              <a:lnSpc>
                <a:spcPct val="151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hand,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-아/어/여+서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endParaRPr sz="1200">
              <a:latin typeface="Malgun Gothic"/>
              <a:cs typeface="Malgun Gothic"/>
            </a:endParaRPr>
          </a:p>
          <a:p>
            <a:pPr marL="153035" marR="650240">
              <a:lnSpc>
                <a:spcPct val="3472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conjunctions- 그리고 and 그래서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(from Level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 Lesson 3)?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[geu-ri-go]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“and,”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[geu-rae-seo]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“therefore/so”.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1447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 ending -고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[-go] has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 as 그리고 [geu-ri-go], and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아/어/여+서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그래서 [geu-rae-seo].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 at the construction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-아/어/여+서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mo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detail.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19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[meok-da]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먹어서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 marR="4134485">
              <a:lnSpc>
                <a:spcPct val="1597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[man-deul-da]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만들어서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9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해서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42810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와서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7528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result</a:t>
            </a:r>
            <a:endParaRPr sz="12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752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first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752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purpose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for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usages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result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(can’t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 가요.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wa-seo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ga-yo.]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ga-sseo-yo.]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rained,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(Today,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busy.)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movie.)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오늘은 바빠서 영화를 못 봐요.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[o-neu-reun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ba-ppa-seo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bwa-yo.]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5717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반갑다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glad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94170" cy="8680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반갑습니다.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[man-na-seo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ban-gap-seum-ni-da]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glad.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nice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반가워요.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[man-na-seo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ban-ga-wo-yo]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glad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(Less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formal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first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공원에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park)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공원에 가서 책을 읽을 거예요.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[gong-wo-ne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chae-geul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il-geul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park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Note: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 “I’m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park,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I’m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book.”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친구를 만나서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밥을 먹♘어요.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[chin-gu-reul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man-na-seo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ba-beul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meo-geo-sseo-yo.]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200">
              <a:latin typeface="Malgun Gothic"/>
              <a:cs typeface="Malgun Gothic"/>
            </a:endParaRPr>
          </a:p>
          <a:p>
            <a:pPr marL="180340" marR="3429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met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 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 cases,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that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met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 AND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 that.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친구를 만나서 밥을 먹을 거예요.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[chin-gu-reul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man-na-seo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ba-beul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meo-geul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endParaRPr sz="14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purpose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3075" cy="8016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rebuchet MS"/>
              <a:cs typeface="Trebuchet MS"/>
            </a:endParaRPr>
          </a:p>
          <a:p>
            <a:pPr marL="1911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모으다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save up,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do what)</a:t>
            </a:r>
            <a:endParaRPr sz="1200">
              <a:latin typeface="Malgun Gothic"/>
              <a:cs typeface="Malgun Gothic"/>
            </a:endParaRPr>
          </a:p>
          <a:p>
            <a:pPr marL="191135" marR="2794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 모아서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 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 (do-neul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mo-a-seo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What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money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save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up?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do?)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케익을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cake)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give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friend)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케익을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[ke-i-geul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chin-gu-han-te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to/and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give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endParaRPr sz="14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91135" marR="50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-에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따라서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tta-ra-seo]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according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계획에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따라서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진행하겠습니다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[gye-hoe-ge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tta-ra-seo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jin-haeng-ha-ge-sseum-ni-da.]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proceed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according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예를 들어서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example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예를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들어서, 이렇게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deu-reo-seo,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i-reo-ke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39105" cy="91090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ga-seo mwo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After you go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2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서울에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[seo-u-re wa-seo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jo-a-yo.]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glad.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glad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술을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너무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마셔서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머리가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[su-reul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neo-mu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ma-ni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ma-syeo-seo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meo-ri-ga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a-pa-yo.]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drank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 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있♘어요. [bi-ga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i-sseo-sseo-yo.]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stayed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친구들을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[yo-jeu-me ba-ppa-seo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chin-gu-deu-reul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man-na-yo.]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6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열심히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장학금을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받을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[yeol-sim-hi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gong-bu-hae-seo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jang-hak-geu-meul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ba-deul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 hard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get/and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scholarship.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7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너무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neo-mu jae-mi-i-sseo-seo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mae-il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gong-bu-ha-go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studying 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9905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else.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(i.e.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angel,”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coffee,”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my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teacher.”)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how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비슷하다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[bi-seu-ta-da]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similar</a:t>
            </a:r>
            <a:endParaRPr sz="16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980"/>
              </a:spcBef>
              <a:buChar char="-"/>
              <a:tabLst>
                <a:tab pos="26987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tense: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[bi-seu-tae-yo]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31F20"/>
              </a:buClr>
              <a:buFont typeface="Malgun Gothic"/>
              <a:buChar char="-"/>
            </a:pPr>
            <a:endParaRPr sz="1600">
              <a:latin typeface="Malgun Gothic"/>
              <a:cs typeface="Malgun Gothic"/>
            </a:endParaRPr>
          </a:p>
          <a:p>
            <a:pPr marL="153035" marR="93345">
              <a:lnSpc>
                <a:spcPct val="145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particle that means “with”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“together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7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-랑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-하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고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(Go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ack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2 Lesson 4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evie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26085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A랑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비슷해요. [A-rang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bi-seu-tae-yo.]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B하고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[B-ha-go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bi-seu-tae-yo.]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도쿄는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서울하고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Tokyo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참외는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멜론하고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참외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fruit)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melon.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same”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[gat-da]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same</a:t>
            </a:r>
            <a:endParaRPr sz="16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980"/>
              </a:spcBef>
              <a:buChar char="-"/>
              <a:tabLst>
                <a:tab pos="26987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tense: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[ga-ta-yo]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A랑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A하고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[A-ha-go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B-neun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903720" cy="8720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03200" marR="1936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이거랑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이거랑 같아요? [i-geo-rang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i-geo-rang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ga-ta-yo?]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우리는 나이가 같아요. [u-ri-neun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na-i-ga ga-ta-yo.]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age. (lit. “For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same.”)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know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 else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-랑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-랑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203200" marR="612140">
              <a:lnSpc>
                <a:spcPct val="1302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같다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[gat-da]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same”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without the </a:t>
            </a:r>
            <a:r>
              <a:rPr sz="1600" b="1" spc="-5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particle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-랑 or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-하고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Construction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같다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03200" marR="2806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 같아요.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[keo-pi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거짓말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[geo-jit-mal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lie.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 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sounds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lie.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로봇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[ro-bot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ga-ta-yo]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robot.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robot.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robot.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sentences: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사람은 로봇 같아요.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sa-ram-eu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o-bo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robot.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천사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[gyeong-eun ssi-neun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cheon-sa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Kyeong-eun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angel.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0059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 marR="46805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shall we do now?”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“Shall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movies?”</a:t>
            </a:r>
            <a:endParaRPr sz="1200">
              <a:latin typeface="Malgun Gothic"/>
              <a:cs typeface="Malgun Gothic"/>
            </a:endParaRPr>
          </a:p>
          <a:p>
            <a:pPr marL="136525" marR="44811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want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you?”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How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do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you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know which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these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meanings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takes?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fairly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easy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 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Construction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-을까요?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먹을까요?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 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-ㄹ까요?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볼까요?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(Exception)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-까요?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sell)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팔까요?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Construction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past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tense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add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suffix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-았/♘/였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 after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-(으)ㄹ까요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assumption about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event.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Since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doubt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curiosity.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Taliana가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왔을까요?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[eo-je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Taliana-ga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han-gu-ge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wa-sseul-kka-yo?]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37020" cy="4235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351155" indent="-171450">
              <a:lnSpc>
                <a:spcPct val="1000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천재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[hyeo-nu ssi-neun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cheon-jae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Hyunwoo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genius.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이야기는 거짓말 같아요. [geu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i-ya-gi-neun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geo-jit-mal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story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강아지는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고양이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go-yang-i-neun go-yang-i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puppy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In this lesson,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at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 use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같아요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nouns 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only.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look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b="1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with verbs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many 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in the next lesson.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tuned!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64984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53035" marR="14604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[ga-ta-yo]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after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 “it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[keo-pi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endParaRPr sz="1200">
              <a:latin typeface="Malgun Gothic"/>
              <a:cs typeface="Malgun Gothic"/>
            </a:endParaRPr>
          </a:p>
          <a:p>
            <a:pPr marL="153035" marR="5841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사람 소연 씨 같아요.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That pe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So-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/ I  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So-yeon.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80645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both 커피 and 소연 씨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 after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when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verbs,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 Lesson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19.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Let’s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review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bit.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3136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pretty</a:t>
            </a:r>
            <a:endParaRPr sz="1200">
              <a:latin typeface="Malgun Gothic"/>
              <a:cs typeface="Malgun Gothic"/>
            </a:endParaRPr>
          </a:p>
          <a:p>
            <a:pPr marL="47498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[ye-ppeun geot]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buAutoNum type="arabicPeriod" startAt="2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200">
              <a:latin typeface="Malgun Gothic"/>
              <a:cs typeface="Malgun Gothic"/>
            </a:endParaRPr>
          </a:p>
          <a:p>
            <a:pPr marL="3136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79565" cy="8720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[mal-ha-da]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talk,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speak,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52514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[mal-ha-neun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geot]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 is saying,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19405" indent="-116839">
              <a:lnSpc>
                <a:spcPct val="100000"/>
              </a:lnSpc>
              <a:buChar char="-"/>
              <a:tabLst>
                <a:tab pos="320040" algn="l"/>
              </a:tabLst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200">
              <a:latin typeface="Malgun Gothic"/>
              <a:cs typeface="Malgun Gothic"/>
            </a:endParaRPr>
          </a:p>
          <a:p>
            <a:pPr marL="3644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[mal-han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geot]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 said,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19405" indent="-116839">
              <a:lnSpc>
                <a:spcPct val="100000"/>
              </a:lnSpc>
              <a:spcBef>
                <a:spcPts val="5"/>
              </a:spcBef>
              <a:buChar char="-"/>
              <a:tabLst>
                <a:tab pos="320040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200">
              <a:latin typeface="Malgun Gothic"/>
              <a:cs typeface="Malgun Gothic"/>
            </a:endParaRPr>
          </a:p>
          <a:p>
            <a:pPr marL="3644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[mal-hal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geot]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 one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fact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같아요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endParaRPr sz="1600">
              <a:latin typeface="Malgun Gothic"/>
              <a:cs typeface="Malgun Gothic"/>
            </a:endParaRPr>
          </a:p>
          <a:p>
            <a:pPr marL="203200" marR="5080">
              <a:lnSpc>
                <a:spcPts val="2500"/>
              </a:lnSpc>
              <a:spcBef>
                <a:spcPts val="1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we’ve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reviewed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-ㄴ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almost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there!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already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 같아요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-는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action/descriptive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does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-것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같아요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mean?</a:t>
            </a:r>
            <a:endParaRPr sz="1600">
              <a:latin typeface="Malgun Gothic"/>
              <a:cs typeface="Malgun Gothic"/>
            </a:endParaRPr>
          </a:p>
          <a:p>
            <a:pPr marL="203200" marR="6985">
              <a:lnSpc>
                <a:spcPts val="2500"/>
              </a:lnSpc>
              <a:spcBef>
                <a:spcPts val="2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when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combined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verbs,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-것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already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basic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usages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 +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같아요”.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59575" cy="8680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351155" indent="-17145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like...”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like...”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is...”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will...”</a:t>
            </a:r>
            <a:endParaRPr sz="1200">
              <a:latin typeface="Malgun Gothic"/>
              <a:cs typeface="Malgun Gothic"/>
            </a:endParaRPr>
          </a:p>
          <a:p>
            <a:pPr marL="180340" marR="5274310">
              <a:lnSpc>
                <a:spcPct val="173600"/>
              </a:lnSpc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was....”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[i-sang-ha-da]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strange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이상한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strange.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2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[nu-ni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snow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 오 + 는 것 같아요 = 눈이 오는 것 같아요 =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snowing.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 think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snowing.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 것 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눈이 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같아요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think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will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snow.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3336925">
              <a:lnSpc>
                <a:spcPct val="1736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이야기하다 [i-ya-gi-ha-da]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tell,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talk.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talk.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each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5449" y="1373017"/>
            <a:ext cx="6477000" cy="814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you 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 think”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bi-ssan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expensive.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seems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(irregular)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yeong-hwa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watch).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4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가방,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ga-bang, yeo-gi-e-seo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san geot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bag, 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bag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41746"/>
            <a:ext cx="350266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[a-ma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probably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won’t 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probably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6409" cy="8948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 marL="153035" marR="13843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learn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-ing”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prepositions,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opposite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“before” goes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clause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key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Chinese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전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SimSun"/>
                <a:cs typeface="SimSun"/>
              </a:rPr>
              <a:t>前</a:t>
            </a:r>
            <a:r>
              <a:rPr sz="1200" spc="-175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“before,”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“front,”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“earlier”.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[-e]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preposition.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전에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before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(+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noun)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3535045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수업 전에 [su-eop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class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일요일 전에 [i-ryo-il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Sunday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[han-si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jeo-ne]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401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after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verbs,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“before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leaving”,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71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our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같다,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changed them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-기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first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verbs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learned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TalkToMeInKorean.com.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10794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 (going)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(buying)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(eating)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6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51472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집에 가기 전에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[gong-bu-ha-gi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내다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 paying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money,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[yeo-gi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o-gi jeo-ne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 hae-sseo-yo?]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do 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ma-sil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drink 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들어오기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하세요.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70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[deu-reo-o-gi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no-keu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ha-se-yo.]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Knock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들어오다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생각하세요.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[sa-gi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saeng-ga-ka-se-yo.]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도망가기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잡으세요.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[do-mang-ga-gi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ja-beu-se-yo.]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Catch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도망가다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5459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 marL="153035" marR="168910" algn="just">
              <a:lnSpc>
                <a:spcPct val="173600"/>
              </a:lnSpc>
              <a:spcBef>
                <a:spcPts val="1225"/>
              </a:spcBef>
            </a:pP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learned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so far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 conjugations, rules,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just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languages,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well, 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 using more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more often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become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rule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372745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much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encounter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everywhere 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ㅂ</a:t>
            </a:r>
            <a:r>
              <a:rPr sz="16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they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suffix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ㅂ part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오,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도와요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</a:t>
            </a:r>
            <a:r>
              <a:rPr sz="1600" b="1" spc="-70" dirty="0">
                <a:solidFill>
                  <a:srgbClr val="EC008C"/>
                </a:solidFill>
                <a:latin typeface="Malgun Gothic"/>
                <a:cs typeface="Malgun Gothic"/>
              </a:rPr>
              <a:t>O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돕아요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어렵다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[eo-ryeop-da]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2915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Taliana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yesterday?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올까요?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bi-ga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ol-kka-yo?]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tomorrow?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wonder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CANNOT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“shall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we...”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because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“shall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 rain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tomorrow?”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sense.)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2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볼까요?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u-ri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yeong-hwa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bol-kka-yo?]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Shall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tomorrow?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 you 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movie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CANNOT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wonder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if...”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because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assume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tomorrow?”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generally doesn’t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sense.)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사람은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누구일까요?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sa-ram-eun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nu-gu-il-kka-yo?]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wonder?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wonder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마실까요?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맥주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마실까요?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2749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203200" marR="446913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[present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[past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어려웠어요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춥다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[chup-da]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cold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추워요.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4621530">
              <a:lnSpc>
                <a:spcPct val="1736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[present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추워요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[past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추웠어요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Some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other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words:</a:t>
            </a:r>
            <a:endParaRPr sz="1600">
              <a:latin typeface="Malgun Gothic"/>
              <a:cs typeface="Malgun Gothic"/>
            </a:endParaRPr>
          </a:p>
          <a:p>
            <a:pPr marL="203200" marR="4458970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눕다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[nup-da]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down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굽다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[gup-da]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bake</a:t>
            </a:r>
            <a:endParaRPr sz="1200">
              <a:latin typeface="Malgun Gothic"/>
              <a:cs typeface="Malgun Gothic"/>
            </a:endParaRPr>
          </a:p>
          <a:p>
            <a:pPr marL="203200" marR="3810000">
              <a:lnSpc>
                <a:spcPts val="25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덥다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(weather)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쉽다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[swip-da]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easy</a:t>
            </a:r>
            <a:endParaRPr sz="1200">
              <a:latin typeface="Malgun Gothic"/>
              <a:cs typeface="Malgun Gothic"/>
            </a:endParaRPr>
          </a:p>
          <a:p>
            <a:pPr marL="203200" marR="4006215">
              <a:lnSpc>
                <a:spcPts val="25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맵다 [meap-da]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spicy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귀엽다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[gwi-yeop-da]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203200" marR="3362325">
              <a:lnSpc>
                <a:spcPts val="25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밉다 [mip-da]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hate,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dislikeable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아름답다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[a-reum-dap-da]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beautiful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these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coming after them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VOWEL.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suffixes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-는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-고,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ㅂ.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Irregularities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 verbs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Although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ㅂ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rule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applied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most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ㅂ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603625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follow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Action</a:t>
            </a:r>
            <a:r>
              <a:rPr sz="1600" b="1" spc="-5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verbs</a:t>
            </a:r>
            <a:endParaRPr sz="16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98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입다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wear</a:t>
            </a:r>
            <a:endParaRPr sz="12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잡다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jap-da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ca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</a:t>
            </a:r>
            <a:endParaRPr sz="12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씹다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[ssip-da]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bite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Char char="-"/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Descriptive</a:t>
            </a:r>
            <a:r>
              <a:rPr sz="16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verbs</a:t>
            </a:r>
            <a:endParaRPr sz="16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98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좁다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job-da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ow</a:t>
            </a:r>
            <a:endParaRPr sz="12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넓다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[neolp-da]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76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 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vowels.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입다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입어요 (Not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이워요)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좁다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좁아요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조아요)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문제는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mun-je-neun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eo-ryeo-wo-yo.]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problem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difficult.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너무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귀여워요.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neo-mu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gwi-yeo-wo-yo.]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cute.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서울은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겨울에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gyeo-eu-re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jeong-mal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chu-wo-yo.]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095875" cy="2428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winter.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[ttmik-e-seo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han-gu-geo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swi-wo-yo.]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easy.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6415" cy="8948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12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conjugation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그래도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[geu-rae-do]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1028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 3,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그래서 [geu-rae-seo],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“so”,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“therefore”,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그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래도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end.)</a:t>
            </a:r>
            <a:endParaRPr sz="1200">
              <a:latin typeface="Malgun Gothic"/>
              <a:cs typeface="Malgun Gothic"/>
            </a:endParaRPr>
          </a:p>
          <a:p>
            <a:pPr marL="153035" marR="304355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 means “but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still”,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“however”, or “nonetheless”.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wa-yo.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geo-ye-yo?]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raining.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Let’s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break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it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down: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1060"/>
              </a:spcBef>
              <a:buChar char="-"/>
              <a:tabLst>
                <a:tab pos="2698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do it in such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that)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1060"/>
              </a:spcBef>
              <a:buChar char="-"/>
              <a:tabLst>
                <a:tab pos="2698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206375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literal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“그래 + 도”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“even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that”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“even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happens”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too”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the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“still”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[han-gu-geo-neun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eo-ryeo-wo-yo.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jae-mi-i-sseo-yo.]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576570" cy="6180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difficult.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축구를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[eo-je-neun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bi-ga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wa-sseo-yo. geu-rae-do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chuk-gu-reul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hae-sseo-yo.]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rained.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 we played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soccer.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걱정하지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마세요.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do-n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-jeong-ha-j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ma-se-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money,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either.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노래방에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[no-rae-bang-e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ga-ya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dwae-yo.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no-rae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 hal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노래방.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not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han-gu-geo-reul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gong-bu-ha-go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 studying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Korean.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313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many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key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also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“verbs”.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For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“beautiful”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dictionary,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예쁘다 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dictionary,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beautiful”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[ye-ppeun],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“beautiful”,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dictionary.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233679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Therefore,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+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thing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싸다</a:t>
            </a:r>
            <a:r>
              <a:rPr sz="1200" spc="-1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[ssa-da]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does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“cheap”.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cheap”.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[ba-ppeu-da]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does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“busy”.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busy”.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4622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“descriptive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33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example,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fun.”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fun.”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“It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fun.”,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“fun”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conjugated,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재미있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재미있어요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jae-mi-i-sseo-yo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(p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esen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ense)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재미있♘어요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jae-mi-i-sseo-  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ense)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and 재미있을 거예요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geo-ye-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(futu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ense).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31066"/>
            <a:ext cx="6367780" cy="756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if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you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want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them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adjectives?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question.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When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8270" indent="-116205">
              <a:lnSpc>
                <a:spcPct val="100000"/>
              </a:lnSpc>
              <a:buChar char="-"/>
              <a:tabLst>
                <a:tab pos="12890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 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</a:t>
            </a:r>
            <a:endParaRPr sz="1200">
              <a:latin typeface="Malgun Gothic"/>
              <a:cs typeface="Malgun Gothic"/>
            </a:endParaRPr>
          </a:p>
          <a:p>
            <a:pPr marL="12827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-은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작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은 = 작은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[ppa-reu-da]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fast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빠른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[ppa-reun]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fast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조용하다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ong-ha-da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quiet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조용하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ㄴ = 조용한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ong-han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quiet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[bi-ssa-da]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[bi-ssan]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Exceptions</a:t>
            </a:r>
            <a:endParaRPr sz="1200">
              <a:latin typeface="Malgun Gothic"/>
              <a:cs typeface="Malgun Gothic"/>
            </a:endParaRPr>
          </a:p>
          <a:p>
            <a:pPr marL="12700" marR="2968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하얗다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하얀 [ha-yan]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white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하얗은]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[geu-reon]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such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그렇은]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단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sweet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달은]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365760"/>
            <a:ext cx="631634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Common</a:t>
            </a:r>
            <a:r>
              <a:rPr sz="12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Mistake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mistake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trying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(이에요)”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2700" marR="51549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이에요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이에요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2700" marR="3035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“descriptive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verbs”,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아이디어예요.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a-i-di-eo-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이상한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[i-sang-han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sa-ra-mi-e-yo.]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He’s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strange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가방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ga-bang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bag?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2987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시원한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마시고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[si-won-han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keo-pi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coffee.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나쁜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사람이에요.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[na-ppeun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sa-ram-i-e-yo]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bad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6409" cy="8993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  <a:p>
            <a:pPr marL="153035" marR="18923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when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comes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that’s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 out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part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speech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modifies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(usually)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 (i.e.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“good”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idea”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“awesome”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“awesome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music”).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descriptive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also “action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precisely,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descriptive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verbs used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adjectives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(nice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b="1" spc="-65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b="1" spc="-55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game)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어렵다 + 게임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75" dirty="0">
                <a:solidFill>
                  <a:srgbClr val="231F20"/>
                </a:solidFill>
                <a:latin typeface="Malgun Gothic"/>
                <a:cs typeface="Malgun Gothic"/>
              </a:rPr>
              <a:t>어려운</a:t>
            </a:r>
            <a:r>
              <a:rPr sz="12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게임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action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adjectives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노래하는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[no-rae-ha-neun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sing)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(person)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(the/a)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책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chaek]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(book)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(the/a)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16344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[keo-pi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ma-sil-kka-yo?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maek-ju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ma-sil-kka-yo?]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Shall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drink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coffee?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Shall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drink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beer?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drink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beer?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81866"/>
            <a:ext cx="648652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adjectives,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meaning can</a:t>
            </a:r>
            <a:endParaRPr sz="1200">
              <a:latin typeface="Malgun Gothic"/>
              <a:cs typeface="Malgun Gothic"/>
            </a:endParaRPr>
          </a:p>
          <a:p>
            <a:pPr marL="12700" marR="50165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depend 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know that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somehow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modifying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overall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 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 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-는)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certain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longer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m: 좋아하는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jo-a-ha-neun]</a:t>
            </a:r>
            <a:endParaRPr sz="1200">
              <a:latin typeface="Malgun Gothic"/>
              <a:cs typeface="Malgun Gothic"/>
            </a:endParaRPr>
          </a:p>
          <a:p>
            <a:pPr marL="12700" marR="272224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책 = a book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I/you/they/someone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like(s)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내가(제가)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book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(Here,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“내가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adjective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2700" marR="26073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내가(제가) 안 좋아하는 책 = a book that 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(Here,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“내가(제가)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adjective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 can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683260"/>
            <a:ext cx="621728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 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“that I/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like(s).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change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depending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 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사람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민지가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[min-ji-ga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Minji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민지를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[min-ji-reul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Minji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no-rae-neun je-ga jo-a-ha-neun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no-rae-ye-yo.]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meo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han-guk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eum-si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eat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often?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카페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ka-pe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12995" cy="7432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cafe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often?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가수는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누구예요?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 ga-su-neun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nu-gu-ye-yo?]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you 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days?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외국어는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일본어예요.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gong-bu-ha-go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it-neun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oe-gu-geo-neun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il-bo-neo-ye-yo.]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foreign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 is Japanese.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6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날에는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[nu-ni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na-re-neun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yeong-hwa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bo-go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 when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snows,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사람이에요?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a-neun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sa-ra-mi-e-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person who is over there,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it someone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8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고픈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(있어요)?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go-peun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(i-sseo-yo)?]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hungry?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45275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안녕하세요!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Welcome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conjunctions!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conjunction that 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 that case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if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그러면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[geu-reo-myeon]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that case,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if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so,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then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-(으)면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 Lesson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23.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-(으)면 or -(으)면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case”.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그러면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combination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[geu-reot-ta],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so”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-면.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5" dirty="0">
                <a:solidFill>
                  <a:srgbClr val="EC008C"/>
                </a:solidFill>
                <a:latin typeface="Malgun Gothic"/>
                <a:cs typeface="Malgun Gothic"/>
              </a:rPr>
              <a:t>shorter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version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of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그러면</a:t>
            </a:r>
            <a:endParaRPr sz="1600">
              <a:latin typeface="Malgun Gothic"/>
              <a:cs typeface="Malgun Gothic"/>
            </a:endParaRPr>
          </a:p>
          <a:p>
            <a:pPr marL="153035" marR="5080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(and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also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casual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Korean),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saying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그러면,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shortened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[geu-reom].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Try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confuse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 [geu-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reon],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“such”.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그러면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[geu-reo-myeon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i-geo-neun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mwo-ye-yo?]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buAutoNum type="arabicPeriod" startAt="2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바빠요?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geu-reom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eon-je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busy?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371465" cy="4275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김밥도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eum-sik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jo-a-hae-yo?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geu-reo-myeon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gim-bap-do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jo-a-hae-yo?]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 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food?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kimbap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진짜요?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어떻게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j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?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hae-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Really?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so,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we do 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어때요?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i-geo-neun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eo-ttae-yo?]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81495" cy="8948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16</a:t>
            </a:r>
            <a:endParaRPr sz="1800">
              <a:latin typeface="Trebuchet MS"/>
              <a:cs typeface="Trebuchet MS"/>
            </a:endParaRPr>
          </a:p>
          <a:p>
            <a:pPr marL="153035" marR="12446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안녕하세요!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Sometimes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go.”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it.”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start.”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There are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few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different ways to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say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this in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Korean: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-아/어/여요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[polite/plain]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-(으)시죠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[honorific]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[informal]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-(으)ㄹ래요?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[polite/casual]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-(ㅇ)실래요?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[polite/formal]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[si-ja-ka-da]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[si-ja-kae-yo]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start. (plain)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시작하시죠.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[si-ja-ka-si-jyo]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start. (honorific)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시작하자.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[si-ja-ka-ja]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(informal)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시작할래요?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[si-ja-kal-lae-yo?]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Shall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start?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(polite/casual)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시작하실래요?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[si-ja-ka-sil-lae-yo?]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(polite/formal)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most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1,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[-a/eo-/yeo-yo].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covered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-아/어/여요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44450">
              <a:lnSpc>
                <a:spcPct val="173600"/>
              </a:lnSpc>
            </a:pP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Yes.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tense,but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worry.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quiet easily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how the meaning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be clear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81866"/>
            <a:ext cx="4872355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서점에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seo-jeo-m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bookstore,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고파요?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햄버거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go-pa-yo?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u-ri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haem-beo-geo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meo-geo-yo.]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Aren’t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hamburgers.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시예요.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eo-gi-e-se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man-na-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here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three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4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금요일까지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어때요?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geu-myo-il-kka-ji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to-yo-i-re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si-ja-kae-yo.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eo-ttae-yo?]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start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think?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[da-reun de ga-yo. yeo-gi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jo-eun geot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somewhere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else.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 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place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97675" cy="83515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17</a:t>
            </a:r>
            <a:endParaRPr sz="1800">
              <a:latin typeface="Trebuchet MS"/>
              <a:cs typeface="Trebuchet MS"/>
            </a:endParaRPr>
          </a:p>
          <a:p>
            <a:pPr marL="153035" marR="259715">
              <a:lnSpc>
                <a:spcPct val="130200"/>
              </a:lnSpc>
              <a:spcBef>
                <a:spcPts val="161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 we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introducing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means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“in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order 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to”,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“in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order </a:t>
            </a:r>
            <a:r>
              <a:rPr sz="1600" b="1" spc="-5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fo</a:t>
            </a:r>
            <a:r>
              <a:rPr sz="1600" b="1" spc="100" dirty="0">
                <a:solidFill>
                  <a:srgbClr val="EC008C"/>
                </a:solidFill>
                <a:latin typeface="Malgun Gothic"/>
                <a:cs typeface="Malgun Gothic"/>
              </a:rPr>
              <a:t>r</a:t>
            </a:r>
            <a:r>
              <a:rPr sz="1600" b="1" spc="-75" dirty="0">
                <a:solidFill>
                  <a:srgbClr val="EC008C"/>
                </a:solidFill>
                <a:latin typeface="Malgun Gothic"/>
                <a:cs typeface="Malgun Gothic"/>
              </a:rPr>
              <a:t>”</a:t>
            </a:r>
            <a:r>
              <a:rPr sz="1600" b="1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600" b="1" spc="-1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“for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k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 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o</a:t>
            </a:r>
            <a:r>
              <a:rPr sz="1600" b="1" spc="65" dirty="0">
                <a:solidFill>
                  <a:srgbClr val="EC008C"/>
                </a:solidFill>
                <a:latin typeface="Malgun Gothic"/>
                <a:cs typeface="Malgun Gothic"/>
              </a:rPr>
              <a:t>f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The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essio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위하다</a:t>
            </a:r>
            <a:r>
              <a:rPr sz="1400" b="1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[wi-ha-da].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300">
              <a:latin typeface="Malgun Gothic"/>
              <a:cs typeface="Malgun Gothic"/>
            </a:endParaRPr>
          </a:p>
          <a:p>
            <a:pPr marL="153035" marR="40640">
              <a:lnSpc>
                <a:spcPct val="1548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위하다</a:t>
            </a:r>
            <a:r>
              <a:rPr sz="1400" b="1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[wi-ha-da]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efforts for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something/someone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do 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to best benefit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rarely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 changed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order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to/for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Malgun Gothic"/>
              <a:cs typeface="Malgun Gothic"/>
            </a:endParaRPr>
          </a:p>
          <a:p>
            <a:pPr marL="153035" marR="5080">
              <a:lnSpc>
                <a:spcPct val="151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위하다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ra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changed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“위해”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“위해서”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mean “in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der 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to”,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for”,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“for 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3549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 = 위하여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위하여서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996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Sometimes,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will see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위하여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위해. 위하여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original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위하여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shortened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 (both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languages)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위해/위해서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Noun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위해/위해서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8657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건강을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[geon-gang-eul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회사를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[hoe-sa-reul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company,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good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company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위해/위해서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-기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위해/위해서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일본어를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배우기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[il-bo-neo-reul bae-u-gi 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order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Japanese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위해/위해서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formal.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hear/see 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song lyrics,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books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new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articles, 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casual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versations.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수퍼맨은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평화를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[su-peo-mae-neun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se-gye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pyeong-hwa-reul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i-rae-yo.]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Superman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208270" cy="4263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rebuchet MS"/>
              <a:cs typeface="Trebuchet MS"/>
            </a:endParaRPr>
          </a:p>
          <a:p>
            <a:pPr marL="236854" indent="-1720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374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열심히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공부했어요.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han-gu-ge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eol-si-m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gong-bu-hae-sseo-yo.]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studied hard 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order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36854" indent="-172085">
              <a:lnSpc>
                <a:spcPct val="100000"/>
              </a:lnSpc>
              <a:buAutoNum type="arabicPeriod" startAt="3"/>
              <a:tabLst>
                <a:tab pos="2374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부모님을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모았어요.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[bu-mo-ni-meul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do-neul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mo-a-sseo-yo.]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saved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parents.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36854" indent="-172085">
              <a:lnSpc>
                <a:spcPct val="100000"/>
              </a:lnSpc>
              <a:buAutoNum type="arabicPeriod" startAt="4"/>
              <a:tabLst>
                <a:tab pos="2374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건강을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운동하고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[geon-gang-eul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mae-il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un-dong-ha-go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exercising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1893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04139" marR="46990">
              <a:lnSpc>
                <a:spcPts val="2500"/>
              </a:lnSpc>
              <a:spcBef>
                <a:spcPts val="16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 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“approximately”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“about”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when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quantity,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frequency,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time,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 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the most commonly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essio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쯤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j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jeum].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“about”,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“approximately”,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“around”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nouns.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j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si-jjeum]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1,000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[cheon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1,000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원쯤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[cheon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won-jjeum]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dal]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Approximately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달쯤 [han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dal-jjeum]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4km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4킬로미터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kil-lo-mi-teo]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km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4킬로미터 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kil-lo-mi-teo jjeum]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Similar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expressions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: 정도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jeong-do]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약 [yak]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Malgun Gothic"/>
              <a:cs typeface="Malgun Gothic"/>
            </a:endParaRPr>
          </a:p>
          <a:p>
            <a:pPr marL="104139" marR="189865">
              <a:lnSpc>
                <a:spcPct val="151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정도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jeong-do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쯤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j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jeum]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약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[yak]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 nouns.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2605" cy="89865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nothing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only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means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 Lesson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15,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-만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[-man].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consists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parts: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“밖에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negative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conjugation”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5206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works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saying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“nothing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anything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밖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outside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밖에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outsid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than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range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verb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콜라(를)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마시다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[kol-la(-reul)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drink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cola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콜라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마시다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[kol-la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ma-si-da]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 drink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cola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돈(이)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[do-ni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돈(이)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[do-ni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have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 없다 [don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money,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money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Are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-만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밖에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interchangeable?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answer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yes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Sometimes, 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interchangeable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0534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203200" marR="1962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 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 form when you 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밖에) but 밖에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generally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widely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 over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-만.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5080">
              <a:lnSpc>
                <a:spcPct val="173600"/>
              </a:lnSpc>
            </a:pP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can’t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밖에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imperative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including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주세요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(“do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me”). So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have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-만 with imperative sentences.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 이것만 주세요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only.)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114935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And when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 itself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-만 is more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 밖에. (i.e.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닭고기만 싫어해요 = 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hate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chicken.)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chin-gu-ga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myeon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eop-seo-yo.]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Korean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chin-gu-neun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myeon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eop-seo-yo.]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 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one.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jo-geum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little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931285" cy="4898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18</a:t>
            </a:r>
            <a:endParaRPr sz="180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 eop-seo-yo?]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고양이는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참치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[u-ri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go-yang-i-neun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cham-chi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ba-kke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meo-geo-yo.]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tuna.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[wae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hae-yo?]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study?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33540" cy="87960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31900"/>
              </a:lnSpc>
              <a:spcBef>
                <a:spcPts val="157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“after -ing”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 we 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 common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다음에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후에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뒤에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three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 mean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“after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-ing”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4336415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[da-eum]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next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next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next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week)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[hu]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afternoon)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[dwi]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behind,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behind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50">
              <a:latin typeface="Malgun Gothic"/>
              <a:cs typeface="Malgun Gothic"/>
            </a:endParaRPr>
          </a:p>
          <a:p>
            <a:pPr marL="153035" marR="63500">
              <a:lnSpc>
                <a:spcPct val="131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“-(으)ㄴ”</a:t>
            </a:r>
            <a:r>
              <a:rPr sz="1400" b="1" spc="-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indicates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the action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been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 After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put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steam.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stem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다음(or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후/뒤)에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after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-ing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306705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depending 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inter-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changeable.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편지를 받다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[pyeon-ji-reul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bat-da]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편지를 받은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[pyeon-ji-reul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ba-deun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da-eu-me]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receiving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4752975" cy="7513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 가다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home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 간 뒤에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dwi-e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home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[chae-geul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ilg-da]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read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후에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[chae-geul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il-geun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hu-e]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reading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[yeong-hwa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da-eu-me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u-ri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keo-pi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ma-syeo-yo.]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After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watching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drink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점심을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도서관에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jeom-si-meu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meo-geun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da-eu-me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do-seo-gwa-n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lunch,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library.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da-eu-me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 doing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그거요?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뒤에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할게요.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[geu-geo-yo? i-geo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dwi-e hal-ge-yo.]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결정한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후에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[gyeol-jeong-han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hu-e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yeol-lak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ju-se-yo.]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decide.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8634" cy="89585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45800"/>
              </a:lnSpc>
              <a:spcBef>
                <a:spcPts val="16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3 Lesson 12,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conjunction that means “but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“nevertheless,”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그래도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[geu-rae-do]. </a:t>
            </a:r>
            <a:r>
              <a:rPr sz="1200" spc="-14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oducin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that means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thing as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can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combine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-아/어/여도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[-a/eo/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85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though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endParaRPr sz="14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520"/>
              </a:spcBef>
              <a:buChar char="-"/>
              <a:tabLst>
                <a:tab pos="26987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ㅏ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-아도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560"/>
              </a:spcBef>
              <a:buChar char="-"/>
              <a:tabLst>
                <a:tab pos="26987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with other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-어도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560"/>
              </a:spcBef>
              <a:buChar char="-"/>
              <a:tabLst>
                <a:tab pos="26987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 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-여도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봐도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[bwa-do]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 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see, 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you 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[ul-da]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cry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</a:t>
            </a:r>
            <a:r>
              <a:rPr sz="1200" spc="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울어도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c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though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c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[gong-bu-ha-da]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공부해도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[gong-bu-hae-do]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study,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Combining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sentences together</a:t>
            </a: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운동은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[yo-jeu-me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 [geu-rae-do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un-dong-eun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ha-go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 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days. But still,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exercise.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3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바빠도,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운동은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 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 doing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exercise.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4380230" cy="5672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374650" indent="-172085">
              <a:lnSpc>
                <a:spcPct val="100000"/>
              </a:lnSpc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a-bi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there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no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택시를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타도,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시간이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걸려요.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[taek-si-reul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ta-do,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si-ga-ni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o-rae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geol-lyeo-yo.]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 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받아요.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[seok-jin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ssi-neun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je-ga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jeon-hwa-reul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hae-do 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ba-da-yo.]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him,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doesn’t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answer.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냄새는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[naem-sae-neun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i-sang-hae-do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ma-si-sseo-yo.]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smell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weird,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tasty.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[ba-ppa-do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han-gu-ge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geo-ye-yo.]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busy,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82765" cy="87630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has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versatile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meaning.</a:t>
            </a:r>
            <a:endParaRPr sz="1200">
              <a:latin typeface="Malgun Gothic"/>
              <a:cs typeface="Malgun Gothic"/>
            </a:endParaRPr>
          </a:p>
          <a:p>
            <a:pPr marL="153035" marR="327025">
              <a:lnSpc>
                <a:spcPct val="130200"/>
              </a:lnSpc>
              <a:spcBef>
                <a:spcPts val="80"/>
              </a:spcBef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very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all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-데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the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come right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“데”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341630" indent="-18923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4226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-는데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있다 and 없다, and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았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-겠.</a:t>
            </a:r>
            <a:endParaRPr sz="1200">
              <a:latin typeface="Malgun Gothic"/>
              <a:cs typeface="Malgun Gothic"/>
            </a:endParaRPr>
          </a:p>
          <a:p>
            <a:pPr marL="341630" indent="-189230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4226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-은데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that ha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consonant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cept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ㄹ.</a:t>
            </a:r>
            <a:endParaRPr sz="1200">
              <a:latin typeface="Malgun Gothic"/>
              <a:cs typeface="Malgun Gothic"/>
            </a:endParaRPr>
          </a:p>
          <a:p>
            <a:pPr marL="153035" marR="5080">
              <a:lnSpc>
                <a:spcPct val="125000"/>
              </a:lnSpc>
              <a:spcBef>
                <a:spcPts val="180"/>
              </a:spcBef>
              <a:buClr>
                <a:srgbClr val="231F20"/>
              </a:buClr>
              <a:buSzPct val="75000"/>
              <a:buFont typeface="Malgun Gothic"/>
              <a:buAutoNum type="arabicPeriod" startAt="3"/>
              <a:tabLst>
                <a:tab pos="34226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-ㄴ데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a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the consonant ㄹ(in this case, ㄹ 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dropped),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after 이다 and 아니다.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하는데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[ha-neun-de]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[it-da]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[it-neun-de]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[meok-da]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[meok-neun-de]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작은데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ja-geun-de]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Usages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diverse.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186055">
              <a:lnSpc>
                <a:spcPct val="148800"/>
              </a:lnSpc>
              <a:buAutoNum type="arabicPeriod"/>
              <a:tabLst>
                <a:tab pos="36576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Explaining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before making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 suggestion, a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request,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 a question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AutoNum type="arabicPeriod"/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일요일인데,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i-ryo-il-in-de,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(-ㄴ데)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algun Gothic"/>
              <a:cs typeface="Malgun Gothic"/>
            </a:endParaRPr>
          </a:p>
          <a:p>
            <a:pPr marL="365125" indent="-21272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576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Explaining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explaining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happened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86575" cy="89160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있♘는데,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[eo-je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i-sseot-neun-de,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han-gu-ge-seo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jeon-hwa-ga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sleeping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(-는데)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 call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16510">
              <a:lnSpc>
                <a:spcPct val="148800"/>
              </a:lnSpc>
              <a:buAutoNum type="arabicPeriod" startAt="3"/>
              <a:tabLst>
                <a:tab pos="416559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Showing a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result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 situation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that is contrasted from the previous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action or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AutoNum type="arabicPeriod" startAt="3"/>
            </a:pPr>
            <a:endParaRPr sz="13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아직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9시인데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벌써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졸려요.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[a-jik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a-hop-si-in-de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beol-sseo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jol-lyeo-yo.]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46990">
              <a:lnSpc>
                <a:spcPct val="1488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 second 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part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(after -는데)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can be omitted when the meaning can be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easily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implied.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했는데(요)...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jun-b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ma-ni hae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-neun-de...]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but...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Malgun Gothic"/>
              <a:cs typeface="Malgun Gothic"/>
            </a:endParaRPr>
          </a:p>
          <a:p>
            <a:pPr marL="415925" indent="-213360">
              <a:lnSpc>
                <a:spcPct val="100000"/>
              </a:lnSpc>
              <a:buAutoNum type="arabicPeriod" startAt="4"/>
              <a:tabLst>
                <a:tab pos="416559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Showing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surprise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exclamation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31F20"/>
              </a:buClr>
              <a:buFont typeface="Malgun Gothic"/>
              <a:buAutoNum type="arabicPeriod" startAt="4"/>
            </a:pPr>
            <a:endParaRPr sz="13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 marR="5377180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멋있는데(요)!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[meo-sit-neun-de!]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that’s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5080">
              <a:lnSpc>
                <a:spcPct val="148800"/>
              </a:lnSpc>
              <a:buAutoNum type="arabicPeriod" startAt="5"/>
              <a:tabLst>
                <a:tab pos="416559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question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(expecting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behav-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ior)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37788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있는데(요)?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eo-di-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-neun-de(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o)?]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where 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6.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Expecting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answer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response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지금(요)?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바쁜데(요).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ji-geum(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?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a-ppeun-de(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o).]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Now?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so...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200" y="4717171"/>
            <a:ext cx="547497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생일인데,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선물을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 chin-gu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saeng-il-in-de,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seon-mu-reul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a-jik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my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friend’s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birthday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been able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buy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일본에서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샀는데,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선물이에요.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il-bo-ne-seo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sat-neun-de,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seon-mu-ri-e-yo.]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bought 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Japan,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뉴스에서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봤는데,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진짜예요?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[o-neul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nyu-seu-e-seo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bwat-neun-de,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jin-jja-ye-yo?]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saw it 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news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real?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4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좋은데요!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jo-eun-de-yo!]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this!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good!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47827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dal-jjeum]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36525" marR="30054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jeong-do]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[yak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dal]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정도 has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space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doesn’t.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Sometimes people also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약 and 쯤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약 and 정도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[yak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dal-jjeum]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[yak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dal jeong-do]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9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100명쯤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[baek-myeong-jjeum wa-sseo-yo.]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100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07340" indent="-171450">
              <a:lnSpc>
                <a:spcPct val="100000"/>
              </a:lnSpc>
              <a:buAutoNum type="arabicPeriod" startAt="2"/>
              <a:tabLst>
                <a:tab pos="3079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독일에서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2년쯤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살았어요.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[do-gi-re-seo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i-nyeon-jjeum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sa-ra-sseo-yo.]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lived in Germany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two years.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07340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079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[eon-je-jjeum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going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07340" indent="-171450">
              <a:lnSpc>
                <a:spcPct val="100000"/>
              </a:lnSpc>
              <a:buAutoNum type="arabicPeriod" startAt="4"/>
              <a:tabLst>
                <a:tab pos="3079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만날까요?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myeot si-jjeum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man-nal-kka-yo?]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821429" cy="4472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 marL="296545" indent="-171450">
              <a:lnSpc>
                <a:spcPct val="100000"/>
              </a:lnSpc>
              <a:spcBef>
                <a:spcPts val="1550"/>
              </a:spcBef>
              <a:buAutoNum type="arabicPeriod" startAt="5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어?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있♘는데.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[eo?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yeo-gi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i-sseot-neun-de]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Huh?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here...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96545" indent="-171450">
              <a:lnSpc>
                <a:spcPct val="100000"/>
              </a:lnSpc>
              <a:buAutoNum type="arabicPeriod" startAt="6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재미있는데,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무서웠어요.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[yeong-hwa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jae-mi-it-neun-de,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mu-seo-wo-sseo-yo.]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was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scary.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96545" indent="-171450">
              <a:lnSpc>
                <a:spcPct val="100000"/>
              </a:lnSpc>
              <a:buAutoNum type="arabicPeriod" startAt="7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봤는데,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무서웠어요.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[yeong-hwa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bwat-neun-de,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mu-seo-weo-sseo-yo.]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was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scary.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96545" indent="-171450">
              <a:lnSpc>
                <a:spcPct val="100000"/>
              </a:lnSpc>
              <a:buAutoNum type="arabicPeriod" startAt="8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학생인데,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-saeng-in-de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ha-go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working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9905" cy="88646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153035" marR="144780">
              <a:lnSpc>
                <a:spcPct val="125000"/>
              </a:lnSpc>
              <a:spcBef>
                <a:spcPts val="171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ha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 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essio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 수도 있다</a:t>
            </a:r>
            <a:r>
              <a:rPr sz="1600" b="1" spc="-1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In 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combination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grammar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points that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covered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 수도 있다</a:t>
            </a:r>
            <a:r>
              <a:rPr sz="1600" b="1" spc="-1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be 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ts:</a:t>
            </a:r>
            <a:endParaRPr sz="1200">
              <a:latin typeface="Malgun Gothic"/>
              <a:cs typeface="Malgun Gothic"/>
            </a:endParaRPr>
          </a:p>
          <a:p>
            <a:pPr marL="153035" marR="173990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1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-(으)ㄹ 수 있다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 Lesson 17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“can,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able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-도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oduce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2 Lesson 13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“also,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400" b="1" spc="-12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41910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combined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수도 있다,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 “it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could...”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that...”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might...”.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why -(으)ㄹ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수도 있다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meanings,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 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closer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-(으)ㄹ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 있다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080">
              <a:lnSpc>
                <a:spcPct val="138900"/>
              </a:lnSpc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 [su]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most commonly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means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“way”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“method”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“idea”.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있다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“there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do...”,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“there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idea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doing...”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possibility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doing...”.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33020">
              <a:lnSpc>
                <a:spcPct val="1389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-도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[-do],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“too”,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this,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 the possibility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080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though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sometimes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“-(으)ㄹ 수도 있다”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also able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something”,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usually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 “it might” “it could”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“perhaps...”.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알다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[al-da]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someone)</a:t>
            </a:r>
            <a:endParaRPr sz="1200">
              <a:latin typeface="Malgun Gothic"/>
              <a:cs typeface="Malgun Gothic"/>
            </a:endParaRPr>
          </a:p>
          <a:p>
            <a:pPr marL="153035" marR="1674495">
              <a:lnSpc>
                <a:spcPct val="131000"/>
              </a:lnSpc>
              <a:spcBef>
                <a:spcPts val="34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알 수도 있다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it-da]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might know (something,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someone)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제 친구가 알 수도 있어요.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chin-gu-ga 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buAutoNum type="arabicPeriod" startAt="2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su-do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076825" cy="8085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 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da-si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man-nal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again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3. 작다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endParaRPr sz="1200">
              <a:latin typeface="Malgun Gothic"/>
              <a:cs typeface="Malgun Gothic"/>
            </a:endParaRPr>
          </a:p>
          <a:p>
            <a:pPr marL="203200" marR="173355">
              <a:lnSpc>
                <a:spcPct val="131000"/>
              </a:lnSpc>
              <a:spcBef>
                <a:spcPts val="33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작을 수도 있어요</a:t>
            </a:r>
            <a:r>
              <a:rPr sz="1400" b="1" spc="-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i-sseo-yo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might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  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모자가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작을 수도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[mo-ja-ga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ja-geul su-do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03200" marR="274764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올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here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mot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가짜일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ga-jja-il su-do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fake.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jeong-ma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8634" cy="2510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1st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TalkToMeInKorean.com!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designed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understand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learning/understanding some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common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building blocks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 lessons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necessarily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all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(or 한자 [han-ja]).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many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their meanings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 be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modern-day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Chinese,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memorize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Hanja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themselves.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keyword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 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3275967"/>
            <a:ext cx="5729605" cy="571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1200" spc="-13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oday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eywo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3000" b="1" dirty="0">
                <a:solidFill>
                  <a:srgbClr val="EC008C"/>
                </a:solidFill>
                <a:latin typeface="Malgun Gothic"/>
                <a:cs typeface="Malgun Gothic"/>
              </a:rPr>
              <a:t>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ts val="513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 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4900" spc="-490" dirty="0">
                <a:solidFill>
                  <a:srgbClr val="231F20"/>
                </a:solidFill>
                <a:latin typeface="SimSun"/>
                <a:cs typeface="SimSun"/>
              </a:rPr>
              <a:t>學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학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learning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studying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school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946150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생(person,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member,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participant)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학생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[hak-saeng]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student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교(school)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원(house,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garden)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[ha-gwon]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private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institute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1481455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수(numbe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수학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[su-hak] = mathematics  과(subject, class,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species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과학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[gwa-hak]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science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어학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언어(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d+wo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언어학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[eo-neo-hak]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linguistics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자(pe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-ja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scholar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유(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유학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[yu-hak]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ab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유학(studying ab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ad) + 생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유학생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[yu-ha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ab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85280" cy="57848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전(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mo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jeon-hak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전학(to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schools)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 생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전학생</a:t>
            </a:r>
            <a:r>
              <a:rPr sz="16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jeon-hak-saeng]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 moved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another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4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3084195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년(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학년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ear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기(period)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-gi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semes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1080770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ecommend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+ 금(money)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장학금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jang-ha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-geum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schola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ship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 + 학 + 생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장학생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jang-ha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schola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ship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복(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eturn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+ 생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복학생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returned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school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(usually)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break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습(acqui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학습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-seup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studies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한국어 학습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 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-seup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독(alone)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독학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-hak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sel</a:t>
            </a:r>
            <a:r>
              <a:rPr sz="1200" spc="-7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-stud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by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oneself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7359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24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another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In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 the “르”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irregular.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르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ir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egula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applied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these th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occasions: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stem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+ -아/어/여요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+ -아/어/여서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0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-았/♘/였어요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these cases,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르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changed to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 ㄹ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placed at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ONE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MOR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ㄹ</a:t>
            </a:r>
            <a:r>
              <a:rPr sz="16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befo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Malgun Gothic"/>
              <a:cs typeface="Malgun Gothic"/>
            </a:endParaRPr>
          </a:p>
          <a:p>
            <a:pPr marL="153035" marR="262255">
              <a:lnSpc>
                <a:spcPct val="1302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Even if the verb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stem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ends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with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-르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[reu],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if it is then followed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by </a:t>
            </a:r>
            <a:r>
              <a:rPr sz="1600" b="1" spc="-55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other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endings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such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-아/어/여고,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-는데,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etc,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-르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stays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the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same.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[go-reu-da]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pick,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select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골라요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[gol-la-yo]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pick.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골라서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[gol-la-seo]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then;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골랐어요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[gol-la-sseo-yo]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I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picked.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0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골랐어요?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[mwo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gol-la-sseo-yo?]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choose?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552440">
              <a:lnSpc>
                <a:spcPct val="166700"/>
              </a:lnSpc>
              <a:buAutoNum type="arabicPeriod" startAt="2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저도      몰라요.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mol-la-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know,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either.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903979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24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24480"/>
            <a:ext cx="4671060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비행기는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빨라서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[bi-haeng-gi-neun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ppal-la-seo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jo-a-yo.]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Planes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good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because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airplanes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fast.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누가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케잌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잘랐어요?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[nu-ga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ke-ik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jal-la-sseo-yo?]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cut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cake?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토끼를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5년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동안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길렀어요.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[to-kki-reul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o-nyeon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dong-an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gil-leo-sseo-yo.]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had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rabbit as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pet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years.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grew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rabbit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for five years.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62445" cy="8600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25</a:t>
            </a:r>
            <a:endParaRPr sz="1800">
              <a:latin typeface="Trebuchet MS"/>
              <a:cs typeface="Trebuchet MS"/>
            </a:endParaRPr>
          </a:p>
          <a:p>
            <a:pPr marL="153035" marR="200025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g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 at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-네요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[-ne-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000" spc="-10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u might ha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hea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d this 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 used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everyday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conversational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Malgun Gothic"/>
              <a:cs typeface="Malgun Gothic"/>
            </a:endParaRPr>
          </a:p>
          <a:p>
            <a:pPr marL="153035" marR="167640">
              <a:lnSpc>
                <a:spcPct val="166700"/>
              </a:lnSpc>
              <a:spcBef>
                <a:spcPts val="5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far,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many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types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verb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They all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specific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rules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exception.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If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change a plain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-네요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indicate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impression,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thought,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surprise.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For</a:t>
            </a:r>
            <a:r>
              <a:rPr sz="1600" b="1" spc="-5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600">
              <a:latin typeface="Malgun Gothic"/>
              <a:cs typeface="Malgun Gothic"/>
            </a:endParaRPr>
          </a:p>
          <a:p>
            <a:pPr marL="153035" marR="5080" algn="just">
              <a:lnSpc>
                <a:spcPts val="2000"/>
              </a:lnSpc>
              <a:spcBef>
                <a:spcPts val="8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if you just say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“맛있어요” about 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dish, it just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means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is delicious. But if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“맛있네요”,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show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are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impressed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surprised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taste.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While “맛있어요”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thing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 said with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right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intonation,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cannot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convey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 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written.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Structure: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conjugation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simple.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-네요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verb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[keu-da]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(verb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커요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(Plain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fact)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 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크네요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(I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see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that)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big.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(Oh, 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didn’t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was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but)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big.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(Showing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surprise)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31F20"/>
              </a:buClr>
              <a:buFont typeface="Malgun Gothic"/>
              <a:buChar char="-"/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 어울리다 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eo-ul-li-da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someone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어울리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어울려요.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looks good on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(Plain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fact)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어울리 + 네요 = 잘 어울리네요.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Oh!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looks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(Showing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impression)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31F20"/>
              </a:buClr>
              <a:buFont typeface="Malgun Gothic"/>
              <a:buChar char="-"/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3.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[mat-da]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correct.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(Plain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fact)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맞네요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correct!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(Finding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out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fact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first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time.)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66255" cy="672210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1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6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03200" marR="567880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여기 있네요!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[yeo-gi</a:t>
            </a:r>
            <a:r>
              <a:rPr sz="10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it-ne-yo!]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Oh,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is!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2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드라마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재미있네요.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deu-ra-ma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jae-mi-it-ne-yo.]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drama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fun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watch.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already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this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drama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fun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 telling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need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 드라마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3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춥네요.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[byeol-lo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chup-ne-yo.]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cold.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4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아무도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왔네요.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[a-mu-do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wat-ne-yo.]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Oh,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look.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Nobody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yet.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5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벌써</a:t>
            </a:r>
            <a:r>
              <a:rPr sz="10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11월이네요.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[beol-sseo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si-bil-wol-i-ne-yo.]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Wow,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already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November!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3" y="18291"/>
            <a:ext cx="7092711" cy="100523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2330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Around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shall 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어때요?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[da-seot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si-jjeum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eo-ttae-yo?]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around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3" y="18290"/>
            <a:ext cx="7092711" cy="10052301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3" y="18291"/>
            <a:ext cx="7092711" cy="1005230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46570" cy="8923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  <a:p>
            <a:pPr marL="153035" marR="128905">
              <a:lnSpc>
                <a:spcPct val="158300"/>
              </a:lnSpc>
              <a:spcBef>
                <a:spcPts val="163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far,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endings.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However,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존댓말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politeness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level.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main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levels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politeness/formality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now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think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time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about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(casual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language).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are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three main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levels 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politeness 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Korean?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politeness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is determined by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verb.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2236470">
              <a:lnSpc>
                <a:spcPct val="148800"/>
              </a:lnSpc>
            </a:pP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1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. -ㅂ니다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[-nida]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honorific, most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polite,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most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formal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2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-(아/어/여)요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[-(a/eo/yeo)yo]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natural,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 bit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formal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3.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 ending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casual,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informal,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intimate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36830">
              <a:lnSpc>
                <a:spcPct val="166700"/>
              </a:lnSpc>
            </a:pPr>
            <a:r>
              <a:rPr sz="1000" spc="-6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ype 1 and 2 a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called 존댓말 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jon-dae</a:t>
            </a:r>
            <a:r>
              <a:rPr sz="1000" spc="-6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-mal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and </a:t>
            </a:r>
            <a:r>
              <a:rPr sz="1000" spc="-6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ype 3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called 반말 [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an-mal].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000" spc="-85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- 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ing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at how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반말,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when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When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반말?</a:t>
            </a:r>
            <a:endParaRPr sz="1600">
              <a:latin typeface="Malgun Gothic"/>
              <a:cs typeface="Malgun Gothic"/>
            </a:endParaRPr>
          </a:p>
          <a:p>
            <a:pPr marL="153035" marR="29209">
              <a:lnSpc>
                <a:spcPts val="2000"/>
              </a:lnSpc>
              <a:spcBef>
                <a:spcPts val="80"/>
              </a:spcBef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Generally,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intimate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speaking</a:t>
            </a:r>
            <a:r>
              <a:rPr sz="10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Therefore,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formality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at all.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who 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obviously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certainly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you, </a:t>
            </a:r>
            <a:r>
              <a:rPr sz="1000" spc="-3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age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(if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you)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 with whom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agreed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mutually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Malgun Gothic"/>
              <a:cs typeface="Malgun Gothic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age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social status,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should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 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any case.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Once you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the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person’s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age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find out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she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you,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 but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gesture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safe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ask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whether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him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her.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Here are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common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cases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in which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you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can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use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910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know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sure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won’t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offended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if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반말.</a:t>
            </a:r>
            <a:endParaRPr sz="10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295910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 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0"/>
            <a:ext cx="6626859" cy="812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age as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endParaRPr sz="1000">
              <a:latin typeface="Malgun Gothic"/>
              <a:cs typeface="Malgun Gothic"/>
            </a:endParaRPr>
          </a:p>
          <a:p>
            <a:pPr marL="12700" marR="133350">
              <a:lnSpc>
                <a:spcPct val="166700"/>
              </a:lnSpc>
              <a:buAutoNum type="arabicPeriod" startAt="3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elementary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school,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middle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high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that all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 classmates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age as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 yourself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writing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your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diary.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Here are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common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cases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which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you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SHOULD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use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 person only through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work,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not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personally.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than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 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she 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business client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customer.</a:t>
            </a:r>
            <a:endParaRPr sz="1000">
              <a:latin typeface="Malgun Gothic"/>
              <a:cs typeface="Malgun Gothic"/>
            </a:endParaRPr>
          </a:p>
          <a:p>
            <a:pPr marL="12700" marR="34925">
              <a:lnSpc>
                <a:spcPct val="166700"/>
              </a:lnSpc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than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talking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official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environment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semi- </a:t>
            </a:r>
            <a:r>
              <a:rPr sz="1000" spc="-3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nars, lessons,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don’t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 person.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just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him/her.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him/her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him/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her.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age as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both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adults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him/her that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 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she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boss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spouse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sibling.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large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group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 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video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blog.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ask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give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permission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speak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반말?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0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0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endParaRPr sz="14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놔도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nwa-do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dwae-yo?]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말을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놓다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[ma-reul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no-ta] literally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“put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down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language”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“lower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language”.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편하게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해도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pyeon-ha-ge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hae-do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dwae-yo?]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comfortably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you?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339095"/>
            <a:ext cx="4074795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놓으셔도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no-eu-syeo-do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dwae-yo.]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casually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편하게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하셔도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pyeon-ha-ge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ha-syeo-do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dwae-yo.]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comfortably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me.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with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are 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age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person:</a:t>
            </a:r>
            <a:endParaRPr sz="14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놓을까요?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[u-ri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no-eul-kka-yo?]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Shall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편하게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해도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되죠?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pyeon-ha-ge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hae-do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doe-jyo?]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right?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5987295"/>
            <a:ext cx="2579370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존댓말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0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---&gt;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-이에요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-예요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-이야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0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-았/♘/였어요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---&gt;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-았/♘/였어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거야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this?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54165" cy="91617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1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  <a:p>
            <a:pPr marL="12700" marR="4259580">
              <a:lnSpc>
                <a:spcPct val="166700"/>
              </a:lnSpc>
              <a:spcBef>
                <a:spcPts val="905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존댓말: 이거 뭐예요? [i-geo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mwo-ye-yo?] </a:t>
            </a:r>
            <a:r>
              <a:rPr sz="1000" spc="-3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뭐야?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mwo-ya?]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tomorrow.</a:t>
            </a:r>
            <a:endParaRPr sz="1000">
              <a:latin typeface="Malgun Gothic"/>
              <a:cs typeface="Malgun Gothic"/>
            </a:endParaRPr>
          </a:p>
          <a:p>
            <a:pPr marL="12700" marR="373443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존댓말: 내일 일할 거예요. [nae-il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il-hal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일할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거야.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[nae-il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il-hal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geo-ya.]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000">
              <a:latin typeface="Malgun Gothic"/>
              <a:cs typeface="Malgun Gothic"/>
            </a:endParaRPr>
          </a:p>
          <a:p>
            <a:pPr marL="12700" marR="313245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존댓말: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어제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만났어요.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[eo-je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chin-gu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man-na-sseo-yo.]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어제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만났어.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[eo-je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chin-gu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man-na-sseo.]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Calling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존댓말,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add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“씨”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address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politely,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경은 씨,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 씨, 석진 씨, 소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연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씨,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현정 씨.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title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job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status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after that,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경은 선생님,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 선생님,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Malgun Gothic"/>
              <a:cs typeface="Malgun Gothic"/>
            </a:endParaRPr>
          </a:p>
          <a:p>
            <a:pPr marL="12700" marR="141605">
              <a:lnSpc>
                <a:spcPct val="1667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 when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“씨”.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sound more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calling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name,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need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add “아”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“야” at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WITHOUT a consonant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 야 [ya]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WITH a consonant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[a].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----&gt;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경은아!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(Hey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Kyeong-eun!)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----&gt;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현우야!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(Hey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Hyunwoo!)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endParaRPr sz="1000">
              <a:latin typeface="Malgun Gothic"/>
              <a:cs typeface="Malgun Gothic"/>
            </a:endParaRPr>
          </a:p>
          <a:p>
            <a:pPr marL="12700" marR="1327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For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reason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people add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“이” after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conso-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nant, when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talking about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their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경은 and 석진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 이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203453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wants 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 about 석진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says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석진’s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as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“석진이”.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석진이가 했어.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[seok-jin-i-ga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hae-sseo.] 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Seokjin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did 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about 반말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following lesson.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0700" cy="8536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  <a:p>
            <a:pPr marL="153035" marR="115570">
              <a:lnSpc>
                <a:spcPts val="2500"/>
              </a:lnSpc>
              <a:spcBef>
                <a:spcPts val="179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 the p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eviou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oduce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d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(casual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) as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as the cases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 which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safely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taking a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b="1" spc="-15" dirty="0">
                <a:solidFill>
                  <a:srgbClr val="EC008C"/>
                </a:solidFill>
                <a:latin typeface="Malgun Gothic"/>
                <a:cs typeface="Malgun Gothic"/>
              </a:rPr>
              <a:t>“let’s”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 </a:t>
            </a:r>
            <a:r>
              <a:rPr sz="1000" b="1" spc="-3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반말.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Malgun Gothic"/>
              <a:cs typeface="Malgun Gothic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sentences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plain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tense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past tense,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just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suffix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“-요” at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존댓말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But, if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“let’s”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Structure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-자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[-ja]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[ha-da]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[ha-ja]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하지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[ha-ji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mal-da]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하지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하지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[ha-ji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mal-ja]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not do 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[meok-da]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먹자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[meok-ja]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eat.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53035" marR="596201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내일 보자.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[nae-il bo-ja]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986145">
              <a:lnSpc>
                <a:spcPct val="166700"/>
              </a:lnSpc>
              <a:buAutoNum type="arabicPeriod" startAt="2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이거 사자.  [i-geo</a:t>
            </a:r>
            <a:r>
              <a:rPr sz="10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sa-ja]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0"/>
            <a:ext cx="4924425" cy="506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0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내일은</a:t>
            </a:r>
            <a:r>
              <a:rPr sz="10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쉬자.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[u-ri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nae-i-reun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swi-ja]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day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off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Malgun Gothic"/>
              <a:cs typeface="Malgun Gothic"/>
            </a:endParaRPr>
          </a:p>
          <a:p>
            <a:pPr marL="12700" marR="4130040">
              <a:lnSpc>
                <a:spcPct val="166700"/>
              </a:lnSpc>
              <a:spcBef>
                <a:spcPts val="5"/>
              </a:spcBef>
              <a:buAutoNum type="arabicPeriod" startAt="4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같이 가자.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[ga-chi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ga-ja]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기다리자.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jo-geum-ma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gi-da-ri-ja]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Let’s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longer.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Phrases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안녕하세요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[an-nyeong-ha-se-yo]</a:t>
            </a:r>
            <a:r>
              <a:rPr sz="1000" spc="3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[an-nyeong]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안녕히 가세요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eong-h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&gt; 안녕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/ 잘 가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ga]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안녕히 계세요.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eong-h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ge-se-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&gt; 안녕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/ 잘 있어.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i-sseo]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저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&gt; 나 [na]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씨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[ssi]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너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[neo]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[ne]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예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[ye]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응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[eung]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[eo]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아니요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[a-ni-yo]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아니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[a-ni]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아니야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[a-ni-ya]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9900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29</a:t>
            </a:r>
            <a:endParaRPr sz="1800">
              <a:latin typeface="Trebuchet MS"/>
              <a:cs typeface="Trebuchet MS"/>
            </a:endParaRPr>
          </a:p>
          <a:p>
            <a:pPr marL="153035" marR="142875">
              <a:lnSpc>
                <a:spcPct val="158300"/>
              </a:lnSpc>
              <a:spcBef>
                <a:spcPts val="163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000" spc="-3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ducing 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irregular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080">
              <a:lnSpc>
                <a:spcPct val="1302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When a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verb stem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ends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 the consonant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it is followed by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vow-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el,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the consonant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</a:t>
            </a:r>
            <a:r>
              <a:rPr sz="1600" b="1" spc="-7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is dropped.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낫다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[nat-da]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heal,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recover,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better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(in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comparison)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낫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(present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tense) --&gt;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나아요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[na-a-yo]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Please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600" b="1" spc="-5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 marR="475932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젓다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000" spc="-6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sti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 (liquid)  젓 + 어요 = 저어요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ji-eo-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AutoNum type="arabicPeriod"/>
            </a:pPr>
            <a:endParaRPr sz="950">
              <a:latin typeface="Malgun Gothic"/>
              <a:cs typeface="Malgun Gothic"/>
            </a:endParaRPr>
          </a:p>
          <a:p>
            <a:pPr marL="153035" marR="4644390">
              <a:lnSpc>
                <a:spcPct val="166700"/>
              </a:lnSpc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잇다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[it-da]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connect,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link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잇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이으면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[i-eu-myeon]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Font typeface="Malgun Gothic"/>
              <a:buAutoNum type="arabicPeriod"/>
            </a:pPr>
            <a:endParaRPr sz="1100">
              <a:latin typeface="Malgun Gothic"/>
              <a:cs typeface="Malgun Gothic"/>
            </a:endParaRPr>
          </a:p>
          <a:p>
            <a:pPr marL="153035" marR="4392930">
              <a:lnSpc>
                <a:spcPct val="166700"/>
              </a:lnSpc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짓다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000" spc="-6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build,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compose  짓 + ♘어요 = 지♘어요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ji-eo-sseo-yo]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53035" marR="563054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   </a:t>
            </a:r>
            <a:r>
              <a:rPr sz="10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저으세요.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jeo-eu-se-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Stir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buAutoNum type="arabicPeriod" startAt="2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개를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이♘어요.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gae-reul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i-eo-sseo-yo.]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connected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(objects).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0"/>
            <a:ext cx="6528434" cy="595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집을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누가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지♘어요?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ji-beul nu-ga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ji-eo-sseo-yo?]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built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house?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이름을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지을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jo-eu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eu-meu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ji-eu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make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감기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나았어요?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[gam-gi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na-a-sseo-yo?]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Did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recover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(completely)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cold?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Exceptions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words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follow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this irregularity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 still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keep the consonant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</a:t>
            </a:r>
            <a:r>
              <a:rPr sz="1600" b="1" spc="-9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vowel.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웃다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[ut-da]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smile,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laugh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씻다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[ssit-da]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wash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벗다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[beot-da]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take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(clothes)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off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웃어요.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[u-seo-yo.]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Smile.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smile.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smiles.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laugh.</a:t>
            </a:r>
            <a:endParaRPr sz="1000">
              <a:latin typeface="Malgun Gothic"/>
              <a:cs typeface="Malgun Gothic"/>
            </a:endParaRPr>
          </a:p>
          <a:p>
            <a:pPr marL="12700" marR="18053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씻을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거예요. [ssi-seul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I’m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wash up.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I’m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wash it.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신발을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벗어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[sin-ba-reul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beo-seo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ju-se-yo.]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your shoes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off.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85940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 about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action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 about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거예요</a:t>
            </a:r>
            <a:r>
              <a:rPr sz="16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vs.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-(으)ㄹ게요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70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very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-(으)ㄹ게요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[-(eu)l-ge-yo],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beginner-level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advanced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learners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very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often,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distinctively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pur-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 at</a:t>
            </a:r>
            <a:r>
              <a:rPr sz="1200" spc="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 거예요</a:t>
            </a:r>
            <a:r>
              <a:rPr sz="1600" b="1" spc="-1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92075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거예요 [-(eu)l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plan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at-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  <a:tabLst>
                <a:tab pos="4454525" algn="l"/>
                <a:tab pos="6292850" algn="l"/>
              </a:tabLst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하 +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-ㄹ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거예요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u="sng" spc="-5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/ I am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u="sng" spc="-5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[bo-nae-da]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send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  <a:tabLst>
                <a:tab pos="5231130" algn="l"/>
              </a:tabLst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보내 +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-ㄹ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거예요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보낼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[bo-nael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send</a:t>
            </a:r>
            <a:r>
              <a:rPr sz="1200" u="sng" spc="-5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send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  <a:tabLst>
                <a:tab pos="542290" algn="l"/>
              </a:tabLst>
            </a:pP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웃다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[ut-da]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laugh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웃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-을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웃을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[u-seul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laugh.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63715" cy="89287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Builder 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designed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help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understand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learning/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understanding some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common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building blocks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letters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 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necessarily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all Chinese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한자 [han-ja]. Though many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Chinese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meanings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 be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modern-day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Chinese.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goal,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keywords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there.</a:t>
            </a:r>
            <a:r>
              <a:rPr sz="10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certainly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memorize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Hanja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to,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free!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ts val="4520"/>
              </a:lnSpc>
              <a:spcBef>
                <a:spcPts val="100"/>
              </a:spcBef>
            </a:pPr>
            <a:r>
              <a:rPr sz="1200" spc="-13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oday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eywo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4200" dirty="0">
                <a:solidFill>
                  <a:srgbClr val="EC008C"/>
                </a:solidFill>
                <a:latin typeface="Malgun Gothic"/>
                <a:cs typeface="Malgun Gothic"/>
              </a:rPr>
              <a:t>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ts val="452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4200" spc="-42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2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room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 marL="153035" marR="738505">
              <a:lnSpc>
                <a:spcPct val="156200"/>
              </a:lnSpc>
              <a:spcBef>
                <a:spcPts val="16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화장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(make-up)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(room)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화장실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化粧室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[hwa-jang-sil]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toilet,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bathroom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교 (school,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교실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敎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o-sil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class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6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(practice)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(room)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연습실</a:t>
            </a:r>
            <a:r>
              <a:rPr sz="1600" b="1" spc="26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練習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[yeon-seup-sil]</a:t>
            </a:r>
            <a:endParaRPr sz="1200">
              <a:latin typeface="Malgun Gothic"/>
              <a:cs typeface="Malgun Gothic"/>
            </a:endParaRPr>
          </a:p>
          <a:p>
            <a:pPr marL="208407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room,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endParaRPr sz="1200">
              <a:latin typeface="Malgun Gothic"/>
              <a:cs typeface="Malgun Gothic"/>
            </a:endParaRPr>
          </a:p>
          <a:p>
            <a:pPr marL="153035" marR="1458595">
              <a:lnSpc>
                <a:spcPct val="156200"/>
              </a:lnSpc>
              <a:spcBef>
                <a:spcPts val="2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대기 (wait) + 실 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대기실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待機室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[dae-gi-sil]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waitin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회 (meet) 의 (discuss) + 실 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회의실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會議室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[hoe-ui-sil]</a:t>
            </a:r>
            <a:endParaRPr sz="1200">
              <a:latin typeface="Malgun Gothic"/>
              <a:cs typeface="Malgun Gothic"/>
            </a:endParaRPr>
          </a:p>
          <a:p>
            <a:pPr marL="256667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room,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conference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room</a:t>
            </a:r>
            <a:endParaRPr sz="1200">
              <a:latin typeface="Malgun Gothic"/>
              <a:cs typeface="Malgun Gothic"/>
            </a:endParaRPr>
          </a:p>
          <a:p>
            <a:pPr marL="153035" marR="666115">
              <a:lnSpc>
                <a:spcPct val="156200"/>
              </a:lnSpc>
              <a:spcBef>
                <a:spcPts val="2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 (disease)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병실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病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eong-sil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hospital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atient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미용 (beauty 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eatment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미용실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美容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[mi-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ong-sil]</a:t>
            </a:r>
            <a:endParaRPr sz="1200">
              <a:latin typeface="Malgun Gothic"/>
              <a:cs typeface="Malgun Gothic"/>
            </a:endParaRPr>
          </a:p>
          <a:p>
            <a:pPr marL="272796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beauty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parlor,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hairdresser’s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903979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23726"/>
            <a:ext cx="6343015" cy="2882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무 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task) + 실 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사무실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事務室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[sa-mu-sil] =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ffice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ts val="4500"/>
              </a:lnSpc>
              <a:spcBef>
                <a:spcPts val="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교 (school) + 무 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교무실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敎務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o-mu-sil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eache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ffice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장 (head,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실장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室長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[sil-jang] = head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ffice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내 (inside)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실내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室內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[sil-nae]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indoo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외 (outside)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실외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室外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[sil-oe]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outside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6880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203200" marR="2730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 are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intention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expectation 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 state,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related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affected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reaction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re-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quest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talking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203200" algn="just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-(으)ㄹ게요.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203200" marR="5080" algn="just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-(ㅇ)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ㄹ게요 [-(eu)l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ge-yo] 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 attached after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also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focuses more on your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decisions AS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REACTION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AS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RESULT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OF what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says.</a:t>
            </a:r>
            <a:endParaRPr sz="1200">
              <a:latin typeface="Malgun Gothic"/>
              <a:cs typeface="Malgun Gothic"/>
            </a:endParaRPr>
          </a:p>
          <a:p>
            <a:pPr marL="203200" marR="4558030" algn="just">
              <a:lnSpc>
                <a:spcPct val="347200"/>
              </a:lnSpc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 forms.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203200" algn="just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할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거예요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vs.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할게요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공부할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[gong-bu-hal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ge-ye-yo.]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study.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study.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saying,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planning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will,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 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 because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says.)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공부할게요.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[gong-bu-hal-ge-yo.]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study.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18542</Words>
  <Application>Microsoft Office PowerPoint</Application>
  <PresentationFormat>Custom</PresentationFormat>
  <Paragraphs>1886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PNE</cp:lastModifiedBy>
  <cp:revision>3</cp:revision>
  <dcterms:created xsi:type="dcterms:W3CDTF">2024-03-12T07:48:58Z</dcterms:created>
  <dcterms:modified xsi:type="dcterms:W3CDTF">2024-03-12T09:17:40Z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2010-08-02T00:00:00Z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</Properties>
</file>