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79" r:id="rId2"/>
    <p:sldId id="280" r:id="rId3"/>
    <p:sldId id="281" r:id="rId4"/>
    <p:sldId id="282" r:id="rId5"/>
    <p:sldId id="283" r:id="rId6"/>
    <p:sldId id="284" r:id="rId7"/>
    <p:sldId id="285" r:id="rId8"/>
    <p:sldId id="286" r:id="rId9"/>
    <p:sldId id="287" r:id="rId10"/>
    <p:sldId id="288" r:id="rId11"/>
    <p:sldId id="289" r:id="rId12"/>
    <p:sldId id="290" r:id="rId13"/>
    <p:sldId id="291" r:id="rId14"/>
    <p:sldId id="292" r:id="rId15"/>
    <p:sldId id="293" r:id="rId16"/>
    <p:sldId id="294" r:id="rId17"/>
    <p:sldId id="295" r:id="rId18"/>
    <p:sldId id="296" r:id="rId19"/>
    <p:sldId id="297" r:id="rId20"/>
    <p:sldId id="298" r:id="rId21"/>
    <p:sldId id="299" r:id="rId22"/>
    <p:sldId id="300" r:id="rId23"/>
    <p:sldId id="301" r:id="rId24"/>
    <p:sldId id="302" r:id="rId25"/>
    <p:sldId id="303" r:id="rId26"/>
    <p:sldId id="304" r:id="rId27"/>
    <p:sldId id="305" r:id="rId28"/>
    <p:sldId id="306" r:id="rId29"/>
    <p:sldId id="307" r:id="rId30"/>
    <p:sldId id="308" r:id="rId31"/>
    <p:sldId id="309" r:id="rId32"/>
    <p:sldId id="310" r:id="rId33"/>
    <p:sldId id="311" r:id="rId34"/>
    <p:sldId id="312" r:id="rId35"/>
    <p:sldId id="313" r:id="rId36"/>
    <p:sldId id="314" r:id="rId37"/>
    <p:sldId id="315" r:id="rId38"/>
    <p:sldId id="316" r:id="rId39"/>
    <p:sldId id="317" r:id="rId40"/>
    <p:sldId id="318" r:id="rId41"/>
    <p:sldId id="319" r:id="rId42"/>
    <p:sldId id="320" r:id="rId43"/>
    <p:sldId id="321" r:id="rId44"/>
    <p:sldId id="322" r:id="rId45"/>
    <p:sldId id="323" r:id="rId46"/>
    <p:sldId id="324" r:id="rId47"/>
    <p:sldId id="325" r:id="rId48"/>
    <p:sldId id="326" r:id="rId49"/>
    <p:sldId id="327" r:id="rId50"/>
    <p:sldId id="328" r:id="rId51"/>
    <p:sldId id="329" r:id="rId52"/>
    <p:sldId id="330" r:id="rId53"/>
    <p:sldId id="331" r:id="rId54"/>
    <p:sldId id="332" r:id="rId55"/>
    <p:sldId id="333" r:id="rId56"/>
    <p:sldId id="334" r:id="rId57"/>
    <p:sldId id="335" r:id="rId58"/>
    <p:sldId id="336" r:id="rId59"/>
    <p:sldId id="337" r:id="rId60"/>
    <p:sldId id="338" r:id="rId61"/>
    <p:sldId id="339" r:id="rId62"/>
    <p:sldId id="340" r:id="rId63"/>
    <p:sldId id="341" r:id="rId64"/>
    <p:sldId id="342" r:id="rId65"/>
    <p:sldId id="343" r:id="rId66"/>
    <p:sldId id="344" r:id="rId67"/>
    <p:sldId id="345" r:id="rId68"/>
    <p:sldId id="346" r:id="rId69"/>
    <p:sldId id="347" r:id="rId70"/>
  </p:sldIdLst>
  <p:sldSz cx="7556500" cy="10693400"/>
  <p:notesSz cx="7556500" cy="10693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46" d="100"/>
          <a:sy n="46" d="100"/>
        </p:scale>
        <p:origin x="-1856" y="-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213" y="3314954"/>
            <a:ext cx="6428422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4427" y="5988304"/>
            <a:ext cx="5293995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231F20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5" dirty="0"/>
              <a:t> </a:t>
            </a:r>
            <a:r>
              <a:rPr dirty="0"/>
              <a:t>PDF </a:t>
            </a:r>
            <a:r>
              <a:rPr spc="-5" dirty="0"/>
              <a:t>is to be used along with the MP3 audio </a:t>
            </a:r>
            <a:r>
              <a:rPr dirty="0"/>
              <a:t>lesson</a:t>
            </a:r>
            <a:r>
              <a:rPr spc="-5" dirty="0"/>
              <a:t> available at</a:t>
            </a:r>
            <a:r>
              <a:rPr spc="-10" dirty="0"/>
              <a:t> </a:t>
            </a:r>
            <a:r>
              <a:rPr spc="-15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 feel free </a:t>
            </a:r>
            <a:r>
              <a:rPr spc="-5" dirty="0"/>
              <a:t>to </a:t>
            </a:r>
            <a:r>
              <a:rPr dirty="0"/>
              <a:t>share </a:t>
            </a:r>
            <a:r>
              <a:rPr spc="-20" dirty="0"/>
              <a:t>TalkToMeInKorean’s </a:t>
            </a:r>
            <a:r>
              <a:rPr dirty="0"/>
              <a:t>free </a:t>
            </a:r>
            <a:r>
              <a:rPr spc="-5" dirty="0"/>
              <a:t>Korean </a:t>
            </a:r>
            <a:r>
              <a:rPr dirty="0"/>
              <a:t>lessons </a:t>
            </a:r>
            <a:r>
              <a:rPr spc="-5" dirty="0"/>
              <a:t>and </a:t>
            </a:r>
            <a:r>
              <a:rPr dirty="0"/>
              <a:t>PDF </a:t>
            </a:r>
            <a:r>
              <a:rPr spc="-15" dirty="0"/>
              <a:t>files </a:t>
            </a:r>
            <a:r>
              <a:rPr spc="-5" dirty="0"/>
              <a:t>with anybody who </a:t>
            </a:r>
            <a:r>
              <a:rPr spc="-260" dirty="0"/>
              <a:t> </a:t>
            </a:r>
            <a:r>
              <a:rPr spc="-5" dirty="0"/>
              <a:t>is</a:t>
            </a:r>
            <a:r>
              <a:rPr spc="-10" dirty="0"/>
              <a:t> </a:t>
            </a:r>
            <a:r>
              <a:rPr dirty="0"/>
              <a:t>studying </a:t>
            </a:r>
            <a:r>
              <a:rPr spc="-5" dirty="0"/>
              <a:t>Korean.</a:t>
            </a:r>
            <a:r>
              <a:rPr dirty="0"/>
              <a:t> </a:t>
            </a:r>
            <a:r>
              <a:rPr spc="-5" dirty="0"/>
              <a:t>If you have</a:t>
            </a:r>
            <a:r>
              <a:rPr spc="-10" dirty="0"/>
              <a:t> </a:t>
            </a:r>
            <a:r>
              <a:rPr spc="-5" dirty="0"/>
              <a:t>any questions </a:t>
            </a:r>
            <a:r>
              <a:rPr dirty="0"/>
              <a:t>or feedback, visit</a:t>
            </a:r>
            <a:r>
              <a:rPr spc="-15" dirty="0"/>
              <a:t> TalkToMeInKorean.com.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231F20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5" dirty="0"/>
              <a:t> </a:t>
            </a:r>
            <a:r>
              <a:rPr dirty="0"/>
              <a:t>PDF </a:t>
            </a:r>
            <a:r>
              <a:rPr spc="-5" dirty="0"/>
              <a:t>is to be used along with the MP3 audio </a:t>
            </a:r>
            <a:r>
              <a:rPr dirty="0"/>
              <a:t>lesson</a:t>
            </a:r>
            <a:r>
              <a:rPr spc="-5" dirty="0"/>
              <a:t> available at</a:t>
            </a:r>
            <a:r>
              <a:rPr spc="-10" dirty="0"/>
              <a:t> </a:t>
            </a:r>
            <a:r>
              <a:rPr spc="-15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 feel free </a:t>
            </a:r>
            <a:r>
              <a:rPr spc="-5" dirty="0"/>
              <a:t>to </a:t>
            </a:r>
            <a:r>
              <a:rPr dirty="0"/>
              <a:t>share </a:t>
            </a:r>
            <a:r>
              <a:rPr spc="-20" dirty="0"/>
              <a:t>TalkToMeInKorean’s </a:t>
            </a:r>
            <a:r>
              <a:rPr dirty="0"/>
              <a:t>free </a:t>
            </a:r>
            <a:r>
              <a:rPr spc="-5" dirty="0"/>
              <a:t>Korean </a:t>
            </a:r>
            <a:r>
              <a:rPr dirty="0"/>
              <a:t>lessons </a:t>
            </a:r>
            <a:r>
              <a:rPr spc="-5" dirty="0"/>
              <a:t>and </a:t>
            </a:r>
            <a:r>
              <a:rPr dirty="0"/>
              <a:t>PDF </a:t>
            </a:r>
            <a:r>
              <a:rPr spc="-15" dirty="0"/>
              <a:t>files </a:t>
            </a:r>
            <a:r>
              <a:rPr spc="-5" dirty="0"/>
              <a:t>with anybody who </a:t>
            </a:r>
            <a:r>
              <a:rPr spc="-260" dirty="0"/>
              <a:t> </a:t>
            </a:r>
            <a:r>
              <a:rPr spc="-5" dirty="0"/>
              <a:t>is</a:t>
            </a:r>
            <a:r>
              <a:rPr spc="-10" dirty="0"/>
              <a:t> </a:t>
            </a:r>
            <a:r>
              <a:rPr dirty="0"/>
              <a:t>studying </a:t>
            </a:r>
            <a:r>
              <a:rPr spc="-5" dirty="0"/>
              <a:t>Korean.</a:t>
            </a:r>
            <a:r>
              <a:rPr dirty="0"/>
              <a:t> </a:t>
            </a:r>
            <a:r>
              <a:rPr spc="-5" dirty="0"/>
              <a:t>If you have</a:t>
            </a:r>
            <a:r>
              <a:rPr spc="-10" dirty="0"/>
              <a:t> </a:t>
            </a:r>
            <a:r>
              <a:rPr spc="-5" dirty="0"/>
              <a:t>any questions </a:t>
            </a:r>
            <a:r>
              <a:rPr dirty="0"/>
              <a:t>or feedback, visit</a:t>
            </a:r>
            <a:r>
              <a:rPr spc="-15" dirty="0"/>
              <a:t> TalkToMeInKorean.com.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8142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4867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231F20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5" dirty="0"/>
              <a:t> </a:t>
            </a:r>
            <a:r>
              <a:rPr dirty="0"/>
              <a:t>PDF </a:t>
            </a:r>
            <a:r>
              <a:rPr spc="-5" dirty="0"/>
              <a:t>is to be used along with the MP3 audio </a:t>
            </a:r>
            <a:r>
              <a:rPr dirty="0"/>
              <a:t>lesson</a:t>
            </a:r>
            <a:r>
              <a:rPr spc="-5" dirty="0"/>
              <a:t> available at</a:t>
            </a:r>
            <a:r>
              <a:rPr spc="-10" dirty="0"/>
              <a:t> </a:t>
            </a:r>
            <a:r>
              <a:rPr spc="-15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 feel free </a:t>
            </a:r>
            <a:r>
              <a:rPr spc="-5" dirty="0"/>
              <a:t>to </a:t>
            </a:r>
            <a:r>
              <a:rPr dirty="0"/>
              <a:t>share </a:t>
            </a:r>
            <a:r>
              <a:rPr spc="-20" dirty="0"/>
              <a:t>TalkToMeInKorean’s </a:t>
            </a:r>
            <a:r>
              <a:rPr dirty="0"/>
              <a:t>free </a:t>
            </a:r>
            <a:r>
              <a:rPr spc="-5" dirty="0"/>
              <a:t>Korean </a:t>
            </a:r>
            <a:r>
              <a:rPr dirty="0"/>
              <a:t>lessons </a:t>
            </a:r>
            <a:r>
              <a:rPr spc="-5" dirty="0"/>
              <a:t>and </a:t>
            </a:r>
            <a:r>
              <a:rPr dirty="0"/>
              <a:t>PDF </a:t>
            </a:r>
            <a:r>
              <a:rPr spc="-15" dirty="0"/>
              <a:t>files </a:t>
            </a:r>
            <a:r>
              <a:rPr spc="-5" dirty="0"/>
              <a:t>with anybody who </a:t>
            </a:r>
            <a:r>
              <a:rPr spc="-260" dirty="0"/>
              <a:t> </a:t>
            </a:r>
            <a:r>
              <a:rPr spc="-5" dirty="0"/>
              <a:t>is</a:t>
            </a:r>
            <a:r>
              <a:rPr spc="-10" dirty="0"/>
              <a:t> </a:t>
            </a:r>
            <a:r>
              <a:rPr dirty="0"/>
              <a:t>studying </a:t>
            </a:r>
            <a:r>
              <a:rPr spc="-5" dirty="0"/>
              <a:t>Korean.</a:t>
            </a:r>
            <a:r>
              <a:rPr dirty="0"/>
              <a:t> </a:t>
            </a:r>
            <a:r>
              <a:rPr spc="-5" dirty="0"/>
              <a:t>If you have</a:t>
            </a:r>
            <a:r>
              <a:rPr spc="-10" dirty="0"/>
              <a:t> </a:t>
            </a:r>
            <a:r>
              <a:rPr spc="-5" dirty="0"/>
              <a:t>any questions </a:t>
            </a:r>
            <a:r>
              <a:rPr dirty="0"/>
              <a:t>or feedback, visit</a:t>
            </a:r>
            <a:r>
              <a:rPr spc="-15" dirty="0"/>
              <a:t> TalkToMeInKorean.com.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3/12/2024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231F20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5" dirty="0"/>
              <a:t> </a:t>
            </a:r>
            <a:r>
              <a:rPr dirty="0"/>
              <a:t>PDF </a:t>
            </a:r>
            <a:r>
              <a:rPr spc="-5" dirty="0"/>
              <a:t>is to be used along with the MP3 audio </a:t>
            </a:r>
            <a:r>
              <a:rPr dirty="0"/>
              <a:t>lesson</a:t>
            </a:r>
            <a:r>
              <a:rPr spc="-5" dirty="0"/>
              <a:t> available at</a:t>
            </a:r>
            <a:r>
              <a:rPr spc="-10" dirty="0"/>
              <a:t> </a:t>
            </a:r>
            <a:r>
              <a:rPr spc="-15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 feel free </a:t>
            </a:r>
            <a:r>
              <a:rPr spc="-5" dirty="0"/>
              <a:t>to </a:t>
            </a:r>
            <a:r>
              <a:rPr dirty="0"/>
              <a:t>share </a:t>
            </a:r>
            <a:r>
              <a:rPr spc="-20" dirty="0"/>
              <a:t>TalkToMeInKorean’s </a:t>
            </a:r>
            <a:r>
              <a:rPr dirty="0"/>
              <a:t>free </a:t>
            </a:r>
            <a:r>
              <a:rPr spc="-5" dirty="0"/>
              <a:t>Korean </a:t>
            </a:r>
            <a:r>
              <a:rPr dirty="0"/>
              <a:t>lessons </a:t>
            </a:r>
            <a:r>
              <a:rPr spc="-5" dirty="0"/>
              <a:t>and </a:t>
            </a:r>
            <a:r>
              <a:rPr dirty="0"/>
              <a:t>PDF </a:t>
            </a:r>
            <a:r>
              <a:rPr spc="-15" dirty="0"/>
              <a:t>files </a:t>
            </a:r>
            <a:r>
              <a:rPr spc="-5" dirty="0"/>
              <a:t>with anybody who </a:t>
            </a:r>
            <a:r>
              <a:rPr spc="-260" dirty="0"/>
              <a:t> </a:t>
            </a:r>
            <a:r>
              <a:rPr spc="-5" dirty="0"/>
              <a:t>is</a:t>
            </a:r>
            <a:r>
              <a:rPr spc="-10" dirty="0"/>
              <a:t> </a:t>
            </a:r>
            <a:r>
              <a:rPr dirty="0"/>
              <a:t>studying </a:t>
            </a:r>
            <a:r>
              <a:rPr spc="-5" dirty="0"/>
              <a:t>Korean.</a:t>
            </a:r>
            <a:r>
              <a:rPr dirty="0"/>
              <a:t> </a:t>
            </a:r>
            <a:r>
              <a:rPr spc="-5" dirty="0"/>
              <a:t>If you have</a:t>
            </a:r>
            <a:r>
              <a:rPr spc="-10" dirty="0"/>
              <a:t> </a:t>
            </a:r>
            <a:r>
              <a:rPr spc="-5" dirty="0"/>
              <a:t>any questions </a:t>
            </a:r>
            <a:r>
              <a:rPr dirty="0"/>
              <a:t>or feedback, visit</a:t>
            </a:r>
            <a:r>
              <a:rPr spc="-15" dirty="0"/>
              <a:t> TalkToMeInKorean.com.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3/12/2024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231F20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5" dirty="0"/>
              <a:t> </a:t>
            </a:r>
            <a:r>
              <a:rPr dirty="0"/>
              <a:t>PDF </a:t>
            </a:r>
            <a:r>
              <a:rPr spc="-5" dirty="0"/>
              <a:t>is to be used along with the MP3 audio </a:t>
            </a:r>
            <a:r>
              <a:rPr dirty="0"/>
              <a:t>lesson</a:t>
            </a:r>
            <a:r>
              <a:rPr spc="-5" dirty="0"/>
              <a:t> available at</a:t>
            </a:r>
            <a:r>
              <a:rPr spc="-10" dirty="0"/>
              <a:t> </a:t>
            </a:r>
            <a:r>
              <a:rPr spc="-15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 feel free </a:t>
            </a:r>
            <a:r>
              <a:rPr spc="-5" dirty="0"/>
              <a:t>to </a:t>
            </a:r>
            <a:r>
              <a:rPr dirty="0"/>
              <a:t>share </a:t>
            </a:r>
            <a:r>
              <a:rPr spc="-20" dirty="0"/>
              <a:t>TalkToMeInKorean’s </a:t>
            </a:r>
            <a:r>
              <a:rPr dirty="0"/>
              <a:t>free </a:t>
            </a:r>
            <a:r>
              <a:rPr spc="-5" dirty="0"/>
              <a:t>Korean </a:t>
            </a:r>
            <a:r>
              <a:rPr dirty="0"/>
              <a:t>lessons </a:t>
            </a:r>
            <a:r>
              <a:rPr spc="-5" dirty="0"/>
              <a:t>and </a:t>
            </a:r>
            <a:r>
              <a:rPr dirty="0"/>
              <a:t>PDF </a:t>
            </a:r>
            <a:r>
              <a:rPr spc="-15" dirty="0"/>
              <a:t>files </a:t>
            </a:r>
            <a:r>
              <a:rPr spc="-5" dirty="0"/>
              <a:t>with anybody who </a:t>
            </a:r>
            <a:r>
              <a:rPr spc="-260" dirty="0"/>
              <a:t> </a:t>
            </a:r>
            <a:r>
              <a:rPr spc="-5" dirty="0"/>
              <a:t>is</a:t>
            </a:r>
            <a:r>
              <a:rPr spc="-10" dirty="0"/>
              <a:t> </a:t>
            </a:r>
            <a:r>
              <a:rPr dirty="0"/>
              <a:t>studying </a:t>
            </a:r>
            <a:r>
              <a:rPr spc="-5" dirty="0"/>
              <a:t>Korean.</a:t>
            </a:r>
            <a:r>
              <a:rPr dirty="0"/>
              <a:t> </a:t>
            </a:r>
            <a:r>
              <a:rPr spc="-5" dirty="0"/>
              <a:t>If you have</a:t>
            </a:r>
            <a:r>
              <a:rPr spc="-10" dirty="0"/>
              <a:t> </a:t>
            </a:r>
            <a:r>
              <a:rPr spc="-5" dirty="0"/>
              <a:t>any questions </a:t>
            </a:r>
            <a:r>
              <a:rPr dirty="0"/>
              <a:t>or feedback, visit</a:t>
            </a:r>
            <a:r>
              <a:rPr spc="-15" dirty="0"/>
              <a:t> TalkToMeInKorean.com.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3/12/2024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254000" y="342902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254000" y="977902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8142" y="427736"/>
            <a:ext cx="6806565" cy="1710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8142" y="2459482"/>
            <a:ext cx="6806565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836420" y="9797228"/>
            <a:ext cx="4987925" cy="4883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rgbClr val="231F20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5" dirty="0"/>
              <a:t> </a:t>
            </a:r>
            <a:r>
              <a:rPr dirty="0"/>
              <a:t>PDF </a:t>
            </a:r>
            <a:r>
              <a:rPr spc="-5" dirty="0"/>
              <a:t>is to be used along with the MP3 audio </a:t>
            </a:r>
            <a:r>
              <a:rPr dirty="0"/>
              <a:t>lesson</a:t>
            </a:r>
            <a:r>
              <a:rPr spc="-5" dirty="0"/>
              <a:t> available at</a:t>
            </a:r>
            <a:r>
              <a:rPr spc="-10" dirty="0"/>
              <a:t> </a:t>
            </a:r>
            <a:r>
              <a:rPr spc="-15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 feel free </a:t>
            </a:r>
            <a:r>
              <a:rPr spc="-5" dirty="0"/>
              <a:t>to </a:t>
            </a:r>
            <a:r>
              <a:rPr dirty="0"/>
              <a:t>share </a:t>
            </a:r>
            <a:r>
              <a:rPr spc="-20" dirty="0"/>
              <a:t>TalkToMeInKorean’s </a:t>
            </a:r>
            <a:r>
              <a:rPr dirty="0"/>
              <a:t>free </a:t>
            </a:r>
            <a:r>
              <a:rPr spc="-5" dirty="0"/>
              <a:t>Korean </a:t>
            </a:r>
            <a:r>
              <a:rPr dirty="0"/>
              <a:t>lessons </a:t>
            </a:r>
            <a:r>
              <a:rPr spc="-5" dirty="0"/>
              <a:t>and </a:t>
            </a:r>
            <a:r>
              <a:rPr dirty="0"/>
              <a:t>PDF </a:t>
            </a:r>
            <a:r>
              <a:rPr spc="-15" dirty="0"/>
              <a:t>files </a:t>
            </a:r>
            <a:r>
              <a:rPr spc="-5" dirty="0"/>
              <a:t>with anybody who </a:t>
            </a:r>
            <a:r>
              <a:rPr spc="-260" dirty="0"/>
              <a:t> </a:t>
            </a:r>
            <a:r>
              <a:rPr spc="-5" dirty="0"/>
              <a:t>is</a:t>
            </a:r>
            <a:r>
              <a:rPr spc="-10" dirty="0"/>
              <a:t> </a:t>
            </a:r>
            <a:r>
              <a:rPr dirty="0"/>
              <a:t>studying </a:t>
            </a:r>
            <a:r>
              <a:rPr spc="-5" dirty="0"/>
              <a:t>Korean.</a:t>
            </a:r>
            <a:r>
              <a:rPr dirty="0"/>
              <a:t> </a:t>
            </a:r>
            <a:r>
              <a:rPr spc="-5" dirty="0"/>
              <a:t>If you have</a:t>
            </a:r>
            <a:r>
              <a:rPr spc="-10" dirty="0"/>
              <a:t> </a:t>
            </a:r>
            <a:r>
              <a:rPr spc="-5" dirty="0"/>
              <a:t>any questions </a:t>
            </a:r>
            <a:r>
              <a:rPr dirty="0"/>
              <a:t>or feedback, visit</a:t>
            </a:r>
            <a:r>
              <a:rPr spc="-15" dirty="0"/>
              <a:t> TalkToMeInKorean.com.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814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4525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5"/>
            <a:ext cx="6877684" cy="895350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10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5" dirty="0">
                <a:solidFill>
                  <a:srgbClr val="231F20"/>
                </a:solidFill>
                <a:latin typeface="Trebuchet MS"/>
                <a:cs typeface="Trebuchet MS"/>
              </a:rPr>
              <a:t> 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5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3</a:t>
            </a:r>
            <a:r>
              <a:rPr sz="1800" spc="-3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7</a:t>
            </a:r>
            <a:endParaRPr sz="1800">
              <a:latin typeface="Trebuchet MS"/>
              <a:cs typeface="Trebuchet MS"/>
            </a:endParaRPr>
          </a:p>
          <a:p>
            <a:pPr marL="153035" marR="24765">
              <a:lnSpc>
                <a:spcPct val="173600"/>
              </a:lnSpc>
              <a:spcBef>
                <a:spcPts val="1225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this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lesson, we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going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look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at another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verb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ending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that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you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can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use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connect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two or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more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verbs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one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sentence.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We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learned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the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verb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ending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-고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[-go]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one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our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previous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les- 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sons;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-고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[-go]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used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connect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independent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actions and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states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together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one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sentence,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but </a:t>
            </a:r>
            <a:r>
              <a:rPr sz="1200" spc="-40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they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do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not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necessarily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have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a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strong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logical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relation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each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other.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00">
              <a:latin typeface="Malgun Gothic"/>
              <a:cs typeface="Malgun Gothic"/>
            </a:endParaRPr>
          </a:p>
          <a:p>
            <a:pPr marL="153035" marR="5080">
              <a:lnSpc>
                <a:spcPct val="151000"/>
              </a:lnSpc>
            </a:pP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On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other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hand, the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verb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ending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we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looking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at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this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lesson,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EC008C"/>
                </a:solidFill>
                <a:latin typeface="Malgun Gothic"/>
                <a:cs typeface="Malgun Gothic"/>
              </a:rPr>
              <a:t>-아/어/여+서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,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a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verb </a:t>
            </a:r>
            <a:r>
              <a:rPr sz="1200" spc="-40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ending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that can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show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logical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relation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between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the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verbs.</a:t>
            </a:r>
            <a:endParaRPr sz="1200">
              <a:latin typeface="Malgun Gothic"/>
              <a:cs typeface="Malgun Gothic"/>
            </a:endParaRPr>
          </a:p>
          <a:p>
            <a:pPr marL="153035" marR="650240">
              <a:lnSpc>
                <a:spcPct val="347200"/>
              </a:lnSpc>
            </a:pP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Do you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remember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these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two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conjunctions- 그리고 and 그래서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(from Level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2 Lesson 3)? </a:t>
            </a:r>
            <a:r>
              <a:rPr sz="1200" spc="-409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그리고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[geu-ri-go]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means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“and,”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그래서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[geu-rae-seo]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means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“therefore/so”.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350">
              <a:latin typeface="Malgun Gothic"/>
              <a:cs typeface="Malgun Gothic"/>
            </a:endParaRPr>
          </a:p>
          <a:p>
            <a:pPr marL="153035" marR="144780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verb ending -고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[-go] has the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same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meaning as 그리고 [geu-ri-go], and the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verb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ending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- </a:t>
            </a:r>
            <a:r>
              <a:rPr sz="1200" spc="-409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아/어/여+서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has a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similar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meaning as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그래서 [geu-rae-seo].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5"/>
              </a:spcBef>
            </a:pPr>
            <a:endParaRPr sz="1700">
              <a:latin typeface="Malgun Gothic"/>
              <a:cs typeface="Malgun Gothic"/>
            </a:endParaRPr>
          </a:p>
          <a:p>
            <a:pPr marL="153035">
              <a:lnSpc>
                <a:spcPct val="100000"/>
              </a:lnSpc>
              <a:spcBef>
                <a:spcPts val="5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Let</a:t>
            </a:r>
            <a:r>
              <a:rPr sz="1200" spc="-75" dirty="0">
                <a:solidFill>
                  <a:srgbClr val="231F20"/>
                </a:solidFill>
                <a:latin typeface="Malgun Gothic"/>
                <a:cs typeface="Malgun Gothic"/>
              </a:rPr>
              <a:t>’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loo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k at the construction and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usage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 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o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EC008C"/>
                </a:solidFill>
                <a:latin typeface="Malgun Gothic"/>
                <a:cs typeface="Malgun Gothic"/>
              </a:rPr>
              <a:t>-아/어/여+서</a:t>
            </a:r>
            <a:r>
              <a:rPr sz="1600" b="1" spc="-14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 mo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r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detail.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800">
              <a:latin typeface="Malgun Gothic"/>
              <a:cs typeface="Malgun Gothic"/>
            </a:endParaRPr>
          </a:p>
          <a:p>
            <a:pPr marL="153035">
              <a:lnSpc>
                <a:spcPct val="100000"/>
              </a:lnSpc>
            </a:pPr>
            <a:r>
              <a:rPr sz="1400" b="1" spc="-5" dirty="0">
                <a:solidFill>
                  <a:srgbClr val="231F20"/>
                </a:solidFill>
                <a:latin typeface="Malgun Gothic"/>
                <a:cs typeface="Malgun Gothic"/>
              </a:rPr>
              <a:t>Construction</a:t>
            </a:r>
            <a:endParaRPr sz="1400">
              <a:latin typeface="Malgun Gothic"/>
              <a:cs typeface="Malgun Gothic"/>
            </a:endParaRPr>
          </a:p>
          <a:p>
            <a:pPr marL="153035">
              <a:lnSpc>
                <a:spcPct val="100000"/>
              </a:lnSpc>
              <a:spcBef>
                <a:spcPts val="1019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먹다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[meok-da]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to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eat</a:t>
            </a:r>
            <a:endParaRPr sz="1200">
              <a:latin typeface="Malgun Gothic"/>
              <a:cs typeface="Malgun Gothic"/>
            </a:endParaRPr>
          </a:p>
          <a:p>
            <a:pPr marL="153035">
              <a:lnSpc>
                <a:spcPct val="100000"/>
              </a:lnSpc>
              <a:spcBef>
                <a:spcPts val="8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먹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(verb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stem)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어서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6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00AEEF"/>
                </a:solidFill>
                <a:latin typeface="Malgun Gothic"/>
                <a:cs typeface="Malgun Gothic"/>
              </a:rPr>
              <a:t>먹어서</a:t>
            </a:r>
            <a:endParaRPr sz="14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50">
              <a:latin typeface="Malgun Gothic"/>
              <a:cs typeface="Malgun Gothic"/>
            </a:endParaRPr>
          </a:p>
          <a:p>
            <a:pPr marL="153035" marR="4134485">
              <a:lnSpc>
                <a:spcPct val="1597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만들다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[man-deul-da]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make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만들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(verb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stem)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어서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00AEEF"/>
                </a:solidFill>
                <a:latin typeface="Malgun Gothic"/>
                <a:cs typeface="Malgun Gothic"/>
              </a:rPr>
              <a:t>만들어서</a:t>
            </a:r>
            <a:endParaRPr sz="14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5"/>
              </a:spcBef>
            </a:pPr>
            <a:endParaRPr sz="1900">
              <a:latin typeface="Malgun Gothic"/>
              <a:cs typeface="Malgun Gothic"/>
            </a:endParaRPr>
          </a:p>
          <a:p>
            <a:pPr marL="153035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하다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[ha-da]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do</a:t>
            </a:r>
            <a:endParaRPr sz="1200">
              <a:latin typeface="Malgun Gothic"/>
              <a:cs typeface="Malgun Gothic"/>
            </a:endParaRPr>
          </a:p>
          <a:p>
            <a:pPr marL="153035">
              <a:lnSpc>
                <a:spcPct val="100000"/>
              </a:lnSpc>
              <a:spcBef>
                <a:spcPts val="8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하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(verb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stem)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여서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6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00AEEF"/>
                </a:solidFill>
                <a:latin typeface="Malgun Gothic"/>
                <a:cs typeface="Malgun Gothic"/>
              </a:rPr>
              <a:t>해서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9"/>
            <a:ext cx="1494465" cy="58479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5" dirty="0"/>
              <a:t> </a:t>
            </a:r>
            <a:r>
              <a:rPr dirty="0"/>
              <a:t>PDF </a:t>
            </a:r>
            <a:r>
              <a:rPr spc="-5" dirty="0"/>
              <a:t>is to be used along with the MP3 audio </a:t>
            </a:r>
            <a:r>
              <a:rPr dirty="0"/>
              <a:t>lesson</a:t>
            </a:r>
            <a:r>
              <a:rPr spc="-5" dirty="0"/>
              <a:t> available at</a:t>
            </a:r>
            <a:r>
              <a:rPr spc="-10" dirty="0"/>
              <a:t> </a:t>
            </a:r>
            <a:r>
              <a:rPr spc="-15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 feel free </a:t>
            </a:r>
            <a:r>
              <a:rPr spc="-5" dirty="0"/>
              <a:t>to </a:t>
            </a:r>
            <a:r>
              <a:rPr dirty="0"/>
              <a:t>share </a:t>
            </a:r>
            <a:r>
              <a:rPr spc="-20" dirty="0"/>
              <a:t>TalkToMeInKorean’s </a:t>
            </a:r>
            <a:r>
              <a:rPr dirty="0"/>
              <a:t>free </a:t>
            </a:r>
            <a:r>
              <a:rPr spc="-5" dirty="0"/>
              <a:t>Korean </a:t>
            </a:r>
            <a:r>
              <a:rPr dirty="0"/>
              <a:t>lessons </a:t>
            </a:r>
            <a:r>
              <a:rPr spc="-5" dirty="0"/>
              <a:t>and </a:t>
            </a:r>
            <a:r>
              <a:rPr dirty="0"/>
              <a:t>PDF </a:t>
            </a:r>
            <a:r>
              <a:rPr spc="-15" dirty="0"/>
              <a:t>files </a:t>
            </a:r>
            <a:r>
              <a:rPr spc="-5" dirty="0"/>
              <a:t>with anybody who </a:t>
            </a:r>
            <a:r>
              <a:rPr spc="-260" dirty="0"/>
              <a:t> </a:t>
            </a:r>
            <a:r>
              <a:rPr spc="-5" dirty="0"/>
              <a:t>is</a:t>
            </a:r>
            <a:r>
              <a:rPr spc="-10" dirty="0"/>
              <a:t> </a:t>
            </a:r>
            <a:r>
              <a:rPr dirty="0"/>
              <a:t>studying </a:t>
            </a:r>
            <a:r>
              <a:rPr spc="-5" dirty="0"/>
              <a:t>Korean.</a:t>
            </a:r>
            <a:r>
              <a:rPr dirty="0"/>
              <a:t> </a:t>
            </a:r>
            <a:r>
              <a:rPr spc="-5" dirty="0"/>
              <a:t>If you have</a:t>
            </a:r>
            <a:r>
              <a:rPr spc="-10" dirty="0"/>
              <a:t> </a:t>
            </a:r>
            <a:r>
              <a:rPr spc="-5" dirty="0"/>
              <a:t>any questions </a:t>
            </a:r>
            <a:r>
              <a:rPr dirty="0"/>
              <a:t>or feedback, visit</a:t>
            </a:r>
            <a:r>
              <a:rPr spc="-15" dirty="0"/>
              <a:t> TalkToMeInKorean.com.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3"/>
            <a:ext cx="6679565" cy="872045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10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5" dirty="0">
                <a:solidFill>
                  <a:srgbClr val="231F20"/>
                </a:solidFill>
                <a:latin typeface="Trebuchet MS"/>
                <a:cs typeface="Trebuchet MS"/>
              </a:rPr>
              <a:t> 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5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3</a:t>
            </a:r>
            <a:r>
              <a:rPr sz="1800" spc="-3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9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550">
              <a:latin typeface="Trebuchet MS"/>
              <a:cs typeface="Trebuchet MS"/>
            </a:endParaRPr>
          </a:p>
          <a:p>
            <a:pPr marL="203200">
              <a:lnSpc>
                <a:spcPct val="100000"/>
              </a:lnSpc>
            </a:pP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Ex)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말하다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[mal-ha-da]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to </a:t>
            </a:r>
            <a:r>
              <a:rPr sz="1200" spc="10" dirty="0">
                <a:solidFill>
                  <a:srgbClr val="231F20"/>
                </a:solidFill>
                <a:latin typeface="Malgun Gothic"/>
                <a:cs typeface="Malgun Gothic"/>
              </a:rPr>
              <a:t>talk,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to 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speak,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to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say</a:t>
            </a:r>
            <a:endParaRPr sz="1200">
              <a:latin typeface="Malgun Gothic"/>
              <a:cs typeface="Malgun Gothic"/>
            </a:endParaRPr>
          </a:p>
          <a:p>
            <a:pPr marL="525145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말하는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것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[mal-ha-neun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geot]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talking,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what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one is saying,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act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talking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950">
              <a:latin typeface="Malgun Gothic"/>
              <a:cs typeface="Malgun Gothic"/>
            </a:endParaRPr>
          </a:p>
          <a:p>
            <a:pPr marL="319405" indent="-116839">
              <a:lnSpc>
                <a:spcPct val="100000"/>
              </a:lnSpc>
              <a:buChar char="-"/>
              <a:tabLst>
                <a:tab pos="320040" algn="l"/>
              </a:tabLst>
            </a:pP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Past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tense</a:t>
            </a:r>
            <a:endParaRPr sz="1200">
              <a:latin typeface="Malgun Gothic"/>
              <a:cs typeface="Malgun Gothic"/>
            </a:endParaRPr>
          </a:p>
          <a:p>
            <a:pPr marL="364490">
              <a:lnSpc>
                <a:spcPct val="100000"/>
              </a:lnSpc>
              <a:spcBef>
                <a:spcPts val="1060"/>
              </a:spcBef>
            </a:pP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Verb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stem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-(으)ㄴ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것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950">
              <a:latin typeface="Malgun Gothic"/>
              <a:cs typeface="Malgun Gothic"/>
            </a:endParaRPr>
          </a:p>
          <a:p>
            <a:pPr marL="203200">
              <a:lnSpc>
                <a:spcPct val="100000"/>
              </a:lnSpc>
            </a:pP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Ex)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말한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것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[mal-han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geot]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=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what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one said,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fact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that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one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talked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>
              <a:latin typeface="Malgun Gothic"/>
              <a:cs typeface="Malgun Gothic"/>
            </a:endParaRPr>
          </a:p>
          <a:p>
            <a:pPr marL="319405" indent="-116839">
              <a:lnSpc>
                <a:spcPct val="100000"/>
              </a:lnSpc>
              <a:spcBef>
                <a:spcPts val="5"/>
              </a:spcBef>
              <a:buChar char="-"/>
              <a:tabLst>
                <a:tab pos="320040" algn="l"/>
              </a:tabLst>
            </a:pP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Future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tense</a:t>
            </a:r>
            <a:endParaRPr sz="1200">
              <a:latin typeface="Malgun Gothic"/>
              <a:cs typeface="Malgun Gothic"/>
            </a:endParaRPr>
          </a:p>
          <a:p>
            <a:pPr marL="364490">
              <a:lnSpc>
                <a:spcPct val="100000"/>
              </a:lnSpc>
              <a:spcBef>
                <a:spcPts val="1060"/>
              </a:spcBef>
            </a:pP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Verb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stem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-(으)ㄹ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것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>
              <a:latin typeface="Malgun Gothic"/>
              <a:cs typeface="Malgun Gothic"/>
            </a:endParaRPr>
          </a:p>
          <a:p>
            <a:pPr marL="203200">
              <a:lnSpc>
                <a:spcPct val="100000"/>
              </a:lnSpc>
            </a:pP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Ex)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말할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것 [mal-hal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geot]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=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what one will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say,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the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fact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that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one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will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talk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80"/>
              </a:spcBef>
            </a:pPr>
            <a:endParaRPr sz="1700">
              <a:latin typeface="Malgun Gothic"/>
              <a:cs typeface="Malgun Gothic"/>
            </a:endParaRPr>
          </a:p>
          <a:p>
            <a:pPr marL="203200">
              <a:lnSpc>
                <a:spcPct val="100000"/>
              </a:lnSpc>
            </a:pPr>
            <a:r>
              <a:rPr sz="1600" b="1" dirty="0">
                <a:solidFill>
                  <a:srgbClr val="EC008C"/>
                </a:solidFill>
                <a:latin typeface="Malgun Gothic"/>
                <a:cs typeface="Malgun Gothic"/>
              </a:rPr>
              <a:t>How</a:t>
            </a:r>
            <a:r>
              <a:rPr sz="1600" b="1" spc="-1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EC008C"/>
                </a:solidFill>
                <a:latin typeface="Malgun Gothic"/>
                <a:cs typeface="Malgun Gothic"/>
              </a:rPr>
              <a:t>to</a:t>
            </a:r>
            <a:r>
              <a:rPr sz="1600" b="1" spc="-1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EC008C"/>
                </a:solidFill>
                <a:latin typeface="Malgun Gothic"/>
                <a:cs typeface="Malgun Gothic"/>
              </a:rPr>
              <a:t>use</a:t>
            </a:r>
            <a:r>
              <a:rPr sz="1600" b="1" spc="-2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EC008C"/>
                </a:solidFill>
                <a:latin typeface="Malgun Gothic"/>
                <a:cs typeface="Malgun Gothic"/>
              </a:rPr>
              <a:t>같아요</a:t>
            </a:r>
            <a:r>
              <a:rPr sz="1600" b="1" spc="-1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EC008C"/>
                </a:solidFill>
                <a:latin typeface="Malgun Gothic"/>
                <a:cs typeface="Malgun Gothic"/>
              </a:rPr>
              <a:t>with</a:t>
            </a:r>
            <a:r>
              <a:rPr sz="1600" b="1" spc="-2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EC008C"/>
                </a:solidFill>
                <a:latin typeface="Malgun Gothic"/>
                <a:cs typeface="Malgun Gothic"/>
              </a:rPr>
              <a:t>verbs</a:t>
            </a:r>
            <a:endParaRPr sz="1600">
              <a:latin typeface="Malgun Gothic"/>
              <a:cs typeface="Malgun Gothic"/>
            </a:endParaRPr>
          </a:p>
          <a:p>
            <a:pPr marL="203200" marR="5080">
              <a:lnSpc>
                <a:spcPts val="2500"/>
              </a:lnSpc>
              <a:spcBef>
                <a:spcPts val="180"/>
              </a:spcBef>
            </a:pP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Now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that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we’ve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reviewed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how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change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verbs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into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the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-ㄴ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것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noun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forms,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we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almost 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there!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Since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already have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the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verbs in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the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noun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forms, you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just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have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add 같아요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after </a:t>
            </a:r>
            <a:r>
              <a:rPr sz="1200" spc="-409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word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것.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00">
              <a:latin typeface="Malgun Gothic"/>
              <a:cs typeface="Malgun Gothic"/>
            </a:endParaRPr>
          </a:p>
          <a:p>
            <a:pPr marL="203200">
              <a:lnSpc>
                <a:spcPct val="100000"/>
              </a:lnSpc>
            </a:pP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-(으)ㄴ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것 같아요 =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present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tense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for descriptive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verbs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/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past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tense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for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action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verbs</a:t>
            </a:r>
            <a:endParaRPr sz="1200">
              <a:latin typeface="Malgun Gothic"/>
              <a:cs typeface="Malgun Gothic"/>
            </a:endParaRPr>
          </a:p>
          <a:p>
            <a:pPr marL="203200">
              <a:lnSpc>
                <a:spcPct val="100000"/>
              </a:lnSpc>
              <a:spcBef>
                <a:spcPts val="1060"/>
              </a:spcBef>
            </a:pP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-는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것 같아요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present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tense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for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action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verbs</a:t>
            </a:r>
            <a:endParaRPr sz="1200">
              <a:latin typeface="Malgun Gothic"/>
              <a:cs typeface="Malgun Gothic"/>
            </a:endParaRPr>
          </a:p>
          <a:p>
            <a:pPr marL="203200">
              <a:lnSpc>
                <a:spcPct val="100000"/>
              </a:lnSpc>
              <a:spcBef>
                <a:spcPts val="1060"/>
              </a:spcBef>
            </a:pP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-(으)ㄹ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것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같아요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future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tense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for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action/descriptive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verbs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5"/>
              </a:spcBef>
            </a:pPr>
            <a:endParaRPr sz="1700">
              <a:latin typeface="Malgun Gothic"/>
              <a:cs typeface="Malgun Gothic"/>
            </a:endParaRPr>
          </a:p>
          <a:p>
            <a:pPr marL="203200">
              <a:lnSpc>
                <a:spcPct val="100000"/>
              </a:lnSpc>
            </a:pPr>
            <a:r>
              <a:rPr sz="1600" b="1" dirty="0">
                <a:solidFill>
                  <a:srgbClr val="EC008C"/>
                </a:solidFill>
                <a:latin typeface="Malgun Gothic"/>
                <a:cs typeface="Malgun Gothic"/>
              </a:rPr>
              <a:t>What</a:t>
            </a:r>
            <a:r>
              <a:rPr sz="1600" b="1" spc="-2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EC008C"/>
                </a:solidFill>
                <a:latin typeface="Malgun Gothic"/>
                <a:cs typeface="Malgun Gothic"/>
              </a:rPr>
              <a:t>does</a:t>
            </a:r>
            <a:r>
              <a:rPr sz="1600" b="1" spc="-2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EC008C"/>
                </a:solidFill>
                <a:latin typeface="Malgun Gothic"/>
                <a:cs typeface="Malgun Gothic"/>
              </a:rPr>
              <a:t>-것</a:t>
            </a:r>
            <a:r>
              <a:rPr sz="1600" b="1" spc="-2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EC008C"/>
                </a:solidFill>
                <a:latin typeface="Malgun Gothic"/>
                <a:cs typeface="Malgun Gothic"/>
              </a:rPr>
              <a:t>같아요</a:t>
            </a:r>
            <a:r>
              <a:rPr sz="1600" b="1" spc="-2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EC008C"/>
                </a:solidFill>
                <a:latin typeface="Malgun Gothic"/>
                <a:cs typeface="Malgun Gothic"/>
              </a:rPr>
              <a:t>mean?</a:t>
            </a:r>
            <a:endParaRPr sz="1600">
              <a:latin typeface="Malgun Gothic"/>
              <a:cs typeface="Malgun Gothic"/>
            </a:endParaRPr>
          </a:p>
          <a:p>
            <a:pPr marL="203200" marR="6985">
              <a:lnSpc>
                <a:spcPts val="2500"/>
              </a:lnSpc>
              <a:spcBef>
                <a:spcPts val="20"/>
              </a:spcBef>
            </a:pP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Even when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같아요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combined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with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verbs,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since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the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-것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part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already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makes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them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nouns,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the </a:t>
            </a:r>
            <a:r>
              <a:rPr sz="1200" spc="-409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basic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meanings and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usages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the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same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as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“Noun + 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같아요”.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8"/>
            <a:ext cx="1494465" cy="58479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5" dirty="0"/>
              <a:t> </a:t>
            </a:r>
            <a:r>
              <a:rPr dirty="0"/>
              <a:t>PDF </a:t>
            </a:r>
            <a:r>
              <a:rPr spc="-5" dirty="0"/>
              <a:t>is to be used along with the MP3 audio </a:t>
            </a:r>
            <a:r>
              <a:rPr dirty="0"/>
              <a:t>lesson</a:t>
            </a:r>
            <a:r>
              <a:rPr spc="-5" dirty="0"/>
              <a:t> available at</a:t>
            </a:r>
            <a:r>
              <a:rPr spc="-10" dirty="0"/>
              <a:t> </a:t>
            </a:r>
            <a:r>
              <a:rPr spc="-15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 feel free </a:t>
            </a:r>
            <a:r>
              <a:rPr spc="-5" dirty="0"/>
              <a:t>to </a:t>
            </a:r>
            <a:r>
              <a:rPr dirty="0"/>
              <a:t>share </a:t>
            </a:r>
            <a:r>
              <a:rPr spc="-20" dirty="0"/>
              <a:t>TalkToMeInKorean’s </a:t>
            </a:r>
            <a:r>
              <a:rPr dirty="0"/>
              <a:t>free </a:t>
            </a:r>
            <a:r>
              <a:rPr spc="-5" dirty="0"/>
              <a:t>Korean </a:t>
            </a:r>
            <a:r>
              <a:rPr dirty="0"/>
              <a:t>lessons </a:t>
            </a:r>
            <a:r>
              <a:rPr spc="-5" dirty="0"/>
              <a:t>and </a:t>
            </a:r>
            <a:r>
              <a:rPr dirty="0"/>
              <a:t>PDF </a:t>
            </a:r>
            <a:r>
              <a:rPr spc="-15" dirty="0"/>
              <a:t>files </a:t>
            </a:r>
            <a:r>
              <a:rPr spc="-5" dirty="0"/>
              <a:t>with anybody who </a:t>
            </a:r>
            <a:r>
              <a:rPr spc="-260" dirty="0"/>
              <a:t> </a:t>
            </a:r>
            <a:r>
              <a:rPr spc="-5" dirty="0"/>
              <a:t>is</a:t>
            </a:r>
            <a:r>
              <a:rPr spc="-10" dirty="0"/>
              <a:t> </a:t>
            </a:r>
            <a:r>
              <a:rPr dirty="0"/>
              <a:t>studying </a:t>
            </a:r>
            <a:r>
              <a:rPr spc="-5" dirty="0"/>
              <a:t>Korean.</a:t>
            </a:r>
            <a:r>
              <a:rPr dirty="0"/>
              <a:t> </a:t>
            </a:r>
            <a:r>
              <a:rPr spc="-5" dirty="0"/>
              <a:t>If you have</a:t>
            </a:r>
            <a:r>
              <a:rPr spc="-10" dirty="0"/>
              <a:t> </a:t>
            </a:r>
            <a:r>
              <a:rPr spc="-5" dirty="0"/>
              <a:t>any questions </a:t>
            </a:r>
            <a:r>
              <a:rPr dirty="0"/>
              <a:t>or feedback, visit</a:t>
            </a:r>
            <a:r>
              <a:rPr spc="-15" dirty="0"/>
              <a:t> TalkToMeInKorean.com.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6"/>
            <a:ext cx="6759575" cy="868045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10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5" dirty="0">
                <a:solidFill>
                  <a:srgbClr val="231F20"/>
                </a:solidFill>
                <a:latin typeface="Trebuchet MS"/>
                <a:cs typeface="Trebuchet MS"/>
              </a:rPr>
              <a:t> 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5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3</a:t>
            </a:r>
            <a:r>
              <a:rPr sz="1800" spc="-3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9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300">
              <a:latin typeface="Trebuchet MS"/>
              <a:cs typeface="Trebuchet MS"/>
            </a:endParaRPr>
          </a:p>
          <a:p>
            <a:pPr marL="351155" indent="-171450">
              <a:lnSpc>
                <a:spcPct val="100000"/>
              </a:lnSpc>
              <a:buAutoNum type="arabicPeriod"/>
              <a:tabLst>
                <a:tab pos="351790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“It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looks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like...”</a:t>
            </a:r>
            <a:endParaRPr sz="1200">
              <a:latin typeface="Malgun Gothic"/>
              <a:cs typeface="Malgun Gothic"/>
            </a:endParaRPr>
          </a:p>
          <a:p>
            <a:pPr marL="351155" indent="-171450">
              <a:lnSpc>
                <a:spcPct val="100000"/>
              </a:lnSpc>
              <a:spcBef>
                <a:spcPts val="1060"/>
              </a:spcBef>
              <a:buAutoNum type="arabicPeriod"/>
              <a:tabLst>
                <a:tab pos="351790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“It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seems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be...”</a:t>
            </a:r>
            <a:endParaRPr sz="1200">
              <a:latin typeface="Malgun Gothic"/>
              <a:cs typeface="Malgun Gothic"/>
            </a:endParaRPr>
          </a:p>
          <a:p>
            <a:pPr marL="351155" indent="-171450">
              <a:lnSpc>
                <a:spcPct val="100000"/>
              </a:lnSpc>
              <a:spcBef>
                <a:spcPts val="1060"/>
              </a:spcBef>
              <a:buAutoNum type="arabicPeriod"/>
              <a:tabLst>
                <a:tab pos="351790" algn="l"/>
              </a:tabLst>
            </a:pP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“To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it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looks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like...”</a:t>
            </a:r>
            <a:endParaRPr sz="1200">
              <a:latin typeface="Malgun Gothic"/>
              <a:cs typeface="Malgun Gothic"/>
            </a:endParaRPr>
          </a:p>
          <a:p>
            <a:pPr marL="351155" indent="-171450">
              <a:lnSpc>
                <a:spcPct val="100000"/>
              </a:lnSpc>
              <a:spcBef>
                <a:spcPts val="1060"/>
              </a:spcBef>
              <a:buAutoNum type="arabicPeriod"/>
              <a:tabLst>
                <a:tab pos="351790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“I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think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it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is...”</a:t>
            </a:r>
            <a:endParaRPr sz="1200">
              <a:latin typeface="Malgun Gothic"/>
              <a:cs typeface="Malgun Gothic"/>
            </a:endParaRPr>
          </a:p>
          <a:p>
            <a:pPr marL="351155" indent="-171450">
              <a:lnSpc>
                <a:spcPct val="100000"/>
              </a:lnSpc>
              <a:spcBef>
                <a:spcPts val="1060"/>
              </a:spcBef>
              <a:buAutoNum type="arabicPeriod"/>
              <a:tabLst>
                <a:tab pos="351790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“I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think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it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will...”</a:t>
            </a:r>
            <a:endParaRPr sz="1200">
              <a:latin typeface="Malgun Gothic"/>
              <a:cs typeface="Malgun Gothic"/>
            </a:endParaRPr>
          </a:p>
          <a:p>
            <a:pPr marL="180340" marR="5274310">
              <a:lnSpc>
                <a:spcPct val="173600"/>
              </a:lnSpc>
              <a:buAutoNum type="arabicPeriod"/>
              <a:tabLst>
                <a:tab pos="351790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“I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think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it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was....” </a:t>
            </a:r>
            <a:r>
              <a:rPr sz="1200" spc="-40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etc.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5"/>
              </a:spcBef>
            </a:pPr>
            <a:endParaRPr sz="17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5"/>
              </a:spcBef>
            </a:pPr>
            <a:r>
              <a:rPr sz="1600" b="1" dirty="0">
                <a:solidFill>
                  <a:srgbClr val="EC008C"/>
                </a:solidFill>
                <a:latin typeface="Malgun Gothic"/>
                <a:cs typeface="Malgun Gothic"/>
              </a:rPr>
              <a:t>Examples</a:t>
            </a:r>
            <a:endParaRPr sz="1600">
              <a:latin typeface="Malgun Gothic"/>
              <a:cs typeface="Malgun Gothic"/>
            </a:endParaRPr>
          </a:p>
          <a:p>
            <a:pPr marL="351155" indent="-171450">
              <a:lnSpc>
                <a:spcPct val="100000"/>
              </a:lnSpc>
              <a:spcBef>
                <a:spcPts val="980"/>
              </a:spcBef>
              <a:buAutoNum type="arabicPeriod"/>
              <a:tabLst>
                <a:tab pos="351790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이상하다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[i-sang-ha-da]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strange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이상하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ㄴ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것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같아요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 이상한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것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같아요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seems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strange.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/ I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think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it’s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strange.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>
              <a:latin typeface="Malgun Gothic"/>
              <a:cs typeface="Malgun Gothic"/>
            </a:endParaRPr>
          </a:p>
          <a:p>
            <a:pPr marL="351155" indent="-171450">
              <a:lnSpc>
                <a:spcPct val="100000"/>
              </a:lnSpc>
              <a:buAutoNum type="arabicPeriod" startAt="2"/>
              <a:tabLst>
                <a:tab pos="351790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눈이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오다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[nu-ni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o-da]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to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snow</a:t>
            </a:r>
            <a:endParaRPr sz="1200">
              <a:latin typeface="Malgun Gothic"/>
              <a:cs typeface="Malgun Gothic"/>
            </a:endParaRPr>
          </a:p>
          <a:p>
            <a:pPr marL="180340" marR="5080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눈이 오 + 는 것 같아요 = 눈이 오는 것 같아요 = It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seems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to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snowing.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/ I think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it’s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snowing. </a:t>
            </a:r>
            <a:r>
              <a:rPr sz="1200" spc="-409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눈이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오 +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ㄹ 것 같아요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 눈이 올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것 같아요 =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 think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it will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snow.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/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seems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like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it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will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snow.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350">
              <a:latin typeface="Malgun Gothic"/>
              <a:cs typeface="Malgun Gothic"/>
            </a:endParaRPr>
          </a:p>
          <a:p>
            <a:pPr marL="180340" marR="3336925">
              <a:lnSpc>
                <a:spcPct val="173600"/>
              </a:lnSpc>
              <a:buAutoNum type="arabicPeriod" startAt="3"/>
              <a:tabLst>
                <a:tab pos="351790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이야기하다 [i-ya-gi-ha-da] =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to tell, to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talk 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이야기하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ㄴ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것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같아요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이야기한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것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같아요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think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they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told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them.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/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looks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like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they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talked.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5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이야기하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ㄹ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것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같아요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이야기할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것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같아요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think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they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will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talk.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/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seems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like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they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will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10" dirty="0">
                <a:solidFill>
                  <a:srgbClr val="231F20"/>
                </a:solidFill>
                <a:latin typeface="Malgun Gothic"/>
                <a:cs typeface="Malgun Gothic"/>
              </a:rPr>
              <a:t>talk.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이야기하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는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것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같아요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이야기하는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것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같아요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think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they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talking.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/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They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seem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talk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each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other.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80"/>
            <a:ext cx="1494465" cy="58479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5" dirty="0"/>
              <a:t> </a:t>
            </a:r>
            <a:r>
              <a:rPr dirty="0"/>
              <a:t>PDF </a:t>
            </a:r>
            <a:r>
              <a:rPr spc="-5" dirty="0"/>
              <a:t>is to be used along with the MP3 audio </a:t>
            </a:r>
            <a:r>
              <a:rPr dirty="0"/>
              <a:t>lesson</a:t>
            </a:r>
            <a:r>
              <a:rPr spc="-5" dirty="0"/>
              <a:t> available at</a:t>
            </a:r>
            <a:r>
              <a:rPr spc="-10" dirty="0"/>
              <a:t> </a:t>
            </a:r>
            <a:r>
              <a:rPr spc="-15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 feel free </a:t>
            </a:r>
            <a:r>
              <a:rPr spc="-5" dirty="0"/>
              <a:t>to </a:t>
            </a:r>
            <a:r>
              <a:rPr dirty="0"/>
              <a:t>share </a:t>
            </a:r>
            <a:r>
              <a:rPr spc="-20" dirty="0"/>
              <a:t>TalkToMeInKorean’s </a:t>
            </a:r>
            <a:r>
              <a:rPr dirty="0"/>
              <a:t>free </a:t>
            </a:r>
            <a:r>
              <a:rPr spc="-5" dirty="0"/>
              <a:t>Korean </a:t>
            </a:r>
            <a:r>
              <a:rPr dirty="0"/>
              <a:t>lessons </a:t>
            </a:r>
            <a:r>
              <a:rPr spc="-5" dirty="0"/>
              <a:t>and </a:t>
            </a:r>
            <a:r>
              <a:rPr dirty="0"/>
              <a:t>PDF </a:t>
            </a:r>
            <a:r>
              <a:rPr spc="-15" dirty="0"/>
              <a:t>files </a:t>
            </a:r>
            <a:r>
              <a:rPr spc="-5" dirty="0"/>
              <a:t>with anybody who </a:t>
            </a:r>
            <a:r>
              <a:rPr spc="-260" dirty="0"/>
              <a:t> </a:t>
            </a:r>
            <a:r>
              <a:rPr spc="-5" dirty="0"/>
              <a:t>is</a:t>
            </a:r>
            <a:r>
              <a:rPr spc="-10" dirty="0"/>
              <a:t> </a:t>
            </a:r>
            <a:r>
              <a:rPr dirty="0"/>
              <a:t>studying </a:t>
            </a:r>
            <a:r>
              <a:rPr spc="-5" dirty="0"/>
              <a:t>Korean.</a:t>
            </a:r>
            <a:r>
              <a:rPr dirty="0"/>
              <a:t> </a:t>
            </a:r>
            <a:r>
              <a:rPr spc="-5" dirty="0"/>
              <a:t>If you have</a:t>
            </a:r>
            <a:r>
              <a:rPr spc="-10" dirty="0"/>
              <a:t> </a:t>
            </a:r>
            <a:r>
              <a:rPr spc="-5" dirty="0"/>
              <a:t>any questions </a:t>
            </a:r>
            <a:r>
              <a:rPr dirty="0"/>
              <a:t>or feedback, visit</a:t>
            </a:r>
            <a:r>
              <a:rPr spc="-15" dirty="0"/>
              <a:t> TalkToMeInKorean.com.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6"/>
            <a:ext cx="3469640" cy="53784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10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5" dirty="0">
                <a:solidFill>
                  <a:srgbClr val="231F20"/>
                </a:solidFill>
                <a:latin typeface="Trebuchet MS"/>
                <a:cs typeface="Trebuchet MS"/>
              </a:rPr>
              <a:t> 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5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3</a:t>
            </a:r>
            <a:r>
              <a:rPr sz="1800" spc="-3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9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80"/>
            <a:ext cx="1494465" cy="58479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55449" y="1373017"/>
            <a:ext cx="6477000" cy="81457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As you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can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see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from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examples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above,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when you want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say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“I think”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in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English,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can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use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것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같아요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Korean.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5"/>
              </a:spcBef>
            </a:pPr>
            <a:endParaRPr sz="17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600" b="1" dirty="0">
                <a:solidFill>
                  <a:srgbClr val="EC008C"/>
                </a:solidFill>
                <a:latin typeface="Malgun Gothic"/>
                <a:cs typeface="Malgun Gothic"/>
              </a:rPr>
              <a:t>Sample</a:t>
            </a:r>
            <a:r>
              <a:rPr sz="1600" b="1" spc="-3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EC008C"/>
                </a:solidFill>
                <a:latin typeface="Malgun Gothic"/>
                <a:cs typeface="Malgun Gothic"/>
              </a:rPr>
              <a:t>sentences</a:t>
            </a:r>
            <a:endParaRPr sz="1600">
              <a:latin typeface="Malgun Gothic"/>
              <a:cs typeface="Malgun Gothic"/>
            </a:endParaRPr>
          </a:p>
          <a:p>
            <a:pPr marL="183515" indent="-171450">
              <a:lnSpc>
                <a:spcPct val="100000"/>
              </a:lnSpc>
              <a:spcBef>
                <a:spcPts val="980"/>
              </a:spcBef>
              <a:buAutoNum type="arabicPeriod"/>
              <a:tabLst>
                <a:tab pos="184150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여기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비싼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것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같아요.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[yeo-gi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bi-ssan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geot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ga-ta-yo.]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think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this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place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is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expensive.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looks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expensive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here.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This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place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seems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to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expensive.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950">
              <a:latin typeface="Malgun Gothic"/>
              <a:cs typeface="Malgun Gothic"/>
            </a:endParaRPr>
          </a:p>
          <a:p>
            <a:pPr marL="183515" indent="-171450">
              <a:lnSpc>
                <a:spcPct val="100000"/>
              </a:lnSpc>
              <a:buAutoNum type="arabicPeriod" startAt="2"/>
              <a:tabLst>
                <a:tab pos="184150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그런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것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같아요.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[geu-reon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geot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ga-ta-yo.]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think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so.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seems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so.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looks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like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it.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**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Verb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그렇다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(irregular)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so,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to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that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way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>
              <a:latin typeface="Malgun Gothic"/>
              <a:cs typeface="Malgun Gothic"/>
            </a:endParaRPr>
          </a:p>
          <a:p>
            <a:pPr marL="183515" indent="-171450">
              <a:lnSpc>
                <a:spcPct val="100000"/>
              </a:lnSpc>
              <a:spcBef>
                <a:spcPts val="5"/>
              </a:spcBef>
              <a:buAutoNum type="arabicPeriod" startAt="3"/>
              <a:tabLst>
                <a:tab pos="184150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이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영화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재미있을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것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같아요.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[i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yeong-hwa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jae-mi-i-sseul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geot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ga-ta-yo]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think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this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movie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will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interesting.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This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movie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looks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like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it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will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interesting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(to watch).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>
              <a:latin typeface="Malgun Gothic"/>
              <a:cs typeface="Malgun Gothic"/>
            </a:endParaRPr>
          </a:p>
          <a:p>
            <a:pPr marL="183515" indent="-171450">
              <a:lnSpc>
                <a:spcPct val="100000"/>
              </a:lnSpc>
              <a:buAutoNum type="arabicPeriod" startAt="4"/>
              <a:tabLst>
                <a:tab pos="184150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이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가방,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여기에서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산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것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같아요.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[i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ga-bang, yeo-gi-e-seo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san geot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ga-ta-yo.]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This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bag, it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seems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like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we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bought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it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here.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think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bought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this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bag here.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5" dirty="0"/>
              <a:t> </a:t>
            </a:r>
            <a:r>
              <a:rPr dirty="0"/>
              <a:t>PDF </a:t>
            </a:r>
            <a:r>
              <a:rPr spc="-5" dirty="0"/>
              <a:t>is to be used along with the MP3 audio </a:t>
            </a:r>
            <a:r>
              <a:rPr dirty="0"/>
              <a:t>lesson</a:t>
            </a:r>
            <a:r>
              <a:rPr spc="-5" dirty="0"/>
              <a:t> available at</a:t>
            </a:r>
            <a:r>
              <a:rPr spc="-10" dirty="0"/>
              <a:t> </a:t>
            </a:r>
            <a:r>
              <a:rPr spc="-15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 feel free </a:t>
            </a:r>
            <a:r>
              <a:rPr spc="-5" dirty="0"/>
              <a:t>to </a:t>
            </a:r>
            <a:r>
              <a:rPr dirty="0"/>
              <a:t>share </a:t>
            </a:r>
            <a:r>
              <a:rPr spc="-20" dirty="0"/>
              <a:t>TalkToMeInKorean’s </a:t>
            </a:r>
            <a:r>
              <a:rPr dirty="0"/>
              <a:t>free </a:t>
            </a:r>
            <a:r>
              <a:rPr spc="-5" dirty="0"/>
              <a:t>Korean </a:t>
            </a:r>
            <a:r>
              <a:rPr dirty="0"/>
              <a:t>lessons </a:t>
            </a:r>
            <a:r>
              <a:rPr spc="-5" dirty="0"/>
              <a:t>and </a:t>
            </a:r>
            <a:r>
              <a:rPr dirty="0"/>
              <a:t>PDF </a:t>
            </a:r>
            <a:r>
              <a:rPr spc="-15" dirty="0"/>
              <a:t>files </a:t>
            </a:r>
            <a:r>
              <a:rPr spc="-5" dirty="0"/>
              <a:t>with anybody who </a:t>
            </a:r>
            <a:r>
              <a:rPr spc="-260" dirty="0"/>
              <a:t> </a:t>
            </a:r>
            <a:r>
              <a:rPr spc="-5" dirty="0"/>
              <a:t>is</a:t>
            </a:r>
            <a:r>
              <a:rPr spc="-10" dirty="0"/>
              <a:t> </a:t>
            </a:r>
            <a:r>
              <a:rPr dirty="0"/>
              <a:t>studying </a:t>
            </a:r>
            <a:r>
              <a:rPr spc="-5" dirty="0"/>
              <a:t>Korean.</a:t>
            </a:r>
            <a:r>
              <a:rPr dirty="0"/>
              <a:t> </a:t>
            </a:r>
            <a:r>
              <a:rPr spc="-5" dirty="0"/>
              <a:t>If you have</a:t>
            </a:r>
            <a:r>
              <a:rPr spc="-10" dirty="0"/>
              <a:t> </a:t>
            </a:r>
            <a:r>
              <a:rPr spc="-5" dirty="0"/>
              <a:t>any questions </a:t>
            </a:r>
            <a:r>
              <a:rPr dirty="0"/>
              <a:t>or feedback, visit</a:t>
            </a:r>
            <a:r>
              <a:rPr spc="-15" dirty="0"/>
              <a:t> TalkToMeInKorean.com.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6"/>
            <a:ext cx="3469640" cy="53784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10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5" dirty="0">
                <a:solidFill>
                  <a:srgbClr val="231F20"/>
                </a:solidFill>
                <a:latin typeface="Trebuchet MS"/>
                <a:cs typeface="Trebuchet MS"/>
              </a:rPr>
              <a:t> 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5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3</a:t>
            </a:r>
            <a:r>
              <a:rPr sz="1800" spc="-3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9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80"/>
            <a:ext cx="1494465" cy="58479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44500" y="1541746"/>
            <a:ext cx="3502660" cy="11607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5.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아마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안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할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것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같아요.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[a-ma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hal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geot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ga-ta-yo.]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think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probably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won’t do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it.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looks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like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we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probably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not going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do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it.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5" dirty="0"/>
              <a:t> </a:t>
            </a:r>
            <a:r>
              <a:rPr dirty="0"/>
              <a:t>PDF </a:t>
            </a:r>
            <a:r>
              <a:rPr spc="-5" dirty="0"/>
              <a:t>is to be used along with the MP3 audio </a:t>
            </a:r>
            <a:r>
              <a:rPr dirty="0"/>
              <a:t>lesson</a:t>
            </a:r>
            <a:r>
              <a:rPr spc="-5" dirty="0"/>
              <a:t> available at</a:t>
            </a:r>
            <a:r>
              <a:rPr spc="-10" dirty="0"/>
              <a:t> </a:t>
            </a:r>
            <a:r>
              <a:rPr spc="-15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 feel free </a:t>
            </a:r>
            <a:r>
              <a:rPr spc="-5" dirty="0"/>
              <a:t>to </a:t>
            </a:r>
            <a:r>
              <a:rPr dirty="0"/>
              <a:t>share </a:t>
            </a:r>
            <a:r>
              <a:rPr spc="-20" dirty="0"/>
              <a:t>TalkToMeInKorean’s </a:t>
            </a:r>
            <a:r>
              <a:rPr dirty="0"/>
              <a:t>free </a:t>
            </a:r>
            <a:r>
              <a:rPr spc="-5" dirty="0"/>
              <a:t>Korean </a:t>
            </a:r>
            <a:r>
              <a:rPr dirty="0"/>
              <a:t>lessons </a:t>
            </a:r>
            <a:r>
              <a:rPr spc="-5" dirty="0"/>
              <a:t>and </a:t>
            </a:r>
            <a:r>
              <a:rPr dirty="0"/>
              <a:t>PDF </a:t>
            </a:r>
            <a:r>
              <a:rPr spc="-15" dirty="0"/>
              <a:t>files </a:t>
            </a:r>
            <a:r>
              <a:rPr spc="-5" dirty="0"/>
              <a:t>with anybody who </a:t>
            </a:r>
            <a:r>
              <a:rPr spc="-260" dirty="0"/>
              <a:t> </a:t>
            </a:r>
            <a:r>
              <a:rPr spc="-5" dirty="0"/>
              <a:t>is</a:t>
            </a:r>
            <a:r>
              <a:rPr spc="-10" dirty="0"/>
              <a:t> </a:t>
            </a:r>
            <a:r>
              <a:rPr dirty="0"/>
              <a:t>studying </a:t>
            </a:r>
            <a:r>
              <a:rPr spc="-5" dirty="0"/>
              <a:t>Korean.</a:t>
            </a:r>
            <a:r>
              <a:rPr dirty="0"/>
              <a:t> </a:t>
            </a:r>
            <a:r>
              <a:rPr spc="-5" dirty="0"/>
              <a:t>If you have</a:t>
            </a:r>
            <a:r>
              <a:rPr spc="-10" dirty="0"/>
              <a:t> </a:t>
            </a:r>
            <a:r>
              <a:rPr spc="-5" dirty="0"/>
              <a:t>any questions </a:t>
            </a:r>
            <a:r>
              <a:rPr dirty="0"/>
              <a:t>or feedback, visit</a:t>
            </a:r>
            <a:r>
              <a:rPr spc="-15" dirty="0"/>
              <a:t> TalkToMeInKorean.com.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5"/>
            <a:ext cx="6836409" cy="894842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10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5" dirty="0">
                <a:solidFill>
                  <a:srgbClr val="231F20"/>
                </a:solidFill>
                <a:latin typeface="Trebuchet MS"/>
                <a:cs typeface="Trebuchet MS"/>
              </a:rPr>
              <a:t> 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5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3</a:t>
            </a:r>
            <a:r>
              <a:rPr sz="1800" spc="-3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231F20"/>
                </a:solidFill>
                <a:latin typeface="Trebuchet MS"/>
                <a:cs typeface="Trebuchet MS"/>
              </a:rPr>
              <a:t>10</a:t>
            </a:r>
            <a:endParaRPr sz="1800">
              <a:latin typeface="Trebuchet MS"/>
              <a:cs typeface="Trebuchet MS"/>
            </a:endParaRPr>
          </a:p>
          <a:p>
            <a:pPr marL="153035" marR="138430">
              <a:lnSpc>
                <a:spcPct val="173600"/>
              </a:lnSpc>
              <a:spcBef>
                <a:spcPts val="1225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this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lesson,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we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going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learn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how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say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“before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-ing” in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Korean.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As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with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many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Korean </a:t>
            </a:r>
            <a:r>
              <a:rPr sz="1200" spc="-409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expressions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and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prepositions,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order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opposite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from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English.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English,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word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“before” goes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before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the clause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or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the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word,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but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Korean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this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part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goes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after.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>
              <a:latin typeface="Malgun Gothic"/>
              <a:cs typeface="Malgun Gothic"/>
            </a:endParaRPr>
          </a:p>
          <a:p>
            <a:pPr marL="153035">
              <a:lnSpc>
                <a:spcPct val="100000"/>
              </a:lnSpc>
              <a:spcBef>
                <a:spcPts val="5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 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key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letter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here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전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</a:t>
            </a:r>
            <a:r>
              <a:rPr sz="1200" spc="-28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jeon].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The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Chinese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character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for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전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is </a:t>
            </a:r>
            <a:r>
              <a:rPr sz="1200" dirty="0">
                <a:solidFill>
                  <a:srgbClr val="231F20"/>
                </a:solidFill>
                <a:latin typeface="SimSun"/>
                <a:cs typeface="SimSun"/>
              </a:rPr>
              <a:t>前</a:t>
            </a:r>
            <a:r>
              <a:rPr sz="1200" spc="-175" dirty="0">
                <a:solidFill>
                  <a:srgbClr val="231F20"/>
                </a:solidFill>
                <a:latin typeface="SimSun"/>
                <a:cs typeface="SimSun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it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means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“before,”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“front,”</a:t>
            </a:r>
            <a:endParaRPr sz="1200">
              <a:latin typeface="Malgun Gothic"/>
              <a:cs typeface="Malgun Gothic"/>
            </a:endParaRPr>
          </a:p>
          <a:p>
            <a:pPr marL="153035">
              <a:lnSpc>
                <a:spcPct val="100000"/>
              </a:lnSpc>
              <a:spcBef>
                <a:spcPts val="1060"/>
              </a:spcBef>
            </a:pP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or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“earlier”.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7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this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noun,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add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particle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-에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[-e]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make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it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a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preposition.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5"/>
              </a:spcBef>
            </a:pPr>
            <a:endParaRPr sz="1700">
              <a:latin typeface="Malgun Gothic"/>
              <a:cs typeface="Malgun Gothic"/>
            </a:endParaRPr>
          </a:p>
          <a:p>
            <a:pPr marL="153035">
              <a:lnSpc>
                <a:spcPct val="100000"/>
              </a:lnSpc>
            </a:pPr>
            <a:r>
              <a:rPr sz="1600" b="1" dirty="0">
                <a:solidFill>
                  <a:srgbClr val="EC008C"/>
                </a:solidFill>
                <a:latin typeface="Malgun Gothic"/>
                <a:cs typeface="Malgun Gothic"/>
              </a:rPr>
              <a:t>전에</a:t>
            </a:r>
            <a:r>
              <a:rPr sz="1600" b="1" spc="-2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EC008C"/>
                </a:solidFill>
                <a:latin typeface="Malgun Gothic"/>
                <a:cs typeface="Malgun Gothic"/>
              </a:rPr>
              <a:t>=</a:t>
            </a:r>
            <a:r>
              <a:rPr sz="1600" b="1" spc="-2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600" b="1" spc="-10" dirty="0">
                <a:solidFill>
                  <a:srgbClr val="EC008C"/>
                </a:solidFill>
                <a:latin typeface="Malgun Gothic"/>
                <a:cs typeface="Malgun Gothic"/>
              </a:rPr>
              <a:t>before</a:t>
            </a:r>
            <a:r>
              <a:rPr sz="1600" b="1" spc="-1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EC008C"/>
                </a:solidFill>
                <a:latin typeface="Malgun Gothic"/>
                <a:cs typeface="Malgun Gothic"/>
              </a:rPr>
              <a:t>(+</a:t>
            </a:r>
            <a:r>
              <a:rPr sz="1600" b="1" spc="-1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EC008C"/>
                </a:solidFill>
                <a:latin typeface="Malgun Gothic"/>
                <a:cs typeface="Malgun Gothic"/>
              </a:rPr>
              <a:t>noun)</a:t>
            </a:r>
            <a:endParaRPr sz="16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1300">
              <a:latin typeface="Malgun Gothic"/>
              <a:cs typeface="Malgun Gothic"/>
            </a:endParaRPr>
          </a:p>
          <a:p>
            <a:pPr marL="153035" marR="3535045">
              <a:lnSpc>
                <a:spcPct val="173600"/>
              </a:lnSpc>
              <a:spcBef>
                <a:spcPts val="5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수업 전에 [su-eop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jeo-ne]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before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class 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일요일 전에 [i-ryo-il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jeo-ne]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before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Sunday </a:t>
            </a:r>
            <a:r>
              <a:rPr sz="1200" spc="-409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1시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전에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[han-si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jeo-ne]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before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1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o’clock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350">
              <a:latin typeface="Malgun Gothic"/>
              <a:cs typeface="Malgun Gothic"/>
            </a:endParaRPr>
          </a:p>
          <a:p>
            <a:pPr marL="153035" marR="401320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Since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전에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used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after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nouns,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order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use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it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with verbs,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like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“before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going”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or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“before </a:t>
            </a:r>
            <a:r>
              <a:rPr sz="1200" spc="-409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leaving”,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you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need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change the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verbs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into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nouns.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350">
              <a:latin typeface="Malgun Gothic"/>
              <a:cs typeface="Malgun Gothic"/>
            </a:endParaRPr>
          </a:p>
          <a:p>
            <a:pPr marL="153035" marR="57150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our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previous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lesson,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use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verbs before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같다,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we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changed them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into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the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-ㄴ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것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form,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but 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here, you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need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change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verbs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into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the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-기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form,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the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first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noun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form 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verbs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that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we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learned </a:t>
            </a:r>
            <a:r>
              <a:rPr sz="1200" spc="-409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here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at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TalkToMeInKorean.com.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350">
              <a:latin typeface="Malgun Gothic"/>
              <a:cs typeface="Malgun Gothic"/>
            </a:endParaRPr>
          </a:p>
          <a:p>
            <a:pPr marL="153035" marR="5107940">
              <a:lnSpc>
                <a:spcPct val="173600"/>
              </a:lnSpc>
              <a:spcBef>
                <a:spcPts val="5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가다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--&gt;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가기 (going) 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사다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--&gt;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사기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(buying) </a:t>
            </a:r>
            <a:r>
              <a:rPr sz="1200" spc="-40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먹다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--&gt;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먹기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(eating)</a:t>
            </a:r>
            <a:endParaRPr sz="1200">
              <a:latin typeface="Malgun Gothic"/>
              <a:cs typeface="Malgun Gothic"/>
            </a:endParaRPr>
          </a:p>
          <a:p>
            <a:pPr marL="153035">
              <a:lnSpc>
                <a:spcPct val="100000"/>
              </a:lnSpc>
              <a:spcBef>
                <a:spcPts val="660"/>
              </a:spcBef>
            </a:pPr>
            <a:r>
              <a:rPr sz="1600" b="1" dirty="0">
                <a:solidFill>
                  <a:srgbClr val="EC008C"/>
                </a:solidFill>
                <a:latin typeface="Malgun Gothic"/>
                <a:cs typeface="Malgun Gothic"/>
              </a:rPr>
              <a:t>+</a:t>
            </a:r>
            <a:r>
              <a:rPr sz="1600" b="1" spc="-6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EC008C"/>
                </a:solidFill>
                <a:latin typeface="Malgun Gothic"/>
                <a:cs typeface="Malgun Gothic"/>
              </a:rPr>
              <a:t>전에</a:t>
            </a:r>
            <a:endParaRPr sz="1600">
              <a:latin typeface="Malgun Gothic"/>
              <a:cs typeface="Malgun Gothic"/>
            </a:endParaRPr>
          </a:p>
          <a:p>
            <a:pPr marL="153035">
              <a:lnSpc>
                <a:spcPct val="100000"/>
              </a:lnSpc>
              <a:spcBef>
                <a:spcPts val="980"/>
              </a:spcBef>
            </a:pP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--&gt;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가기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전에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before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going</a:t>
            </a:r>
            <a:endParaRPr sz="1200">
              <a:latin typeface="Malgun Gothic"/>
              <a:cs typeface="Malgun Gothic"/>
            </a:endParaRPr>
          </a:p>
          <a:p>
            <a:pPr marL="153035">
              <a:lnSpc>
                <a:spcPct val="100000"/>
              </a:lnSpc>
              <a:spcBef>
                <a:spcPts val="1060"/>
              </a:spcBef>
            </a:pP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--&gt;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사기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전에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before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buying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9"/>
            <a:ext cx="1494465" cy="58479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5" dirty="0"/>
              <a:t> </a:t>
            </a:r>
            <a:r>
              <a:rPr dirty="0"/>
              <a:t>PDF </a:t>
            </a:r>
            <a:r>
              <a:rPr spc="-5" dirty="0"/>
              <a:t>is to be used along with the MP3 audio </a:t>
            </a:r>
            <a:r>
              <a:rPr dirty="0"/>
              <a:t>lesson</a:t>
            </a:r>
            <a:r>
              <a:rPr spc="-5" dirty="0"/>
              <a:t> available at</a:t>
            </a:r>
            <a:r>
              <a:rPr spc="-10" dirty="0"/>
              <a:t> </a:t>
            </a:r>
            <a:r>
              <a:rPr spc="-15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 feel free </a:t>
            </a:r>
            <a:r>
              <a:rPr spc="-5" dirty="0"/>
              <a:t>to </a:t>
            </a:r>
            <a:r>
              <a:rPr dirty="0"/>
              <a:t>share </a:t>
            </a:r>
            <a:r>
              <a:rPr spc="-20" dirty="0"/>
              <a:t>TalkToMeInKorean’s </a:t>
            </a:r>
            <a:r>
              <a:rPr dirty="0"/>
              <a:t>free </a:t>
            </a:r>
            <a:r>
              <a:rPr spc="-5" dirty="0"/>
              <a:t>Korean </a:t>
            </a:r>
            <a:r>
              <a:rPr dirty="0"/>
              <a:t>lessons </a:t>
            </a:r>
            <a:r>
              <a:rPr spc="-5" dirty="0"/>
              <a:t>and </a:t>
            </a:r>
            <a:r>
              <a:rPr dirty="0"/>
              <a:t>PDF </a:t>
            </a:r>
            <a:r>
              <a:rPr spc="-15" dirty="0"/>
              <a:t>files </a:t>
            </a:r>
            <a:r>
              <a:rPr spc="-5" dirty="0"/>
              <a:t>with anybody who </a:t>
            </a:r>
            <a:r>
              <a:rPr spc="-260" dirty="0"/>
              <a:t> </a:t>
            </a:r>
            <a:r>
              <a:rPr spc="-5" dirty="0"/>
              <a:t>is</a:t>
            </a:r>
            <a:r>
              <a:rPr spc="-10" dirty="0"/>
              <a:t> </a:t>
            </a:r>
            <a:r>
              <a:rPr dirty="0"/>
              <a:t>studying </a:t>
            </a:r>
            <a:r>
              <a:rPr spc="-5" dirty="0"/>
              <a:t>Korean.</a:t>
            </a:r>
            <a:r>
              <a:rPr dirty="0"/>
              <a:t> </a:t>
            </a:r>
            <a:r>
              <a:rPr spc="-5" dirty="0"/>
              <a:t>If you have</a:t>
            </a:r>
            <a:r>
              <a:rPr spc="-10" dirty="0"/>
              <a:t> </a:t>
            </a:r>
            <a:r>
              <a:rPr spc="-5" dirty="0"/>
              <a:t>any questions </a:t>
            </a:r>
            <a:r>
              <a:rPr dirty="0"/>
              <a:t>or feedback, visit</a:t>
            </a:r>
            <a:r>
              <a:rPr spc="-15" dirty="0"/>
              <a:t> TalkToMeInKorean.com.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3"/>
            <a:ext cx="3514725" cy="903795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10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5" dirty="0">
                <a:solidFill>
                  <a:srgbClr val="231F20"/>
                </a:solidFill>
                <a:latin typeface="Trebuchet MS"/>
                <a:cs typeface="Trebuchet MS"/>
              </a:rPr>
              <a:t> 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5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3</a:t>
            </a:r>
            <a:r>
              <a:rPr sz="1800" spc="-3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231F20"/>
                </a:solidFill>
                <a:latin typeface="Trebuchet MS"/>
                <a:cs typeface="Trebuchet MS"/>
              </a:rPr>
              <a:t>10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550">
              <a:latin typeface="Trebuchet MS"/>
              <a:cs typeface="Trebuchet MS"/>
            </a:endParaRPr>
          </a:p>
          <a:p>
            <a:pPr marL="203200">
              <a:lnSpc>
                <a:spcPct val="100000"/>
              </a:lnSpc>
            </a:pP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--&gt;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먹기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전에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before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eating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80"/>
              </a:spcBef>
            </a:pPr>
            <a:endParaRPr sz="1700">
              <a:latin typeface="Malgun Gothic"/>
              <a:cs typeface="Malgun Gothic"/>
            </a:endParaRPr>
          </a:p>
          <a:p>
            <a:pPr marL="203200">
              <a:lnSpc>
                <a:spcPct val="100000"/>
              </a:lnSpc>
            </a:pPr>
            <a:r>
              <a:rPr sz="1600" b="1" dirty="0">
                <a:solidFill>
                  <a:srgbClr val="EC008C"/>
                </a:solidFill>
                <a:latin typeface="Malgun Gothic"/>
                <a:cs typeface="Malgun Gothic"/>
              </a:rPr>
              <a:t>Examples</a:t>
            </a:r>
            <a:endParaRPr sz="1600">
              <a:latin typeface="Malgun Gothic"/>
              <a:cs typeface="Malgun Gothic"/>
            </a:endParaRPr>
          </a:p>
          <a:p>
            <a:pPr marL="203200">
              <a:lnSpc>
                <a:spcPct val="100000"/>
              </a:lnSpc>
              <a:spcBef>
                <a:spcPts val="98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집에</a:t>
            </a:r>
            <a:r>
              <a:rPr sz="1200" spc="-5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가다</a:t>
            </a:r>
            <a:endParaRPr sz="1200">
              <a:latin typeface="Malgun Gothic"/>
              <a:cs typeface="Malgun Gothic"/>
            </a:endParaRPr>
          </a:p>
          <a:p>
            <a:pPr marL="203200">
              <a:lnSpc>
                <a:spcPct val="100000"/>
              </a:lnSpc>
              <a:spcBef>
                <a:spcPts val="1060"/>
              </a:spcBef>
            </a:pP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--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&gt; 집에 가기 전에 [</a:t>
            </a:r>
            <a:r>
              <a:rPr sz="1200" spc="-28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ji-b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ga-g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jeo-ne]</a:t>
            </a:r>
            <a:endParaRPr sz="1200">
              <a:latin typeface="Malgun Gothic"/>
              <a:cs typeface="Malgun Gothic"/>
            </a:endParaRPr>
          </a:p>
          <a:p>
            <a:pPr marL="2032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before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going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home,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before you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go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home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>
              <a:latin typeface="Malgun Gothic"/>
              <a:cs typeface="Malgun Gothic"/>
            </a:endParaRPr>
          </a:p>
          <a:p>
            <a:pPr marL="203200">
              <a:lnSpc>
                <a:spcPct val="100000"/>
              </a:lnSpc>
              <a:spcBef>
                <a:spcPts val="5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공부하다</a:t>
            </a:r>
            <a:endParaRPr sz="1200">
              <a:latin typeface="Malgun Gothic"/>
              <a:cs typeface="Malgun Gothic"/>
            </a:endParaRPr>
          </a:p>
          <a:p>
            <a:pPr marL="203200">
              <a:lnSpc>
                <a:spcPct val="100000"/>
              </a:lnSpc>
              <a:spcBef>
                <a:spcPts val="1060"/>
              </a:spcBef>
            </a:pP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--&gt;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공부하기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전에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[gong-bu-ha-gi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jeo-ne]</a:t>
            </a:r>
            <a:endParaRPr sz="1200">
              <a:latin typeface="Malgun Gothic"/>
              <a:cs typeface="Malgun Gothic"/>
            </a:endParaRPr>
          </a:p>
          <a:p>
            <a:pPr marL="2032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before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studying,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before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study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>
              <a:latin typeface="Malgun Gothic"/>
              <a:cs typeface="Malgun Gothic"/>
            </a:endParaRPr>
          </a:p>
          <a:p>
            <a:pPr marL="203200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돈을</a:t>
            </a:r>
            <a:r>
              <a:rPr sz="1200" spc="-5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내다</a:t>
            </a:r>
            <a:endParaRPr sz="1200">
              <a:latin typeface="Malgun Gothic"/>
              <a:cs typeface="Malgun Gothic"/>
            </a:endParaRPr>
          </a:p>
          <a:p>
            <a:pPr marL="203200">
              <a:lnSpc>
                <a:spcPct val="100000"/>
              </a:lnSpc>
              <a:spcBef>
                <a:spcPts val="1060"/>
              </a:spcBef>
            </a:pP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--&gt;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돈을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내기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전에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[do-neul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nae-gi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jeo-ne]</a:t>
            </a:r>
            <a:endParaRPr sz="1200">
              <a:latin typeface="Malgun Gothic"/>
              <a:cs typeface="Malgun Gothic"/>
            </a:endParaRPr>
          </a:p>
          <a:p>
            <a:pPr marL="2032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before paying 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money,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before you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pay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money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5"/>
              </a:spcBef>
            </a:pPr>
            <a:endParaRPr sz="1700">
              <a:latin typeface="Malgun Gothic"/>
              <a:cs typeface="Malgun Gothic"/>
            </a:endParaRPr>
          </a:p>
          <a:p>
            <a:pPr marL="203200">
              <a:lnSpc>
                <a:spcPct val="100000"/>
              </a:lnSpc>
              <a:spcBef>
                <a:spcPts val="5"/>
              </a:spcBef>
            </a:pPr>
            <a:r>
              <a:rPr sz="1600" b="1" dirty="0">
                <a:solidFill>
                  <a:srgbClr val="EC008C"/>
                </a:solidFill>
                <a:latin typeface="Malgun Gothic"/>
                <a:cs typeface="Malgun Gothic"/>
              </a:rPr>
              <a:t>Sample</a:t>
            </a:r>
            <a:r>
              <a:rPr sz="1600" b="1" spc="-3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EC008C"/>
                </a:solidFill>
                <a:latin typeface="Malgun Gothic"/>
                <a:cs typeface="Malgun Gothic"/>
              </a:rPr>
              <a:t>sentences</a:t>
            </a:r>
            <a:endParaRPr sz="1600">
              <a:latin typeface="Malgun Gothic"/>
              <a:cs typeface="Malgun Gothic"/>
            </a:endParaRPr>
          </a:p>
          <a:p>
            <a:pPr marL="374650" indent="-172085">
              <a:lnSpc>
                <a:spcPct val="100000"/>
              </a:lnSpc>
              <a:spcBef>
                <a:spcPts val="980"/>
              </a:spcBef>
              <a:buAutoNum type="arabicPeriod"/>
              <a:tabLst>
                <a:tab pos="37528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여기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오기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전에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뭐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했어요?</a:t>
            </a:r>
            <a:endParaRPr sz="1200">
              <a:latin typeface="Malgun Gothic"/>
              <a:cs typeface="Malgun Gothic"/>
            </a:endParaRPr>
          </a:p>
          <a:p>
            <a:pPr marL="203200">
              <a:lnSpc>
                <a:spcPct val="100000"/>
              </a:lnSpc>
              <a:spcBef>
                <a:spcPts val="1060"/>
              </a:spcBef>
            </a:pP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[yeo-gi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o-gi jeo-ne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mwo hae-sseo-yo?]</a:t>
            </a:r>
            <a:endParaRPr sz="1200">
              <a:latin typeface="Malgun Gothic"/>
              <a:cs typeface="Malgun Gothic"/>
            </a:endParaRPr>
          </a:p>
          <a:p>
            <a:pPr marL="2032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What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did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you do before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you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came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here?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>
              <a:latin typeface="Malgun Gothic"/>
              <a:cs typeface="Malgun Gothic"/>
            </a:endParaRPr>
          </a:p>
          <a:p>
            <a:pPr marL="374650" indent="-172085">
              <a:lnSpc>
                <a:spcPct val="100000"/>
              </a:lnSpc>
              <a:buAutoNum type="arabicPeriod" startAt="2"/>
              <a:tabLst>
                <a:tab pos="37528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집에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가기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전에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술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마실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거예요.</a:t>
            </a:r>
            <a:endParaRPr sz="1200">
              <a:latin typeface="Malgun Gothic"/>
              <a:cs typeface="Malgun Gothic"/>
            </a:endParaRPr>
          </a:p>
          <a:p>
            <a:pPr marL="2032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</a:t>
            </a:r>
            <a:r>
              <a:rPr sz="1200" spc="-27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ji-b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ga-g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jeo-n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su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 ma-sil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geo-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y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e-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y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o.]</a:t>
            </a:r>
            <a:endParaRPr sz="1200">
              <a:latin typeface="Malgun Gothic"/>
              <a:cs typeface="Malgun Gothic"/>
            </a:endParaRPr>
          </a:p>
          <a:p>
            <a:pPr marL="2032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I’m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going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to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drink before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go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home.</a:t>
            </a:r>
            <a:endParaRPr sz="1200">
              <a:latin typeface="Malgun Gothic"/>
              <a:cs typeface="Malgun Gothic"/>
            </a:endParaRPr>
          </a:p>
          <a:p>
            <a:pPr marL="2032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**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집에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가다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to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go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back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home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950">
              <a:latin typeface="Malgun Gothic"/>
              <a:cs typeface="Malgun Gothic"/>
            </a:endParaRPr>
          </a:p>
          <a:p>
            <a:pPr marL="374650" indent="-172085">
              <a:lnSpc>
                <a:spcPct val="100000"/>
              </a:lnSpc>
              <a:buAutoNum type="arabicPeriod" startAt="3"/>
              <a:tabLst>
                <a:tab pos="37528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들어오기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전에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노크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하세요.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8"/>
            <a:ext cx="1494465" cy="58479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5" dirty="0"/>
              <a:t> </a:t>
            </a:r>
            <a:r>
              <a:rPr dirty="0"/>
              <a:t>PDF </a:t>
            </a:r>
            <a:r>
              <a:rPr spc="-5" dirty="0"/>
              <a:t>is to be used along with the MP3 audio </a:t>
            </a:r>
            <a:r>
              <a:rPr dirty="0"/>
              <a:t>lesson</a:t>
            </a:r>
            <a:r>
              <a:rPr spc="-5" dirty="0"/>
              <a:t> available at</a:t>
            </a:r>
            <a:r>
              <a:rPr spc="-10" dirty="0"/>
              <a:t> </a:t>
            </a:r>
            <a:r>
              <a:rPr spc="-15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 feel free </a:t>
            </a:r>
            <a:r>
              <a:rPr spc="-5" dirty="0"/>
              <a:t>to </a:t>
            </a:r>
            <a:r>
              <a:rPr dirty="0"/>
              <a:t>share </a:t>
            </a:r>
            <a:r>
              <a:rPr spc="-20" dirty="0"/>
              <a:t>TalkToMeInKorean’s </a:t>
            </a:r>
            <a:r>
              <a:rPr dirty="0"/>
              <a:t>free </a:t>
            </a:r>
            <a:r>
              <a:rPr spc="-5" dirty="0"/>
              <a:t>Korean </a:t>
            </a:r>
            <a:r>
              <a:rPr dirty="0"/>
              <a:t>lessons </a:t>
            </a:r>
            <a:r>
              <a:rPr spc="-5" dirty="0"/>
              <a:t>and </a:t>
            </a:r>
            <a:r>
              <a:rPr dirty="0"/>
              <a:t>PDF </a:t>
            </a:r>
            <a:r>
              <a:rPr spc="-15" dirty="0"/>
              <a:t>files </a:t>
            </a:r>
            <a:r>
              <a:rPr spc="-5" dirty="0"/>
              <a:t>with anybody who </a:t>
            </a:r>
            <a:r>
              <a:rPr spc="-260" dirty="0"/>
              <a:t> </a:t>
            </a:r>
            <a:r>
              <a:rPr spc="-5" dirty="0"/>
              <a:t>is</a:t>
            </a:r>
            <a:r>
              <a:rPr spc="-10" dirty="0"/>
              <a:t> </a:t>
            </a:r>
            <a:r>
              <a:rPr dirty="0"/>
              <a:t>studying </a:t>
            </a:r>
            <a:r>
              <a:rPr spc="-5" dirty="0"/>
              <a:t>Korean.</a:t>
            </a:r>
            <a:r>
              <a:rPr dirty="0"/>
              <a:t> </a:t>
            </a:r>
            <a:r>
              <a:rPr spc="-5" dirty="0"/>
              <a:t>If you have</a:t>
            </a:r>
            <a:r>
              <a:rPr spc="-10" dirty="0"/>
              <a:t> </a:t>
            </a:r>
            <a:r>
              <a:rPr spc="-5" dirty="0"/>
              <a:t>any questions </a:t>
            </a:r>
            <a:r>
              <a:rPr dirty="0"/>
              <a:t>or feedback, visit</a:t>
            </a:r>
            <a:r>
              <a:rPr spc="-15" dirty="0"/>
              <a:t> TalkToMeInKorean.com.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6"/>
            <a:ext cx="3469640" cy="487045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10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5" dirty="0">
                <a:solidFill>
                  <a:srgbClr val="231F20"/>
                </a:solidFill>
                <a:latin typeface="Trebuchet MS"/>
                <a:cs typeface="Trebuchet MS"/>
              </a:rPr>
              <a:t> 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5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3</a:t>
            </a:r>
            <a:r>
              <a:rPr sz="1800" spc="-3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231F20"/>
                </a:solidFill>
                <a:latin typeface="Trebuchet MS"/>
                <a:cs typeface="Trebuchet MS"/>
              </a:rPr>
              <a:t>10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300">
              <a:latin typeface="Trebuchet MS"/>
              <a:cs typeface="Trebuchet MS"/>
            </a:endParaRPr>
          </a:p>
          <a:p>
            <a:pPr marL="180340">
              <a:lnSpc>
                <a:spcPct val="100000"/>
              </a:lnSpc>
            </a:pP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[deu-reo-o-gi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jeo-ne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no-keu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ha-se-yo.]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Knock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before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come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in.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**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들어오다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come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950">
              <a:latin typeface="Malgun Gothic"/>
              <a:cs typeface="Malgun Gothic"/>
            </a:endParaRPr>
          </a:p>
          <a:p>
            <a:pPr marL="351155" indent="-171450">
              <a:lnSpc>
                <a:spcPct val="100000"/>
              </a:lnSpc>
              <a:buAutoNum type="arabicPeriod" startAt="4"/>
              <a:tabLst>
                <a:tab pos="351790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사기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전에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잘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생각하세요.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[sa-gi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jeo-ne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jal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saeng-ga-ka-se-yo.]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Think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well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before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buy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it.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**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사다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buy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950">
              <a:latin typeface="Malgun Gothic"/>
              <a:cs typeface="Malgun Gothic"/>
            </a:endParaRPr>
          </a:p>
          <a:p>
            <a:pPr marL="351155" indent="-171450">
              <a:lnSpc>
                <a:spcPct val="100000"/>
              </a:lnSpc>
              <a:buAutoNum type="arabicPeriod" startAt="5"/>
              <a:tabLst>
                <a:tab pos="351790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도망가기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전에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잡으세요.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[do-mang-ga-gi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jeo-ne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ja-beu-se-yo.]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Catch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him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before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he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runs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away.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**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도망가다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run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away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80"/>
            <a:ext cx="1494465" cy="58479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5" dirty="0"/>
              <a:t> </a:t>
            </a:r>
            <a:r>
              <a:rPr dirty="0"/>
              <a:t>PDF </a:t>
            </a:r>
            <a:r>
              <a:rPr spc="-5" dirty="0"/>
              <a:t>is to be used along with the MP3 audio </a:t>
            </a:r>
            <a:r>
              <a:rPr dirty="0"/>
              <a:t>lesson</a:t>
            </a:r>
            <a:r>
              <a:rPr spc="-5" dirty="0"/>
              <a:t> available at</a:t>
            </a:r>
            <a:r>
              <a:rPr spc="-10" dirty="0"/>
              <a:t> </a:t>
            </a:r>
            <a:r>
              <a:rPr spc="-15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 feel free </a:t>
            </a:r>
            <a:r>
              <a:rPr spc="-5" dirty="0"/>
              <a:t>to </a:t>
            </a:r>
            <a:r>
              <a:rPr dirty="0"/>
              <a:t>share </a:t>
            </a:r>
            <a:r>
              <a:rPr spc="-20" dirty="0"/>
              <a:t>TalkToMeInKorean’s </a:t>
            </a:r>
            <a:r>
              <a:rPr dirty="0"/>
              <a:t>free </a:t>
            </a:r>
            <a:r>
              <a:rPr spc="-5" dirty="0"/>
              <a:t>Korean </a:t>
            </a:r>
            <a:r>
              <a:rPr dirty="0"/>
              <a:t>lessons </a:t>
            </a:r>
            <a:r>
              <a:rPr spc="-5" dirty="0"/>
              <a:t>and </a:t>
            </a:r>
            <a:r>
              <a:rPr dirty="0"/>
              <a:t>PDF </a:t>
            </a:r>
            <a:r>
              <a:rPr spc="-15" dirty="0"/>
              <a:t>files </a:t>
            </a:r>
            <a:r>
              <a:rPr spc="-5" dirty="0"/>
              <a:t>with anybody who </a:t>
            </a:r>
            <a:r>
              <a:rPr spc="-260" dirty="0"/>
              <a:t> </a:t>
            </a:r>
            <a:r>
              <a:rPr spc="-5" dirty="0"/>
              <a:t>is</a:t>
            </a:r>
            <a:r>
              <a:rPr spc="-10" dirty="0"/>
              <a:t> </a:t>
            </a:r>
            <a:r>
              <a:rPr dirty="0"/>
              <a:t>studying </a:t>
            </a:r>
            <a:r>
              <a:rPr spc="-5" dirty="0"/>
              <a:t>Korean.</a:t>
            </a:r>
            <a:r>
              <a:rPr dirty="0"/>
              <a:t> </a:t>
            </a:r>
            <a:r>
              <a:rPr spc="-5" dirty="0"/>
              <a:t>If you have</a:t>
            </a:r>
            <a:r>
              <a:rPr spc="-10" dirty="0"/>
              <a:t> </a:t>
            </a:r>
            <a:r>
              <a:rPr spc="-5" dirty="0"/>
              <a:t>any questions </a:t>
            </a:r>
            <a:r>
              <a:rPr dirty="0"/>
              <a:t>or feedback, visit</a:t>
            </a:r>
            <a:r>
              <a:rPr spc="-15" dirty="0"/>
              <a:t> TalkToMeInKorean.com.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5"/>
            <a:ext cx="6855459" cy="863092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10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5" dirty="0">
                <a:solidFill>
                  <a:srgbClr val="231F20"/>
                </a:solidFill>
                <a:latin typeface="Trebuchet MS"/>
                <a:cs typeface="Trebuchet MS"/>
              </a:rPr>
              <a:t> 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5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3</a:t>
            </a:r>
            <a:r>
              <a:rPr sz="1800" spc="-3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231F20"/>
                </a:solidFill>
                <a:latin typeface="Trebuchet MS"/>
                <a:cs typeface="Trebuchet MS"/>
              </a:rPr>
              <a:t>11</a:t>
            </a:r>
            <a:endParaRPr sz="1800">
              <a:latin typeface="Trebuchet MS"/>
              <a:cs typeface="Trebuchet MS"/>
            </a:endParaRPr>
          </a:p>
          <a:p>
            <a:pPr marL="153035" marR="168910" algn="just">
              <a:lnSpc>
                <a:spcPct val="173600"/>
              </a:lnSpc>
              <a:spcBef>
                <a:spcPts val="1225"/>
              </a:spcBef>
            </a:pP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You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have learned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lot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about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Korean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verbs so far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- conjugations, rules,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etc.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But just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like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many </a:t>
            </a:r>
            <a:r>
              <a:rPr sz="1200" spc="-409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other languages,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Korean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has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some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irregularities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as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well, which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people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started using more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 </a:t>
            </a:r>
            <a:r>
              <a:rPr sz="1200" spc="-409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more often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so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they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have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become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fixed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rule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now.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350">
              <a:latin typeface="Malgun Gothic"/>
              <a:cs typeface="Malgun Gothic"/>
            </a:endParaRPr>
          </a:p>
          <a:p>
            <a:pPr marL="153035" marR="372745">
              <a:lnSpc>
                <a:spcPct val="173600"/>
              </a:lnSpc>
            </a:pP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Korean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has much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fewer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verb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irregularities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than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some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other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languages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do,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but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will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encounter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these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irregularities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everywhere as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learn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and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speak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Korean.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We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would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like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to </a:t>
            </a:r>
            <a:r>
              <a:rPr sz="1200" spc="-409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introduce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one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them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this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lesson.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5"/>
              </a:spcBef>
            </a:pPr>
            <a:endParaRPr sz="1700">
              <a:latin typeface="Malgun Gothic"/>
              <a:cs typeface="Malgun Gothic"/>
            </a:endParaRPr>
          </a:p>
          <a:p>
            <a:pPr marL="153035">
              <a:lnSpc>
                <a:spcPct val="100000"/>
              </a:lnSpc>
              <a:spcBef>
                <a:spcPts val="5"/>
              </a:spcBef>
            </a:pPr>
            <a:r>
              <a:rPr sz="1600" b="1" dirty="0">
                <a:solidFill>
                  <a:srgbClr val="EC008C"/>
                </a:solidFill>
                <a:latin typeface="Malgun Gothic"/>
                <a:cs typeface="Malgun Gothic"/>
              </a:rPr>
              <a:t>ㅂ</a:t>
            </a:r>
            <a:r>
              <a:rPr sz="1600" b="1" spc="-4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EC008C"/>
                </a:solidFill>
                <a:latin typeface="Malgun Gothic"/>
                <a:cs typeface="Malgun Gothic"/>
              </a:rPr>
              <a:t>irregular</a:t>
            </a:r>
            <a:endParaRPr sz="16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1300">
              <a:latin typeface="Malgun Gothic"/>
              <a:cs typeface="Malgun Gothic"/>
            </a:endParaRPr>
          </a:p>
          <a:p>
            <a:pPr marL="153035" marR="5080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This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mean that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if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verbs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have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ㅂ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at the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end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their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verb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stems,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 they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followed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by a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suffix </a:t>
            </a:r>
            <a:r>
              <a:rPr sz="1200" spc="-409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that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starts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with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vowel,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the ㅂ part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will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change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오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or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우.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950">
              <a:latin typeface="Malgun Gothic"/>
              <a:cs typeface="Malgun Gothic"/>
            </a:endParaRPr>
          </a:p>
          <a:p>
            <a:pPr marL="153035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If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vowel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before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ㅂ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is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오,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you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change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ㅂ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오.</a:t>
            </a:r>
            <a:endParaRPr sz="1200">
              <a:latin typeface="Malgun Gothic"/>
              <a:cs typeface="Malgun Gothic"/>
            </a:endParaRPr>
          </a:p>
          <a:p>
            <a:pPr marL="153035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If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vowel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before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ㅂ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is not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오,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you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change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ㅂ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우.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5"/>
              </a:spcBef>
            </a:pPr>
            <a:endParaRPr sz="1700">
              <a:latin typeface="Malgun Gothic"/>
              <a:cs typeface="Malgun Gothic"/>
            </a:endParaRPr>
          </a:p>
          <a:p>
            <a:pPr marL="153035">
              <a:lnSpc>
                <a:spcPct val="100000"/>
              </a:lnSpc>
            </a:pPr>
            <a:r>
              <a:rPr sz="1600" b="1" dirty="0">
                <a:solidFill>
                  <a:srgbClr val="00AEEF"/>
                </a:solidFill>
                <a:latin typeface="Malgun Gothic"/>
                <a:cs typeface="Malgun Gothic"/>
              </a:rPr>
              <a:t>Example</a:t>
            </a:r>
            <a:endParaRPr sz="1600">
              <a:latin typeface="Malgun Gothic"/>
              <a:cs typeface="Malgun Gothic"/>
            </a:endParaRPr>
          </a:p>
          <a:p>
            <a:pPr marL="153035">
              <a:lnSpc>
                <a:spcPct val="100000"/>
              </a:lnSpc>
              <a:spcBef>
                <a:spcPts val="98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돕다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[dop-da]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help</a:t>
            </a:r>
            <a:endParaRPr sz="1200">
              <a:latin typeface="Malgun Gothic"/>
              <a:cs typeface="Malgun Gothic"/>
            </a:endParaRPr>
          </a:p>
          <a:p>
            <a:pPr marL="153035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도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ㅂ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다</a:t>
            </a:r>
            <a:endParaRPr sz="1200">
              <a:latin typeface="Malgun Gothic"/>
              <a:cs typeface="Malgun Gothic"/>
            </a:endParaRPr>
          </a:p>
          <a:p>
            <a:pPr marL="153035">
              <a:lnSpc>
                <a:spcPct val="100000"/>
              </a:lnSpc>
              <a:spcBef>
                <a:spcPts val="1060"/>
              </a:spcBef>
            </a:pP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--&gt;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도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오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아요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도와요</a:t>
            </a:r>
            <a:endParaRPr sz="1200">
              <a:latin typeface="Malgun Gothic"/>
              <a:cs typeface="Malgun Gothic"/>
            </a:endParaRPr>
          </a:p>
          <a:p>
            <a:pPr marL="153035">
              <a:lnSpc>
                <a:spcPct val="100000"/>
              </a:lnSpc>
              <a:spcBef>
                <a:spcPts val="6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**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No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t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 that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EC008C"/>
                </a:solidFill>
                <a:latin typeface="Malgun Gothic"/>
                <a:cs typeface="Malgun Gothic"/>
              </a:rPr>
              <a:t>N</a:t>
            </a:r>
            <a:r>
              <a:rPr sz="1600" b="1" spc="-70" dirty="0">
                <a:solidFill>
                  <a:srgbClr val="EC008C"/>
                </a:solidFill>
                <a:latin typeface="Malgun Gothic"/>
                <a:cs typeface="Malgun Gothic"/>
              </a:rPr>
              <a:t>O</a:t>
            </a:r>
            <a:r>
              <a:rPr sz="1600" b="1" dirty="0">
                <a:solidFill>
                  <a:srgbClr val="EC008C"/>
                </a:solidFill>
                <a:latin typeface="Malgun Gothic"/>
                <a:cs typeface="Malgun Gothic"/>
              </a:rPr>
              <a:t>T</a:t>
            </a:r>
            <a:r>
              <a:rPr sz="1600" b="1" spc="-14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돕아요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900">
              <a:latin typeface="Malgun Gothic"/>
              <a:cs typeface="Malgun Gothic"/>
            </a:endParaRPr>
          </a:p>
          <a:p>
            <a:pPr marL="153035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어렵다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[eo-ryeop-da]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difficult</a:t>
            </a:r>
            <a:endParaRPr sz="1200">
              <a:latin typeface="Malgun Gothic"/>
              <a:cs typeface="Malgun Gothic"/>
            </a:endParaRPr>
          </a:p>
          <a:p>
            <a:pPr marL="153035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어려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ㅂ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다</a:t>
            </a:r>
            <a:endParaRPr sz="1200">
              <a:latin typeface="Malgun Gothic"/>
              <a:cs typeface="Malgun Gothic"/>
            </a:endParaRPr>
          </a:p>
          <a:p>
            <a:pPr marL="153035">
              <a:lnSpc>
                <a:spcPct val="100000"/>
              </a:lnSpc>
              <a:spcBef>
                <a:spcPts val="1060"/>
              </a:spcBef>
            </a:pP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--&gt;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어려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우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어요.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어려워요.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9"/>
            <a:ext cx="1494465" cy="58479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5" dirty="0"/>
              <a:t> </a:t>
            </a:r>
            <a:r>
              <a:rPr dirty="0"/>
              <a:t>PDF </a:t>
            </a:r>
            <a:r>
              <a:rPr spc="-5" dirty="0"/>
              <a:t>is to be used along with the MP3 audio </a:t>
            </a:r>
            <a:r>
              <a:rPr dirty="0"/>
              <a:t>lesson</a:t>
            </a:r>
            <a:r>
              <a:rPr spc="-5" dirty="0"/>
              <a:t> available at</a:t>
            </a:r>
            <a:r>
              <a:rPr spc="-10" dirty="0"/>
              <a:t> </a:t>
            </a:r>
            <a:r>
              <a:rPr spc="-15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 feel free </a:t>
            </a:r>
            <a:r>
              <a:rPr spc="-5" dirty="0"/>
              <a:t>to </a:t>
            </a:r>
            <a:r>
              <a:rPr dirty="0"/>
              <a:t>share </a:t>
            </a:r>
            <a:r>
              <a:rPr spc="-20" dirty="0"/>
              <a:t>TalkToMeInKorean’s </a:t>
            </a:r>
            <a:r>
              <a:rPr dirty="0"/>
              <a:t>free </a:t>
            </a:r>
            <a:r>
              <a:rPr spc="-5" dirty="0"/>
              <a:t>Korean </a:t>
            </a:r>
            <a:r>
              <a:rPr dirty="0"/>
              <a:t>lessons </a:t>
            </a:r>
            <a:r>
              <a:rPr spc="-5" dirty="0"/>
              <a:t>and </a:t>
            </a:r>
            <a:r>
              <a:rPr dirty="0"/>
              <a:t>PDF </a:t>
            </a:r>
            <a:r>
              <a:rPr spc="-15" dirty="0"/>
              <a:t>files </a:t>
            </a:r>
            <a:r>
              <a:rPr spc="-5" dirty="0"/>
              <a:t>with anybody who </a:t>
            </a:r>
            <a:r>
              <a:rPr spc="-260" dirty="0"/>
              <a:t> </a:t>
            </a:r>
            <a:r>
              <a:rPr spc="-5" dirty="0"/>
              <a:t>is</a:t>
            </a:r>
            <a:r>
              <a:rPr spc="-10" dirty="0"/>
              <a:t> </a:t>
            </a:r>
            <a:r>
              <a:rPr dirty="0"/>
              <a:t>studying </a:t>
            </a:r>
            <a:r>
              <a:rPr spc="-5" dirty="0"/>
              <a:t>Korean.</a:t>
            </a:r>
            <a:r>
              <a:rPr dirty="0"/>
              <a:t> </a:t>
            </a:r>
            <a:r>
              <a:rPr spc="-5" dirty="0"/>
              <a:t>If you have</a:t>
            </a:r>
            <a:r>
              <a:rPr spc="-10" dirty="0"/>
              <a:t> </a:t>
            </a:r>
            <a:r>
              <a:rPr spc="-5" dirty="0"/>
              <a:t>any questions </a:t>
            </a:r>
            <a:r>
              <a:rPr dirty="0"/>
              <a:t>or feedback, visit</a:t>
            </a:r>
            <a:r>
              <a:rPr spc="-15" dirty="0"/>
              <a:t> TalkToMeInKorean.com.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3"/>
            <a:ext cx="6627495" cy="903795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10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5" dirty="0">
                <a:solidFill>
                  <a:srgbClr val="231F20"/>
                </a:solidFill>
                <a:latin typeface="Trebuchet MS"/>
                <a:cs typeface="Trebuchet MS"/>
              </a:rPr>
              <a:t> 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5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3</a:t>
            </a:r>
            <a:r>
              <a:rPr sz="1800" spc="-3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231F20"/>
                </a:solidFill>
                <a:latin typeface="Trebuchet MS"/>
                <a:cs typeface="Trebuchet MS"/>
              </a:rPr>
              <a:t>11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650">
              <a:latin typeface="Trebuchet MS"/>
              <a:cs typeface="Trebuchet MS"/>
            </a:endParaRPr>
          </a:p>
          <a:p>
            <a:pPr marL="203200" marR="4469130">
              <a:lnSpc>
                <a:spcPct val="173600"/>
              </a:lnSpc>
            </a:pP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[present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tense]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어려워요 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[past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tense]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어려웠어요 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[future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tense]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어려울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거예요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950">
              <a:latin typeface="Malgun Gothic"/>
              <a:cs typeface="Malgun Gothic"/>
            </a:endParaRPr>
          </a:p>
          <a:p>
            <a:pPr marL="203200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춥다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[chup-da]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cold</a:t>
            </a:r>
            <a:endParaRPr sz="1200">
              <a:latin typeface="Malgun Gothic"/>
              <a:cs typeface="Malgun Gothic"/>
            </a:endParaRPr>
          </a:p>
          <a:p>
            <a:pPr marL="203200">
              <a:lnSpc>
                <a:spcPct val="100000"/>
              </a:lnSpc>
              <a:spcBef>
                <a:spcPts val="1060"/>
              </a:spcBef>
            </a:pP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--&gt;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추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우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어요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추워요.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350">
              <a:latin typeface="Malgun Gothic"/>
              <a:cs typeface="Malgun Gothic"/>
            </a:endParaRPr>
          </a:p>
          <a:p>
            <a:pPr marL="203200" marR="4621530">
              <a:lnSpc>
                <a:spcPct val="173600"/>
              </a:lnSpc>
              <a:spcBef>
                <a:spcPts val="5"/>
              </a:spcBef>
            </a:pP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[present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tense]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추워요 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[past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tense]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추웠어요 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[future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tense]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추울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거예요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5"/>
              </a:spcBef>
            </a:pPr>
            <a:endParaRPr sz="1700">
              <a:latin typeface="Malgun Gothic"/>
              <a:cs typeface="Malgun Gothic"/>
            </a:endParaRPr>
          </a:p>
          <a:p>
            <a:pPr marL="203200">
              <a:lnSpc>
                <a:spcPct val="100000"/>
              </a:lnSpc>
            </a:pPr>
            <a:r>
              <a:rPr sz="1600" b="1" dirty="0">
                <a:solidFill>
                  <a:srgbClr val="EC008C"/>
                </a:solidFill>
                <a:latin typeface="Malgun Gothic"/>
                <a:cs typeface="Malgun Gothic"/>
              </a:rPr>
              <a:t>Some</a:t>
            </a:r>
            <a:r>
              <a:rPr sz="1600" b="1" spc="-2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EC008C"/>
                </a:solidFill>
                <a:latin typeface="Malgun Gothic"/>
                <a:cs typeface="Malgun Gothic"/>
              </a:rPr>
              <a:t>other</a:t>
            </a:r>
            <a:r>
              <a:rPr sz="1600" b="1" spc="-2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EC008C"/>
                </a:solidFill>
                <a:latin typeface="Malgun Gothic"/>
                <a:cs typeface="Malgun Gothic"/>
              </a:rPr>
              <a:t>irregular</a:t>
            </a:r>
            <a:r>
              <a:rPr sz="1600" b="1" spc="-1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EC008C"/>
                </a:solidFill>
                <a:latin typeface="Malgun Gothic"/>
                <a:cs typeface="Malgun Gothic"/>
              </a:rPr>
              <a:t>words:</a:t>
            </a:r>
            <a:endParaRPr sz="1600">
              <a:latin typeface="Malgun Gothic"/>
              <a:cs typeface="Malgun Gothic"/>
            </a:endParaRPr>
          </a:p>
          <a:p>
            <a:pPr marL="203200" marR="4458970">
              <a:lnSpc>
                <a:spcPts val="2500"/>
              </a:lnSpc>
              <a:spcBef>
                <a:spcPts val="18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눕다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[nup-da]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lie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down </a:t>
            </a:r>
            <a:r>
              <a:rPr sz="1200" spc="-40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굽다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[gup-da]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to 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bake</a:t>
            </a:r>
            <a:endParaRPr sz="1200">
              <a:latin typeface="Malgun Gothic"/>
              <a:cs typeface="Malgun Gothic"/>
            </a:endParaRPr>
          </a:p>
          <a:p>
            <a:pPr marL="203200" marR="3810000">
              <a:lnSpc>
                <a:spcPts val="25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덥다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[deop-da]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hot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(weather) </a:t>
            </a:r>
            <a:r>
              <a:rPr sz="1200" spc="-40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쉽다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[swip-da]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easy</a:t>
            </a:r>
            <a:endParaRPr sz="1200">
              <a:latin typeface="Malgun Gothic"/>
              <a:cs typeface="Malgun Gothic"/>
            </a:endParaRPr>
          </a:p>
          <a:p>
            <a:pPr marL="203200" marR="4006215">
              <a:lnSpc>
                <a:spcPts val="25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맵다 [meap-da] =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to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spicy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귀엽다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[gwi-yeop-da]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to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cute</a:t>
            </a:r>
            <a:endParaRPr sz="1200">
              <a:latin typeface="Malgun Gothic"/>
              <a:cs typeface="Malgun Gothic"/>
            </a:endParaRPr>
          </a:p>
          <a:p>
            <a:pPr marL="203200" marR="3362325">
              <a:lnSpc>
                <a:spcPts val="25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밉다 [mip-da] =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to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hate,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to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dislikeable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아름답다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[a-reum-dap-da]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beautiful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00">
              <a:latin typeface="Malgun Gothic"/>
              <a:cs typeface="Malgun Gothic"/>
            </a:endParaRPr>
          </a:p>
          <a:p>
            <a:pPr marL="203200">
              <a:lnSpc>
                <a:spcPct val="100000"/>
              </a:lnSpc>
            </a:pP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Remember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that these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verbs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have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irregular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forms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ONLY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WHEN the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suffix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coming after them</a:t>
            </a:r>
            <a:endParaRPr sz="1200">
              <a:latin typeface="Malgun Gothic"/>
              <a:cs typeface="Malgun Gothic"/>
            </a:endParaRPr>
          </a:p>
          <a:p>
            <a:pPr marL="2032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start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with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VOWEL.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if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you have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suffixes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like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-는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or -고,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they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still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keep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 ㅂ.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5"/>
              </a:spcBef>
            </a:pPr>
            <a:endParaRPr sz="1700">
              <a:latin typeface="Malgun Gothic"/>
              <a:cs typeface="Malgun Gothic"/>
            </a:endParaRPr>
          </a:p>
          <a:p>
            <a:pPr marL="203200">
              <a:lnSpc>
                <a:spcPct val="100000"/>
              </a:lnSpc>
              <a:spcBef>
                <a:spcPts val="5"/>
              </a:spcBef>
            </a:pPr>
            <a:r>
              <a:rPr sz="1600" b="1" spc="-5" dirty="0">
                <a:solidFill>
                  <a:srgbClr val="EC008C"/>
                </a:solidFill>
                <a:latin typeface="Malgun Gothic"/>
                <a:cs typeface="Malgun Gothic"/>
              </a:rPr>
              <a:t>Irregularities</a:t>
            </a:r>
            <a:r>
              <a:rPr sz="1600" b="1" spc="-1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EC008C"/>
                </a:solidFill>
                <a:latin typeface="Malgun Gothic"/>
                <a:cs typeface="Malgun Gothic"/>
              </a:rPr>
              <a:t>in</a:t>
            </a:r>
            <a:r>
              <a:rPr sz="1600" b="1" spc="-1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EC008C"/>
                </a:solidFill>
                <a:latin typeface="Malgun Gothic"/>
                <a:cs typeface="Malgun Gothic"/>
              </a:rPr>
              <a:t>irregular verbs</a:t>
            </a:r>
            <a:endParaRPr sz="1600">
              <a:latin typeface="Malgun Gothic"/>
              <a:cs typeface="Malgun Gothic"/>
            </a:endParaRPr>
          </a:p>
          <a:p>
            <a:pPr marL="203200">
              <a:lnSpc>
                <a:spcPct val="100000"/>
              </a:lnSpc>
              <a:spcBef>
                <a:spcPts val="980"/>
              </a:spcBef>
            </a:pP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Although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 ㅂ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irregular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rule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is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applied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most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verbs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that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have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ㅂ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in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them,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some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verbs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do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8"/>
            <a:ext cx="1494465" cy="58479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5" dirty="0"/>
              <a:t> </a:t>
            </a:r>
            <a:r>
              <a:rPr dirty="0"/>
              <a:t>PDF </a:t>
            </a:r>
            <a:r>
              <a:rPr spc="-5" dirty="0"/>
              <a:t>is to be used along with the MP3 audio </a:t>
            </a:r>
            <a:r>
              <a:rPr dirty="0"/>
              <a:t>lesson</a:t>
            </a:r>
            <a:r>
              <a:rPr spc="-5" dirty="0"/>
              <a:t> available at</a:t>
            </a:r>
            <a:r>
              <a:rPr spc="-10" dirty="0"/>
              <a:t> </a:t>
            </a:r>
            <a:r>
              <a:rPr spc="-15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 feel free </a:t>
            </a:r>
            <a:r>
              <a:rPr spc="-5" dirty="0"/>
              <a:t>to </a:t>
            </a:r>
            <a:r>
              <a:rPr dirty="0"/>
              <a:t>share </a:t>
            </a:r>
            <a:r>
              <a:rPr spc="-20" dirty="0"/>
              <a:t>TalkToMeInKorean’s </a:t>
            </a:r>
            <a:r>
              <a:rPr dirty="0"/>
              <a:t>free </a:t>
            </a:r>
            <a:r>
              <a:rPr spc="-5" dirty="0"/>
              <a:t>Korean </a:t>
            </a:r>
            <a:r>
              <a:rPr dirty="0"/>
              <a:t>lessons </a:t>
            </a:r>
            <a:r>
              <a:rPr spc="-5" dirty="0"/>
              <a:t>and </a:t>
            </a:r>
            <a:r>
              <a:rPr dirty="0"/>
              <a:t>PDF </a:t>
            </a:r>
            <a:r>
              <a:rPr spc="-15" dirty="0"/>
              <a:t>files </a:t>
            </a:r>
            <a:r>
              <a:rPr spc="-5" dirty="0"/>
              <a:t>with anybody who </a:t>
            </a:r>
            <a:r>
              <a:rPr spc="-260" dirty="0"/>
              <a:t> </a:t>
            </a:r>
            <a:r>
              <a:rPr spc="-5" dirty="0"/>
              <a:t>is</a:t>
            </a:r>
            <a:r>
              <a:rPr spc="-10" dirty="0"/>
              <a:t> </a:t>
            </a:r>
            <a:r>
              <a:rPr dirty="0"/>
              <a:t>studying </a:t>
            </a:r>
            <a:r>
              <a:rPr spc="-5" dirty="0"/>
              <a:t>Korean.</a:t>
            </a:r>
            <a:r>
              <a:rPr dirty="0"/>
              <a:t> </a:t>
            </a:r>
            <a:r>
              <a:rPr spc="-5" dirty="0"/>
              <a:t>If you have</a:t>
            </a:r>
            <a:r>
              <a:rPr spc="-10" dirty="0"/>
              <a:t> </a:t>
            </a:r>
            <a:r>
              <a:rPr spc="-5" dirty="0"/>
              <a:t>any questions </a:t>
            </a:r>
            <a:r>
              <a:rPr dirty="0"/>
              <a:t>or feedback, visit</a:t>
            </a:r>
            <a:r>
              <a:rPr spc="-15" dirty="0"/>
              <a:t> TalkToMeInKorean.com.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6"/>
            <a:ext cx="3603625" cy="899795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10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5" dirty="0">
                <a:solidFill>
                  <a:srgbClr val="231F20"/>
                </a:solidFill>
                <a:latin typeface="Trebuchet MS"/>
                <a:cs typeface="Trebuchet MS"/>
              </a:rPr>
              <a:t> 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5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3</a:t>
            </a:r>
            <a:r>
              <a:rPr sz="1800" spc="-3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231F20"/>
                </a:solidFill>
                <a:latin typeface="Trebuchet MS"/>
                <a:cs typeface="Trebuchet MS"/>
              </a:rPr>
              <a:t>11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300">
              <a:latin typeface="Trebuchet MS"/>
              <a:cs typeface="Trebuchet MS"/>
            </a:endParaRPr>
          </a:p>
          <a:p>
            <a:pPr marL="180340">
              <a:lnSpc>
                <a:spcPct val="100000"/>
              </a:lnSpc>
            </a:pP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not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follow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this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rule.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5"/>
              </a:spcBef>
            </a:pPr>
            <a:endParaRPr sz="17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5"/>
              </a:spcBef>
            </a:pPr>
            <a:r>
              <a:rPr sz="1600" b="1" dirty="0">
                <a:solidFill>
                  <a:srgbClr val="00AEEF"/>
                </a:solidFill>
                <a:latin typeface="Malgun Gothic"/>
                <a:cs typeface="Malgun Gothic"/>
              </a:rPr>
              <a:t>Action</a:t>
            </a:r>
            <a:r>
              <a:rPr sz="1600" b="1" spc="-50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00AEEF"/>
                </a:solidFill>
                <a:latin typeface="Malgun Gothic"/>
                <a:cs typeface="Malgun Gothic"/>
              </a:rPr>
              <a:t>verbs</a:t>
            </a:r>
            <a:endParaRPr sz="1600">
              <a:latin typeface="Malgun Gothic"/>
              <a:cs typeface="Malgun Gothic"/>
            </a:endParaRPr>
          </a:p>
          <a:p>
            <a:pPr marL="295910" indent="-116205">
              <a:lnSpc>
                <a:spcPct val="100000"/>
              </a:lnSpc>
              <a:spcBef>
                <a:spcPts val="980"/>
              </a:spcBef>
              <a:buChar char="-"/>
              <a:tabLst>
                <a:tab pos="29654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입다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[ip-da]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wear</a:t>
            </a:r>
            <a:endParaRPr sz="1200">
              <a:latin typeface="Malgun Gothic"/>
              <a:cs typeface="Malgun Gothic"/>
            </a:endParaRPr>
          </a:p>
          <a:p>
            <a:pPr marL="295910" indent="-116205">
              <a:lnSpc>
                <a:spcPct val="100000"/>
              </a:lnSpc>
              <a:spcBef>
                <a:spcPts val="1060"/>
              </a:spcBef>
              <a:buChar char="-"/>
              <a:tabLst>
                <a:tab pos="29654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잡다 [</a:t>
            </a:r>
            <a:r>
              <a:rPr sz="1200" spc="-28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jap-da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] = 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t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 ca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t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ch</a:t>
            </a:r>
            <a:endParaRPr sz="1200">
              <a:latin typeface="Malgun Gothic"/>
              <a:cs typeface="Malgun Gothic"/>
            </a:endParaRPr>
          </a:p>
          <a:p>
            <a:pPr marL="295910" indent="-116205">
              <a:lnSpc>
                <a:spcPct val="100000"/>
              </a:lnSpc>
              <a:spcBef>
                <a:spcPts val="1060"/>
              </a:spcBef>
              <a:buChar char="-"/>
              <a:tabLst>
                <a:tab pos="29654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씹다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[ssip-da]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bite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5"/>
              </a:spcBef>
              <a:buClr>
                <a:srgbClr val="231F20"/>
              </a:buClr>
              <a:buFont typeface="Malgun Gothic"/>
              <a:buChar char="-"/>
            </a:pPr>
            <a:endParaRPr sz="17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</a:pPr>
            <a:r>
              <a:rPr sz="1600" b="1" spc="-5" dirty="0">
                <a:solidFill>
                  <a:srgbClr val="00AEEF"/>
                </a:solidFill>
                <a:latin typeface="Malgun Gothic"/>
                <a:cs typeface="Malgun Gothic"/>
              </a:rPr>
              <a:t>Descriptive</a:t>
            </a:r>
            <a:r>
              <a:rPr sz="1600" b="1" spc="-40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00AEEF"/>
                </a:solidFill>
                <a:latin typeface="Malgun Gothic"/>
                <a:cs typeface="Malgun Gothic"/>
              </a:rPr>
              <a:t>verbs</a:t>
            </a:r>
            <a:endParaRPr sz="1600">
              <a:latin typeface="Malgun Gothic"/>
              <a:cs typeface="Malgun Gothic"/>
            </a:endParaRPr>
          </a:p>
          <a:p>
            <a:pPr marL="295910" indent="-116205">
              <a:lnSpc>
                <a:spcPct val="100000"/>
              </a:lnSpc>
              <a:spcBef>
                <a:spcPts val="980"/>
              </a:spcBef>
              <a:buChar char="-"/>
              <a:tabLst>
                <a:tab pos="29654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좁다 [</a:t>
            </a:r>
            <a:r>
              <a:rPr sz="1200" spc="-28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job-da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] = 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t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 be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nar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r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ow</a:t>
            </a:r>
            <a:endParaRPr sz="1200">
              <a:latin typeface="Malgun Gothic"/>
              <a:cs typeface="Malgun Gothic"/>
            </a:endParaRPr>
          </a:p>
          <a:p>
            <a:pPr marL="295910" indent="-116205">
              <a:lnSpc>
                <a:spcPct val="100000"/>
              </a:lnSpc>
              <a:spcBef>
                <a:spcPts val="1060"/>
              </a:spcBef>
              <a:buChar char="-"/>
              <a:tabLst>
                <a:tab pos="29654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넓다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[neolp-da]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wide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350">
              <a:latin typeface="Malgun Gothic"/>
              <a:cs typeface="Malgun Gothic"/>
            </a:endParaRPr>
          </a:p>
          <a:p>
            <a:pPr marL="180340" marR="7620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These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words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still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keep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their ㅂ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in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front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vowels. </a:t>
            </a:r>
            <a:r>
              <a:rPr sz="1200" spc="-409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Ex)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입다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--&gt;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입어요 (Not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이워요)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Ex)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좁다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--&gt;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좁아요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(Not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조아요)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80"/>
              </a:spcBef>
            </a:pPr>
            <a:endParaRPr sz="17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</a:pPr>
            <a:r>
              <a:rPr sz="1600" b="1" dirty="0">
                <a:solidFill>
                  <a:srgbClr val="EC008C"/>
                </a:solidFill>
                <a:latin typeface="Malgun Gothic"/>
                <a:cs typeface="Malgun Gothic"/>
              </a:rPr>
              <a:t>Sample</a:t>
            </a:r>
            <a:r>
              <a:rPr sz="1600" b="1" spc="-3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EC008C"/>
                </a:solidFill>
                <a:latin typeface="Malgun Gothic"/>
                <a:cs typeface="Malgun Gothic"/>
              </a:rPr>
              <a:t>sentences</a:t>
            </a:r>
            <a:endParaRPr sz="1600">
              <a:latin typeface="Malgun Gothic"/>
              <a:cs typeface="Malgun Gothic"/>
            </a:endParaRPr>
          </a:p>
          <a:p>
            <a:pPr marL="351155" indent="-171450">
              <a:lnSpc>
                <a:spcPct val="100000"/>
              </a:lnSpc>
              <a:spcBef>
                <a:spcPts val="980"/>
              </a:spcBef>
              <a:buAutoNum type="arabicPeriod"/>
              <a:tabLst>
                <a:tab pos="351790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이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문제는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어려워요.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[i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mun-je-neun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eo-ryeo-wo-yo.]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This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problem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difficult.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>
              <a:latin typeface="Malgun Gothic"/>
              <a:cs typeface="Malgun Gothic"/>
            </a:endParaRPr>
          </a:p>
          <a:p>
            <a:pPr marL="351155" indent="-171450">
              <a:lnSpc>
                <a:spcPct val="100000"/>
              </a:lnSpc>
              <a:spcBef>
                <a:spcPts val="5"/>
              </a:spcBef>
              <a:buAutoNum type="arabicPeriod" startAt="2"/>
              <a:tabLst>
                <a:tab pos="351790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이거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너무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귀여워요.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[i-geo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neo-mu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gwi-yeo-wo-yo.]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This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so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cute.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>
              <a:latin typeface="Malgun Gothic"/>
              <a:cs typeface="Malgun Gothic"/>
            </a:endParaRPr>
          </a:p>
          <a:p>
            <a:pPr marL="351155" indent="-171450">
              <a:lnSpc>
                <a:spcPct val="100000"/>
              </a:lnSpc>
              <a:buAutoNum type="arabicPeriod" startAt="3"/>
              <a:tabLst>
                <a:tab pos="351790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서울은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겨울에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정말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추워요.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[han-gu-geun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gyeo-eu-re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jeong-mal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chu-wo-yo.]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80"/>
            <a:ext cx="1494465" cy="58479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5" dirty="0"/>
              <a:t> </a:t>
            </a:r>
            <a:r>
              <a:rPr dirty="0"/>
              <a:t>PDF </a:t>
            </a:r>
            <a:r>
              <a:rPr spc="-5" dirty="0"/>
              <a:t>is to be used along with the MP3 audio </a:t>
            </a:r>
            <a:r>
              <a:rPr dirty="0"/>
              <a:t>lesson</a:t>
            </a:r>
            <a:r>
              <a:rPr spc="-5" dirty="0"/>
              <a:t> available at</a:t>
            </a:r>
            <a:r>
              <a:rPr spc="-10" dirty="0"/>
              <a:t> </a:t>
            </a:r>
            <a:r>
              <a:rPr spc="-15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 feel free </a:t>
            </a:r>
            <a:r>
              <a:rPr spc="-5" dirty="0"/>
              <a:t>to </a:t>
            </a:r>
            <a:r>
              <a:rPr dirty="0"/>
              <a:t>share </a:t>
            </a:r>
            <a:r>
              <a:rPr spc="-20" dirty="0"/>
              <a:t>TalkToMeInKorean’s </a:t>
            </a:r>
            <a:r>
              <a:rPr dirty="0"/>
              <a:t>free </a:t>
            </a:r>
            <a:r>
              <a:rPr spc="-5" dirty="0"/>
              <a:t>Korean </a:t>
            </a:r>
            <a:r>
              <a:rPr dirty="0"/>
              <a:t>lessons </a:t>
            </a:r>
            <a:r>
              <a:rPr spc="-5" dirty="0"/>
              <a:t>and </a:t>
            </a:r>
            <a:r>
              <a:rPr dirty="0"/>
              <a:t>PDF </a:t>
            </a:r>
            <a:r>
              <a:rPr spc="-15" dirty="0"/>
              <a:t>files </a:t>
            </a:r>
            <a:r>
              <a:rPr spc="-5" dirty="0"/>
              <a:t>with anybody who </a:t>
            </a:r>
            <a:r>
              <a:rPr spc="-260" dirty="0"/>
              <a:t> </a:t>
            </a:r>
            <a:r>
              <a:rPr spc="-5" dirty="0"/>
              <a:t>is</a:t>
            </a:r>
            <a:r>
              <a:rPr spc="-10" dirty="0"/>
              <a:t> </a:t>
            </a:r>
            <a:r>
              <a:rPr dirty="0"/>
              <a:t>studying </a:t>
            </a:r>
            <a:r>
              <a:rPr spc="-5" dirty="0"/>
              <a:t>Korean.</a:t>
            </a:r>
            <a:r>
              <a:rPr dirty="0"/>
              <a:t> </a:t>
            </a:r>
            <a:r>
              <a:rPr spc="-5" dirty="0"/>
              <a:t>If you have</a:t>
            </a:r>
            <a:r>
              <a:rPr spc="-10" dirty="0"/>
              <a:t> </a:t>
            </a:r>
            <a:r>
              <a:rPr spc="-5" dirty="0"/>
              <a:t>any questions </a:t>
            </a:r>
            <a:r>
              <a:rPr dirty="0"/>
              <a:t>or feedback, visit</a:t>
            </a:r>
            <a:r>
              <a:rPr spc="-15" dirty="0"/>
              <a:t> TalkToMeInKorean.com.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3"/>
            <a:ext cx="6428105" cy="903795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10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5" dirty="0">
                <a:solidFill>
                  <a:srgbClr val="231F20"/>
                </a:solidFill>
                <a:latin typeface="Trebuchet MS"/>
                <a:cs typeface="Trebuchet MS"/>
              </a:rPr>
              <a:t> 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5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3</a:t>
            </a:r>
            <a:r>
              <a:rPr sz="1800" spc="-3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7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550">
              <a:latin typeface="Trebuchet MS"/>
              <a:cs typeface="Trebuchet MS"/>
            </a:endParaRPr>
          </a:p>
          <a:p>
            <a:pPr marL="203200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오다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[o-da]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come</a:t>
            </a:r>
            <a:endParaRPr sz="1200">
              <a:latin typeface="Malgun Gothic"/>
              <a:cs typeface="Malgun Gothic"/>
            </a:endParaRPr>
          </a:p>
          <a:p>
            <a:pPr marL="203200">
              <a:lnSpc>
                <a:spcPct val="100000"/>
              </a:lnSpc>
              <a:spcBef>
                <a:spcPts val="8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오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(verb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stem)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아서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00AEEF"/>
                </a:solidFill>
                <a:latin typeface="Malgun Gothic"/>
                <a:cs typeface="Malgun Gothic"/>
              </a:rPr>
              <a:t>와서</a:t>
            </a:r>
            <a:endParaRPr sz="14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00">
              <a:latin typeface="Malgun Gothic"/>
              <a:cs typeface="Malgun Gothic"/>
            </a:endParaRPr>
          </a:p>
          <a:p>
            <a:pPr marL="203200">
              <a:lnSpc>
                <a:spcPct val="100000"/>
              </a:lnSpc>
            </a:pPr>
            <a:r>
              <a:rPr sz="1600" b="1" dirty="0">
                <a:solidFill>
                  <a:srgbClr val="231F20"/>
                </a:solidFill>
                <a:latin typeface="Malgun Gothic"/>
                <a:cs typeface="Malgun Gothic"/>
              </a:rPr>
              <a:t>Usages</a:t>
            </a:r>
            <a:endParaRPr sz="1600">
              <a:latin typeface="Malgun Gothic"/>
              <a:cs typeface="Malgun Gothic"/>
            </a:endParaRPr>
          </a:p>
          <a:p>
            <a:pPr marL="374650" indent="-172085">
              <a:lnSpc>
                <a:spcPct val="100000"/>
              </a:lnSpc>
              <a:spcBef>
                <a:spcPts val="980"/>
              </a:spcBef>
              <a:buAutoNum type="arabicPeriod"/>
              <a:tabLst>
                <a:tab pos="375285" algn="l"/>
              </a:tabLst>
            </a:pP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Reason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-아/어/여서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result</a:t>
            </a:r>
            <a:endParaRPr sz="1200">
              <a:latin typeface="Malgun Gothic"/>
              <a:cs typeface="Malgun Gothic"/>
            </a:endParaRPr>
          </a:p>
          <a:p>
            <a:pPr marL="374650" indent="-172085">
              <a:lnSpc>
                <a:spcPct val="100000"/>
              </a:lnSpc>
              <a:spcBef>
                <a:spcPts val="1060"/>
              </a:spcBef>
              <a:buAutoNum type="arabicPeriod"/>
              <a:tabLst>
                <a:tab pos="375285" algn="l"/>
              </a:tabLst>
            </a:pP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An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action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-아/어/여서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another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action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that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takes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place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after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first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action</a:t>
            </a:r>
            <a:endParaRPr sz="1200">
              <a:latin typeface="Malgun Gothic"/>
              <a:cs typeface="Malgun Gothic"/>
            </a:endParaRPr>
          </a:p>
          <a:p>
            <a:pPr marL="374650" indent="-172085">
              <a:lnSpc>
                <a:spcPct val="100000"/>
              </a:lnSpc>
              <a:spcBef>
                <a:spcPts val="1060"/>
              </a:spcBef>
              <a:buAutoNum type="arabicPeriod"/>
              <a:tabLst>
                <a:tab pos="375285" algn="l"/>
              </a:tabLst>
            </a:pP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An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action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-아/어/여서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purpose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or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plan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after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action</a:t>
            </a:r>
            <a:endParaRPr sz="1200">
              <a:latin typeface="Malgun Gothic"/>
              <a:cs typeface="Malgun Gothic"/>
            </a:endParaRPr>
          </a:p>
          <a:p>
            <a:pPr marL="374650" indent="-172085">
              <a:lnSpc>
                <a:spcPct val="100000"/>
              </a:lnSpc>
              <a:spcBef>
                <a:spcPts val="1060"/>
              </a:spcBef>
              <a:buAutoNum type="arabicPeriod"/>
              <a:tabLst>
                <a:tab pos="37528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Some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fixed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expressions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5"/>
              </a:spcBef>
            </a:pPr>
            <a:endParaRPr sz="1700">
              <a:latin typeface="Malgun Gothic"/>
              <a:cs typeface="Malgun Gothic"/>
            </a:endParaRPr>
          </a:p>
          <a:p>
            <a:pPr marL="203200">
              <a:lnSpc>
                <a:spcPct val="100000"/>
              </a:lnSpc>
            </a:pPr>
            <a:r>
              <a:rPr sz="1600" b="1" dirty="0">
                <a:solidFill>
                  <a:srgbClr val="00AEEF"/>
                </a:solidFill>
                <a:latin typeface="Malgun Gothic"/>
                <a:cs typeface="Malgun Gothic"/>
              </a:rPr>
              <a:t>Examples</a:t>
            </a:r>
            <a:r>
              <a:rPr sz="1600" b="1" spc="-3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00AEEF"/>
                </a:solidFill>
                <a:latin typeface="Malgun Gothic"/>
                <a:cs typeface="Malgun Gothic"/>
              </a:rPr>
              <a:t>for</a:t>
            </a:r>
            <a:r>
              <a:rPr sz="1600" b="1" spc="-3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00AEEF"/>
                </a:solidFill>
                <a:latin typeface="Malgun Gothic"/>
                <a:cs typeface="Malgun Gothic"/>
              </a:rPr>
              <a:t>usages</a:t>
            </a:r>
            <a:endParaRPr sz="16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800">
              <a:latin typeface="Malgun Gothic"/>
              <a:cs typeface="Malgun Gothic"/>
            </a:endParaRPr>
          </a:p>
          <a:p>
            <a:pPr marL="203200">
              <a:lnSpc>
                <a:spcPct val="100000"/>
              </a:lnSpc>
            </a:pPr>
            <a:r>
              <a:rPr sz="1400" b="1" dirty="0">
                <a:solidFill>
                  <a:srgbClr val="231F20"/>
                </a:solidFill>
                <a:latin typeface="Malgun Gothic"/>
                <a:cs typeface="Malgun Gothic"/>
              </a:rPr>
              <a:t>Usage</a:t>
            </a:r>
            <a:r>
              <a:rPr sz="1400" b="1" spc="-5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231F20"/>
                </a:solidFill>
                <a:latin typeface="Malgun Gothic"/>
                <a:cs typeface="Malgun Gothic"/>
              </a:rPr>
              <a:t>1</a:t>
            </a:r>
            <a:endParaRPr sz="1400">
              <a:latin typeface="Malgun Gothic"/>
              <a:cs typeface="Malgun Gothic"/>
            </a:endParaRPr>
          </a:p>
          <a:p>
            <a:pPr marL="203200">
              <a:lnSpc>
                <a:spcPct val="100000"/>
              </a:lnSpc>
              <a:spcBef>
                <a:spcPts val="1019"/>
              </a:spcBef>
            </a:pP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Reason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-아/어/여서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result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950">
              <a:latin typeface="Malgun Gothic"/>
              <a:cs typeface="Malgun Gothic"/>
            </a:endParaRPr>
          </a:p>
          <a:p>
            <a:pPr marL="203200">
              <a:lnSpc>
                <a:spcPct val="100000"/>
              </a:lnSpc>
            </a:pP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Example:</a:t>
            </a:r>
            <a:endParaRPr sz="1200">
              <a:latin typeface="Malgun Gothic"/>
              <a:cs typeface="Malgun Gothic"/>
            </a:endParaRPr>
          </a:p>
          <a:p>
            <a:pPr marL="2032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비가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오다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(it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rains)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못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가다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(can’t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go)</a:t>
            </a:r>
            <a:endParaRPr sz="1200">
              <a:latin typeface="Malgun Gothic"/>
              <a:cs typeface="Malgun Gothic"/>
            </a:endParaRPr>
          </a:p>
          <a:p>
            <a:pPr marL="203200">
              <a:lnSpc>
                <a:spcPct val="100000"/>
              </a:lnSpc>
              <a:spcBef>
                <a:spcPts val="1060"/>
              </a:spcBef>
            </a:pP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--&gt;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비가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와서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못 가요.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[bi-ga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wa-seo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mot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ga-yo.]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 It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rains,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so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I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can’t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go.</a:t>
            </a:r>
            <a:endParaRPr sz="1200">
              <a:latin typeface="Malgun Gothic"/>
              <a:cs typeface="Malgun Gothic"/>
            </a:endParaRPr>
          </a:p>
          <a:p>
            <a:pPr marL="203200">
              <a:lnSpc>
                <a:spcPct val="100000"/>
              </a:lnSpc>
              <a:spcBef>
                <a:spcPts val="1060"/>
              </a:spcBef>
            </a:pP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--&gt;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비가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와서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못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갔어요.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[bi-ga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wa-seo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mot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ga-sseo-yo.]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rained,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so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couldn’t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go.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950">
              <a:latin typeface="Malgun Gothic"/>
              <a:cs typeface="Malgun Gothic"/>
            </a:endParaRPr>
          </a:p>
          <a:p>
            <a:pPr marL="203200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**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Note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that the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tense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was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expressed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only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through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the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last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verb.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>
              <a:latin typeface="Malgun Gothic"/>
              <a:cs typeface="Malgun Gothic"/>
            </a:endParaRPr>
          </a:p>
          <a:p>
            <a:pPr marL="203200">
              <a:lnSpc>
                <a:spcPct val="100000"/>
              </a:lnSpc>
              <a:spcBef>
                <a:spcPts val="5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오늘은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바빠요.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(Today,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I’m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busy.)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영화를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못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봐요.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(I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can’t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see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movie.)</a:t>
            </a:r>
            <a:endParaRPr sz="1200">
              <a:latin typeface="Malgun Gothic"/>
              <a:cs typeface="Malgun Gothic"/>
            </a:endParaRPr>
          </a:p>
          <a:p>
            <a:pPr marL="203200">
              <a:lnSpc>
                <a:spcPct val="100000"/>
              </a:lnSpc>
              <a:spcBef>
                <a:spcPts val="1060"/>
              </a:spcBef>
            </a:pP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--&gt;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오늘은 바빠서 영화를 못 봐요.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[o-neu-reun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ba-ppa-seo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yeong-hwa-reul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mot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bwa-yo.]</a:t>
            </a:r>
            <a:endParaRPr sz="1200">
              <a:latin typeface="Malgun Gothic"/>
              <a:cs typeface="Malgun Gothic"/>
            </a:endParaRPr>
          </a:p>
          <a:p>
            <a:pPr marL="2032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I’m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busy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today,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so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can’t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watch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movie.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>
              <a:latin typeface="Malgun Gothic"/>
              <a:cs typeface="Malgun Gothic"/>
            </a:endParaRPr>
          </a:p>
          <a:p>
            <a:pPr marL="257175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만나다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(to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meet)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반갑다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(to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glad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to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see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someone)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8"/>
            <a:ext cx="1494465" cy="58479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5" dirty="0"/>
              <a:t> </a:t>
            </a:r>
            <a:r>
              <a:rPr dirty="0"/>
              <a:t>PDF </a:t>
            </a:r>
            <a:r>
              <a:rPr spc="-5" dirty="0"/>
              <a:t>is to be used along with the MP3 audio </a:t>
            </a:r>
            <a:r>
              <a:rPr dirty="0"/>
              <a:t>lesson</a:t>
            </a:r>
            <a:r>
              <a:rPr spc="-5" dirty="0"/>
              <a:t> available at</a:t>
            </a:r>
            <a:r>
              <a:rPr spc="-10" dirty="0"/>
              <a:t> </a:t>
            </a:r>
            <a:r>
              <a:rPr spc="-15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 feel free </a:t>
            </a:r>
            <a:r>
              <a:rPr spc="-5" dirty="0"/>
              <a:t>to </a:t>
            </a:r>
            <a:r>
              <a:rPr dirty="0"/>
              <a:t>share </a:t>
            </a:r>
            <a:r>
              <a:rPr spc="-20" dirty="0"/>
              <a:t>TalkToMeInKorean’s </a:t>
            </a:r>
            <a:r>
              <a:rPr dirty="0"/>
              <a:t>free </a:t>
            </a:r>
            <a:r>
              <a:rPr spc="-5" dirty="0"/>
              <a:t>Korean </a:t>
            </a:r>
            <a:r>
              <a:rPr dirty="0"/>
              <a:t>lessons </a:t>
            </a:r>
            <a:r>
              <a:rPr spc="-5" dirty="0"/>
              <a:t>and </a:t>
            </a:r>
            <a:r>
              <a:rPr dirty="0"/>
              <a:t>PDF </a:t>
            </a:r>
            <a:r>
              <a:rPr spc="-15" dirty="0"/>
              <a:t>files </a:t>
            </a:r>
            <a:r>
              <a:rPr spc="-5" dirty="0"/>
              <a:t>with anybody who </a:t>
            </a:r>
            <a:r>
              <a:rPr spc="-260" dirty="0"/>
              <a:t> </a:t>
            </a:r>
            <a:r>
              <a:rPr spc="-5" dirty="0"/>
              <a:t>is</a:t>
            </a:r>
            <a:r>
              <a:rPr spc="-10" dirty="0"/>
              <a:t> </a:t>
            </a:r>
            <a:r>
              <a:rPr dirty="0"/>
              <a:t>studying </a:t>
            </a:r>
            <a:r>
              <a:rPr spc="-5" dirty="0"/>
              <a:t>Korean.</a:t>
            </a:r>
            <a:r>
              <a:rPr dirty="0"/>
              <a:t> </a:t>
            </a:r>
            <a:r>
              <a:rPr spc="-5" dirty="0"/>
              <a:t>If you have</a:t>
            </a:r>
            <a:r>
              <a:rPr spc="-10" dirty="0"/>
              <a:t> </a:t>
            </a:r>
            <a:r>
              <a:rPr spc="-5" dirty="0"/>
              <a:t>any questions </a:t>
            </a:r>
            <a:r>
              <a:rPr dirty="0"/>
              <a:t>or feedback, visit</a:t>
            </a:r>
            <a:r>
              <a:rPr spc="-15" dirty="0"/>
              <a:t> TalkToMeInKorean.com.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6"/>
            <a:ext cx="5095875" cy="242824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10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5" dirty="0">
                <a:solidFill>
                  <a:srgbClr val="231F20"/>
                </a:solidFill>
                <a:latin typeface="Trebuchet MS"/>
                <a:cs typeface="Trebuchet MS"/>
              </a:rPr>
              <a:t> 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5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3</a:t>
            </a:r>
            <a:r>
              <a:rPr sz="1800" spc="-3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231F20"/>
                </a:solidFill>
                <a:latin typeface="Trebuchet MS"/>
                <a:cs typeface="Trebuchet MS"/>
              </a:rPr>
              <a:t>11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950">
              <a:latin typeface="Trebuchet MS"/>
              <a:cs typeface="Trebuchet MS"/>
            </a:endParaRPr>
          </a:p>
          <a:p>
            <a:pPr marL="180340">
              <a:lnSpc>
                <a:spcPct val="100000"/>
              </a:lnSpc>
              <a:spcBef>
                <a:spcPts val="5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Seoul,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it’s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really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cold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in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winter.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4.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TTMIK에서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공부하면,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한국어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공부가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쉬워요.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[ttmik-e-seo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gong-bu-ha-myeon,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han-gu-geo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gong-bu-ga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swi-wo-yo.]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If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you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study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at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TTMIK,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studying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Korean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is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easy.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80"/>
            <a:ext cx="1494465" cy="58479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5" dirty="0"/>
              <a:t> </a:t>
            </a:r>
            <a:r>
              <a:rPr dirty="0"/>
              <a:t>PDF </a:t>
            </a:r>
            <a:r>
              <a:rPr spc="-5" dirty="0"/>
              <a:t>is to be used along with the MP3 audio </a:t>
            </a:r>
            <a:r>
              <a:rPr dirty="0"/>
              <a:t>lesson</a:t>
            </a:r>
            <a:r>
              <a:rPr spc="-5" dirty="0"/>
              <a:t> available at</a:t>
            </a:r>
            <a:r>
              <a:rPr spc="-10" dirty="0"/>
              <a:t> </a:t>
            </a:r>
            <a:r>
              <a:rPr spc="-15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 feel free </a:t>
            </a:r>
            <a:r>
              <a:rPr spc="-5" dirty="0"/>
              <a:t>to </a:t>
            </a:r>
            <a:r>
              <a:rPr dirty="0"/>
              <a:t>share </a:t>
            </a:r>
            <a:r>
              <a:rPr spc="-20" dirty="0"/>
              <a:t>TalkToMeInKorean’s </a:t>
            </a:r>
            <a:r>
              <a:rPr dirty="0"/>
              <a:t>free </a:t>
            </a:r>
            <a:r>
              <a:rPr spc="-5" dirty="0"/>
              <a:t>Korean </a:t>
            </a:r>
            <a:r>
              <a:rPr dirty="0"/>
              <a:t>lessons </a:t>
            </a:r>
            <a:r>
              <a:rPr spc="-5" dirty="0"/>
              <a:t>and </a:t>
            </a:r>
            <a:r>
              <a:rPr dirty="0"/>
              <a:t>PDF </a:t>
            </a:r>
            <a:r>
              <a:rPr spc="-15" dirty="0"/>
              <a:t>files </a:t>
            </a:r>
            <a:r>
              <a:rPr spc="-5" dirty="0"/>
              <a:t>with anybody who </a:t>
            </a:r>
            <a:r>
              <a:rPr spc="-260" dirty="0"/>
              <a:t> </a:t>
            </a:r>
            <a:r>
              <a:rPr spc="-5" dirty="0"/>
              <a:t>is</a:t>
            </a:r>
            <a:r>
              <a:rPr spc="-10" dirty="0"/>
              <a:t> </a:t>
            </a:r>
            <a:r>
              <a:rPr dirty="0"/>
              <a:t>studying </a:t>
            </a:r>
            <a:r>
              <a:rPr spc="-5" dirty="0"/>
              <a:t>Korean.</a:t>
            </a:r>
            <a:r>
              <a:rPr dirty="0"/>
              <a:t> </a:t>
            </a:r>
            <a:r>
              <a:rPr spc="-5" dirty="0"/>
              <a:t>If you have</a:t>
            </a:r>
            <a:r>
              <a:rPr spc="-10" dirty="0"/>
              <a:t> </a:t>
            </a:r>
            <a:r>
              <a:rPr spc="-5" dirty="0"/>
              <a:t>any questions </a:t>
            </a:r>
            <a:r>
              <a:rPr dirty="0"/>
              <a:t>or feedback, visit</a:t>
            </a:r>
            <a:r>
              <a:rPr spc="-15" dirty="0"/>
              <a:t> TalkToMeInKorean.com.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5"/>
            <a:ext cx="6876415" cy="894842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10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5" dirty="0">
                <a:solidFill>
                  <a:srgbClr val="231F20"/>
                </a:solidFill>
                <a:latin typeface="Trebuchet MS"/>
                <a:cs typeface="Trebuchet MS"/>
              </a:rPr>
              <a:t> 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5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3</a:t>
            </a:r>
            <a:r>
              <a:rPr sz="1800" spc="-3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231F20"/>
                </a:solidFill>
                <a:latin typeface="Trebuchet MS"/>
                <a:cs typeface="Trebuchet MS"/>
              </a:rPr>
              <a:t>12</a:t>
            </a:r>
            <a:endParaRPr sz="1800">
              <a:latin typeface="Trebuchet MS"/>
              <a:cs typeface="Trebuchet MS"/>
            </a:endParaRPr>
          </a:p>
          <a:p>
            <a:pPr marL="153035" marR="5080">
              <a:lnSpc>
                <a:spcPct val="173600"/>
              </a:lnSpc>
              <a:spcBef>
                <a:spcPts val="1225"/>
              </a:spcBef>
            </a:pP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We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have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introduced</a:t>
            </a:r>
            <a:r>
              <a:rPr sz="1200" spc="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few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different</a:t>
            </a:r>
            <a:r>
              <a:rPr sz="1200" spc="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conjugations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so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far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through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our</a:t>
            </a:r>
            <a:r>
              <a:rPr sz="1200" spc="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previous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lessons,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today </a:t>
            </a:r>
            <a:r>
              <a:rPr sz="1200" spc="-409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we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have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one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more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interesting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conjugation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word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introduce.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5"/>
              </a:spcBef>
            </a:pPr>
            <a:endParaRPr sz="1700">
              <a:latin typeface="Malgun Gothic"/>
              <a:cs typeface="Malgun Gothic"/>
            </a:endParaRPr>
          </a:p>
          <a:p>
            <a:pPr marL="153035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word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is </a:t>
            </a:r>
            <a:r>
              <a:rPr sz="1600" b="1" dirty="0">
                <a:solidFill>
                  <a:srgbClr val="EC008C"/>
                </a:solidFill>
                <a:latin typeface="Malgun Gothic"/>
                <a:cs typeface="Malgun Gothic"/>
              </a:rPr>
              <a:t>그래도</a:t>
            </a:r>
            <a:r>
              <a:rPr sz="1600" b="1" spc="-5" dirty="0">
                <a:solidFill>
                  <a:srgbClr val="EC008C"/>
                </a:solidFill>
                <a:latin typeface="Malgun Gothic"/>
                <a:cs typeface="Malgun Gothic"/>
              </a:rPr>
              <a:t> [geu-rae-do]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sz="1300">
              <a:latin typeface="Malgun Gothic"/>
              <a:cs typeface="Malgun Gothic"/>
            </a:endParaRPr>
          </a:p>
          <a:p>
            <a:pPr marL="153035" marR="102870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(In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Level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2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Lesson 3,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we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introduced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그래서 [geu-rae-seo],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which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means 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“so”,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“therefore”,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and 그 </a:t>
            </a:r>
            <a:r>
              <a:rPr sz="1200" spc="-40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래도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is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only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different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at the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end.)</a:t>
            </a:r>
            <a:endParaRPr sz="1200">
              <a:latin typeface="Malgun Gothic"/>
              <a:cs typeface="Malgun Gothic"/>
            </a:endParaRPr>
          </a:p>
          <a:p>
            <a:pPr marL="153035" marR="3043555">
              <a:lnSpc>
                <a:spcPct val="3472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그래도 means “but 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still”,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“however”, or “nonetheless”. </a:t>
            </a:r>
            <a:r>
              <a:rPr sz="1200" spc="-409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Ex)</a:t>
            </a:r>
            <a:endParaRPr sz="1200">
              <a:latin typeface="Malgun Gothic"/>
              <a:cs typeface="Malgun Gothic"/>
            </a:endParaRPr>
          </a:p>
          <a:p>
            <a:pPr marL="153035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비가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와요.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그래도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갈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거예요?</a:t>
            </a:r>
            <a:endParaRPr sz="1200">
              <a:latin typeface="Malgun Gothic"/>
              <a:cs typeface="Malgun Gothic"/>
            </a:endParaRPr>
          </a:p>
          <a:p>
            <a:pPr marL="153035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[bi-ga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wa-yo.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geu-rae-do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gal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geo-ye-yo?]</a:t>
            </a:r>
            <a:endParaRPr sz="1200">
              <a:latin typeface="Malgun Gothic"/>
              <a:cs typeface="Malgun Gothic"/>
            </a:endParaRPr>
          </a:p>
          <a:p>
            <a:pPr marL="153035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It’s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raining.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Are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still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going?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5"/>
              </a:spcBef>
            </a:pPr>
            <a:endParaRPr sz="1700">
              <a:latin typeface="Malgun Gothic"/>
              <a:cs typeface="Malgun Gothic"/>
            </a:endParaRPr>
          </a:p>
          <a:p>
            <a:pPr marL="153035">
              <a:lnSpc>
                <a:spcPct val="100000"/>
              </a:lnSpc>
            </a:pPr>
            <a:r>
              <a:rPr sz="1600" b="1" spc="-30" dirty="0">
                <a:solidFill>
                  <a:srgbClr val="00AEEF"/>
                </a:solidFill>
                <a:latin typeface="Malgun Gothic"/>
                <a:cs typeface="Malgun Gothic"/>
              </a:rPr>
              <a:t>Let’s</a:t>
            </a:r>
            <a:r>
              <a:rPr sz="1600" b="1" spc="-2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00AEEF"/>
                </a:solidFill>
                <a:latin typeface="Malgun Gothic"/>
                <a:cs typeface="Malgun Gothic"/>
              </a:rPr>
              <a:t>break</a:t>
            </a:r>
            <a:r>
              <a:rPr sz="1600" b="1" spc="-20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00AEEF"/>
                </a:solidFill>
                <a:latin typeface="Malgun Gothic"/>
                <a:cs typeface="Malgun Gothic"/>
              </a:rPr>
              <a:t>it</a:t>
            </a:r>
            <a:r>
              <a:rPr sz="1600" b="1" spc="-2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00AEEF"/>
                </a:solidFill>
                <a:latin typeface="Malgun Gothic"/>
                <a:cs typeface="Malgun Gothic"/>
              </a:rPr>
              <a:t>down:</a:t>
            </a:r>
            <a:endParaRPr sz="1600">
              <a:latin typeface="Malgun Gothic"/>
              <a:cs typeface="Malgun Gothic"/>
            </a:endParaRPr>
          </a:p>
          <a:p>
            <a:pPr marL="153035">
              <a:lnSpc>
                <a:spcPct val="100000"/>
              </a:lnSpc>
              <a:spcBef>
                <a:spcPts val="98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그래도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그래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도</a:t>
            </a:r>
            <a:endParaRPr sz="1200">
              <a:latin typeface="Malgun Gothic"/>
              <a:cs typeface="Malgun Gothic"/>
            </a:endParaRPr>
          </a:p>
          <a:p>
            <a:pPr marL="269240" indent="-116839">
              <a:lnSpc>
                <a:spcPct val="100000"/>
              </a:lnSpc>
              <a:spcBef>
                <a:spcPts val="1060"/>
              </a:spcBef>
              <a:buChar char="-"/>
              <a:tabLst>
                <a:tab pos="26987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그래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그렇게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해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(to do it in such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way,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do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that)</a:t>
            </a:r>
            <a:endParaRPr sz="1200">
              <a:latin typeface="Malgun Gothic"/>
              <a:cs typeface="Malgun Gothic"/>
            </a:endParaRPr>
          </a:p>
          <a:p>
            <a:pPr marL="269240" indent="-116839">
              <a:lnSpc>
                <a:spcPct val="100000"/>
              </a:lnSpc>
              <a:spcBef>
                <a:spcPts val="1060"/>
              </a:spcBef>
              <a:buChar char="-"/>
              <a:tabLst>
                <a:tab pos="26987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도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also,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too,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even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350">
              <a:latin typeface="Malgun Gothic"/>
              <a:cs typeface="Malgun Gothic"/>
            </a:endParaRPr>
          </a:p>
          <a:p>
            <a:pPr marL="153035" marR="206375">
              <a:lnSpc>
                <a:spcPct val="173600"/>
              </a:lnSpc>
              <a:spcBef>
                <a:spcPts val="5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 the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literal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meaning 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“그래 + 도”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“even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if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do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that”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“even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if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that happens”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or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“if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you </a:t>
            </a:r>
            <a:r>
              <a:rPr sz="1200" spc="-40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do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that 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too”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and the meaning 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“still”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is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added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the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context.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5"/>
              </a:spcBef>
            </a:pPr>
            <a:endParaRPr sz="1700">
              <a:latin typeface="Malgun Gothic"/>
              <a:cs typeface="Malgun Gothic"/>
            </a:endParaRPr>
          </a:p>
          <a:p>
            <a:pPr marL="153035">
              <a:lnSpc>
                <a:spcPct val="100000"/>
              </a:lnSpc>
            </a:pPr>
            <a:r>
              <a:rPr sz="1600" b="1" dirty="0">
                <a:solidFill>
                  <a:srgbClr val="EC008C"/>
                </a:solidFill>
                <a:latin typeface="Malgun Gothic"/>
                <a:cs typeface="Malgun Gothic"/>
              </a:rPr>
              <a:t>Sample</a:t>
            </a:r>
            <a:r>
              <a:rPr sz="1600" b="1" spc="-3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EC008C"/>
                </a:solidFill>
                <a:latin typeface="Malgun Gothic"/>
                <a:cs typeface="Malgun Gothic"/>
              </a:rPr>
              <a:t>sentences</a:t>
            </a:r>
            <a:endParaRPr sz="1600">
              <a:latin typeface="Malgun Gothic"/>
              <a:cs typeface="Malgun Gothic"/>
            </a:endParaRPr>
          </a:p>
          <a:p>
            <a:pPr marL="153035">
              <a:lnSpc>
                <a:spcPct val="100000"/>
              </a:lnSpc>
              <a:spcBef>
                <a:spcPts val="98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1.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한국어는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어려워요.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그래도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재미있어요.</a:t>
            </a:r>
            <a:endParaRPr sz="1200">
              <a:latin typeface="Malgun Gothic"/>
              <a:cs typeface="Malgun Gothic"/>
            </a:endParaRPr>
          </a:p>
          <a:p>
            <a:pPr marL="153035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[han-gu-geo-neun</a:t>
            </a:r>
            <a:r>
              <a:rPr sz="1200" spc="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eo-ryeo-wo-yo.</a:t>
            </a:r>
            <a:r>
              <a:rPr sz="1200" spc="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geu-rae-do</a:t>
            </a:r>
            <a:r>
              <a:rPr sz="1200" spc="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jae-mi-i-sseo-yo.]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9"/>
            <a:ext cx="1494465" cy="58479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5" dirty="0"/>
              <a:t> </a:t>
            </a:r>
            <a:r>
              <a:rPr dirty="0"/>
              <a:t>PDF </a:t>
            </a:r>
            <a:r>
              <a:rPr spc="-5" dirty="0"/>
              <a:t>is to be used along with the MP3 audio </a:t>
            </a:r>
            <a:r>
              <a:rPr dirty="0"/>
              <a:t>lesson</a:t>
            </a:r>
            <a:r>
              <a:rPr spc="-5" dirty="0"/>
              <a:t> available at</a:t>
            </a:r>
            <a:r>
              <a:rPr spc="-10" dirty="0"/>
              <a:t> </a:t>
            </a:r>
            <a:r>
              <a:rPr spc="-15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 feel free </a:t>
            </a:r>
            <a:r>
              <a:rPr spc="-5" dirty="0"/>
              <a:t>to </a:t>
            </a:r>
            <a:r>
              <a:rPr dirty="0"/>
              <a:t>share </a:t>
            </a:r>
            <a:r>
              <a:rPr spc="-20" dirty="0"/>
              <a:t>TalkToMeInKorean’s </a:t>
            </a:r>
            <a:r>
              <a:rPr dirty="0"/>
              <a:t>free </a:t>
            </a:r>
            <a:r>
              <a:rPr spc="-5" dirty="0"/>
              <a:t>Korean </a:t>
            </a:r>
            <a:r>
              <a:rPr dirty="0"/>
              <a:t>lessons </a:t>
            </a:r>
            <a:r>
              <a:rPr spc="-5" dirty="0"/>
              <a:t>and </a:t>
            </a:r>
            <a:r>
              <a:rPr dirty="0"/>
              <a:t>PDF </a:t>
            </a:r>
            <a:r>
              <a:rPr spc="-15" dirty="0"/>
              <a:t>files </a:t>
            </a:r>
            <a:r>
              <a:rPr spc="-5" dirty="0"/>
              <a:t>with anybody who </a:t>
            </a:r>
            <a:r>
              <a:rPr spc="-260" dirty="0"/>
              <a:t> </a:t>
            </a:r>
            <a:r>
              <a:rPr spc="-5" dirty="0"/>
              <a:t>is</a:t>
            </a:r>
            <a:r>
              <a:rPr spc="-10" dirty="0"/>
              <a:t> </a:t>
            </a:r>
            <a:r>
              <a:rPr dirty="0"/>
              <a:t>studying </a:t>
            </a:r>
            <a:r>
              <a:rPr spc="-5" dirty="0"/>
              <a:t>Korean.</a:t>
            </a:r>
            <a:r>
              <a:rPr dirty="0"/>
              <a:t> </a:t>
            </a:r>
            <a:r>
              <a:rPr spc="-5" dirty="0"/>
              <a:t>If you have</a:t>
            </a:r>
            <a:r>
              <a:rPr spc="-10" dirty="0"/>
              <a:t> </a:t>
            </a:r>
            <a:r>
              <a:rPr spc="-5" dirty="0"/>
              <a:t>any questions </a:t>
            </a:r>
            <a:r>
              <a:rPr dirty="0"/>
              <a:t>or feedback, visit</a:t>
            </a:r>
            <a:r>
              <a:rPr spc="-15" dirty="0"/>
              <a:t> TalkToMeInKorean.com.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3"/>
            <a:ext cx="5576570" cy="618045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10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5" dirty="0">
                <a:solidFill>
                  <a:srgbClr val="231F20"/>
                </a:solidFill>
                <a:latin typeface="Trebuchet MS"/>
                <a:cs typeface="Trebuchet MS"/>
              </a:rPr>
              <a:t> 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5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3</a:t>
            </a:r>
            <a:r>
              <a:rPr sz="1800" spc="-3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231F20"/>
                </a:solidFill>
                <a:latin typeface="Trebuchet MS"/>
                <a:cs typeface="Trebuchet MS"/>
              </a:rPr>
              <a:t>12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550">
              <a:latin typeface="Trebuchet MS"/>
              <a:cs typeface="Trebuchet MS"/>
            </a:endParaRPr>
          </a:p>
          <a:p>
            <a:pPr marL="203200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Korean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is difficult.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But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still, it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is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interesting.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950">
              <a:latin typeface="Malgun Gothic"/>
              <a:cs typeface="Malgun Gothic"/>
            </a:endParaRPr>
          </a:p>
          <a:p>
            <a:pPr marL="374650" indent="-172085">
              <a:lnSpc>
                <a:spcPct val="100000"/>
              </a:lnSpc>
              <a:buAutoNum type="arabicPeriod" startAt="2"/>
              <a:tabLst>
                <a:tab pos="37528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어제는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비가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왔어요.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그래도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축구를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했어요.</a:t>
            </a:r>
            <a:endParaRPr sz="1200">
              <a:latin typeface="Malgun Gothic"/>
              <a:cs typeface="Malgun Gothic"/>
            </a:endParaRPr>
          </a:p>
          <a:p>
            <a:pPr marL="2032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[eo-je-neun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bi-ga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wa-sseo-yo. geu-rae-do 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chuk-gu-reul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hae-sseo-yo.]</a:t>
            </a:r>
            <a:endParaRPr sz="1200">
              <a:latin typeface="Malgun Gothic"/>
              <a:cs typeface="Malgun Gothic"/>
            </a:endParaRPr>
          </a:p>
          <a:p>
            <a:pPr marL="2032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Yesterday,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it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rained.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But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still, we played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soccer.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950">
              <a:latin typeface="Malgun Gothic"/>
              <a:cs typeface="Malgun Gothic"/>
            </a:endParaRPr>
          </a:p>
          <a:p>
            <a:pPr marL="374650" indent="-172085">
              <a:lnSpc>
                <a:spcPct val="100000"/>
              </a:lnSpc>
              <a:buAutoNum type="arabicPeriod" startAt="3"/>
              <a:tabLst>
                <a:tab pos="37528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저도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돈이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없어요.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그래도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걱정하지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마세요.</a:t>
            </a:r>
            <a:endParaRPr sz="1200">
              <a:latin typeface="Malgun Gothic"/>
              <a:cs typeface="Malgun Gothic"/>
            </a:endParaRPr>
          </a:p>
          <a:p>
            <a:pPr marL="2032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</a:t>
            </a:r>
            <a:r>
              <a:rPr sz="1200" spc="-27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jeo-d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do-n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eop-seo-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y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o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.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geu-rae-d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geo</a:t>
            </a:r>
            <a:r>
              <a:rPr sz="1200" spc="-90" dirty="0">
                <a:solidFill>
                  <a:srgbClr val="231F20"/>
                </a:solidFill>
                <a:latin typeface="Malgun Gothic"/>
                <a:cs typeface="Malgun Gothic"/>
              </a:rPr>
              <a:t>k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-jeong-ha-j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 ma-se-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y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o.]</a:t>
            </a:r>
            <a:endParaRPr sz="1200">
              <a:latin typeface="Malgun Gothic"/>
              <a:cs typeface="Malgun Gothic"/>
            </a:endParaRPr>
          </a:p>
          <a:p>
            <a:pPr marL="2032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don’t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have 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money,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either.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But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still,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don’t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worry.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>
              <a:latin typeface="Malgun Gothic"/>
              <a:cs typeface="Malgun Gothic"/>
            </a:endParaRPr>
          </a:p>
          <a:p>
            <a:pPr marL="374650" indent="-172085">
              <a:lnSpc>
                <a:spcPct val="100000"/>
              </a:lnSpc>
              <a:spcBef>
                <a:spcPts val="5"/>
              </a:spcBef>
              <a:buAutoNum type="arabicPeriod" startAt="4"/>
              <a:tabLst>
                <a:tab pos="37528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노래방에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가야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돼요.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그래도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노래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안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할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거예요.</a:t>
            </a:r>
            <a:endParaRPr sz="1200">
              <a:latin typeface="Malgun Gothic"/>
              <a:cs typeface="Malgun Gothic"/>
            </a:endParaRPr>
          </a:p>
          <a:p>
            <a:pPr marL="203200">
              <a:lnSpc>
                <a:spcPct val="100000"/>
              </a:lnSpc>
              <a:spcBef>
                <a:spcPts val="1060"/>
              </a:spcBef>
            </a:pP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[no-rae-bang-e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ga-ya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dwae-yo.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geu-rae-do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no-rae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an hal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geo-ye-yo.]</a:t>
            </a:r>
            <a:endParaRPr sz="1200">
              <a:latin typeface="Malgun Gothic"/>
              <a:cs typeface="Malgun Gothic"/>
            </a:endParaRPr>
          </a:p>
          <a:p>
            <a:pPr marL="2032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have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go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 노래방.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But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still,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I’m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not going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sing.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>
              <a:latin typeface="Malgun Gothic"/>
              <a:cs typeface="Malgun Gothic"/>
            </a:endParaRPr>
          </a:p>
          <a:p>
            <a:pPr marL="374650" indent="-172085">
              <a:lnSpc>
                <a:spcPct val="100000"/>
              </a:lnSpc>
              <a:buAutoNum type="arabicPeriod" startAt="5"/>
              <a:tabLst>
                <a:tab pos="37528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요즘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바빠요.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그래도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한국어를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공부하고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있어요.</a:t>
            </a:r>
            <a:endParaRPr sz="1200">
              <a:latin typeface="Malgun Gothic"/>
              <a:cs typeface="Malgun Gothic"/>
            </a:endParaRPr>
          </a:p>
          <a:p>
            <a:pPr marL="203200">
              <a:lnSpc>
                <a:spcPct val="100000"/>
              </a:lnSpc>
              <a:spcBef>
                <a:spcPts val="1060"/>
              </a:spcBef>
            </a:pP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[yo-jeum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ba-ppa-yo.</a:t>
            </a:r>
            <a:r>
              <a:rPr sz="1200" spc="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geu-rae-do</a:t>
            </a:r>
            <a:r>
              <a:rPr sz="1200" spc="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han-gu-geo-reul</a:t>
            </a:r>
            <a:r>
              <a:rPr sz="1200" spc="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gong-bu-ha-go</a:t>
            </a:r>
            <a:r>
              <a:rPr sz="1200" spc="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i-sseo-yo.]</a:t>
            </a:r>
            <a:endParaRPr sz="1200">
              <a:latin typeface="Malgun Gothic"/>
              <a:cs typeface="Malgun Gothic"/>
            </a:endParaRPr>
          </a:p>
          <a:p>
            <a:pPr marL="2032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I’m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busy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these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days.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But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I’m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still studying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Korean.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8"/>
            <a:ext cx="1494465" cy="58479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5" dirty="0"/>
              <a:t> </a:t>
            </a:r>
            <a:r>
              <a:rPr dirty="0"/>
              <a:t>PDF </a:t>
            </a:r>
            <a:r>
              <a:rPr spc="-5" dirty="0"/>
              <a:t>is to be used along with the MP3 audio </a:t>
            </a:r>
            <a:r>
              <a:rPr dirty="0"/>
              <a:t>lesson</a:t>
            </a:r>
            <a:r>
              <a:rPr spc="-5" dirty="0"/>
              <a:t> available at</a:t>
            </a:r>
            <a:r>
              <a:rPr spc="-10" dirty="0"/>
              <a:t> </a:t>
            </a:r>
            <a:r>
              <a:rPr spc="-15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 feel free </a:t>
            </a:r>
            <a:r>
              <a:rPr spc="-5" dirty="0"/>
              <a:t>to </a:t>
            </a:r>
            <a:r>
              <a:rPr dirty="0"/>
              <a:t>share </a:t>
            </a:r>
            <a:r>
              <a:rPr spc="-20" dirty="0"/>
              <a:t>TalkToMeInKorean’s </a:t>
            </a:r>
            <a:r>
              <a:rPr dirty="0"/>
              <a:t>free </a:t>
            </a:r>
            <a:r>
              <a:rPr spc="-5" dirty="0"/>
              <a:t>Korean </a:t>
            </a:r>
            <a:r>
              <a:rPr dirty="0"/>
              <a:t>lessons </a:t>
            </a:r>
            <a:r>
              <a:rPr spc="-5" dirty="0"/>
              <a:t>and </a:t>
            </a:r>
            <a:r>
              <a:rPr dirty="0"/>
              <a:t>PDF </a:t>
            </a:r>
            <a:r>
              <a:rPr spc="-15" dirty="0"/>
              <a:t>files </a:t>
            </a:r>
            <a:r>
              <a:rPr spc="-5" dirty="0"/>
              <a:t>with anybody who </a:t>
            </a:r>
            <a:r>
              <a:rPr spc="-260" dirty="0"/>
              <a:t> </a:t>
            </a:r>
            <a:r>
              <a:rPr spc="-5" dirty="0"/>
              <a:t>is</a:t>
            </a:r>
            <a:r>
              <a:rPr spc="-10" dirty="0"/>
              <a:t> </a:t>
            </a:r>
            <a:r>
              <a:rPr dirty="0"/>
              <a:t>studying </a:t>
            </a:r>
            <a:r>
              <a:rPr spc="-5" dirty="0"/>
              <a:t>Korean.</a:t>
            </a:r>
            <a:r>
              <a:rPr dirty="0"/>
              <a:t> </a:t>
            </a:r>
            <a:r>
              <a:rPr spc="-5" dirty="0"/>
              <a:t>If you have</a:t>
            </a:r>
            <a:r>
              <a:rPr spc="-10" dirty="0"/>
              <a:t> </a:t>
            </a:r>
            <a:r>
              <a:rPr spc="-5" dirty="0"/>
              <a:t>any questions </a:t>
            </a:r>
            <a:r>
              <a:rPr dirty="0"/>
              <a:t>or feedback, visit</a:t>
            </a:r>
            <a:r>
              <a:rPr spc="-15" dirty="0"/>
              <a:t> TalkToMeInKorean.com.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5"/>
            <a:ext cx="6809740" cy="831342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10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5" dirty="0">
                <a:solidFill>
                  <a:srgbClr val="231F20"/>
                </a:solidFill>
                <a:latin typeface="Trebuchet MS"/>
                <a:cs typeface="Trebuchet MS"/>
              </a:rPr>
              <a:t> 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5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3</a:t>
            </a:r>
            <a:r>
              <a:rPr sz="1800" spc="-3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231F20"/>
                </a:solidFill>
                <a:latin typeface="Trebuchet MS"/>
                <a:cs typeface="Trebuchet MS"/>
              </a:rPr>
              <a:t>13</a:t>
            </a:r>
            <a:endParaRPr sz="1800">
              <a:latin typeface="Trebuchet MS"/>
              <a:cs typeface="Trebuchet MS"/>
            </a:endParaRPr>
          </a:p>
          <a:p>
            <a:pPr marL="153035" marR="5080">
              <a:lnSpc>
                <a:spcPct val="173600"/>
              </a:lnSpc>
              <a:spcBef>
                <a:spcPts val="1225"/>
              </a:spcBef>
            </a:pP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Korean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and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English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different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many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ways,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but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one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the 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key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differences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that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Korean, </a:t>
            </a:r>
            <a:r>
              <a:rPr sz="1200" spc="-40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“adjectives”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also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take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the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form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“verbs”.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For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example,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if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say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“beautiful”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English,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that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is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an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adjective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and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can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look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it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up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the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dictionary,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but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Korean,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can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only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find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예쁘다 </a:t>
            </a:r>
            <a:r>
              <a:rPr sz="1200" b="1" spc="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[ye-ppeu-da]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the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dictionary,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which is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the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verb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form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and means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“to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be beautiful” and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you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can’t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find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예쁜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[ye-ppeun],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which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means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“beautiful”,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the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dictionary.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350">
              <a:latin typeface="Malgun Gothic"/>
              <a:cs typeface="Malgun Gothic"/>
            </a:endParaRPr>
          </a:p>
          <a:p>
            <a:pPr marL="153035" marR="233679">
              <a:lnSpc>
                <a:spcPct val="173600"/>
              </a:lnSpc>
            </a:pP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Therefore,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all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adjectives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English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have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“to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 +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adjective”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form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order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to </a:t>
            </a:r>
            <a:r>
              <a:rPr sz="1200" spc="-40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mean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same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thing as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Korean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descriptive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verbs.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5"/>
              </a:spcBef>
            </a:pPr>
            <a:endParaRPr sz="1700">
              <a:latin typeface="Malgun Gothic"/>
              <a:cs typeface="Malgun Gothic"/>
            </a:endParaRPr>
          </a:p>
          <a:p>
            <a:pPr marL="153035">
              <a:lnSpc>
                <a:spcPct val="100000"/>
              </a:lnSpc>
              <a:spcBef>
                <a:spcPts val="5"/>
              </a:spcBef>
            </a:pPr>
            <a:r>
              <a:rPr sz="1600" b="1" dirty="0">
                <a:solidFill>
                  <a:srgbClr val="00AEEF"/>
                </a:solidFill>
                <a:latin typeface="Malgun Gothic"/>
                <a:cs typeface="Malgun Gothic"/>
              </a:rPr>
              <a:t>Examples</a:t>
            </a:r>
            <a:endParaRPr sz="16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900">
              <a:latin typeface="Malgun Gothic"/>
              <a:cs typeface="Malgun Gothic"/>
            </a:endParaRPr>
          </a:p>
          <a:p>
            <a:pPr marL="153035">
              <a:lnSpc>
                <a:spcPct val="100000"/>
              </a:lnSpc>
              <a:spcBef>
                <a:spcPts val="5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싸다</a:t>
            </a:r>
            <a:r>
              <a:rPr sz="1200" spc="-1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[ssa-da]</a:t>
            </a:r>
            <a:endParaRPr sz="1200">
              <a:latin typeface="Malgun Gothic"/>
              <a:cs typeface="Malgun Gothic"/>
            </a:endParaRPr>
          </a:p>
          <a:p>
            <a:pPr marL="153035">
              <a:lnSpc>
                <a:spcPct val="100000"/>
              </a:lnSpc>
              <a:spcBef>
                <a:spcPts val="1060"/>
              </a:spcBef>
            </a:pP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--&gt;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does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NOT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mean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“cheap”.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means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“to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cheap”.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>
              <a:latin typeface="Malgun Gothic"/>
              <a:cs typeface="Malgun Gothic"/>
            </a:endParaRPr>
          </a:p>
          <a:p>
            <a:pPr marL="153035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바쁘다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[ba-ppeu-da]</a:t>
            </a:r>
            <a:endParaRPr sz="1200">
              <a:latin typeface="Malgun Gothic"/>
              <a:cs typeface="Malgun Gothic"/>
            </a:endParaRPr>
          </a:p>
          <a:p>
            <a:pPr marL="153035">
              <a:lnSpc>
                <a:spcPct val="100000"/>
              </a:lnSpc>
              <a:spcBef>
                <a:spcPts val="1060"/>
              </a:spcBef>
            </a:pP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--&gt;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does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NOT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mean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“busy”.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means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“to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busy”.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350">
              <a:latin typeface="Malgun Gothic"/>
              <a:cs typeface="Malgun Gothic"/>
            </a:endParaRPr>
          </a:p>
          <a:p>
            <a:pPr marL="153035" marR="462280">
              <a:lnSpc>
                <a:spcPct val="173600"/>
              </a:lnSpc>
              <a:spcBef>
                <a:spcPts val="5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Since the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“adjectives”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presented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form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“descriptive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verbs”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Korean,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can </a:t>
            </a:r>
            <a:r>
              <a:rPr sz="1200" spc="-40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conjugate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them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just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like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other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“action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verbs”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whereas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adjectives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never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change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forms.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350">
              <a:latin typeface="Malgun Gothic"/>
              <a:cs typeface="Malgun Gothic"/>
            </a:endParaRPr>
          </a:p>
          <a:p>
            <a:pPr marL="153035" marR="53340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For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example,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if you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say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“It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is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fun.”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“It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was 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fun.”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 “It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will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 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fun.”,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word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“fun”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does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not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change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its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form.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But in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Korean,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since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the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descriptive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verbs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conjugated,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change 재미있 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다 [</a:t>
            </a:r>
            <a:r>
              <a:rPr sz="1200" spc="-28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jae-mi-i</a:t>
            </a:r>
            <a:r>
              <a:rPr sz="1200" spc="-75" dirty="0">
                <a:solidFill>
                  <a:srgbClr val="231F20"/>
                </a:solidFill>
                <a:latin typeface="Malgun Gothic"/>
                <a:cs typeface="Malgun Gothic"/>
              </a:rPr>
              <a:t>t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-da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] 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t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 재미있어요 [</a:t>
            </a:r>
            <a:r>
              <a:rPr sz="1200" spc="-28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jae-mi-i-sseo-yo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] (p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r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esen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 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t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ense)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, 재미있♘어요 [</a:t>
            </a:r>
            <a:r>
              <a:rPr sz="1200" spc="-28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jae-mi-i-sseo-  sseo-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y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o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] (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p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ast 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t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ense)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, and 재미있을 거예요 [</a:t>
            </a:r>
            <a:r>
              <a:rPr sz="1200" spc="-28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jae-mi-i-sseu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geo-ye-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y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o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] (futu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r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 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t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ense).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9"/>
            <a:ext cx="1494465" cy="58479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5" dirty="0"/>
              <a:t> </a:t>
            </a:r>
            <a:r>
              <a:rPr dirty="0"/>
              <a:t>PDF </a:t>
            </a:r>
            <a:r>
              <a:rPr spc="-5" dirty="0"/>
              <a:t>is to be used along with the MP3 audio </a:t>
            </a:r>
            <a:r>
              <a:rPr dirty="0"/>
              <a:t>lesson</a:t>
            </a:r>
            <a:r>
              <a:rPr spc="-5" dirty="0"/>
              <a:t> available at</a:t>
            </a:r>
            <a:r>
              <a:rPr spc="-10" dirty="0"/>
              <a:t> </a:t>
            </a:r>
            <a:r>
              <a:rPr spc="-15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 feel free </a:t>
            </a:r>
            <a:r>
              <a:rPr spc="-5" dirty="0"/>
              <a:t>to </a:t>
            </a:r>
            <a:r>
              <a:rPr dirty="0"/>
              <a:t>share </a:t>
            </a:r>
            <a:r>
              <a:rPr spc="-20" dirty="0"/>
              <a:t>TalkToMeInKorean’s </a:t>
            </a:r>
            <a:r>
              <a:rPr dirty="0"/>
              <a:t>free </a:t>
            </a:r>
            <a:r>
              <a:rPr spc="-5" dirty="0"/>
              <a:t>Korean </a:t>
            </a:r>
            <a:r>
              <a:rPr dirty="0"/>
              <a:t>lessons </a:t>
            </a:r>
            <a:r>
              <a:rPr spc="-5" dirty="0"/>
              <a:t>and </a:t>
            </a:r>
            <a:r>
              <a:rPr dirty="0"/>
              <a:t>PDF </a:t>
            </a:r>
            <a:r>
              <a:rPr spc="-15" dirty="0"/>
              <a:t>files </a:t>
            </a:r>
            <a:r>
              <a:rPr spc="-5" dirty="0"/>
              <a:t>with anybody who </a:t>
            </a:r>
            <a:r>
              <a:rPr spc="-260" dirty="0"/>
              <a:t> </a:t>
            </a:r>
            <a:r>
              <a:rPr spc="-5" dirty="0"/>
              <a:t>is</a:t>
            </a:r>
            <a:r>
              <a:rPr spc="-10" dirty="0"/>
              <a:t> </a:t>
            </a:r>
            <a:r>
              <a:rPr dirty="0"/>
              <a:t>studying </a:t>
            </a:r>
            <a:r>
              <a:rPr spc="-5" dirty="0"/>
              <a:t>Korean.</a:t>
            </a:r>
            <a:r>
              <a:rPr dirty="0"/>
              <a:t> </a:t>
            </a:r>
            <a:r>
              <a:rPr spc="-5" dirty="0"/>
              <a:t>If you have</a:t>
            </a:r>
            <a:r>
              <a:rPr spc="-10" dirty="0"/>
              <a:t> </a:t>
            </a:r>
            <a:r>
              <a:rPr spc="-5" dirty="0"/>
              <a:t>any questions </a:t>
            </a:r>
            <a:r>
              <a:rPr dirty="0"/>
              <a:t>or feedback, visit</a:t>
            </a:r>
            <a:r>
              <a:rPr spc="-15" dirty="0"/>
              <a:t> TalkToMeInKorean.com.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3"/>
            <a:ext cx="3469640" cy="53784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10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5" dirty="0">
                <a:solidFill>
                  <a:srgbClr val="231F20"/>
                </a:solidFill>
                <a:latin typeface="Trebuchet MS"/>
                <a:cs typeface="Trebuchet MS"/>
              </a:rPr>
              <a:t> 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5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3</a:t>
            </a:r>
            <a:r>
              <a:rPr sz="1800" spc="-3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231F20"/>
                </a:solidFill>
                <a:latin typeface="Trebuchet MS"/>
                <a:cs typeface="Trebuchet MS"/>
              </a:rPr>
              <a:t>13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8"/>
            <a:ext cx="1494465" cy="58479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67903" y="1531066"/>
            <a:ext cx="6367780" cy="75615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solidFill>
                  <a:srgbClr val="EC008C"/>
                </a:solidFill>
                <a:latin typeface="Malgun Gothic"/>
                <a:cs typeface="Malgun Gothic"/>
              </a:rPr>
              <a:t>What</a:t>
            </a:r>
            <a:r>
              <a:rPr sz="1600" b="1" spc="-5" dirty="0">
                <a:solidFill>
                  <a:srgbClr val="EC008C"/>
                </a:solidFill>
                <a:latin typeface="Malgun Gothic"/>
                <a:cs typeface="Malgun Gothic"/>
              </a:rPr>
              <a:t> if</a:t>
            </a:r>
            <a:r>
              <a:rPr sz="1600" b="1" spc="-10" dirty="0">
                <a:solidFill>
                  <a:srgbClr val="EC008C"/>
                </a:solidFill>
                <a:latin typeface="Malgun Gothic"/>
                <a:cs typeface="Malgun Gothic"/>
              </a:rPr>
              <a:t> you</a:t>
            </a:r>
            <a:r>
              <a:rPr sz="1600" b="1" spc="-5" dirty="0">
                <a:solidFill>
                  <a:srgbClr val="EC008C"/>
                </a:solidFill>
                <a:latin typeface="Malgun Gothic"/>
                <a:cs typeface="Malgun Gothic"/>
              </a:rPr>
              <a:t> want</a:t>
            </a:r>
            <a:r>
              <a:rPr sz="1600" b="1" spc="-1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EC008C"/>
                </a:solidFill>
                <a:latin typeface="Malgun Gothic"/>
                <a:cs typeface="Malgun Gothic"/>
              </a:rPr>
              <a:t>to</a:t>
            </a:r>
            <a:r>
              <a:rPr sz="1600" b="1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EC008C"/>
                </a:solidFill>
                <a:latin typeface="Malgun Gothic"/>
                <a:cs typeface="Malgun Gothic"/>
              </a:rPr>
              <a:t>use</a:t>
            </a:r>
            <a:r>
              <a:rPr sz="1600" b="1" spc="-1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EC008C"/>
                </a:solidFill>
                <a:latin typeface="Malgun Gothic"/>
                <a:cs typeface="Malgun Gothic"/>
              </a:rPr>
              <a:t>them</a:t>
            </a:r>
            <a:r>
              <a:rPr sz="1600" b="1" spc="-1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EC008C"/>
                </a:solidFill>
                <a:latin typeface="Malgun Gothic"/>
                <a:cs typeface="Malgun Gothic"/>
              </a:rPr>
              <a:t>as</a:t>
            </a:r>
            <a:r>
              <a:rPr sz="1600" b="1" spc="-5" dirty="0">
                <a:solidFill>
                  <a:srgbClr val="EC008C"/>
                </a:solidFill>
                <a:latin typeface="Malgun Gothic"/>
                <a:cs typeface="Malgun Gothic"/>
              </a:rPr>
              <a:t> adjectives?</a:t>
            </a:r>
            <a:endParaRPr sz="16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98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Good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question.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When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you want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use descriptive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verbs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in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adjective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form, you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need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change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them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-(으)ㄴ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form.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>
              <a:latin typeface="Malgun Gothic"/>
              <a:cs typeface="Malgun Gothic"/>
            </a:endParaRPr>
          </a:p>
          <a:p>
            <a:pPr marL="128270" indent="-116205">
              <a:lnSpc>
                <a:spcPct val="100000"/>
              </a:lnSpc>
              <a:buChar char="-"/>
              <a:tabLst>
                <a:tab pos="128905" algn="l"/>
              </a:tabLst>
            </a:pP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Verb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stems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ending with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vowel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-ㄴ</a:t>
            </a:r>
            <a:endParaRPr sz="1200">
              <a:latin typeface="Malgun Gothic"/>
              <a:cs typeface="Malgun Gothic"/>
            </a:endParaRPr>
          </a:p>
          <a:p>
            <a:pPr marL="128270" indent="-116205">
              <a:lnSpc>
                <a:spcPct val="100000"/>
              </a:lnSpc>
              <a:spcBef>
                <a:spcPts val="1060"/>
              </a:spcBef>
              <a:buChar char="-"/>
              <a:tabLst>
                <a:tab pos="128905" algn="l"/>
              </a:tabLst>
            </a:pP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Verb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stems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ending with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consonant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-은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95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Examples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작다 [</a:t>
            </a:r>
            <a:r>
              <a:rPr sz="1200" spc="-28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ja</a:t>
            </a:r>
            <a:r>
              <a:rPr sz="1200" spc="-90" dirty="0">
                <a:solidFill>
                  <a:srgbClr val="231F20"/>
                </a:solidFill>
                <a:latin typeface="Malgun Gothic"/>
                <a:cs typeface="Malgun Gothic"/>
              </a:rPr>
              <a:t>k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-da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] = 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t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 be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small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--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&gt; 작 +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은 = 작은 [</a:t>
            </a:r>
            <a:r>
              <a:rPr sz="1200" spc="-28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ja-geun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] =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small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95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빠르다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[ppa-reu-da]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to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fast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--&gt;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빠르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-ㄴ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빠른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[ppa-reun]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fast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조용하다 [</a:t>
            </a:r>
            <a:r>
              <a:rPr sz="1200" spc="-28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jo-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y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ong-ha-da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] = 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t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 be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quiet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--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&gt; 조용하 +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ㄴ = 조용한 [</a:t>
            </a:r>
            <a:r>
              <a:rPr sz="1200" spc="-28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jo-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y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ong-han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] =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quiet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비싸다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[bi-ssa-da]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expensive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--&gt;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비싸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-ㄴ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비싼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[bi-ssan]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expensive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95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200" b="1" spc="-10" dirty="0">
                <a:solidFill>
                  <a:srgbClr val="EC008C"/>
                </a:solidFill>
                <a:latin typeface="Malgun Gothic"/>
                <a:cs typeface="Malgun Gothic"/>
              </a:rPr>
              <a:t>Exceptions</a:t>
            </a:r>
            <a:endParaRPr sz="1200">
              <a:latin typeface="Malgun Gothic"/>
              <a:cs typeface="Malgun Gothic"/>
            </a:endParaRPr>
          </a:p>
          <a:p>
            <a:pPr marL="12700" marR="2968625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하얗다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--&gt;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하얀 [ha-yan] =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white 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[NOT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하얗은] 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그렇다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--&gt;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그런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[geu-reon]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such 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[NOT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그렇은] </a:t>
            </a:r>
            <a:r>
              <a:rPr sz="1200" spc="-409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달다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--&gt;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단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[dan]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sweet 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[NOT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달은]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5" dirty="0"/>
              <a:t> </a:t>
            </a:r>
            <a:r>
              <a:rPr dirty="0"/>
              <a:t>PDF </a:t>
            </a:r>
            <a:r>
              <a:rPr spc="-5" dirty="0"/>
              <a:t>is to be used along with the MP3 audio </a:t>
            </a:r>
            <a:r>
              <a:rPr dirty="0"/>
              <a:t>lesson</a:t>
            </a:r>
            <a:r>
              <a:rPr spc="-5" dirty="0"/>
              <a:t> available at</a:t>
            </a:r>
            <a:r>
              <a:rPr spc="-10" dirty="0"/>
              <a:t> </a:t>
            </a:r>
            <a:r>
              <a:rPr spc="-15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 feel free </a:t>
            </a:r>
            <a:r>
              <a:rPr spc="-5" dirty="0"/>
              <a:t>to </a:t>
            </a:r>
            <a:r>
              <a:rPr dirty="0"/>
              <a:t>share </a:t>
            </a:r>
            <a:r>
              <a:rPr spc="-20" dirty="0"/>
              <a:t>TalkToMeInKorean’s </a:t>
            </a:r>
            <a:r>
              <a:rPr dirty="0"/>
              <a:t>free </a:t>
            </a:r>
            <a:r>
              <a:rPr spc="-5" dirty="0"/>
              <a:t>Korean </a:t>
            </a:r>
            <a:r>
              <a:rPr dirty="0"/>
              <a:t>lessons </a:t>
            </a:r>
            <a:r>
              <a:rPr spc="-5" dirty="0"/>
              <a:t>and </a:t>
            </a:r>
            <a:r>
              <a:rPr dirty="0"/>
              <a:t>PDF </a:t>
            </a:r>
            <a:r>
              <a:rPr spc="-15" dirty="0"/>
              <a:t>files </a:t>
            </a:r>
            <a:r>
              <a:rPr spc="-5" dirty="0"/>
              <a:t>with anybody who </a:t>
            </a:r>
            <a:r>
              <a:rPr spc="-260" dirty="0"/>
              <a:t> </a:t>
            </a:r>
            <a:r>
              <a:rPr spc="-5" dirty="0"/>
              <a:t>is</a:t>
            </a:r>
            <a:r>
              <a:rPr spc="-10" dirty="0"/>
              <a:t> </a:t>
            </a:r>
            <a:r>
              <a:rPr dirty="0"/>
              <a:t>studying </a:t>
            </a:r>
            <a:r>
              <a:rPr spc="-5" dirty="0"/>
              <a:t>Korean.</a:t>
            </a:r>
            <a:r>
              <a:rPr dirty="0"/>
              <a:t> </a:t>
            </a:r>
            <a:r>
              <a:rPr spc="-5" dirty="0"/>
              <a:t>If you have</a:t>
            </a:r>
            <a:r>
              <a:rPr spc="-10" dirty="0"/>
              <a:t> </a:t>
            </a:r>
            <a:r>
              <a:rPr spc="-5" dirty="0"/>
              <a:t>any questions </a:t>
            </a:r>
            <a:r>
              <a:rPr dirty="0"/>
              <a:t>or feedback, visit</a:t>
            </a:r>
            <a:r>
              <a:rPr spc="-15" dirty="0"/>
              <a:t> TalkToMeInKorean.com.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6"/>
            <a:ext cx="3469640" cy="53784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10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5" dirty="0">
                <a:solidFill>
                  <a:srgbClr val="231F20"/>
                </a:solidFill>
                <a:latin typeface="Trebuchet MS"/>
                <a:cs typeface="Trebuchet MS"/>
              </a:rPr>
              <a:t> 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5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3</a:t>
            </a:r>
            <a:r>
              <a:rPr sz="1800" spc="-3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231F20"/>
                </a:solidFill>
                <a:latin typeface="Trebuchet MS"/>
                <a:cs typeface="Trebuchet MS"/>
              </a:rPr>
              <a:t>13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80"/>
            <a:ext cx="1494465" cy="58479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44500" y="1365760"/>
            <a:ext cx="6316345" cy="7828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Common</a:t>
            </a:r>
            <a:r>
              <a:rPr sz="1200" b="1" spc="-4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b="1" spc="-10" dirty="0">
                <a:solidFill>
                  <a:srgbClr val="EC008C"/>
                </a:solidFill>
                <a:latin typeface="Malgun Gothic"/>
                <a:cs typeface="Malgun Gothic"/>
              </a:rPr>
              <a:t>Mistake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lot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people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make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the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mistake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trying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say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“to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be (이에요)” +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“adjective”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just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like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English.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350">
              <a:latin typeface="Malgun Gothic"/>
              <a:cs typeface="Malgun Gothic"/>
            </a:endParaRPr>
          </a:p>
          <a:p>
            <a:pPr marL="12700" marR="5154930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예쁜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이에요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(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x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) </a:t>
            </a:r>
            <a:r>
              <a:rPr sz="1200" spc="-409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비싼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이에요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(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x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)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350">
              <a:latin typeface="Malgun Gothic"/>
              <a:cs typeface="Malgun Gothic"/>
            </a:endParaRPr>
          </a:p>
          <a:p>
            <a:pPr marL="12700" marR="303530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This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incorrect.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Since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all the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“adjectives”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Korea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“descriptive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verbs”,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need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to </a:t>
            </a:r>
            <a:r>
              <a:rPr sz="1200" spc="-40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conjugate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them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like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verbs: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95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예쁘다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--&gt;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예뻐요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(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)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비싸다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--&gt;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비싸요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(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)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5"/>
              </a:spcBef>
            </a:pPr>
            <a:endParaRPr sz="17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b="1" dirty="0">
                <a:solidFill>
                  <a:srgbClr val="EC008C"/>
                </a:solidFill>
                <a:latin typeface="Malgun Gothic"/>
                <a:cs typeface="Malgun Gothic"/>
              </a:rPr>
              <a:t>Sample</a:t>
            </a:r>
            <a:r>
              <a:rPr sz="1600" b="1" spc="-3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EC008C"/>
                </a:solidFill>
                <a:latin typeface="Malgun Gothic"/>
                <a:cs typeface="Malgun Gothic"/>
              </a:rPr>
              <a:t>sentences</a:t>
            </a:r>
            <a:endParaRPr sz="1600">
              <a:latin typeface="Malgun Gothic"/>
              <a:cs typeface="Malgun Gothic"/>
            </a:endParaRPr>
          </a:p>
          <a:p>
            <a:pPr marL="183515" indent="-171450">
              <a:lnSpc>
                <a:spcPct val="100000"/>
              </a:lnSpc>
              <a:spcBef>
                <a:spcPts val="980"/>
              </a:spcBef>
              <a:buAutoNum type="arabicPeriod"/>
              <a:tabLst>
                <a:tab pos="184150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좋은</a:t>
            </a:r>
            <a:r>
              <a:rPr sz="1200" spc="-5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아이디어예요.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</a:t>
            </a:r>
            <a:r>
              <a:rPr sz="1200" spc="-27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jo-eu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 a-i-di-eo-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ye-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y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o.]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It’s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good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idea.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>
              <a:latin typeface="Malgun Gothic"/>
              <a:cs typeface="Malgun Gothic"/>
            </a:endParaRPr>
          </a:p>
          <a:p>
            <a:pPr marL="183515" indent="-171450">
              <a:lnSpc>
                <a:spcPct val="100000"/>
              </a:lnSpc>
              <a:buAutoNum type="arabicPeriod" startAt="2"/>
              <a:tabLst>
                <a:tab pos="184150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이상한</a:t>
            </a:r>
            <a:r>
              <a:rPr sz="1200" spc="-5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사람이에요.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[i-sang-han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sa-ra-mi-e-yo.]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He’s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strange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person.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950">
              <a:latin typeface="Malgun Gothic"/>
              <a:cs typeface="Malgun Gothic"/>
            </a:endParaRPr>
          </a:p>
          <a:p>
            <a:pPr marL="183515" indent="-171450">
              <a:lnSpc>
                <a:spcPct val="100000"/>
              </a:lnSpc>
              <a:buAutoNum type="arabicPeriod" startAt="3"/>
              <a:tabLst>
                <a:tab pos="184150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더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작은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가방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있어요?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[deo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ja-geun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ga-bang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i-sseo-yo?]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Do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have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smaller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bag?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5" dirty="0"/>
              <a:t> </a:t>
            </a:r>
            <a:r>
              <a:rPr dirty="0"/>
              <a:t>PDF </a:t>
            </a:r>
            <a:r>
              <a:rPr spc="-5" dirty="0"/>
              <a:t>is to be used along with the MP3 audio </a:t>
            </a:r>
            <a:r>
              <a:rPr dirty="0"/>
              <a:t>lesson</a:t>
            </a:r>
            <a:r>
              <a:rPr spc="-5" dirty="0"/>
              <a:t> available at</a:t>
            </a:r>
            <a:r>
              <a:rPr spc="-10" dirty="0"/>
              <a:t> </a:t>
            </a:r>
            <a:r>
              <a:rPr spc="-15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 feel free </a:t>
            </a:r>
            <a:r>
              <a:rPr spc="-5" dirty="0"/>
              <a:t>to </a:t>
            </a:r>
            <a:r>
              <a:rPr dirty="0"/>
              <a:t>share </a:t>
            </a:r>
            <a:r>
              <a:rPr spc="-20" dirty="0"/>
              <a:t>TalkToMeInKorean’s </a:t>
            </a:r>
            <a:r>
              <a:rPr dirty="0"/>
              <a:t>free </a:t>
            </a:r>
            <a:r>
              <a:rPr spc="-5" dirty="0"/>
              <a:t>Korean </a:t>
            </a:r>
            <a:r>
              <a:rPr dirty="0"/>
              <a:t>lessons </a:t>
            </a:r>
            <a:r>
              <a:rPr spc="-5" dirty="0"/>
              <a:t>and </a:t>
            </a:r>
            <a:r>
              <a:rPr dirty="0"/>
              <a:t>PDF </a:t>
            </a:r>
            <a:r>
              <a:rPr spc="-15" dirty="0"/>
              <a:t>files </a:t>
            </a:r>
            <a:r>
              <a:rPr spc="-5" dirty="0"/>
              <a:t>with anybody who </a:t>
            </a:r>
            <a:r>
              <a:rPr spc="-260" dirty="0"/>
              <a:t> </a:t>
            </a:r>
            <a:r>
              <a:rPr spc="-5" dirty="0"/>
              <a:t>is</a:t>
            </a:r>
            <a:r>
              <a:rPr spc="-10" dirty="0"/>
              <a:t> </a:t>
            </a:r>
            <a:r>
              <a:rPr dirty="0"/>
              <a:t>studying </a:t>
            </a:r>
            <a:r>
              <a:rPr spc="-5" dirty="0"/>
              <a:t>Korean.</a:t>
            </a:r>
            <a:r>
              <a:rPr dirty="0"/>
              <a:t> </a:t>
            </a:r>
            <a:r>
              <a:rPr spc="-5" dirty="0"/>
              <a:t>If you have</a:t>
            </a:r>
            <a:r>
              <a:rPr spc="-10" dirty="0"/>
              <a:t> </a:t>
            </a:r>
            <a:r>
              <a:rPr spc="-5" dirty="0"/>
              <a:t>any questions </a:t>
            </a:r>
            <a:r>
              <a:rPr dirty="0"/>
              <a:t>or feedback, visit</a:t>
            </a:r>
            <a:r>
              <a:rPr spc="-15" dirty="0"/>
              <a:t> TalkToMeInKorean.com.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6"/>
            <a:ext cx="3469640" cy="298704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10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5" dirty="0">
                <a:solidFill>
                  <a:srgbClr val="231F20"/>
                </a:solidFill>
                <a:latin typeface="Trebuchet MS"/>
                <a:cs typeface="Trebuchet MS"/>
              </a:rPr>
              <a:t> 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5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3</a:t>
            </a:r>
            <a:r>
              <a:rPr sz="1800" spc="-3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231F20"/>
                </a:solidFill>
                <a:latin typeface="Trebuchet MS"/>
                <a:cs typeface="Trebuchet MS"/>
              </a:rPr>
              <a:t>13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2450">
              <a:latin typeface="Trebuchet MS"/>
              <a:cs typeface="Trebuchet MS"/>
            </a:endParaRPr>
          </a:p>
          <a:p>
            <a:pPr marL="351155" indent="-171450">
              <a:lnSpc>
                <a:spcPct val="100000"/>
              </a:lnSpc>
              <a:spcBef>
                <a:spcPts val="5"/>
              </a:spcBef>
              <a:buAutoNum type="arabicPeriod" startAt="4"/>
              <a:tabLst>
                <a:tab pos="351790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시원한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커피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마시고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싶어요.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[si-won-han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keo-pi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ma-si-go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si-peo-yo.]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want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to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drink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some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cold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coffee.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>
              <a:latin typeface="Malgun Gothic"/>
              <a:cs typeface="Malgun Gothic"/>
            </a:endParaRPr>
          </a:p>
          <a:p>
            <a:pPr marL="351155" indent="-171450">
              <a:lnSpc>
                <a:spcPct val="100000"/>
              </a:lnSpc>
              <a:buAutoNum type="arabicPeriod" startAt="5"/>
              <a:tabLst>
                <a:tab pos="351790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나쁜</a:t>
            </a:r>
            <a:r>
              <a:rPr sz="1200" spc="-5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사람이에요.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[na-ppeun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sa-ram-i-e-yo]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He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bad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person.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80"/>
            <a:ext cx="1494465" cy="58479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5" dirty="0"/>
              <a:t> </a:t>
            </a:r>
            <a:r>
              <a:rPr dirty="0"/>
              <a:t>PDF </a:t>
            </a:r>
            <a:r>
              <a:rPr spc="-5" dirty="0"/>
              <a:t>is to be used along with the MP3 audio </a:t>
            </a:r>
            <a:r>
              <a:rPr dirty="0"/>
              <a:t>lesson</a:t>
            </a:r>
            <a:r>
              <a:rPr spc="-5" dirty="0"/>
              <a:t> available at</a:t>
            </a:r>
            <a:r>
              <a:rPr spc="-10" dirty="0"/>
              <a:t> </a:t>
            </a:r>
            <a:r>
              <a:rPr spc="-15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 feel free </a:t>
            </a:r>
            <a:r>
              <a:rPr spc="-5" dirty="0"/>
              <a:t>to </a:t>
            </a:r>
            <a:r>
              <a:rPr dirty="0"/>
              <a:t>share </a:t>
            </a:r>
            <a:r>
              <a:rPr spc="-20" dirty="0"/>
              <a:t>TalkToMeInKorean’s </a:t>
            </a:r>
            <a:r>
              <a:rPr dirty="0"/>
              <a:t>free </a:t>
            </a:r>
            <a:r>
              <a:rPr spc="-5" dirty="0"/>
              <a:t>Korean </a:t>
            </a:r>
            <a:r>
              <a:rPr dirty="0"/>
              <a:t>lessons </a:t>
            </a:r>
            <a:r>
              <a:rPr spc="-5" dirty="0"/>
              <a:t>and </a:t>
            </a:r>
            <a:r>
              <a:rPr dirty="0"/>
              <a:t>PDF </a:t>
            </a:r>
            <a:r>
              <a:rPr spc="-15" dirty="0"/>
              <a:t>files </a:t>
            </a:r>
            <a:r>
              <a:rPr spc="-5" dirty="0"/>
              <a:t>with anybody who </a:t>
            </a:r>
            <a:r>
              <a:rPr spc="-260" dirty="0"/>
              <a:t> </a:t>
            </a:r>
            <a:r>
              <a:rPr spc="-5" dirty="0"/>
              <a:t>is</a:t>
            </a:r>
            <a:r>
              <a:rPr spc="-10" dirty="0"/>
              <a:t> </a:t>
            </a:r>
            <a:r>
              <a:rPr dirty="0"/>
              <a:t>studying </a:t>
            </a:r>
            <a:r>
              <a:rPr spc="-5" dirty="0"/>
              <a:t>Korean.</a:t>
            </a:r>
            <a:r>
              <a:rPr dirty="0"/>
              <a:t> </a:t>
            </a:r>
            <a:r>
              <a:rPr spc="-5" dirty="0"/>
              <a:t>If you have</a:t>
            </a:r>
            <a:r>
              <a:rPr spc="-10" dirty="0"/>
              <a:t> </a:t>
            </a:r>
            <a:r>
              <a:rPr spc="-5" dirty="0"/>
              <a:t>any questions </a:t>
            </a:r>
            <a:r>
              <a:rPr dirty="0"/>
              <a:t>or feedback, visit</a:t>
            </a:r>
            <a:r>
              <a:rPr spc="-15" dirty="0"/>
              <a:t> TalkToMeInKorean.com.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5"/>
            <a:ext cx="6836409" cy="899350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10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5" dirty="0">
                <a:solidFill>
                  <a:srgbClr val="231F20"/>
                </a:solidFill>
                <a:latin typeface="Trebuchet MS"/>
                <a:cs typeface="Trebuchet MS"/>
              </a:rPr>
              <a:t> 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5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3</a:t>
            </a:r>
            <a:r>
              <a:rPr sz="1800" spc="-3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231F20"/>
                </a:solidFill>
                <a:latin typeface="Trebuchet MS"/>
                <a:cs typeface="Trebuchet MS"/>
              </a:rPr>
              <a:t>14</a:t>
            </a:r>
            <a:endParaRPr sz="1800">
              <a:latin typeface="Trebuchet MS"/>
              <a:cs typeface="Trebuchet MS"/>
            </a:endParaRPr>
          </a:p>
          <a:p>
            <a:pPr marL="153035" marR="189230">
              <a:lnSpc>
                <a:spcPct val="173600"/>
              </a:lnSpc>
              <a:spcBef>
                <a:spcPts val="1225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 the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previous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lesson,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we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looked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at how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conjugate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descriptive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verbs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make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adjectives </a:t>
            </a:r>
            <a:r>
              <a:rPr sz="1200" spc="-40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Korean.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now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familiar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with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fact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that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Korean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and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English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have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different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systems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when it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comes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using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adjectives.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But 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that’s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not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it.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 this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lesson,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let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us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look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at how 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make </a:t>
            </a:r>
            <a:r>
              <a:rPr sz="1200" spc="-40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adjectives out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verbs.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350">
              <a:latin typeface="Malgun Gothic"/>
              <a:cs typeface="Malgun Gothic"/>
            </a:endParaRPr>
          </a:p>
          <a:p>
            <a:pPr marL="153035" marR="5080">
              <a:lnSpc>
                <a:spcPct val="173600"/>
              </a:lnSpc>
            </a:pP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Again,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“adjectives”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a part 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speech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that modifies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nouns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(usually)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front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them (i.e. 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“good”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“good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idea”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“awesome”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“awesome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music”).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Korean,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not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only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descriptive </a:t>
            </a:r>
            <a:r>
              <a:rPr sz="1200" spc="-40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verbs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but also “action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verbs”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can be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used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as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adjectives,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or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more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precisely,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used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the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form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of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adjectives.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5"/>
              </a:spcBef>
            </a:pPr>
            <a:endParaRPr sz="1700">
              <a:latin typeface="Malgun Gothic"/>
              <a:cs typeface="Malgun Gothic"/>
            </a:endParaRPr>
          </a:p>
          <a:p>
            <a:pPr marL="153035">
              <a:lnSpc>
                <a:spcPct val="100000"/>
              </a:lnSpc>
              <a:spcBef>
                <a:spcPts val="5"/>
              </a:spcBef>
            </a:pPr>
            <a:r>
              <a:rPr sz="1600" b="1" dirty="0">
                <a:solidFill>
                  <a:srgbClr val="EC008C"/>
                </a:solidFill>
                <a:latin typeface="Malgun Gothic"/>
                <a:cs typeface="Malgun Gothic"/>
              </a:rPr>
              <a:t>Example</a:t>
            </a:r>
            <a:r>
              <a:rPr sz="1600" b="1" spc="-1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600" b="1" spc="-15" dirty="0">
                <a:solidFill>
                  <a:srgbClr val="EC008C"/>
                </a:solidFill>
                <a:latin typeface="Malgun Gothic"/>
                <a:cs typeface="Malgun Gothic"/>
              </a:rPr>
              <a:t>of</a:t>
            </a:r>
            <a:r>
              <a:rPr sz="1600" b="1" spc="-5" dirty="0">
                <a:solidFill>
                  <a:srgbClr val="EC008C"/>
                </a:solidFill>
                <a:latin typeface="Malgun Gothic"/>
                <a:cs typeface="Malgun Gothic"/>
              </a:rPr>
              <a:t> descriptive</a:t>
            </a:r>
            <a:r>
              <a:rPr sz="1600" b="1" spc="-1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EC008C"/>
                </a:solidFill>
                <a:latin typeface="Malgun Gothic"/>
                <a:cs typeface="Malgun Gothic"/>
              </a:rPr>
              <a:t>verbs used</a:t>
            </a:r>
            <a:r>
              <a:rPr sz="1600" b="1" spc="-1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EC008C"/>
                </a:solidFill>
                <a:latin typeface="Malgun Gothic"/>
                <a:cs typeface="Malgun Gothic"/>
              </a:rPr>
              <a:t>as</a:t>
            </a:r>
            <a:r>
              <a:rPr sz="1600" b="1" spc="-5" dirty="0">
                <a:solidFill>
                  <a:srgbClr val="EC008C"/>
                </a:solidFill>
                <a:latin typeface="Malgun Gothic"/>
                <a:cs typeface="Malgun Gothic"/>
              </a:rPr>
              <a:t> adjectives</a:t>
            </a:r>
            <a:endParaRPr sz="1600">
              <a:latin typeface="Malgun Gothic"/>
              <a:cs typeface="Malgun Gothic"/>
            </a:endParaRPr>
          </a:p>
          <a:p>
            <a:pPr marL="153035">
              <a:lnSpc>
                <a:spcPct val="100000"/>
              </a:lnSpc>
              <a:spcBef>
                <a:spcPts val="1140"/>
              </a:spcBef>
            </a:pP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Nice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person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(nice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person)</a:t>
            </a:r>
            <a:endParaRPr sz="1200">
              <a:latin typeface="Malgun Gothic"/>
              <a:cs typeface="Malgun Gothic"/>
            </a:endParaRPr>
          </a:p>
          <a:p>
            <a:pPr marL="153035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descriptive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verb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좋다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사람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좋은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사람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50">
              <a:latin typeface="Malgun Gothic"/>
              <a:cs typeface="Malgun Gothic"/>
            </a:endParaRPr>
          </a:p>
          <a:p>
            <a:pPr marL="153035">
              <a:lnSpc>
                <a:spcPct val="100000"/>
              </a:lnSpc>
            </a:pPr>
            <a:r>
              <a:rPr sz="1200" b="1" spc="-65" dirty="0">
                <a:solidFill>
                  <a:srgbClr val="231F20"/>
                </a:solidFill>
                <a:latin typeface="Malgun Gothic"/>
                <a:cs typeface="Malgun Gothic"/>
              </a:rPr>
              <a:t>Difficult</a:t>
            </a:r>
            <a:r>
              <a:rPr sz="1200" b="1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game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5" dirty="0">
                <a:solidFill>
                  <a:srgbClr val="231F20"/>
                </a:solidFill>
                <a:latin typeface="Malgun Gothic"/>
                <a:cs typeface="Malgun Gothic"/>
              </a:rPr>
              <a:t>(</a:t>
            </a:r>
            <a:r>
              <a:rPr sz="1200" b="1" spc="-55" dirty="0">
                <a:solidFill>
                  <a:srgbClr val="231F20"/>
                </a:solidFill>
                <a:latin typeface="Malgun Gothic"/>
                <a:cs typeface="Malgun Gothic"/>
              </a:rPr>
              <a:t>difficult</a:t>
            </a:r>
            <a:r>
              <a:rPr sz="1200" b="1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game)</a:t>
            </a:r>
            <a:endParaRPr sz="1200">
              <a:latin typeface="Malgun Gothic"/>
              <a:cs typeface="Malgun Gothic"/>
            </a:endParaRPr>
          </a:p>
          <a:p>
            <a:pPr marL="153035">
              <a:lnSpc>
                <a:spcPct val="100000"/>
              </a:lnSpc>
              <a:spcBef>
                <a:spcPts val="105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descriptiv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ver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어렵다 + 게임 =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b="1" spc="-75" dirty="0">
                <a:solidFill>
                  <a:srgbClr val="231F20"/>
                </a:solidFill>
                <a:latin typeface="Malgun Gothic"/>
                <a:cs typeface="Malgun Gothic"/>
              </a:rPr>
              <a:t>어려운</a:t>
            </a:r>
            <a:r>
              <a:rPr sz="1200" b="1" spc="-9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게임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750">
              <a:latin typeface="Malgun Gothic"/>
              <a:cs typeface="Malgun Gothic"/>
            </a:endParaRPr>
          </a:p>
          <a:p>
            <a:pPr marL="153035">
              <a:lnSpc>
                <a:spcPct val="100000"/>
              </a:lnSpc>
            </a:pPr>
            <a:r>
              <a:rPr sz="1600" b="1" dirty="0">
                <a:solidFill>
                  <a:srgbClr val="EC008C"/>
                </a:solidFill>
                <a:latin typeface="Malgun Gothic"/>
                <a:cs typeface="Malgun Gothic"/>
              </a:rPr>
              <a:t>Examples</a:t>
            </a:r>
            <a:r>
              <a:rPr sz="1600" b="1" spc="-1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600" b="1" spc="-15" dirty="0">
                <a:solidFill>
                  <a:srgbClr val="EC008C"/>
                </a:solidFill>
                <a:latin typeface="Malgun Gothic"/>
                <a:cs typeface="Malgun Gothic"/>
              </a:rPr>
              <a:t>of</a:t>
            </a:r>
            <a:r>
              <a:rPr sz="1600" b="1" spc="-1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EC008C"/>
                </a:solidFill>
                <a:latin typeface="Malgun Gothic"/>
                <a:cs typeface="Malgun Gothic"/>
              </a:rPr>
              <a:t>action</a:t>
            </a:r>
            <a:r>
              <a:rPr sz="1600" b="1" spc="-1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EC008C"/>
                </a:solidFill>
                <a:latin typeface="Malgun Gothic"/>
                <a:cs typeface="Malgun Gothic"/>
              </a:rPr>
              <a:t>verbs</a:t>
            </a:r>
            <a:r>
              <a:rPr sz="1600" b="1" spc="-1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EC008C"/>
                </a:solidFill>
                <a:latin typeface="Malgun Gothic"/>
                <a:cs typeface="Malgun Gothic"/>
              </a:rPr>
              <a:t>used</a:t>
            </a:r>
            <a:r>
              <a:rPr sz="1600" b="1" spc="-1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EC008C"/>
                </a:solidFill>
                <a:latin typeface="Malgun Gothic"/>
                <a:cs typeface="Malgun Gothic"/>
              </a:rPr>
              <a:t>as</a:t>
            </a:r>
            <a:r>
              <a:rPr sz="1600" b="1" spc="-1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EC008C"/>
                </a:solidFill>
                <a:latin typeface="Malgun Gothic"/>
                <a:cs typeface="Malgun Gothic"/>
              </a:rPr>
              <a:t>adjectives</a:t>
            </a:r>
            <a:endParaRPr sz="1600">
              <a:latin typeface="Malgun Gothic"/>
              <a:cs typeface="Malgun Gothic"/>
            </a:endParaRPr>
          </a:p>
          <a:p>
            <a:pPr marL="153035">
              <a:lnSpc>
                <a:spcPct val="100000"/>
              </a:lnSpc>
              <a:spcBef>
                <a:spcPts val="1175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노래하는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사람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[no-rae-ha-neun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sa-ram]</a:t>
            </a:r>
            <a:endParaRPr sz="1200">
              <a:latin typeface="Malgun Gothic"/>
              <a:cs typeface="Malgun Gothic"/>
            </a:endParaRPr>
          </a:p>
          <a:p>
            <a:pPr marL="153035">
              <a:lnSpc>
                <a:spcPct val="100000"/>
              </a:lnSpc>
              <a:spcBef>
                <a:spcPts val="1065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노래하다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(to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sing)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사람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(person)</a:t>
            </a:r>
            <a:endParaRPr sz="1200">
              <a:latin typeface="Malgun Gothic"/>
              <a:cs typeface="Malgun Gothic"/>
            </a:endParaRPr>
          </a:p>
          <a:p>
            <a:pPr marL="153035">
              <a:lnSpc>
                <a:spcPct val="100000"/>
              </a:lnSpc>
              <a:spcBef>
                <a:spcPts val="1055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(the/a)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person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who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sings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>
              <a:latin typeface="Malgun Gothic"/>
              <a:cs typeface="Malgun Gothic"/>
            </a:endParaRPr>
          </a:p>
          <a:p>
            <a:pPr marL="153035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좋아하는 책 [</a:t>
            </a:r>
            <a:r>
              <a:rPr sz="1200" spc="-28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jo-a-ha-neu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 chaek]</a:t>
            </a:r>
            <a:endParaRPr sz="1200">
              <a:latin typeface="Malgun Gothic"/>
              <a:cs typeface="Malgun Gothic"/>
            </a:endParaRPr>
          </a:p>
          <a:p>
            <a:pPr marL="153035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좋아하다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(to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like)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책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(book)</a:t>
            </a:r>
            <a:endParaRPr sz="1200">
              <a:latin typeface="Malgun Gothic"/>
              <a:cs typeface="Malgun Gothic"/>
            </a:endParaRPr>
          </a:p>
          <a:p>
            <a:pPr marL="153035">
              <a:lnSpc>
                <a:spcPct val="100000"/>
              </a:lnSpc>
              <a:spcBef>
                <a:spcPts val="105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(the/a)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book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like</a:t>
            </a:r>
            <a:endParaRPr sz="1200">
              <a:latin typeface="Malgun Gothic"/>
              <a:cs typeface="Malgun Gothic"/>
            </a:endParaRPr>
          </a:p>
          <a:p>
            <a:pPr marL="153035">
              <a:lnSpc>
                <a:spcPct val="100000"/>
              </a:lnSpc>
              <a:spcBef>
                <a:spcPts val="1070"/>
              </a:spcBef>
            </a:pP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---&gt;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book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who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likes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(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x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)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9"/>
            <a:ext cx="1494465" cy="58479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5" dirty="0"/>
              <a:t> </a:t>
            </a:r>
            <a:r>
              <a:rPr dirty="0"/>
              <a:t>PDF </a:t>
            </a:r>
            <a:r>
              <a:rPr spc="-5" dirty="0"/>
              <a:t>is to be used along with the MP3 audio </a:t>
            </a:r>
            <a:r>
              <a:rPr dirty="0"/>
              <a:t>lesson</a:t>
            </a:r>
            <a:r>
              <a:rPr spc="-5" dirty="0"/>
              <a:t> available at</a:t>
            </a:r>
            <a:r>
              <a:rPr spc="-10" dirty="0"/>
              <a:t> </a:t>
            </a:r>
            <a:r>
              <a:rPr spc="-15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 feel free </a:t>
            </a:r>
            <a:r>
              <a:rPr spc="-5" dirty="0"/>
              <a:t>to </a:t>
            </a:r>
            <a:r>
              <a:rPr dirty="0"/>
              <a:t>share </a:t>
            </a:r>
            <a:r>
              <a:rPr spc="-20" dirty="0"/>
              <a:t>TalkToMeInKorean’s </a:t>
            </a:r>
            <a:r>
              <a:rPr dirty="0"/>
              <a:t>free </a:t>
            </a:r>
            <a:r>
              <a:rPr spc="-5" dirty="0"/>
              <a:t>Korean </a:t>
            </a:r>
            <a:r>
              <a:rPr dirty="0"/>
              <a:t>lessons </a:t>
            </a:r>
            <a:r>
              <a:rPr spc="-5" dirty="0"/>
              <a:t>and </a:t>
            </a:r>
            <a:r>
              <a:rPr dirty="0"/>
              <a:t>PDF </a:t>
            </a:r>
            <a:r>
              <a:rPr spc="-15" dirty="0"/>
              <a:t>files </a:t>
            </a:r>
            <a:r>
              <a:rPr spc="-5" dirty="0"/>
              <a:t>with anybody who </a:t>
            </a:r>
            <a:r>
              <a:rPr spc="-260" dirty="0"/>
              <a:t> </a:t>
            </a:r>
            <a:r>
              <a:rPr spc="-5" dirty="0"/>
              <a:t>is</a:t>
            </a:r>
            <a:r>
              <a:rPr spc="-10" dirty="0"/>
              <a:t> </a:t>
            </a:r>
            <a:r>
              <a:rPr dirty="0"/>
              <a:t>studying </a:t>
            </a:r>
            <a:r>
              <a:rPr spc="-5" dirty="0"/>
              <a:t>Korean.</a:t>
            </a:r>
            <a:r>
              <a:rPr dirty="0"/>
              <a:t> </a:t>
            </a:r>
            <a:r>
              <a:rPr spc="-5" dirty="0"/>
              <a:t>If you have</a:t>
            </a:r>
            <a:r>
              <a:rPr spc="-10" dirty="0"/>
              <a:t> </a:t>
            </a:r>
            <a:r>
              <a:rPr spc="-5" dirty="0"/>
              <a:t>any questions </a:t>
            </a:r>
            <a:r>
              <a:rPr dirty="0"/>
              <a:t>or feedback, visit</a:t>
            </a:r>
            <a:r>
              <a:rPr spc="-15" dirty="0"/>
              <a:t> TalkToMeInKorean.com.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3"/>
            <a:ext cx="3469640" cy="53784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10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5" dirty="0">
                <a:solidFill>
                  <a:srgbClr val="231F20"/>
                </a:solidFill>
                <a:latin typeface="Trebuchet MS"/>
                <a:cs typeface="Trebuchet MS"/>
              </a:rPr>
              <a:t> 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5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3</a:t>
            </a:r>
            <a:r>
              <a:rPr sz="1800" spc="-3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231F20"/>
                </a:solidFill>
                <a:latin typeface="Trebuchet MS"/>
                <a:cs typeface="Trebuchet MS"/>
              </a:rPr>
              <a:t>14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8"/>
            <a:ext cx="1494465" cy="58479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67903" y="1581866"/>
            <a:ext cx="6486525" cy="7828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As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can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see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above,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when verbs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changed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into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the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form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adjectives,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the meaning can</a:t>
            </a:r>
            <a:endParaRPr sz="1200">
              <a:latin typeface="Malgun Gothic"/>
              <a:cs typeface="Malgun Gothic"/>
            </a:endParaRPr>
          </a:p>
          <a:p>
            <a:pPr marL="12700" marR="50165">
              <a:lnSpc>
                <a:spcPct val="173600"/>
              </a:lnSpc>
            </a:pP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depend on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the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context,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so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what you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have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do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just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know that the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adjective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somehow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modifying the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noun,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and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from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the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overall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context,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figure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out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what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the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adjective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part means.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5"/>
              </a:spcBef>
            </a:pPr>
            <a:endParaRPr sz="17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600" b="1" dirty="0">
                <a:solidFill>
                  <a:srgbClr val="EC008C"/>
                </a:solidFill>
                <a:latin typeface="Malgun Gothic"/>
                <a:cs typeface="Malgun Gothic"/>
              </a:rPr>
              <a:t>Conjugation</a:t>
            </a:r>
            <a:endParaRPr sz="16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98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: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Verb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stem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-는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95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(Verb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stems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ending with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ㄹ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drop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ㄹ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followed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by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-는)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adjective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part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certain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sentences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can be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longer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than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just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one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word.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5"/>
              </a:spcBef>
            </a:pPr>
            <a:endParaRPr sz="17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600" b="1" spc="-5" dirty="0">
                <a:solidFill>
                  <a:srgbClr val="EC008C"/>
                </a:solidFill>
                <a:latin typeface="Malgun Gothic"/>
                <a:cs typeface="Malgun Gothic"/>
              </a:rPr>
              <a:t>For</a:t>
            </a:r>
            <a:r>
              <a:rPr sz="1600" b="1" spc="-5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EC008C"/>
                </a:solidFill>
                <a:latin typeface="Malgun Gothic"/>
                <a:cs typeface="Malgun Gothic"/>
              </a:rPr>
              <a:t>example:</a:t>
            </a:r>
            <a:endParaRPr sz="16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98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좋아하다 [</a:t>
            </a:r>
            <a:r>
              <a:rPr sz="1200" spc="-28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jo-a-ha-da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] = 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t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li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k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e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, 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t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lo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v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95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Adjecti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v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for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m: 좋아하는 [</a:t>
            </a:r>
            <a:r>
              <a:rPr sz="1200" spc="-28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jo-a-ha-neun]</a:t>
            </a:r>
            <a:endParaRPr sz="1200">
              <a:latin typeface="Malgun Gothic"/>
              <a:cs typeface="Malgun Gothic"/>
            </a:endParaRPr>
          </a:p>
          <a:p>
            <a:pPr marL="12700" marR="2722245">
              <a:lnSpc>
                <a:spcPct val="3472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좋아하는 책 = a book that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I/you/they/someone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like(s) </a:t>
            </a:r>
            <a:r>
              <a:rPr sz="1200" spc="-409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내가(제가)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좋아하는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책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 book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that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like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(Here,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“내가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좋아하는”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is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adjective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part.)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350">
              <a:latin typeface="Malgun Gothic"/>
              <a:cs typeface="Malgun Gothic"/>
            </a:endParaRPr>
          </a:p>
          <a:p>
            <a:pPr marL="12700" marR="2607310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내가(제가) 안 좋아하는 책 = a book that I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don’t 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like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(Here,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“내가(제가)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안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좋아하는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책”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is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adjective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part.)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95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Depending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on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context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 the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use 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particles,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entire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meaning can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change.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5" dirty="0"/>
              <a:t> </a:t>
            </a:r>
            <a:r>
              <a:rPr dirty="0"/>
              <a:t>PDF </a:t>
            </a:r>
            <a:r>
              <a:rPr spc="-5" dirty="0"/>
              <a:t>is to be used along with the MP3 audio </a:t>
            </a:r>
            <a:r>
              <a:rPr dirty="0"/>
              <a:t>lesson</a:t>
            </a:r>
            <a:r>
              <a:rPr spc="-5" dirty="0"/>
              <a:t> available at</a:t>
            </a:r>
            <a:r>
              <a:rPr spc="-10" dirty="0"/>
              <a:t> </a:t>
            </a:r>
            <a:r>
              <a:rPr spc="-15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 feel free </a:t>
            </a:r>
            <a:r>
              <a:rPr spc="-5" dirty="0"/>
              <a:t>to </a:t>
            </a:r>
            <a:r>
              <a:rPr dirty="0"/>
              <a:t>share </a:t>
            </a:r>
            <a:r>
              <a:rPr spc="-20" dirty="0"/>
              <a:t>TalkToMeInKorean’s </a:t>
            </a:r>
            <a:r>
              <a:rPr dirty="0"/>
              <a:t>free </a:t>
            </a:r>
            <a:r>
              <a:rPr spc="-5" dirty="0"/>
              <a:t>Korean </a:t>
            </a:r>
            <a:r>
              <a:rPr dirty="0"/>
              <a:t>lessons </a:t>
            </a:r>
            <a:r>
              <a:rPr spc="-5" dirty="0"/>
              <a:t>and </a:t>
            </a:r>
            <a:r>
              <a:rPr dirty="0"/>
              <a:t>PDF </a:t>
            </a:r>
            <a:r>
              <a:rPr spc="-15" dirty="0"/>
              <a:t>files </a:t>
            </a:r>
            <a:r>
              <a:rPr spc="-5" dirty="0"/>
              <a:t>with anybody who </a:t>
            </a:r>
            <a:r>
              <a:rPr spc="-260" dirty="0"/>
              <a:t> </a:t>
            </a:r>
            <a:r>
              <a:rPr spc="-5" dirty="0"/>
              <a:t>is</a:t>
            </a:r>
            <a:r>
              <a:rPr spc="-10" dirty="0"/>
              <a:t> </a:t>
            </a:r>
            <a:r>
              <a:rPr dirty="0"/>
              <a:t>studying </a:t>
            </a:r>
            <a:r>
              <a:rPr spc="-5" dirty="0"/>
              <a:t>Korean.</a:t>
            </a:r>
            <a:r>
              <a:rPr dirty="0"/>
              <a:t> </a:t>
            </a:r>
            <a:r>
              <a:rPr spc="-5" dirty="0"/>
              <a:t>If you have</a:t>
            </a:r>
            <a:r>
              <a:rPr spc="-10" dirty="0"/>
              <a:t> </a:t>
            </a:r>
            <a:r>
              <a:rPr spc="-5" dirty="0"/>
              <a:t>any questions </a:t>
            </a:r>
            <a:r>
              <a:rPr dirty="0"/>
              <a:t>or feedback, visit</a:t>
            </a:r>
            <a:r>
              <a:rPr spc="-15" dirty="0"/>
              <a:t> TalkToMeInKorean.com.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6"/>
            <a:ext cx="3469640" cy="53784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10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5" dirty="0">
                <a:solidFill>
                  <a:srgbClr val="231F20"/>
                </a:solidFill>
                <a:latin typeface="Trebuchet MS"/>
                <a:cs typeface="Trebuchet MS"/>
              </a:rPr>
              <a:t> 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5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3</a:t>
            </a:r>
            <a:r>
              <a:rPr sz="1800" spc="-3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231F20"/>
                </a:solidFill>
                <a:latin typeface="Trebuchet MS"/>
                <a:cs typeface="Trebuchet MS"/>
              </a:rPr>
              <a:t>14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80"/>
            <a:ext cx="1494465" cy="58479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44500" y="1683260"/>
            <a:ext cx="6217285" cy="7828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Now you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know that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좋아하는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is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adjective form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좋아하다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 that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it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means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“that I/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someone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like(s).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But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meaning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can change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depending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on which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particle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is used.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5"/>
              </a:spcBef>
            </a:pPr>
            <a:endParaRPr sz="17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600" b="1" dirty="0">
                <a:solidFill>
                  <a:srgbClr val="00AEEF"/>
                </a:solidFill>
                <a:latin typeface="Malgun Gothic"/>
                <a:cs typeface="Malgun Gothic"/>
              </a:rPr>
              <a:t>Example:</a:t>
            </a:r>
            <a:endParaRPr sz="16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98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좋아하는 사람 [</a:t>
            </a:r>
            <a:r>
              <a:rPr sz="1200" spc="-28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jo-a-ha-neu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sa-ram]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someone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that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someone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likes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someone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like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95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민지가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좋아하는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사람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[min-ji-ga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jo-a-ha-neun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sa-ram]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someone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Minji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likes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민지를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좋아하는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사람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[min-ji-reul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jo-a-ha-neun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sa-ram]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someone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that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likes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Minji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5"/>
              </a:spcBef>
            </a:pPr>
            <a:endParaRPr sz="17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600" b="1" dirty="0">
                <a:solidFill>
                  <a:srgbClr val="EC008C"/>
                </a:solidFill>
                <a:latin typeface="Malgun Gothic"/>
                <a:cs typeface="Malgun Gothic"/>
              </a:rPr>
              <a:t>Sample</a:t>
            </a:r>
            <a:r>
              <a:rPr sz="1600" b="1" spc="-3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EC008C"/>
                </a:solidFill>
                <a:latin typeface="Malgun Gothic"/>
                <a:cs typeface="Malgun Gothic"/>
              </a:rPr>
              <a:t>sentences</a:t>
            </a:r>
            <a:endParaRPr sz="1600">
              <a:latin typeface="Malgun Gothic"/>
              <a:cs typeface="Malgun Gothic"/>
            </a:endParaRPr>
          </a:p>
          <a:p>
            <a:pPr marL="183515" indent="-171450">
              <a:lnSpc>
                <a:spcPct val="100000"/>
              </a:lnSpc>
              <a:spcBef>
                <a:spcPts val="980"/>
              </a:spcBef>
              <a:buAutoNum type="arabicPeriod"/>
              <a:tabLst>
                <a:tab pos="184150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이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노래는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제가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좋아하는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노래예요.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[i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no-rae-neun je-ga jo-a-ha-neun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no-rae-ye-yo.]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This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song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is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song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that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like.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950">
              <a:latin typeface="Malgun Gothic"/>
              <a:cs typeface="Malgun Gothic"/>
            </a:endParaRPr>
          </a:p>
          <a:p>
            <a:pPr marL="183515" indent="-171450">
              <a:lnSpc>
                <a:spcPct val="100000"/>
              </a:lnSpc>
              <a:buAutoNum type="arabicPeriod" startAt="2"/>
              <a:tabLst>
                <a:tab pos="184150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자주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먹는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한국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음식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있어요?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</a:t>
            </a:r>
            <a:r>
              <a:rPr sz="1200" spc="-27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ja-j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 meo</a:t>
            </a:r>
            <a:r>
              <a:rPr sz="1200" spc="-90" dirty="0">
                <a:solidFill>
                  <a:srgbClr val="231F20"/>
                </a:solidFill>
                <a:latin typeface="Malgun Gothic"/>
                <a:cs typeface="Malgun Gothic"/>
              </a:rPr>
              <a:t>k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-neu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 han-guk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eum-si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k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i-sseo-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y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o?]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there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any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Korean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food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that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you eat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often?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>
              <a:latin typeface="Malgun Gothic"/>
              <a:cs typeface="Malgun Gothic"/>
            </a:endParaRPr>
          </a:p>
          <a:p>
            <a:pPr marL="183515" indent="-171450">
              <a:lnSpc>
                <a:spcPct val="100000"/>
              </a:lnSpc>
              <a:spcBef>
                <a:spcPts val="5"/>
              </a:spcBef>
              <a:buAutoNum type="arabicPeriod" startAt="3"/>
              <a:tabLst>
                <a:tab pos="184150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자주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가는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카페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있어요?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</a:t>
            </a:r>
            <a:r>
              <a:rPr sz="1200" spc="-27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ja-j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ga-neu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 ka-pe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i-sseo-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y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o?]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5" dirty="0"/>
              <a:t> </a:t>
            </a:r>
            <a:r>
              <a:rPr dirty="0"/>
              <a:t>PDF </a:t>
            </a:r>
            <a:r>
              <a:rPr spc="-5" dirty="0"/>
              <a:t>is to be used along with the MP3 audio </a:t>
            </a:r>
            <a:r>
              <a:rPr dirty="0"/>
              <a:t>lesson</a:t>
            </a:r>
            <a:r>
              <a:rPr spc="-5" dirty="0"/>
              <a:t> available at</a:t>
            </a:r>
            <a:r>
              <a:rPr spc="-10" dirty="0"/>
              <a:t> </a:t>
            </a:r>
            <a:r>
              <a:rPr spc="-15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 feel free </a:t>
            </a:r>
            <a:r>
              <a:rPr spc="-5" dirty="0"/>
              <a:t>to </a:t>
            </a:r>
            <a:r>
              <a:rPr dirty="0"/>
              <a:t>share </a:t>
            </a:r>
            <a:r>
              <a:rPr spc="-20" dirty="0"/>
              <a:t>TalkToMeInKorean’s </a:t>
            </a:r>
            <a:r>
              <a:rPr dirty="0"/>
              <a:t>free </a:t>
            </a:r>
            <a:r>
              <a:rPr spc="-5" dirty="0"/>
              <a:t>Korean </a:t>
            </a:r>
            <a:r>
              <a:rPr dirty="0"/>
              <a:t>lessons </a:t>
            </a:r>
            <a:r>
              <a:rPr spc="-5" dirty="0"/>
              <a:t>and </a:t>
            </a:r>
            <a:r>
              <a:rPr dirty="0"/>
              <a:t>PDF </a:t>
            </a:r>
            <a:r>
              <a:rPr spc="-15" dirty="0"/>
              <a:t>files </a:t>
            </a:r>
            <a:r>
              <a:rPr spc="-5" dirty="0"/>
              <a:t>with anybody who </a:t>
            </a:r>
            <a:r>
              <a:rPr spc="-260" dirty="0"/>
              <a:t> </a:t>
            </a:r>
            <a:r>
              <a:rPr spc="-5" dirty="0"/>
              <a:t>is</a:t>
            </a:r>
            <a:r>
              <a:rPr spc="-10" dirty="0"/>
              <a:t> </a:t>
            </a:r>
            <a:r>
              <a:rPr dirty="0"/>
              <a:t>studying </a:t>
            </a:r>
            <a:r>
              <a:rPr spc="-5" dirty="0"/>
              <a:t>Korean.</a:t>
            </a:r>
            <a:r>
              <a:rPr dirty="0"/>
              <a:t> </a:t>
            </a:r>
            <a:r>
              <a:rPr spc="-5" dirty="0"/>
              <a:t>If you have</a:t>
            </a:r>
            <a:r>
              <a:rPr spc="-10" dirty="0"/>
              <a:t> </a:t>
            </a:r>
            <a:r>
              <a:rPr spc="-5" dirty="0"/>
              <a:t>any questions </a:t>
            </a:r>
            <a:r>
              <a:rPr dirty="0"/>
              <a:t>or feedback, visit</a:t>
            </a:r>
            <a:r>
              <a:rPr spc="-15" dirty="0"/>
              <a:t> TalkToMeInKorean.com.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6"/>
            <a:ext cx="6694170" cy="868045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10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5" dirty="0">
                <a:solidFill>
                  <a:srgbClr val="231F20"/>
                </a:solidFill>
                <a:latin typeface="Trebuchet MS"/>
                <a:cs typeface="Trebuchet MS"/>
              </a:rPr>
              <a:t> 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5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3</a:t>
            </a:r>
            <a:r>
              <a:rPr sz="1800" spc="-3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7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300">
              <a:latin typeface="Trebuchet MS"/>
              <a:cs typeface="Trebuchet MS"/>
            </a:endParaRPr>
          </a:p>
          <a:p>
            <a:pPr marL="180340">
              <a:lnSpc>
                <a:spcPct val="100000"/>
              </a:lnSpc>
            </a:pP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--&gt;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만나서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반갑습니다.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[man-na-seo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ban-gap-seum-ni-da]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meet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you so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I’m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glad.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It’s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nice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meet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you.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--&gt;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만나서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반가워요.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[man-na-seo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ban-ga-wo-yo]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I’m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glad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meet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you.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(Less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formal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than the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sentence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above)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85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</a:pPr>
            <a:r>
              <a:rPr sz="1400" b="1" dirty="0">
                <a:solidFill>
                  <a:srgbClr val="231F20"/>
                </a:solidFill>
                <a:latin typeface="Malgun Gothic"/>
                <a:cs typeface="Malgun Gothic"/>
              </a:rPr>
              <a:t>Usage</a:t>
            </a:r>
            <a:r>
              <a:rPr sz="1400" b="1" spc="-5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231F20"/>
                </a:solidFill>
                <a:latin typeface="Malgun Gothic"/>
                <a:cs typeface="Malgun Gothic"/>
              </a:rPr>
              <a:t>2</a:t>
            </a:r>
            <a:endParaRPr sz="14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19"/>
              </a:spcBef>
            </a:pP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An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action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-아/어/여서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another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action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that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takes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place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after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first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action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95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공원에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가다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(to go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park)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책을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읽다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(to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read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book)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--&gt;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공원에 가서 책을 읽을 거예요.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[gong-wo-ne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ga-seo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chae-geul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il-geul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geo-ye-yo.]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I’m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going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go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to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park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read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10" dirty="0">
                <a:solidFill>
                  <a:srgbClr val="231F20"/>
                </a:solidFill>
                <a:latin typeface="Malgun Gothic"/>
                <a:cs typeface="Malgun Gothic"/>
              </a:rPr>
              <a:t>book.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**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Note: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This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does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NOT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mean “I’m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going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the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park,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so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I’m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going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read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a 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book.”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**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Also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note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that the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tense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expressed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through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the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last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verb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here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as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well.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95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친구를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만나다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(to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meet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friend)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밥을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먹다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(to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eat)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--&gt;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친구를 만나서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밥을 먹♘어요.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[chin-gu-reul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man-na-seo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ba-beul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meo-geo-sseo-yo.]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met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friend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ate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together.</a:t>
            </a:r>
            <a:endParaRPr sz="1200">
              <a:latin typeface="Malgun Gothic"/>
              <a:cs typeface="Malgun Gothic"/>
            </a:endParaRPr>
          </a:p>
          <a:p>
            <a:pPr marL="180340" marR="34290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**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Note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that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here,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this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sentence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COULD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mean that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met a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friend so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ate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together,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but </a:t>
            </a:r>
            <a:r>
              <a:rPr sz="1200" spc="-40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in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most cases,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it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will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mean that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met a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friend AND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THEN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ate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together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after that.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5"/>
              </a:spcBef>
            </a:pP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--&gt;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친구를 만나서 밥을 먹을 거예요.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[chin-gu-reul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man-na-seo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ba-beul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meo-geul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geo-ye-yo.]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I’m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going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meet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friend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eat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together.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</a:pPr>
            <a:endParaRPr sz="185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5"/>
              </a:spcBef>
            </a:pPr>
            <a:r>
              <a:rPr sz="1400" b="1" dirty="0">
                <a:solidFill>
                  <a:srgbClr val="231F20"/>
                </a:solidFill>
                <a:latin typeface="Malgun Gothic"/>
                <a:cs typeface="Malgun Gothic"/>
              </a:rPr>
              <a:t>Usage</a:t>
            </a:r>
            <a:r>
              <a:rPr sz="1400" b="1" spc="-5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231F20"/>
                </a:solidFill>
                <a:latin typeface="Malgun Gothic"/>
                <a:cs typeface="Malgun Gothic"/>
              </a:rPr>
              <a:t>3</a:t>
            </a:r>
            <a:endParaRPr sz="14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20"/>
              </a:spcBef>
            </a:pP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An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action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-아/어/여서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purpose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or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plan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after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action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80"/>
            <a:ext cx="1494465" cy="58479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5" dirty="0"/>
              <a:t> </a:t>
            </a:r>
            <a:r>
              <a:rPr dirty="0"/>
              <a:t>PDF </a:t>
            </a:r>
            <a:r>
              <a:rPr spc="-5" dirty="0"/>
              <a:t>is to be used along with the MP3 audio </a:t>
            </a:r>
            <a:r>
              <a:rPr dirty="0"/>
              <a:t>lesson</a:t>
            </a:r>
            <a:r>
              <a:rPr spc="-5" dirty="0"/>
              <a:t> available at</a:t>
            </a:r>
            <a:r>
              <a:rPr spc="-10" dirty="0"/>
              <a:t> </a:t>
            </a:r>
            <a:r>
              <a:rPr spc="-15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 feel free </a:t>
            </a:r>
            <a:r>
              <a:rPr spc="-5" dirty="0"/>
              <a:t>to </a:t>
            </a:r>
            <a:r>
              <a:rPr dirty="0"/>
              <a:t>share </a:t>
            </a:r>
            <a:r>
              <a:rPr spc="-20" dirty="0"/>
              <a:t>TalkToMeInKorean’s </a:t>
            </a:r>
            <a:r>
              <a:rPr dirty="0"/>
              <a:t>free </a:t>
            </a:r>
            <a:r>
              <a:rPr spc="-5" dirty="0"/>
              <a:t>Korean </a:t>
            </a:r>
            <a:r>
              <a:rPr dirty="0"/>
              <a:t>lessons </a:t>
            </a:r>
            <a:r>
              <a:rPr spc="-5" dirty="0"/>
              <a:t>and </a:t>
            </a:r>
            <a:r>
              <a:rPr dirty="0"/>
              <a:t>PDF </a:t>
            </a:r>
            <a:r>
              <a:rPr spc="-15" dirty="0"/>
              <a:t>files </a:t>
            </a:r>
            <a:r>
              <a:rPr spc="-5" dirty="0"/>
              <a:t>with anybody who </a:t>
            </a:r>
            <a:r>
              <a:rPr spc="-260" dirty="0"/>
              <a:t> </a:t>
            </a:r>
            <a:r>
              <a:rPr spc="-5" dirty="0"/>
              <a:t>is</a:t>
            </a:r>
            <a:r>
              <a:rPr spc="-10" dirty="0"/>
              <a:t> </a:t>
            </a:r>
            <a:r>
              <a:rPr dirty="0"/>
              <a:t>studying </a:t>
            </a:r>
            <a:r>
              <a:rPr spc="-5" dirty="0"/>
              <a:t>Korean.</a:t>
            </a:r>
            <a:r>
              <a:rPr dirty="0"/>
              <a:t> </a:t>
            </a:r>
            <a:r>
              <a:rPr spc="-5" dirty="0"/>
              <a:t>If you have</a:t>
            </a:r>
            <a:r>
              <a:rPr spc="-10" dirty="0"/>
              <a:t> </a:t>
            </a:r>
            <a:r>
              <a:rPr spc="-5" dirty="0"/>
              <a:t>any questions </a:t>
            </a:r>
            <a:r>
              <a:rPr dirty="0"/>
              <a:t>or feedback, visit</a:t>
            </a:r>
            <a:r>
              <a:rPr spc="-15" dirty="0"/>
              <a:t> TalkToMeInKorean.com.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6"/>
            <a:ext cx="4912995" cy="743204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10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5" dirty="0">
                <a:solidFill>
                  <a:srgbClr val="231F20"/>
                </a:solidFill>
                <a:latin typeface="Trebuchet MS"/>
                <a:cs typeface="Trebuchet MS"/>
              </a:rPr>
              <a:t> 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5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3</a:t>
            </a:r>
            <a:r>
              <a:rPr sz="1800" spc="-3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231F20"/>
                </a:solidFill>
                <a:latin typeface="Trebuchet MS"/>
                <a:cs typeface="Trebuchet MS"/>
              </a:rPr>
              <a:t>14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2450">
              <a:latin typeface="Trebuchet MS"/>
              <a:cs typeface="Trebuchet MS"/>
            </a:endParaRPr>
          </a:p>
          <a:p>
            <a:pPr marL="180340">
              <a:lnSpc>
                <a:spcPct val="100000"/>
              </a:lnSpc>
              <a:spcBef>
                <a:spcPts val="5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there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cafe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that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you go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often?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>
              <a:latin typeface="Malgun Gothic"/>
              <a:cs typeface="Malgun Gothic"/>
            </a:endParaRPr>
          </a:p>
          <a:p>
            <a:pPr marL="351155" indent="-171450">
              <a:lnSpc>
                <a:spcPct val="100000"/>
              </a:lnSpc>
              <a:buAutoNum type="arabicPeriod" startAt="4"/>
              <a:tabLst>
                <a:tab pos="351790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요즘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좋아하는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가수는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누구예요?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[yo-jeum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jo-a-ha-neun ga-su-neun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nu-gu-ye-yo?]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Which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singer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do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you like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these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days?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950">
              <a:latin typeface="Malgun Gothic"/>
              <a:cs typeface="Malgun Gothic"/>
            </a:endParaRPr>
          </a:p>
          <a:p>
            <a:pPr marL="351155" indent="-171450">
              <a:lnSpc>
                <a:spcPct val="100000"/>
              </a:lnSpc>
              <a:buAutoNum type="arabicPeriod" startAt="5"/>
              <a:tabLst>
                <a:tab pos="351790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요즘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공부하고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있는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외국어는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일본어예요.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[yo-jeum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gong-bu-ha-go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it-neun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oe-gu-geo-neun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il-bo-neo-ye-yo.]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foreign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language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am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studying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these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day is Japanese.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950">
              <a:latin typeface="Malgun Gothic"/>
              <a:cs typeface="Malgun Gothic"/>
            </a:endParaRPr>
          </a:p>
          <a:p>
            <a:pPr marL="351155" indent="-171450">
              <a:lnSpc>
                <a:spcPct val="100000"/>
              </a:lnSpc>
              <a:buAutoNum type="arabicPeriod" startAt="6"/>
              <a:tabLst>
                <a:tab pos="351790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눈이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오는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날에는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영화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보고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싶어요.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[nu-ni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o-neun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na-re-neun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yeong-hwa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bo-go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si-peo-yo.]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On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day when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it snows,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want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to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see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movie.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>
              <a:latin typeface="Malgun Gothic"/>
              <a:cs typeface="Malgun Gothic"/>
            </a:endParaRPr>
          </a:p>
          <a:p>
            <a:pPr marL="351155" indent="-171450">
              <a:lnSpc>
                <a:spcPct val="100000"/>
              </a:lnSpc>
              <a:spcBef>
                <a:spcPts val="5"/>
              </a:spcBef>
              <a:buAutoNum type="arabicPeriod" startAt="7"/>
              <a:tabLst>
                <a:tab pos="351790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저기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있는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사람,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아는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사람이에요?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</a:t>
            </a:r>
            <a:r>
              <a:rPr sz="1200" spc="-27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jeo-g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sz="1200" spc="-75" dirty="0">
                <a:solidFill>
                  <a:srgbClr val="231F20"/>
                </a:solidFill>
                <a:latin typeface="Malgun Gothic"/>
                <a:cs typeface="Malgun Gothic"/>
              </a:rPr>
              <a:t>t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-neu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sa-ram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, a-neun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sa-ra-mi-e-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y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o?]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That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person who is over there,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is it someone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that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you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know?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>
              <a:latin typeface="Malgun Gothic"/>
              <a:cs typeface="Malgun Gothic"/>
            </a:endParaRPr>
          </a:p>
          <a:p>
            <a:pPr marL="351155" indent="-171450">
              <a:lnSpc>
                <a:spcPct val="100000"/>
              </a:lnSpc>
              <a:buAutoNum type="arabicPeriod" startAt="8"/>
              <a:tabLst>
                <a:tab pos="351790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배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고픈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사람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(있어요)?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[bae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go-peun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sa-ram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(i-sseo-yo)?]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Anybody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(who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is)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hungry?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80"/>
            <a:ext cx="1494465" cy="58479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5" dirty="0"/>
              <a:t> </a:t>
            </a:r>
            <a:r>
              <a:rPr dirty="0"/>
              <a:t>PDF </a:t>
            </a:r>
            <a:r>
              <a:rPr spc="-5" dirty="0"/>
              <a:t>is to be used along with the MP3 audio </a:t>
            </a:r>
            <a:r>
              <a:rPr dirty="0"/>
              <a:t>lesson</a:t>
            </a:r>
            <a:r>
              <a:rPr spc="-5" dirty="0"/>
              <a:t> available at</a:t>
            </a:r>
            <a:r>
              <a:rPr spc="-10" dirty="0"/>
              <a:t> </a:t>
            </a:r>
            <a:r>
              <a:rPr spc="-15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 feel free </a:t>
            </a:r>
            <a:r>
              <a:rPr spc="-5" dirty="0"/>
              <a:t>to </a:t>
            </a:r>
            <a:r>
              <a:rPr dirty="0"/>
              <a:t>share </a:t>
            </a:r>
            <a:r>
              <a:rPr spc="-20" dirty="0"/>
              <a:t>TalkToMeInKorean’s </a:t>
            </a:r>
            <a:r>
              <a:rPr dirty="0"/>
              <a:t>free </a:t>
            </a:r>
            <a:r>
              <a:rPr spc="-5" dirty="0"/>
              <a:t>Korean </a:t>
            </a:r>
            <a:r>
              <a:rPr dirty="0"/>
              <a:t>lessons </a:t>
            </a:r>
            <a:r>
              <a:rPr spc="-5" dirty="0"/>
              <a:t>and </a:t>
            </a:r>
            <a:r>
              <a:rPr dirty="0"/>
              <a:t>PDF </a:t>
            </a:r>
            <a:r>
              <a:rPr spc="-15" dirty="0"/>
              <a:t>files </a:t>
            </a:r>
            <a:r>
              <a:rPr spc="-5" dirty="0"/>
              <a:t>with anybody who </a:t>
            </a:r>
            <a:r>
              <a:rPr spc="-260" dirty="0"/>
              <a:t> </a:t>
            </a:r>
            <a:r>
              <a:rPr spc="-5" dirty="0"/>
              <a:t>is</a:t>
            </a:r>
            <a:r>
              <a:rPr spc="-10" dirty="0"/>
              <a:t> </a:t>
            </a:r>
            <a:r>
              <a:rPr dirty="0"/>
              <a:t>studying </a:t>
            </a:r>
            <a:r>
              <a:rPr spc="-5" dirty="0"/>
              <a:t>Korean.</a:t>
            </a:r>
            <a:r>
              <a:rPr dirty="0"/>
              <a:t> </a:t>
            </a:r>
            <a:r>
              <a:rPr spc="-5" dirty="0"/>
              <a:t>If you have</a:t>
            </a:r>
            <a:r>
              <a:rPr spc="-10" dirty="0"/>
              <a:t> </a:t>
            </a:r>
            <a:r>
              <a:rPr spc="-5" dirty="0"/>
              <a:t>any questions </a:t>
            </a:r>
            <a:r>
              <a:rPr dirty="0"/>
              <a:t>or feedback, visit</a:t>
            </a:r>
            <a:r>
              <a:rPr spc="-15" dirty="0"/>
              <a:t> TalkToMeInKorean.com.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5"/>
            <a:ext cx="6645275" cy="863092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10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5" dirty="0">
                <a:solidFill>
                  <a:srgbClr val="231F20"/>
                </a:solidFill>
                <a:latin typeface="Trebuchet MS"/>
                <a:cs typeface="Trebuchet MS"/>
              </a:rPr>
              <a:t> 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5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3</a:t>
            </a:r>
            <a:r>
              <a:rPr sz="1800" spc="-3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231F20"/>
                </a:solidFill>
                <a:latin typeface="Trebuchet MS"/>
                <a:cs typeface="Trebuchet MS"/>
              </a:rPr>
              <a:t>15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>
              <a:latin typeface="Trebuchet MS"/>
              <a:cs typeface="Trebuchet MS"/>
            </a:endParaRPr>
          </a:p>
          <a:p>
            <a:pPr marL="153035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안녕하세요!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Welcome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back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to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another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lesson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on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conjunctions!</a:t>
            </a:r>
            <a:endParaRPr sz="1200">
              <a:latin typeface="Malgun Gothic"/>
              <a:cs typeface="Malgun Gothic"/>
            </a:endParaRPr>
          </a:p>
          <a:p>
            <a:pPr marL="153035">
              <a:lnSpc>
                <a:spcPct val="100000"/>
              </a:lnSpc>
              <a:spcBef>
                <a:spcPts val="660"/>
              </a:spcBef>
            </a:pP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Today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we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introducing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a conjunction that means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“</a:t>
            </a:r>
            <a:r>
              <a:rPr sz="1600" b="1" spc="-5" dirty="0">
                <a:solidFill>
                  <a:srgbClr val="EC008C"/>
                </a:solidFill>
                <a:latin typeface="Malgun Gothic"/>
                <a:cs typeface="Malgun Gothic"/>
              </a:rPr>
              <a:t>in that case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”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or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“</a:t>
            </a:r>
            <a:r>
              <a:rPr sz="1600" b="1" spc="-5" dirty="0">
                <a:solidFill>
                  <a:srgbClr val="EC008C"/>
                </a:solidFill>
                <a:latin typeface="Malgun Gothic"/>
                <a:cs typeface="Malgun Gothic"/>
              </a:rPr>
              <a:t>if </a:t>
            </a:r>
            <a:r>
              <a:rPr sz="1600" b="1" spc="-20" dirty="0">
                <a:solidFill>
                  <a:srgbClr val="EC008C"/>
                </a:solidFill>
                <a:latin typeface="Malgun Gothic"/>
                <a:cs typeface="Malgun Gothic"/>
              </a:rPr>
              <a:t>so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”.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85"/>
              </a:spcBef>
            </a:pPr>
            <a:endParaRPr sz="1650">
              <a:latin typeface="Malgun Gothic"/>
              <a:cs typeface="Malgun Gothic"/>
            </a:endParaRPr>
          </a:p>
          <a:p>
            <a:pPr marL="153035">
              <a:lnSpc>
                <a:spcPct val="100000"/>
              </a:lnSpc>
            </a:pPr>
            <a:r>
              <a:rPr sz="1600" b="1" dirty="0">
                <a:solidFill>
                  <a:srgbClr val="EC008C"/>
                </a:solidFill>
                <a:latin typeface="Malgun Gothic"/>
                <a:cs typeface="Malgun Gothic"/>
              </a:rPr>
              <a:t>그러면</a:t>
            </a:r>
            <a:r>
              <a:rPr sz="1600" b="1" spc="-5" dirty="0">
                <a:solidFill>
                  <a:srgbClr val="EC008C"/>
                </a:solidFill>
                <a:latin typeface="Malgun Gothic"/>
                <a:cs typeface="Malgun Gothic"/>
              </a:rPr>
              <a:t> [geu-reo-myeon] </a:t>
            </a:r>
            <a:r>
              <a:rPr sz="1600" b="1" dirty="0">
                <a:solidFill>
                  <a:srgbClr val="EC008C"/>
                </a:solidFill>
                <a:latin typeface="Malgun Gothic"/>
                <a:cs typeface="Malgun Gothic"/>
              </a:rPr>
              <a:t>=</a:t>
            </a:r>
            <a:r>
              <a:rPr sz="1600" b="1" spc="-1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EC008C"/>
                </a:solidFill>
                <a:latin typeface="Malgun Gothic"/>
                <a:cs typeface="Malgun Gothic"/>
              </a:rPr>
              <a:t>in</a:t>
            </a:r>
            <a:r>
              <a:rPr sz="1600" b="1" spc="-1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EC008C"/>
                </a:solidFill>
                <a:latin typeface="Malgun Gothic"/>
                <a:cs typeface="Malgun Gothic"/>
              </a:rPr>
              <a:t>that case,</a:t>
            </a:r>
            <a:r>
              <a:rPr sz="1600" b="1" spc="-1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EC008C"/>
                </a:solidFill>
                <a:latin typeface="Malgun Gothic"/>
                <a:cs typeface="Malgun Gothic"/>
              </a:rPr>
              <a:t>if</a:t>
            </a:r>
            <a:r>
              <a:rPr sz="1600" b="1" spc="-1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EC008C"/>
                </a:solidFill>
                <a:latin typeface="Malgun Gothic"/>
                <a:cs typeface="Malgun Gothic"/>
              </a:rPr>
              <a:t>so,</a:t>
            </a:r>
            <a:r>
              <a:rPr sz="1600" b="1" spc="-5" dirty="0">
                <a:solidFill>
                  <a:srgbClr val="EC008C"/>
                </a:solidFill>
                <a:latin typeface="Malgun Gothic"/>
                <a:cs typeface="Malgun Gothic"/>
              </a:rPr>
              <a:t> then</a:t>
            </a:r>
            <a:endParaRPr sz="16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</a:pPr>
            <a:endParaRPr sz="1700">
              <a:latin typeface="Malgun Gothic"/>
              <a:cs typeface="Malgun Gothic"/>
            </a:endParaRPr>
          </a:p>
          <a:p>
            <a:pPr marL="153035">
              <a:lnSpc>
                <a:spcPct val="100000"/>
              </a:lnSpc>
            </a:pP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Do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remember </a:t>
            </a:r>
            <a:r>
              <a:rPr sz="1600" b="1" spc="-5" dirty="0">
                <a:solidFill>
                  <a:srgbClr val="00AEEF"/>
                </a:solidFill>
                <a:latin typeface="Malgun Gothic"/>
                <a:cs typeface="Malgun Gothic"/>
              </a:rPr>
              <a:t>-(으)면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?</a:t>
            </a:r>
            <a:endParaRPr sz="1200">
              <a:latin typeface="Malgun Gothic"/>
              <a:cs typeface="Malgun Gothic"/>
            </a:endParaRPr>
          </a:p>
          <a:p>
            <a:pPr marL="153035">
              <a:lnSpc>
                <a:spcPct val="100000"/>
              </a:lnSpc>
              <a:spcBef>
                <a:spcPts val="980"/>
              </a:spcBef>
            </a:pP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Yes,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we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introduced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it in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Level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2 Lesson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23.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>
              <a:latin typeface="Malgun Gothic"/>
              <a:cs typeface="Malgun Gothic"/>
            </a:endParaRPr>
          </a:p>
          <a:p>
            <a:pPr marL="153035">
              <a:lnSpc>
                <a:spcPct val="100000"/>
              </a:lnSpc>
              <a:spcBef>
                <a:spcPts val="5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만약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-(으)면 or -(으)면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means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10" dirty="0">
                <a:solidFill>
                  <a:srgbClr val="231F20"/>
                </a:solidFill>
                <a:latin typeface="Malgun Gothic"/>
                <a:cs typeface="Malgun Gothic"/>
              </a:rPr>
              <a:t>“if”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or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“in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case”.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>
              <a:latin typeface="Malgun Gothic"/>
              <a:cs typeface="Malgun Gothic"/>
            </a:endParaRPr>
          </a:p>
          <a:p>
            <a:pPr marL="153035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그러면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is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combination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그렇다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[geu-reot-ta],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which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means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“to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so”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-면.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80"/>
              </a:spcBef>
            </a:pPr>
            <a:endParaRPr sz="1700">
              <a:latin typeface="Malgun Gothic"/>
              <a:cs typeface="Malgun Gothic"/>
            </a:endParaRPr>
          </a:p>
          <a:p>
            <a:pPr marL="153035">
              <a:lnSpc>
                <a:spcPct val="100000"/>
              </a:lnSpc>
            </a:pPr>
            <a:r>
              <a:rPr sz="1600" b="1" dirty="0">
                <a:solidFill>
                  <a:srgbClr val="EC008C"/>
                </a:solidFill>
                <a:latin typeface="Malgun Gothic"/>
                <a:cs typeface="Malgun Gothic"/>
              </a:rPr>
              <a:t>A</a:t>
            </a:r>
            <a:r>
              <a:rPr sz="1600" b="1" spc="-2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600" b="1" spc="5" dirty="0">
                <a:solidFill>
                  <a:srgbClr val="EC008C"/>
                </a:solidFill>
                <a:latin typeface="Malgun Gothic"/>
                <a:cs typeface="Malgun Gothic"/>
              </a:rPr>
              <a:t>shorter</a:t>
            </a:r>
            <a:r>
              <a:rPr sz="1600" b="1" spc="-1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EC008C"/>
                </a:solidFill>
                <a:latin typeface="Malgun Gothic"/>
                <a:cs typeface="Malgun Gothic"/>
              </a:rPr>
              <a:t>version</a:t>
            </a:r>
            <a:r>
              <a:rPr sz="1600" b="1" spc="-15" dirty="0">
                <a:solidFill>
                  <a:srgbClr val="EC008C"/>
                </a:solidFill>
                <a:latin typeface="Malgun Gothic"/>
                <a:cs typeface="Malgun Gothic"/>
              </a:rPr>
              <a:t> of </a:t>
            </a:r>
            <a:r>
              <a:rPr sz="1600" b="1" dirty="0">
                <a:solidFill>
                  <a:srgbClr val="EC008C"/>
                </a:solidFill>
                <a:latin typeface="Malgun Gothic"/>
                <a:cs typeface="Malgun Gothic"/>
              </a:rPr>
              <a:t>그러면</a:t>
            </a:r>
            <a:endParaRPr sz="1600">
              <a:latin typeface="Malgun Gothic"/>
              <a:cs typeface="Malgun Gothic"/>
            </a:endParaRPr>
          </a:p>
          <a:p>
            <a:pPr marL="153035" marR="5080">
              <a:lnSpc>
                <a:spcPts val="2500"/>
              </a:lnSpc>
              <a:spcBef>
                <a:spcPts val="18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spoken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Korean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(and 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very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often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also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casual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written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Korean),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instead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saying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그러면, 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people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just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use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the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shortened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form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그럼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[geu-reom].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Try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not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confuse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it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with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그런 [geu- </a:t>
            </a:r>
            <a:r>
              <a:rPr sz="1200" spc="-409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reon],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which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means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“such”.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85"/>
              </a:spcBef>
            </a:pPr>
            <a:endParaRPr sz="1550">
              <a:latin typeface="Malgun Gothic"/>
              <a:cs typeface="Malgun Gothic"/>
            </a:endParaRPr>
          </a:p>
          <a:p>
            <a:pPr marL="153035">
              <a:lnSpc>
                <a:spcPct val="100000"/>
              </a:lnSpc>
              <a:spcBef>
                <a:spcPts val="5"/>
              </a:spcBef>
            </a:pPr>
            <a:r>
              <a:rPr sz="1600" b="1" dirty="0">
                <a:solidFill>
                  <a:srgbClr val="EC008C"/>
                </a:solidFill>
                <a:latin typeface="Malgun Gothic"/>
                <a:cs typeface="Malgun Gothic"/>
              </a:rPr>
              <a:t>Sample</a:t>
            </a:r>
            <a:r>
              <a:rPr sz="1600" b="1" spc="-3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EC008C"/>
                </a:solidFill>
                <a:latin typeface="Malgun Gothic"/>
                <a:cs typeface="Malgun Gothic"/>
              </a:rPr>
              <a:t>sentences</a:t>
            </a:r>
            <a:endParaRPr sz="1600">
              <a:latin typeface="Malgun Gothic"/>
              <a:cs typeface="Malgun Gothic"/>
            </a:endParaRPr>
          </a:p>
          <a:p>
            <a:pPr marL="323850" indent="-171450">
              <a:lnSpc>
                <a:spcPct val="100000"/>
              </a:lnSpc>
              <a:spcBef>
                <a:spcPts val="980"/>
              </a:spcBef>
              <a:buAutoNum type="arabicPeriod"/>
              <a:tabLst>
                <a:tab pos="32448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그러면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이거는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뭐예요?</a:t>
            </a:r>
            <a:endParaRPr sz="1200">
              <a:latin typeface="Malgun Gothic"/>
              <a:cs typeface="Malgun Gothic"/>
            </a:endParaRPr>
          </a:p>
          <a:p>
            <a:pPr marL="153035">
              <a:lnSpc>
                <a:spcPct val="100000"/>
              </a:lnSpc>
              <a:spcBef>
                <a:spcPts val="1060"/>
              </a:spcBef>
            </a:pP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[geu-reo-myeon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i-geo-neun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mwo-ye-yo?]</a:t>
            </a:r>
            <a:endParaRPr sz="1200">
              <a:latin typeface="Malgun Gothic"/>
              <a:cs typeface="Malgun Gothic"/>
            </a:endParaRPr>
          </a:p>
          <a:p>
            <a:pPr marL="153035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Then,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what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THIS?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>
              <a:latin typeface="Malgun Gothic"/>
              <a:cs typeface="Malgun Gothic"/>
            </a:endParaRPr>
          </a:p>
          <a:p>
            <a:pPr marL="323850" indent="-171450">
              <a:lnSpc>
                <a:spcPct val="100000"/>
              </a:lnSpc>
              <a:buAutoNum type="arabicPeriod" startAt="2"/>
              <a:tabLst>
                <a:tab pos="32448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지금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바빠요?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그럼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언제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안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바빠요?</a:t>
            </a:r>
            <a:endParaRPr sz="1200">
              <a:latin typeface="Malgun Gothic"/>
              <a:cs typeface="Malgun Gothic"/>
            </a:endParaRPr>
          </a:p>
          <a:p>
            <a:pPr marL="153035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</a:t>
            </a:r>
            <a:r>
              <a:rPr sz="1200" spc="-27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ji-geum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ba-ppa-yo?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geu-reom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eon-je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ba-ppa-yo?]</a:t>
            </a:r>
            <a:endParaRPr sz="1200">
              <a:latin typeface="Malgun Gothic"/>
              <a:cs typeface="Malgun Gothic"/>
            </a:endParaRPr>
          </a:p>
          <a:p>
            <a:pPr marL="153035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You’re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busy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now?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Then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WHEN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are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you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not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busy?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9"/>
            <a:ext cx="1494465" cy="58479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5" dirty="0"/>
              <a:t> </a:t>
            </a:r>
            <a:r>
              <a:rPr dirty="0"/>
              <a:t>PDF </a:t>
            </a:r>
            <a:r>
              <a:rPr spc="-5" dirty="0"/>
              <a:t>is to be used along with the MP3 audio </a:t>
            </a:r>
            <a:r>
              <a:rPr dirty="0"/>
              <a:t>lesson</a:t>
            </a:r>
            <a:r>
              <a:rPr spc="-5" dirty="0"/>
              <a:t> available at</a:t>
            </a:r>
            <a:r>
              <a:rPr spc="-10" dirty="0"/>
              <a:t> </a:t>
            </a:r>
            <a:r>
              <a:rPr spc="-15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 feel free </a:t>
            </a:r>
            <a:r>
              <a:rPr spc="-5" dirty="0"/>
              <a:t>to </a:t>
            </a:r>
            <a:r>
              <a:rPr dirty="0"/>
              <a:t>share </a:t>
            </a:r>
            <a:r>
              <a:rPr spc="-20" dirty="0"/>
              <a:t>TalkToMeInKorean’s </a:t>
            </a:r>
            <a:r>
              <a:rPr dirty="0"/>
              <a:t>free </a:t>
            </a:r>
            <a:r>
              <a:rPr spc="-5" dirty="0"/>
              <a:t>Korean </a:t>
            </a:r>
            <a:r>
              <a:rPr dirty="0"/>
              <a:t>lessons </a:t>
            </a:r>
            <a:r>
              <a:rPr spc="-5" dirty="0"/>
              <a:t>and </a:t>
            </a:r>
            <a:r>
              <a:rPr dirty="0"/>
              <a:t>PDF </a:t>
            </a:r>
            <a:r>
              <a:rPr spc="-15" dirty="0"/>
              <a:t>files </a:t>
            </a:r>
            <a:r>
              <a:rPr spc="-5" dirty="0"/>
              <a:t>with anybody who </a:t>
            </a:r>
            <a:r>
              <a:rPr spc="-260" dirty="0"/>
              <a:t> </a:t>
            </a:r>
            <a:r>
              <a:rPr spc="-5" dirty="0"/>
              <a:t>is</a:t>
            </a:r>
            <a:r>
              <a:rPr spc="-10" dirty="0"/>
              <a:t> </a:t>
            </a:r>
            <a:r>
              <a:rPr dirty="0"/>
              <a:t>studying </a:t>
            </a:r>
            <a:r>
              <a:rPr spc="-5" dirty="0"/>
              <a:t>Korean.</a:t>
            </a:r>
            <a:r>
              <a:rPr dirty="0"/>
              <a:t> </a:t>
            </a:r>
            <a:r>
              <a:rPr spc="-5" dirty="0"/>
              <a:t>If you have</a:t>
            </a:r>
            <a:r>
              <a:rPr spc="-10" dirty="0"/>
              <a:t> </a:t>
            </a:r>
            <a:r>
              <a:rPr spc="-5" dirty="0"/>
              <a:t>any questions </a:t>
            </a:r>
            <a:r>
              <a:rPr dirty="0"/>
              <a:t>or feedback, visit</a:t>
            </a:r>
            <a:r>
              <a:rPr spc="-15" dirty="0"/>
              <a:t> TalkToMeInKorean.com.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3"/>
            <a:ext cx="5371465" cy="427545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10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5" dirty="0">
                <a:solidFill>
                  <a:srgbClr val="231F20"/>
                </a:solidFill>
                <a:latin typeface="Trebuchet MS"/>
                <a:cs typeface="Trebuchet MS"/>
              </a:rPr>
              <a:t> 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5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3</a:t>
            </a:r>
            <a:r>
              <a:rPr sz="1800" spc="-3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231F20"/>
                </a:solidFill>
                <a:latin typeface="Trebuchet MS"/>
                <a:cs typeface="Trebuchet MS"/>
              </a:rPr>
              <a:t>15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550">
              <a:latin typeface="Trebuchet MS"/>
              <a:cs typeface="Trebuchet MS"/>
            </a:endParaRPr>
          </a:p>
          <a:p>
            <a:pPr marL="374650" indent="-172085">
              <a:lnSpc>
                <a:spcPct val="100000"/>
              </a:lnSpc>
              <a:buAutoNum type="arabicPeriod" startAt="3"/>
              <a:tabLst>
                <a:tab pos="37528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한국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음식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좋아해요?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그러면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김밥도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좋아해요?</a:t>
            </a:r>
            <a:endParaRPr sz="1200">
              <a:latin typeface="Malgun Gothic"/>
              <a:cs typeface="Malgun Gothic"/>
            </a:endParaRPr>
          </a:p>
          <a:p>
            <a:pPr marL="2032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[han-guk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eum-sik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jo-a-hae-yo?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geu-reo-myeon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gim-bap-do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jo-a-hae-yo?]</a:t>
            </a:r>
            <a:endParaRPr sz="1200">
              <a:latin typeface="Malgun Gothic"/>
              <a:cs typeface="Malgun Gothic"/>
            </a:endParaRPr>
          </a:p>
          <a:p>
            <a:pPr marL="2032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Do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you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like Korean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food?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Then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do you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like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kimbap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too?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950">
              <a:latin typeface="Malgun Gothic"/>
              <a:cs typeface="Malgun Gothic"/>
            </a:endParaRPr>
          </a:p>
          <a:p>
            <a:pPr marL="374650" indent="-172085">
              <a:lnSpc>
                <a:spcPct val="100000"/>
              </a:lnSpc>
              <a:buAutoNum type="arabicPeriod" startAt="4"/>
              <a:tabLst>
                <a:tab pos="37528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진짜요?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그럼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이제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어떻게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해요?</a:t>
            </a:r>
            <a:endParaRPr sz="1200">
              <a:latin typeface="Malgun Gothic"/>
              <a:cs typeface="Malgun Gothic"/>
            </a:endParaRPr>
          </a:p>
          <a:p>
            <a:pPr marL="2032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</a:t>
            </a:r>
            <a:r>
              <a:rPr sz="1200" spc="-27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jin-</a:t>
            </a:r>
            <a:r>
              <a:rPr sz="1200" spc="20" dirty="0">
                <a:solidFill>
                  <a:srgbClr val="231F20"/>
                </a:solidFill>
                <a:latin typeface="Malgun Gothic"/>
                <a:cs typeface="Malgun Gothic"/>
              </a:rPr>
              <a:t>j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ja-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y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o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?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geu-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r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eo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i-j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eo-t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t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eo-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k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 hae-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y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o?]</a:t>
            </a:r>
            <a:endParaRPr sz="1200">
              <a:latin typeface="Malgun Gothic"/>
              <a:cs typeface="Malgun Gothic"/>
            </a:endParaRPr>
          </a:p>
          <a:p>
            <a:pPr marL="2032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Really?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If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so, what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do we do now?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950">
              <a:latin typeface="Malgun Gothic"/>
              <a:cs typeface="Malgun Gothic"/>
            </a:endParaRPr>
          </a:p>
          <a:p>
            <a:pPr marL="374650" indent="-172085">
              <a:lnSpc>
                <a:spcPct val="100000"/>
              </a:lnSpc>
              <a:buAutoNum type="arabicPeriod" startAt="5"/>
              <a:tabLst>
                <a:tab pos="37528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그럼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이거는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어때요?</a:t>
            </a:r>
            <a:endParaRPr sz="1200">
              <a:latin typeface="Malgun Gothic"/>
              <a:cs typeface="Malgun Gothic"/>
            </a:endParaRPr>
          </a:p>
          <a:p>
            <a:pPr marL="203200">
              <a:lnSpc>
                <a:spcPct val="100000"/>
              </a:lnSpc>
              <a:spcBef>
                <a:spcPts val="1060"/>
              </a:spcBef>
            </a:pP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[geu-reom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i-geo-neun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eo-ttae-yo?]</a:t>
            </a:r>
            <a:endParaRPr sz="1200">
              <a:latin typeface="Malgun Gothic"/>
              <a:cs typeface="Malgun Gothic"/>
            </a:endParaRPr>
          </a:p>
          <a:p>
            <a:pPr marL="2032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Then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how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about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this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one?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8"/>
            <a:ext cx="1494465" cy="58479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5" dirty="0"/>
              <a:t> </a:t>
            </a:r>
            <a:r>
              <a:rPr dirty="0"/>
              <a:t>PDF </a:t>
            </a:r>
            <a:r>
              <a:rPr spc="-5" dirty="0"/>
              <a:t>is to be used along with the MP3 audio </a:t>
            </a:r>
            <a:r>
              <a:rPr dirty="0"/>
              <a:t>lesson</a:t>
            </a:r>
            <a:r>
              <a:rPr spc="-5" dirty="0"/>
              <a:t> available at</a:t>
            </a:r>
            <a:r>
              <a:rPr spc="-10" dirty="0"/>
              <a:t> </a:t>
            </a:r>
            <a:r>
              <a:rPr spc="-15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 feel free </a:t>
            </a:r>
            <a:r>
              <a:rPr spc="-5" dirty="0"/>
              <a:t>to </a:t>
            </a:r>
            <a:r>
              <a:rPr dirty="0"/>
              <a:t>share </a:t>
            </a:r>
            <a:r>
              <a:rPr spc="-20" dirty="0"/>
              <a:t>TalkToMeInKorean’s </a:t>
            </a:r>
            <a:r>
              <a:rPr dirty="0"/>
              <a:t>free </a:t>
            </a:r>
            <a:r>
              <a:rPr spc="-5" dirty="0"/>
              <a:t>Korean </a:t>
            </a:r>
            <a:r>
              <a:rPr dirty="0"/>
              <a:t>lessons </a:t>
            </a:r>
            <a:r>
              <a:rPr spc="-5" dirty="0"/>
              <a:t>and </a:t>
            </a:r>
            <a:r>
              <a:rPr dirty="0"/>
              <a:t>PDF </a:t>
            </a:r>
            <a:r>
              <a:rPr spc="-15" dirty="0"/>
              <a:t>files </a:t>
            </a:r>
            <a:r>
              <a:rPr spc="-5" dirty="0"/>
              <a:t>with anybody who </a:t>
            </a:r>
            <a:r>
              <a:rPr spc="-260" dirty="0"/>
              <a:t> </a:t>
            </a:r>
            <a:r>
              <a:rPr spc="-5" dirty="0"/>
              <a:t>is</a:t>
            </a:r>
            <a:r>
              <a:rPr spc="-10" dirty="0"/>
              <a:t> </a:t>
            </a:r>
            <a:r>
              <a:rPr dirty="0"/>
              <a:t>studying </a:t>
            </a:r>
            <a:r>
              <a:rPr spc="-5" dirty="0"/>
              <a:t>Korean.</a:t>
            </a:r>
            <a:r>
              <a:rPr dirty="0"/>
              <a:t> </a:t>
            </a:r>
            <a:r>
              <a:rPr spc="-5" dirty="0"/>
              <a:t>If you have</a:t>
            </a:r>
            <a:r>
              <a:rPr spc="-10" dirty="0"/>
              <a:t> </a:t>
            </a:r>
            <a:r>
              <a:rPr spc="-5" dirty="0"/>
              <a:t>any questions </a:t>
            </a:r>
            <a:r>
              <a:rPr dirty="0"/>
              <a:t>or feedback, visit</a:t>
            </a:r>
            <a:r>
              <a:rPr spc="-15" dirty="0"/>
              <a:t> TalkToMeInKorean.com.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5"/>
            <a:ext cx="6881495" cy="894842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10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5" dirty="0">
                <a:solidFill>
                  <a:srgbClr val="231F20"/>
                </a:solidFill>
                <a:latin typeface="Trebuchet MS"/>
                <a:cs typeface="Trebuchet MS"/>
              </a:rPr>
              <a:t> 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5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3</a:t>
            </a:r>
            <a:r>
              <a:rPr sz="1800" spc="-3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231F20"/>
                </a:solidFill>
                <a:latin typeface="Trebuchet MS"/>
                <a:cs typeface="Trebuchet MS"/>
              </a:rPr>
              <a:t>16</a:t>
            </a:r>
            <a:endParaRPr sz="1800">
              <a:latin typeface="Trebuchet MS"/>
              <a:cs typeface="Trebuchet MS"/>
            </a:endParaRPr>
          </a:p>
          <a:p>
            <a:pPr marL="153035" marR="124460">
              <a:lnSpc>
                <a:spcPct val="173600"/>
              </a:lnSpc>
              <a:spcBef>
                <a:spcPts val="1225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안녕하세요!</a:t>
            </a:r>
            <a:r>
              <a:rPr sz="1200" spc="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Sometimes</a:t>
            </a:r>
            <a:r>
              <a:rPr sz="1200" spc="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when</a:t>
            </a:r>
            <a:r>
              <a:rPr sz="1200" spc="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want</a:t>
            </a:r>
            <a:r>
              <a:rPr sz="1200" spc="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do</a:t>
            </a:r>
            <a:r>
              <a:rPr sz="1200" spc="5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things</a:t>
            </a:r>
            <a:r>
              <a:rPr sz="1200" spc="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with</a:t>
            </a:r>
            <a:r>
              <a:rPr sz="1200" spc="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other</a:t>
            </a:r>
            <a:r>
              <a:rPr sz="1200" spc="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people,</a:t>
            </a:r>
            <a:r>
              <a:rPr sz="1200" spc="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will</a:t>
            </a:r>
            <a:r>
              <a:rPr sz="1200" spc="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say</a:t>
            </a:r>
            <a:r>
              <a:rPr sz="1200" spc="5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things 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like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“Let’s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go.”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“Let’s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do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it.”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or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“Let’s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start.”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Today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this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lesson,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let’s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look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at how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say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“let’s”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in </a:t>
            </a:r>
            <a:r>
              <a:rPr sz="1200" spc="-40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Korean.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5"/>
              </a:spcBef>
            </a:pPr>
            <a:endParaRPr sz="1700">
              <a:latin typeface="Malgun Gothic"/>
              <a:cs typeface="Malgun Gothic"/>
            </a:endParaRPr>
          </a:p>
          <a:p>
            <a:pPr marL="153035">
              <a:lnSpc>
                <a:spcPct val="100000"/>
              </a:lnSpc>
            </a:pPr>
            <a:r>
              <a:rPr sz="1600" b="1" spc="-5" dirty="0">
                <a:solidFill>
                  <a:srgbClr val="00AEEF"/>
                </a:solidFill>
                <a:latin typeface="Malgun Gothic"/>
                <a:cs typeface="Malgun Gothic"/>
              </a:rPr>
              <a:t>There are </a:t>
            </a:r>
            <a:r>
              <a:rPr sz="1600" b="1" dirty="0">
                <a:solidFill>
                  <a:srgbClr val="00AEEF"/>
                </a:solidFill>
                <a:latin typeface="Malgun Gothic"/>
                <a:cs typeface="Malgun Gothic"/>
              </a:rPr>
              <a:t>a few</a:t>
            </a:r>
            <a:r>
              <a:rPr sz="1600" b="1" spc="-5" dirty="0">
                <a:solidFill>
                  <a:srgbClr val="00AEEF"/>
                </a:solidFill>
                <a:latin typeface="Malgun Gothic"/>
                <a:cs typeface="Malgun Gothic"/>
              </a:rPr>
              <a:t> different ways to </a:t>
            </a:r>
            <a:r>
              <a:rPr sz="1600" b="1" dirty="0">
                <a:solidFill>
                  <a:srgbClr val="00AEEF"/>
                </a:solidFill>
                <a:latin typeface="Malgun Gothic"/>
                <a:cs typeface="Malgun Gothic"/>
              </a:rPr>
              <a:t>say</a:t>
            </a:r>
            <a:r>
              <a:rPr sz="1600" b="1" spc="-5" dirty="0">
                <a:solidFill>
                  <a:srgbClr val="00AEEF"/>
                </a:solidFill>
                <a:latin typeface="Malgun Gothic"/>
                <a:cs typeface="Malgun Gothic"/>
              </a:rPr>
              <a:t> this in</a:t>
            </a:r>
            <a:r>
              <a:rPr sz="1600" b="1" spc="-10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00AEEF"/>
                </a:solidFill>
                <a:latin typeface="Malgun Gothic"/>
                <a:cs typeface="Malgun Gothic"/>
              </a:rPr>
              <a:t>Korean:</a:t>
            </a:r>
            <a:endParaRPr sz="1600">
              <a:latin typeface="Malgun Gothic"/>
              <a:cs typeface="Malgun Gothic"/>
            </a:endParaRPr>
          </a:p>
          <a:p>
            <a:pPr marL="323850" indent="-171450">
              <a:lnSpc>
                <a:spcPct val="100000"/>
              </a:lnSpc>
              <a:spcBef>
                <a:spcPts val="980"/>
              </a:spcBef>
              <a:buAutoNum type="arabicPeriod"/>
              <a:tabLst>
                <a:tab pos="324485" algn="l"/>
              </a:tabLst>
            </a:pP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-아/어/여요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[polite/plain]</a:t>
            </a:r>
            <a:endParaRPr sz="1200">
              <a:latin typeface="Malgun Gothic"/>
              <a:cs typeface="Malgun Gothic"/>
            </a:endParaRPr>
          </a:p>
          <a:p>
            <a:pPr marL="323850" indent="-171450">
              <a:lnSpc>
                <a:spcPct val="100000"/>
              </a:lnSpc>
              <a:spcBef>
                <a:spcPts val="1060"/>
              </a:spcBef>
              <a:buAutoNum type="arabicPeriod"/>
              <a:tabLst>
                <a:tab pos="324485" algn="l"/>
              </a:tabLst>
            </a:pP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-(으)시죠</a:t>
            </a:r>
            <a:r>
              <a:rPr sz="1200" spc="-5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[honorific]</a:t>
            </a:r>
            <a:endParaRPr sz="1200">
              <a:latin typeface="Malgun Gothic"/>
              <a:cs typeface="Malgun Gothic"/>
            </a:endParaRPr>
          </a:p>
          <a:p>
            <a:pPr marL="323850" indent="-171450">
              <a:lnSpc>
                <a:spcPct val="100000"/>
              </a:lnSpc>
              <a:spcBef>
                <a:spcPts val="1060"/>
              </a:spcBef>
              <a:buAutoNum type="arabicPeriod"/>
              <a:tabLst>
                <a:tab pos="324485" algn="l"/>
              </a:tabLst>
            </a:pP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-자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[informal]</a:t>
            </a:r>
            <a:endParaRPr sz="1200">
              <a:latin typeface="Malgun Gothic"/>
              <a:cs typeface="Malgun Gothic"/>
            </a:endParaRPr>
          </a:p>
          <a:p>
            <a:pPr marL="323850" indent="-171450">
              <a:lnSpc>
                <a:spcPct val="100000"/>
              </a:lnSpc>
              <a:spcBef>
                <a:spcPts val="1060"/>
              </a:spcBef>
              <a:buAutoNum type="arabicPeriod"/>
              <a:tabLst>
                <a:tab pos="324485" algn="l"/>
              </a:tabLst>
            </a:pP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-(으)ㄹ래요?</a:t>
            </a:r>
            <a:r>
              <a:rPr sz="1200" spc="-8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[polite/casual]</a:t>
            </a:r>
            <a:endParaRPr sz="1200">
              <a:latin typeface="Malgun Gothic"/>
              <a:cs typeface="Malgun Gothic"/>
            </a:endParaRPr>
          </a:p>
          <a:p>
            <a:pPr marL="323850" indent="-171450">
              <a:lnSpc>
                <a:spcPct val="100000"/>
              </a:lnSpc>
              <a:spcBef>
                <a:spcPts val="1060"/>
              </a:spcBef>
              <a:buAutoNum type="arabicPeriod"/>
              <a:tabLst>
                <a:tab pos="324485" algn="l"/>
              </a:tabLst>
            </a:pP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-(ㅇ)실래요?</a:t>
            </a:r>
            <a:r>
              <a:rPr sz="1200" spc="-6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[polite/formal]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5"/>
              </a:spcBef>
            </a:pPr>
            <a:endParaRPr sz="1700">
              <a:latin typeface="Malgun Gothic"/>
              <a:cs typeface="Malgun Gothic"/>
            </a:endParaRPr>
          </a:p>
          <a:p>
            <a:pPr marL="153035">
              <a:lnSpc>
                <a:spcPct val="100000"/>
              </a:lnSpc>
              <a:spcBef>
                <a:spcPts val="5"/>
              </a:spcBef>
            </a:pPr>
            <a:r>
              <a:rPr sz="1600" b="1" dirty="0">
                <a:solidFill>
                  <a:srgbClr val="00AEEF"/>
                </a:solidFill>
                <a:latin typeface="Malgun Gothic"/>
                <a:cs typeface="Malgun Gothic"/>
              </a:rPr>
              <a:t>Example:</a:t>
            </a:r>
            <a:endParaRPr sz="1600">
              <a:latin typeface="Malgun Gothic"/>
              <a:cs typeface="Malgun Gothic"/>
            </a:endParaRPr>
          </a:p>
          <a:p>
            <a:pPr marL="153035">
              <a:lnSpc>
                <a:spcPct val="100000"/>
              </a:lnSpc>
              <a:spcBef>
                <a:spcPts val="98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시작하다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[si-ja-ka-da]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to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start,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to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begin</a:t>
            </a:r>
            <a:endParaRPr sz="1200">
              <a:latin typeface="Malgun Gothic"/>
              <a:cs typeface="Malgun Gothic"/>
            </a:endParaRPr>
          </a:p>
          <a:p>
            <a:pPr marL="323850" indent="-171450">
              <a:lnSpc>
                <a:spcPct val="100000"/>
              </a:lnSpc>
              <a:spcBef>
                <a:spcPts val="1060"/>
              </a:spcBef>
              <a:buAutoNum type="arabicPeriod"/>
              <a:tabLst>
                <a:tab pos="32448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시작해요.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[si-ja-kae-yo]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=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Let’s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start. (plain)</a:t>
            </a:r>
            <a:endParaRPr sz="1200">
              <a:latin typeface="Malgun Gothic"/>
              <a:cs typeface="Malgun Gothic"/>
            </a:endParaRPr>
          </a:p>
          <a:p>
            <a:pPr marL="323850" indent="-171450">
              <a:lnSpc>
                <a:spcPct val="100000"/>
              </a:lnSpc>
              <a:spcBef>
                <a:spcPts val="1060"/>
              </a:spcBef>
              <a:buAutoNum type="arabicPeriod"/>
              <a:tabLst>
                <a:tab pos="32448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시작하시죠.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[si-ja-ka-si-jyo]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=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Let’s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start. (honorific)</a:t>
            </a:r>
            <a:endParaRPr sz="1200">
              <a:latin typeface="Malgun Gothic"/>
              <a:cs typeface="Malgun Gothic"/>
            </a:endParaRPr>
          </a:p>
          <a:p>
            <a:pPr marL="323850" indent="-171450">
              <a:lnSpc>
                <a:spcPct val="100000"/>
              </a:lnSpc>
              <a:spcBef>
                <a:spcPts val="1060"/>
              </a:spcBef>
              <a:buAutoNum type="arabicPeriod"/>
              <a:tabLst>
                <a:tab pos="32448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시작하자.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[si-ja-ka-ja] =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Let’s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start.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(informal)</a:t>
            </a:r>
            <a:endParaRPr sz="1200">
              <a:latin typeface="Malgun Gothic"/>
              <a:cs typeface="Malgun Gothic"/>
            </a:endParaRPr>
          </a:p>
          <a:p>
            <a:pPr marL="323850" indent="-171450">
              <a:lnSpc>
                <a:spcPct val="100000"/>
              </a:lnSpc>
              <a:spcBef>
                <a:spcPts val="1060"/>
              </a:spcBef>
              <a:buAutoNum type="arabicPeriod"/>
              <a:tabLst>
                <a:tab pos="32448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시작할래요?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[si-ja-kal-lae-yo?]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= Shall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we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start?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(polite/casual)</a:t>
            </a:r>
            <a:endParaRPr sz="1200">
              <a:latin typeface="Malgun Gothic"/>
              <a:cs typeface="Malgun Gothic"/>
            </a:endParaRPr>
          </a:p>
          <a:p>
            <a:pPr marL="323850" indent="-171450">
              <a:lnSpc>
                <a:spcPct val="100000"/>
              </a:lnSpc>
              <a:spcBef>
                <a:spcPts val="1060"/>
              </a:spcBef>
              <a:buAutoNum type="arabicPeriod"/>
              <a:tabLst>
                <a:tab pos="32448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시작하실래요?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[si-ja-ka-sil-lae-yo?]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Shall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we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start?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(polite/formal)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350">
              <a:latin typeface="Malgun Gothic"/>
              <a:cs typeface="Malgun Gothic"/>
            </a:endParaRPr>
          </a:p>
          <a:p>
            <a:pPr marL="153035" marR="5080">
              <a:lnSpc>
                <a:spcPct val="173600"/>
              </a:lnSpc>
            </a:pP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But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 most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frequently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used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one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number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1,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-아/어/여요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[-a/eo-/yeo-yo].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The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other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forms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will </a:t>
            </a:r>
            <a:r>
              <a:rPr sz="1200" spc="-40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all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covered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through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our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future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lessons.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5"/>
              </a:spcBef>
            </a:pPr>
            <a:endParaRPr sz="1700">
              <a:latin typeface="Malgun Gothic"/>
              <a:cs typeface="Malgun Gothic"/>
            </a:endParaRPr>
          </a:p>
          <a:p>
            <a:pPr marL="153035">
              <a:lnSpc>
                <a:spcPct val="100000"/>
              </a:lnSpc>
            </a:pPr>
            <a:r>
              <a:rPr sz="1600" b="1" dirty="0">
                <a:solidFill>
                  <a:srgbClr val="EC008C"/>
                </a:solidFill>
                <a:latin typeface="Malgun Gothic"/>
                <a:cs typeface="Malgun Gothic"/>
              </a:rPr>
              <a:t>-아/어/여요</a:t>
            </a:r>
            <a:endParaRPr sz="16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sz="1300">
              <a:latin typeface="Malgun Gothic"/>
              <a:cs typeface="Malgun Gothic"/>
            </a:endParaRPr>
          </a:p>
          <a:p>
            <a:pPr marL="153035" marR="44450">
              <a:lnSpc>
                <a:spcPct val="173600"/>
              </a:lnSpc>
            </a:pP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Yes.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This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same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form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as the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plain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present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tense,but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don’t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worry.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can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tell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the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difference </a:t>
            </a:r>
            <a:r>
              <a:rPr sz="1200" spc="-40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quiet easily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through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context.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Let’s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see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how the meaning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can be clear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through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some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examples.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9"/>
            <a:ext cx="1494465" cy="58479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5" dirty="0"/>
              <a:t> </a:t>
            </a:r>
            <a:r>
              <a:rPr dirty="0"/>
              <a:t>PDF </a:t>
            </a:r>
            <a:r>
              <a:rPr spc="-5" dirty="0"/>
              <a:t>is to be used along with the MP3 audio </a:t>
            </a:r>
            <a:r>
              <a:rPr dirty="0"/>
              <a:t>lesson</a:t>
            </a:r>
            <a:r>
              <a:rPr spc="-5" dirty="0"/>
              <a:t> available at</a:t>
            </a:r>
            <a:r>
              <a:rPr spc="-10" dirty="0"/>
              <a:t> </a:t>
            </a:r>
            <a:r>
              <a:rPr spc="-15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 feel free </a:t>
            </a:r>
            <a:r>
              <a:rPr spc="-5" dirty="0"/>
              <a:t>to </a:t>
            </a:r>
            <a:r>
              <a:rPr dirty="0"/>
              <a:t>share </a:t>
            </a:r>
            <a:r>
              <a:rPr spc="-20" dirty="0"/>
              <a:t>TalkToMeInKorean’s </a:t>
            </a:r>
            <a:r>
              <a:rPr dirty="0"/>
              <a:t>free </a:t>
            </a:r>
            <a:r>
              <a:rPr spc="-5" dirty="0"/>
              <a:t>Korean </a:t>
            </a:r>
            <a:r>
              <a:rPr dirty="0"/>
              <a:t>lessons </a:t>
            </a:r>
            <a:r>
              <a:rPr spc="-5" dirty="0"/>
              <a:t>and </a:t>
            </a:r>
            <a:r>
              <a:rPr dirty="0"/>
              <a:t>PDF </a:t>
            </a:r>
            <a:r>
              <a:rPr spc="-15" dirty="0"/>
              <a:t>files </a:t>
            </a:r>
            <a:r>
              <a:rPr spc="-5" dirty="0"/>
              <a:t>with anybody who </a:t>
            </a:r>
            <a:r>
              <a:rPr spc="-260" dirty="0"/>
              <a:t> </a:t>
            </a:r>
            <a:r>
              <a:rPr spc="-5" dirty="0"/>
              <a:t>is</a:t>
            </a:r>
            <a:r>
              <a:rPr spc="-10" dirty="0"/>
              <a:t> </a:t>
            </a:r>
            <a:r>
              <a:rPr dirty="0"/>
              <a:t>studying </a:t>
            </a:r>
            <a:r>
              <a:rPr spc="-5" dirty="0"/>
              <a:t>Korean.</a:t>
            </a:r>
            <a:r>
              <a:rPr dirty="0"/>
              <a:t> </a:t>
            </a:r>
            <a:r>
              <a:rPr spc="-5" dirty="0"/>
              <a:t>If you have</a:t>
            </a:r>
            <a:r>
              <a:rPr spc="-10" dirty="0"/>
              <a:t> </a:t>
            </a:r>
            <a:r>
              <a:rPr spc="-5" dirty="0"/>
              <a:t>any questions </a:t>
            </a:r>
            <a:r>
              <a:rPr dirty="0"/>
              <a:t>or feedback, visit</a:t>
            </a:r>
            <a:r>
              <a:rPr spc="-15" dirty="0"/>
              <a:t> TalkToMeInKorean.com.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3"/>
            <a:ext cx="3469640" cy="53784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10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5" dirty="0">
                <a:solidFill>
                  <a:srgbClr val="231F20"/>
                </a:solidFill>
                <a:latin typeface="Trebuchet MS"/>
                <a:cs typeface="Trebuchet MS"/>
              </a:rPr>
              <a:t> 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5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3</a:t>
            </a:r>
            <a:r>
              <a:rPr sz="1800" spc="-3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231F20"/>
                </a:solidFill>
                <a:latin typeface="Trebuchet MS"/>
                <a:cs typeface="Trebuchet MS"/>
              </a:rPr>
              <a:t>16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8"/>
            <a:ext cx="1494465" cy="58479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67903" y="1581866"/>
            <a:ext cx="4872355" cy="5923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3515" indent="-17145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184150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저도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서점에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갈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거예요.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같이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가요!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</a:t>
            </a:r>
            <a:r>
              <a:rPr sz="1200" spc="-27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jeo-d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seo-jeo-m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ga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geo-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y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e-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y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o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.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ga-ch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ga-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y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o!]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I’m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going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bookstore,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too.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Let’s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go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together!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>
              <a:latin typeface="Malgun Gothic"/>
              <a:cs typeface="Malgun Gothic"/>
            </a:endParaRPr>
          </a:p>
          <a:p>
            <a:pPr marL="183515" indent="-171450">
              <a:lnSpc>
                <a:spcPct val="100000"/>
              </a:lnSpc>
              <a:buAutoNum type="arabicPeriod" startAt="2"/>
              <a:tabLst>
                <a:tab pos="184150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배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안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고파요?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우리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햄버거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먹어요.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[bae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go-pa-yo?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u-ri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haem-beo-geo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meo-geo-yo.]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Aren’t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you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hungry?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Let’s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eat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hamburgers.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950">
              <a:latin typeface="Malgun Gothic"/>
              <a:cs typeface="Malgun Gothic"/>
            </a:endParaRPr>
          </a:p>
          <a:p>
            <a:pPr marL="183515" indent="-171450">
              <a:lnSpc>
                <a:spcPct val="100000"/>
              </a:lnSpc>
              <a:buAutoNum type="arabicPeriod" startAt="3"/>
              <a:tabLst>
                <a:tab pos="184150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지금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두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시예요.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세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시에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여기에서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만나요.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</a:t>
            </a:r>
            <a:r>
              <a:rPr sz="1200" spc="-27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ji-geu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d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si-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y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e-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y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o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.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s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si-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y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eo-gi-e-se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 man-na-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It’s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two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o’clock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now.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Let’s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meet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here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at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three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o’clock.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950">
              <a:latin typeface="Malgun Gothic"/>
              <a:cs typeface="Malgun Gothic"/>
            </a:endParaRPr>
          </a:p>
          <a:p>
            <a:pPr marL="183515" indent="-171450">
              <a:lnSpc>
                <a:spcPct val="100000"/>
              </a:lnSpc>
              <a:buAutoNum type="arabicPeriod" startAt="4"/>
              <a:tabLst>
                <a:tab pos="184150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저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금요일까지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바빠요.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토요일에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시작해요.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어때요?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</a:t>
            </a:r>
            <a:r>
              <a:rPr sz="1200" spc="-27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jeo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geu-myo-il-kka-ji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ba-ppa-yo.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to-yo-i-re</a:t>
            </a:r>
            <a:r>
              <a:rPr sz="1200" spc="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si-ja-kae-yo.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eo-ttae-yo?]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I’ll be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busy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until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Friday.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Let’s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start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on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Saturday.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What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do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think?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>
              <a:latin typeface="Malgun Gothic"/>
              <a:cs typeface="Malgun Gothic"/>
            </a:endParaRPr>
          </a:p>
          <a:p>
            <a:pPr marL="183515" indent="-171450">
              <a:lnSpc>
                <a:spcPct val="100000"/>
              </a:lnSpc>
              <a:spcBef>
                <a:spcPts val="5"/>
              </a:spcBef>
              <a:buAutoNum type="arabicPeriod" startAt="5"/>
              <a:tabLst>
                <a:tab pos="184150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다른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데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가요.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여기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안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좋은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것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같아요.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[da-reun de ga-yo. yeo-gi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jo-eun geot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ga-ta-yo.]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Let’s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go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somewhere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else.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I think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this place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is not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so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good.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5" dirty="0"/>
              <a:t> </a:t>
            </a:r>
            <a:r>
              <a:rPr dirty="0"/>
              <a:t>PDF </a:t>
            </a:r>
            <a:r>
              <a:rPr spc="-5" dirty="0"/>
              <a:t>is to be used along with the MP3 audio </a:t>
            </a:r>
            <a:r>
              <a:rPr dirty="0"/>
              <a:t>lesson</a:t>
            </a:r>
            <a:r>
              <a:rPr spc="-5" dirty="0"/>
              <a:t> available at</a:t>
            </a:r>
            <a:r>
              <a:rPr spc="-10" dirty="0"/>
              <a:t> </a:t>
            </a:r>
            <a:r>
              <a:rPr spc="-15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 feel free </a:t>
            </a:r>
            <a:r>
              <a:rPr spc="-5" dirty="0"/>
              <a:t>to </a:t>
            </a:r>
            <a:r>
              <a:rPr dirty="0"/>
              <a:t>share </a:t>
            </a:r>
            <a:r>
              <a:rPr spc="-20" dirty="0"/>
              <a:t>TalkToMeInKorean’s </a:t>
            </a:r>
            <a:r>
              <a:rPr dirty="0"/>
              <a:t>free </a:t>
            </a:r>
            <a:r>
              <a:rPr spc="-5" dirty="0"/>
              <a:t>Korean </a:t>
            </a:r>
            <a:r>
              <a:rPr dirty="0"/>
              <a:t>lessons </a:t>
            </a:r>
            <a:r>
              <a:rPr spc="-5" dirty="0"/>
              <a:t>and </a:t>
            </a:r>
            <a:r>
              <a:rPr dirty="0"/>
              <a:t>PDF </a:t>
            </a:r>
            <a:r>
              <a:rPr spc="-15" dirty="0"/>
              <a:t>files </a:t>
            </a:r>
            <a:r>
              <a:rPr spc="-5" dirty="0"/>
              <a:t>with anybody who </a:t>
            </a:r>
            <a:r>
              <a:rPr spc="-260" dirty="0"/>
              <a:t> </a:t>
            </a:r>
            <a:r>
              <a:rPr spc="-5" dirty="0"/>
              <a:t>is</a:t>
            </a:r>
            <a:r>
              <a:rPr spc="-10" dirty="0"/>
              <a:t> </a:t>
            </a:r>
            <a:r>
              <a:rPr dirty="0"/>
              <a:t>studying </a:t>
            </a:r>
            <a:r>
              <a:rPr spc="-5" dirty="0"/>
              <a:t>Korean.</a:t>
            </a:r>
            <a:r>
              <a:rPr dirty="0"/>
              <a:t> </a:t>
            </a:r>
            <a:r>
              <a:rPr spc="-5" dirty="0"/>
              <a:t>If you have</a:t>
            </a:r>
            <a:r>
              <a:rPr spc="-10" dirty="0"/>
              <a:t> </a:t>
            </a:r>
            <a:r>
              <a:rPr spc="-5" dirty="0"/>
              <a:t>any questions </a:t>
            </a:r>
            <a:r>
              <a:rPr dirty="0"/>
              <a:t>or feedback, visit</a:t>
            </a:r>
            <a:r>
              <a:rPr spc="-15" dirty="0"/>
              <a:t> TalkToMeInKorean.com.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5"/>
            <a:ext cx="6797675" cy="835152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10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5" dirty="0">
                <a:solidFill>
                  <a:srgbClr val="231F20"/>
                </a:solidFill>
                <a:latin typeface="Trebuchet MS"/>
                <a:cs typeface="Trebuchet MS"/>
              </a:rPr>
              <a:t> 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5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3</a:t>
            </a:r>
            <a:r>
              <a:rPr sz="1800" spc="-3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231F20"/>
                </a:solidFill>
                <a:latin typeface="Trebuchet MS"/>
                <a:cs typeface="Trebuchet MS"/>
              </a:rPr>
              <a:t>17</a:t>
            </a:r>
            <a:endParaRPr sz="1800">
              <a:latin typeface="Trebuchet MS"/>
              <a:cs typeface="Trebuchet MS"/>
            </a:endParaRPr>
          </a:p>
          <a:p>
            <a:pPr marL="153035" marR="259715">
              <a:lnSpc>
                <a:spcPct val="130200"/>
              </a:lnSpc>
              <a:spcBef>
                <a:spcPts val="161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 this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lesson, we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are introducing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expression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that means </a:t>
            </a:r>
            <a:r>
              <a:rPr sz="1600" b="1" dirty="0">
                <a:solidFill>
                  <a:srgbClr val="EC008C"/>
                </a:solidFill>
                <a:latin typeface="Malgun Gothic"/>
                <a:cs typeface="Malgun Gothic"/>
              </a:rPr>
              <a:t>“in </a:t>
            </a:r>
            <a:r>
              <a:rPr sz="1600" b="1" spc="-5" dirty="0">
                <a:solidFill>
                  <a:srgbClr val="EC008C"/>
                </a:solidFill>
                <a:latin typeface="Malgun Gothic"/>
                <a:cs typeface="Malgun Gothic"/>
              </a:rPr>
              <a:t>order </a:t>
            </a:r>
            <a:r>
              <a:rPr sz="1600" b="1" spc="-55" dirty="0">
                <a:solidFill>
                  <a:srgbClr val="EC008C"/>
                </a:solidFill>
                <a:latin typeface="Malgun Gothic"/>
                <a:cs typeface="Malgun Gothic"/>
              </a:rPr>
              <a:t>to”, </a:t>
            </a:r>
            <a:r>
              <a:rPr sz="1600" b="1" dirty="0">
                <a:solidFill>
                  <a:srgbClr val="EC008C"/>
                </a:solidFill>
                <a:latin typeface="Malgun Gothic"/>
                <a:cs typeface="Malgun Gothic"/>
              </a:rPr>
              <a:t>“in </a:t>
            </a:r>
            <a:r>
              <a:rPr sz="1600" b="1" spc="-5" dirty="0">
                <a:solidFill>
                  <a:srgbClr val="EC008C"/>
                </a:solidFill>
                <a:latin typeface="Malgun Gothic"/>
                <a:cs typeface="Malgun Gothic"/>
              </a:rPr>
              <a:t>order </a:t>
            </a:r>
            <a:r>
              <a:rPr sz="1600" b="1" spc="-55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EC008C"/>
                </a:solidFill>
                <a:latin typeface="Malgun Gothic"/>
                <a:cs typeface="Malgun Gothic"/>
              </a:rPr>
              <a:t>fo</a:t>
            </a:r>
            <a:r>
              <a:rPr sz="1600" b="1" spc="100" dirty="0">
                <a:solidFill>
                  <a:srgbClr val="EC008C"/>
                </a:solidFill>
                <a:latin typeface="Malgun Gothic"/>
                <a:cs typeface="Malgun Gothic"/>
              </a:rPr>
              <a:t>r</a:t>
            </a:r>
            <a:r>
              <a:rPr sz="1600" b="1" spc="-75" dirty="0">
                <a:solidFill>
                  <a:srgbClr val="EC008C"/>
                </a:solidFill>
                <a:latin typeface="Malgun Gothic"/>
                <a:cs typeface="Malgun Gothic"/>
              </a:rPr>
              <a:t>”</a:t>
            </a:r>
            <a:r>
              <a:rPr sz="1600" b="1" dirty="0">
                <a:solidFill>
                  <a:srgbClr val="231F20"/>
                </a:solidFill>
                <a:latin typeface="Malgun Gothic"/>
                <a:cs typeface="Malgun Gothic"/>
              </a:rPr>
              <a:t>,</a:t>
            </a:r>
            <a:r>
              <a:rPr sz="1600" b="1" spc="-1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o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EC008C"/>
                </a:solidFill>
                <a:latin typeface="Malgun Gothic"/>
                <a:cs typeface="Malgun Gothic"/>
              </a:rPr>
              <a:t>“for </a:t>
            </a:r>
            <a:r>
              <a:rPr sz="1600" b="1" spc="-5" dirty="0">
                <a:solidFill>
                  <a:srgbClr val="EC008C"/>
                </a:solidFill>
                <a:latin typeface="Malgun Gothic"/>
                <a:cs typeface="Malgun Gothic"/>
              </a:rPr>
              <a:t>th</a:t>
            </a:r>
            <a:r>
              <a:rPr sz="1600" b="1" dirty="0">
                <a:solidFill>
                  <a:srgbClr val="EC008C"/>
                </a:solidFill>
                <a:latin typeface="Malgun Gothic"/>
                <a:cs typeface="Malgun Gothic"/>
              </a:rPr>
              <a:t>e</a:t>
            </a:r>
            <a:r>
              <a:rPr sz="1600" b="1" spc="-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EC008C"/>
                </a:solidFill>
                <a:latin typeface="Malgun Gothic"/>
                <a:cs typeface="Malgun Gothic"/>
              </a:rPr>
              <a:t>sa</a:t>
            </a:r>
            <a:r>
              <a:rPr sz="1600" b="1" spc="-30" dirty="0">
                <a:solidFill>
                  <a:srgbClr val="EC008C"/>
                </a:solidFill>
                <a:latin typeface="Malgun Gothic"/>
                <a:cs typeface="Malgun Gothic"/>
              </a:rPr>
              <a:t>k</a:t>
            </a:r>
            <a:r>
              <a:rPr sz="1600" b="1" dirty="0">
                <a:solidFill>
                  <a:srgbClr val="EC008C"/>
                </a:solidFill>
                <a:latin typeface="Malgun Gothic"/>
                <a:cs typeface="Malgun Gothic"/>
              </a:rPr>
              <a:t>e </a:t>
            </a:r>
            <a:r>
              <a:rPr sz="1600" b="1" spc="-30" dirty="0">
                <a:solidFill>
                  <a:srgbClr val="EC008C"/>
                </a:solidFill>
                <a:latin typeface="Malgun Gothic"/>
                <a:cs typeface="Malgun Gothic"/>
              </a:rPr>
              <a:t>o</a:t>
            </a:r>
            <a:r>
              <a:rPr sz="1600" b="1" spc="65" dirty="0">
                <a:solidFill>
                  <a:srgbClr val="EC008C"/>
                </a:solidFill>
                <a:latin typeface="Malgun Gothic"/>
                <a:cs typeface="Malgun Gothic"/>
              </a:rPr>
              <a:t>f</a:t>
            </a:r>
            <a:r>
              <a:rPr sz="1600" b="1" dirty="0">
                <a:solidFill>
                  <a:srgbClr val="EC008C"/>
                </a:solidFill>
                <a:latin typeface="Malgun Gothic"/>
                <a:cs typeface="Malgun Gothic"/>
              </a:rPr>
              <a:t>”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. The 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k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e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wo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r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 the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exp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r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essio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 </a:t>
            </a:r>
            <a:r>
              <a:rPr sz="1400" b="1" dirty="0">
                <a:solidFill>
                  <a:srgbClr val="231F20"/>
                </a:solidFill>
                <a:latin typeface="Malgun Gothic"/>
                <a:cs typeface="Malgun Gothic"/>
              </a:rPr>
              <a:t>위하다</a:t>
            </a:r>
            <a:r>
              <a:rPr sz="1400" b="1" spc="7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[wi-ha-da].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</a:pPr>
            <a:endParaRPr sz="1300">
              <a:latin typeface="Malgun Gothic"/>
              <a:cs typeface="Malgun Gothic"/>
            </a:endParaRPr>
          </a:p>
          <a:p>
            <a:pPr marL="153035" marR="40640">
              <a:lnSpc>
                <a:spcPct val="154800"/>
              </a:lnSpc>
            </a:pPr>
            <a:r>
              <a:rPr sz="1400" b="1" dirty="0">
                <a:solidFill>
                  <a:srgbClr val="231F20"/>
                </a:solidFill>
                <a:latin typeface="Malgun Gothic"/>
                <a:cs typeface="Malgun Gothic"/>
              </a:rPr>
              <a:t>위하다</a:t>
            </a:r>
            <a:r>
              <a:rPr sz="1400" b="1" spc="7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[wi-ha-da] means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400" b="1" spc="-5" dirty="0">
                <a:solidFill>
                  <a:srgbClr val="231F20"/>
                </a:solidFill>
                <a:latin typeface="Malgun Gothic"/>
                <a:cs typeface="Malgun Gothic"/>
              </a:rPr>
              <a:t>“to</a:t>
            </a:r>
            <a:r>
              <a:rPr sz="1400" b="1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400" b="1" spc="-10" dirty="0">
                <a:solidFill>
                  <a:srgbClr val="231F20"/>
                </a:solidFill>
                <a:latin typeface="Malgun Gothic"/>
                <a:cs typeface="Malgun Gothic"/>
              </a:rPr>
              <a:t>make</a:t>
            </a:r>
            <a:r>
              <a:rPr sz="1400" b="1" dirty="0">
                <a:solidFill>
                  <a:srgbClr val="231F20"/>
                </a:solidFill>
                <a:latin typeface="Malgun Gothic"/>
                <a:cs typeface="Malgun Gothic"/>
              </a:rPr>
              <a:t> efforts for </a:t>
            </a:r>
            <a:r>
              <a:rPr sz="1400" b="1" spc="-5" dirty="0">
                <a:solidFill>
                  <a:srgbClr val="231F20"/>
                </a:solidFill>
                <a:latin typeface="Malgun Gothic"/>
                <a:cs typeface="Malgun Gothic"/>
              </a:rPr>
              <a:t>something/someone</a:t>
            </a:r>
            <a:r>
              <a:rPr sz="1200" b="1" spc="-5" dirty="0">
                <a:solidFill>
                  <a:srgbClr val="231F20"/>
                </a:solidFill>
                <a:latin typeface="Malgun Gothic"/>
                <a:cs typeface="Malgun Gothic"/>
              </a:rPr>
              <a:t>”</a:t>
            </a:r>
            <a:r>
              <a:rPr sz="1200" b="1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or </a:t>
            </a:r>
            <a:r>
              <a:rPr sz="1400" b="1" spc="-5" dirty="0">
                <a:solidFill>
                  <a:srgbClr val="231F20"/>
                </a:solidFill>
                <a:latin typeface="Malgun Gothic"/>
                <a:cs typeface="Malgun Gothic"/>
              </a:rPr>
              <a:t>“to</a:t>
            </a:r>
            <a:r>
              <a:rPr sz="1400" b="1" dirty="0">
                <a:solidFill>
                  <a:srgbClr val="231F20"/>
                </a:solidFill>
                <a:latin typeface="Malgun Gothic"/>
                <a:cs typeface="Malgun Gothic"/>
              </a:rPr>
              <a:t> do </a:t>
            </a:r>
            <a:r>
              <a:rPr sz="1400" b="1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231F20"/>
                </a:solidFill>
                <a:latin typeface="Malgun Gothic"/>
                <a:cs typeface="Malgun Gothic"/>
              </a:rPr>
              <a:t>something</a:t>
            </a:r>
            <a:r>
              <a:rPr sz="1400" b="1" spc="-5" dirty="0">
                <a:solidFill>
                  <a:srgbClr val="231F20"/>
                </a:solidFill>
                <a:latin typeface="Malgun Gothic"/>
                <a:cs typeface="Malgun Gothic"/>
              </a:rPr>
              <a:t> to best benefit</a:t>
            </a:r>
            <a:r>
              <a:rPr sz="1400" b="1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231F20"/>
                </a:solidFill>
                <a:latin typeface="Malgun Gothic"/>
                <a:cs typeface="Malgun Gothic"/>
              </a:rPr>
              <a:t>someone”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, but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it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is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rarely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used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as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is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without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being changed </a:t>
            </a:r>
            <a:r>
              <a:rPr sz="1200" spc="-409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another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form.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5"/>
              </a:spcBef>
            </a:pPr>
            <a:endParaRPr sz="1700">
              <a:latin typeface="Malgun Gothic"/>
              <a:cs typeface="Malgun Gothic"/>
            </a:endParaRPr>
          </a:p>
          <a:p>
            <a:pPr marL="153035">
              <a:lnSpc>
                <a:spcPct val="100000"/>
              </a:lnSpc>
            </a:pPr>
            <a:r>
              <a:rPr sz="1600" b="1" dirty="0">
                <a:solidFill>
                  <a:srgbClr val="00AEEF"/>
                </a:solidFill>
                <a:latin typeface="Malgun Gothic"/>
                <a:cs typeface="Malgun Gothic"/>
              </a:rPr>
              <a:t>위해</a:t>
            </a:r>
            <a:r>
              <a:rPr sz="1600" b="1" spc="-10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00AEEF"/>
                </a:solidFill>
                <a:latin typeface="Malgun Gothic"/>
                <a:cs typeface="Malgun Gothic"/>
              </a:rPr>
              <a:t>=</a:t>
            </a:r>
            <a:r>
              <a:rPr sz="1600" b="1" spc="-1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00AEEF"/>
                </a:solidFill>
                <a:latin typeface="Malgun Gothic"/>
                <a:cs typeface="Malgun Gothic"/>
              </a:rPr>
              <a:t>위해서</a:t>
            </a:r>
            <a:r>
              <a:rPr sz="1600" b="1" spc="-1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EC008C"/>
                </a:solidFill>
                <a:latin typeface="Malgun Gothic"/>
                <a:cs typeface="Malgun Gothic"/>
              </a:rPr>
              <a:t>=</a:t>
            </a:r>
            <a:r>
              <a:rPr sz="1600" b="1" spc="-1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EC008C"/>
                </a:solidFill>
                <a:latin typeface="Malgun Gothic"/>
                <a:cs typeface="Malgun Gothic"/>
              </a:rPr>
              <a:t>in</a:t>
            </a:r>
            <a:r>
              <a:rPr sz="1600" b="1" spc="-1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EC008C"/>
                </a:solidFill>
                <a:latin typeface="Malgun Gothic"/>
                <a:cs typeface="Malgun Gothic"/>
              </a:rPr>
              <a:t>order</a:t>
            </a:r>
            <a:r>
              <a:rPr sz="1600" b="1" spc="-1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EC008C"/>
                </a:solidFill>
                <a:latin typeface="Malgun Gothic"/>
                <a:cs typeface="Malgun Gothic"/>
              </a:rPr>
              <a:t>to/for</a:t>
            </a:r>
            <a:endParaRPr sz="16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150">
              <a:latin typeface="Malgun Gothic"/>
              <a:cs typeface="Malgun Gothic"/>
            </a:endParaRPr>
          </a:p>
          <a:p>
            <a:pPr marL="153035" marR="5080">
              <a:lnSpc>
                <a:spcPct val="151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위하다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 ra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r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el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use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 and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 changed 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t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for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ms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li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k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00AEEF"/>
                </a:solidFill>
                <a:latin typeface="Malgun Gothic"/>
                <a:cs typeface="Malgun Gothic"/>
              </a:rPr>
              <a:t>“위해”</a:t>
            </a:r>
            <a:r>
              <a:rPr sz="1600" b="1" spc="-14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o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</a:t>
            </a:r>
            <a:r>
              <a:rPr sz="1200" spc="1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00AEEF"/>
                </a:solidFill>
                <a:latin typeface="Malgun Gothic"/>
                <a:cs typeface="Malgun Gothic"/>
              </a:rPr>
              <a:t>“위해서”</a:t>
            </a:r>
            <a:r>
              <a:rPr sz="1600" b="1" spc="-14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t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 mean “in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o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r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der  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to”,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“in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order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for”,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or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“for the 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sake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of”.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350">
              <a:latin typeface="Malgun Gothic"/>
              <a:cs typeface="Malgun Gothic"/>
            </a:endParaRPr>
          </a:p>
          <a:p>
            <a:pPr marL="153035" marR="5354955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위해 = 위하여 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위해서</a:t>
            </a:r>
            <a:r>
              <a:rPr sz="1200" spc="-5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5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위하여서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350">
              <a:latin typeface="Malgun Gothic"/>
              <a:cs typeface="Malgun Gothic"/>
            </a:endParaRPr>
          </a:p>
          <a:p>
            <a:pPr marL="153035" marR="99695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Sometimes,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you will see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위하여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instead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위해. 위하여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is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the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original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conjugation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form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but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in </a:t>
            </a:r>
            <a:r>
              <a:rPr sz="1200" spc="-409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everybody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language,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위하여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shortened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위해 (both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written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and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spoken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languages)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for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the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ease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pronunciation.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850">
              <a:latin typeface="Malgun Gothic"/>
              <a:cs typeface="Malgun Gothic"/>
            </a:endParaRPr>
          </a:p>
          <a:p>
            <a:pPr marL="153035">
              <a:lnSpc>
                <a:spcPct val="100000"/>
              </a:lnSpc>
            </a:pPr>
            <a:r>
              <a:rPr sz="1400" b="1" dirty="0">
                <a:solidFill>
                  <a:srgbClr val="231F20"/>
                </a:solidFill>
                <a:latin typeface="Malgun Gothic"/>
                <a:cs typeface="Malgun Gothic"/>
              </a:rPr>
              <a:t>Using</a:t>
            </a:r>
            <a:r>
              <a:rPr sz="1400" b="1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231F20"/>
                </a:solidFill>
                <a:latin typeface="Malgun Gothic"/>
                <a:cs typeface="Malgun Gothic"/>
              </a:rPr>
              <a:t>위해/위해서</a:t>
            </a:r>
            <a:r>
              <a:rPr sz="1400" b="1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400" b="1" spc="-5" dirty="0">
                <a:solidFill>
                  <a:srgbClr val="231F20"/>
                </a:solidFill>
                <a:latin typeface="Malgun Gothic"/>
                <a:cs typeface="Malgun Gothic"/>
              </a:rPr>
              <a:t>with</a:t>
            </a:r>
            <a:r>
              <a:rPr sz="1400" b="1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400" b="1" spc="-5" dirty="0">
                <a:solidFill>
                  <a:srgbClr val="231F20"/>
                </a:solidFill>
                <a:latin typeface="Malgun Gothic"/>
                <a:cs typeface="Malgun Gothic"/>
              </a:rPr>
              <a:t>nouns</a:t>
            </a:r>
            <a:endParaRPr sz="14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700">
              <a:latin typeface="Malgun Gothic"/>
              <a:cs typeface="Malgun Gothic"/>
            </a:endParaRPr>
          </a:p>
          <a:p>
            <a:pPr marL="153035">
              <a:lnSpc>
                <a:spcPct val="100000"/>
              </a:lnSpc>
              <a:spcBef>
                <a:spcPts val="5"/>
              </a:spcBef>
            </a:pPr>
            <a:r>
              <a:rPr sz="1600" b="1" dirty="0">
                <a:solidFill>
                  <a:srgbClr val="EC008C"/>
                </a:solidFill>
                <a:latin typeface="Malgun Gothic"/>
                <a:cs typeface="Malgun Gothic"/>
              </a:rPr>
              <a:t>Noun</a:t>
            </a:r>
            <a:r>
              <a:rPr sz="1600" b="1" spc="-3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EC008C"/>
                </a:solidFill>
                <a:latin typeface="Malgun Gothic"/>
                <a:cs typeface="Malgun Gothic"/>
              </a:rPr>
              <a:t>+</a:t>
            </a:r>
            <a:r>
              <a:rPr sz="1600" b="1" spc="-3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00AEEF"/>
                </a:solidFill>
                <a:latin typeface="Malgun Gothic"/>
                <a:cs typeface="Malgun Gothic"/>
              </a:rPr>
              <a:t>-를</a:t>
            </a:r>
            <a:r>
              <a:rPr sz="1600" b="1" spc="-2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00AEEF"/>
                </a:solidFill>
                <a:latin typeface="Malgun Gothic"/>
                <a:cs typeface="Malgun Gothic"/>
              </a:rPr>
              <a:t>위해/위해서</a:t>
            </a:r>
            <a:endParaRPr sz="1600">
              <a:latin typeface="Malgun Gothic"/>
              <a:cs typeface="Malgun Gothic"/>
            </a:endParaRPr>
          </a:p>
          <a:p>
            <a:pPr marL="153035">
              <a:lnSpc>
                <a:spcPct val="100000"/>
              </a:lnSpc>
              <a:spcBef>
                <a:spcPts val="98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order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for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noun</a:t>
            </a:r>
            <a:endParaRPr sz="1200">
              <a:latin typeface="Malgun Gothic"/>
              <a:cs typeface="Malgun Gothic"/>
            </a:endParaRPr>
          </a:p>
          <a:p>
            <a:pPr marL="153035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for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sake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of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noun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9"/>
            <a:ext cx="1494465" cy="58479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5" dirty="0"/>
              <a:t> </a:t>
            </a:r>
            <a:r>
              <a:rPr dirty="0"/>
              <a:t>PDF </a:t>
            </a:r>
            <a:r>
              <a:rPr spc="-5" dirty="0"/>
              <a:t>is to be used along with the MP3 audio </a:t>
            </a:r>
            <a:r>
              <a:rPr dirty="0"/>
              <a:t>lesson</a:t>
            </a:r>
            <a:r>
              <a:rPr spc="-5" dirty="0"/>
              <a:t> available at</a:t>
            </a:r>
            <a:r>
              <a:rPr spc="-10" dirty="0"/>
              <a:t> </a:t>
            </a:r>
            <a:r>
              <a:rPr spc="-15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 feel free </a:t>
            </a:r>
            <a:r>
              <a:rPr spc="-5" dirty="0"/>
              <a:t>to </a:t>
            </a:r>
            <a:r>
              <a:rPr dirty="0"/>
              <a:t>share </a:t>
            </a:r>
            <a:r>
              <a:rPr spc="-20" dirty="0"/>
              <a:t>TalkToMeInKorean’s </a:t>
            </a:r>
            <a:r>
              <a:rPr dirty="0"/>
              <a:t>free </a:t>
            </a:r>
            <a:r>
              <a:rPr spc="-5" dirty="0"/>
              <a:t>Korean </a:t>
            </a:r>
            <a:r>
              <a:rPr dirty="0"/>
              <a:t>lessons </a:t>
            </a:r>
            <a:r>
              <a:rPr spc="-5" dirty="0"/>
              <a:t>and </a:t>
            </a:r>
            <a:r>
              <a:rPr dirty="0"/>
              <a:t>PDF </a:t>
            </a:r>
            <a:r>
              <a:rPr spc="-15" dirty="0"/>
              <a:t>files </a:t>
            </a:r>
            <a:r>
              <a:rPr spc="-5" dirty="0"/>
              <a:t>with anybody who </a:t>
            </a:r>
            <a:r>
              <a:rPr spc="-260" dirty="0"/>
              <a:t> </a:t>
            </a:r>
            <a:r>
              <a:rPr spc="-5" dirty="0"/>
              <a:t>is</a:t>
            </a:r>
            <a:r>
              <a:rPr spc="-10" dirty="0"/>
              <a:t> </a:t>
            </a:r>
            <a:r>
              <a:rPr dirty="0"/>
              <a:t>studying </a:t>
            </a:r>
            <a:r>
              <a:rPr spc="-5" dirty="0"/>
              <a:t>Korean.</a:t>
            </a:r>
            <a:r>
              <a:rPr dirty="0"/>
              <a:t> </a:t>
            </a:r>
            <a:r>
              <a:rPr spc="-5" dirty="0"/>
              <a:t>If you have</a:t>
            </a:r>
            <a:r>
              <a:rPr spc="-10" dirty="0"/>
              <a:t> </a:t>
            </a:r>
            <a:r>
              <a:rPr spc="-5" dirty="0"/>
              <a:t>any questions </a:t>
            </a:r>
            <a:r>
              <a:rPr dirty="0"/>
              <a:t>or feedback, visit</a:t>
            </a:r>
            <a:r>
              <a:rPr spc="-15" dirty="0"/>
              <a:t> TalkToMeInKorean.com.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3"/>
            <a:ext cx="6886575" cy="903795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10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5" dirty="0">
                <a:solidFill>
                  <a:srgbClr val="231F20"/>
                </a:solidFill>
                <a:latin typeface="Trebuchet MS"/>
                <a:cs typeface="Trebuchet MS"/>
              </a:rPr>
              <a:t> 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5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3</a:t>
            </a:r>
            <a:r>
              <a:rPr sz="1800" spc="-3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231F20"/>
                </a:solidFill>
                <a:latin typeface="Trebuchet MS"/>
                <a:cs typeface="Trebuchet MS"/>
              </a:rPr>
              <a:t>17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550">
              <a:latin typeface="Trebuchet MS"/>
              <a:cs typeface="Trebuchet MS"/>
            </a:endParaRPr>
          </a:p>
          <a:p>
            <a:pPr marL="203200">
              <a:lnSpc>
                <a:spcPct val="100000"/>
              </a:lnSpc>
            </a:pP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Ex)</a:t>
            </a:r>
            <a:endParaRPr sz="1200">
              <a:latin typeface="Malgun Gothic"/>
              <a:cs typeface="Malgun Gothic"/>
            </a:endParaRPr>
          </a:p>
          <a:p>
            <a:pPr marL="2032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건강을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위해서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[geon-gang-eul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wi-hae-seo]</a:t>
            </a:r>
            <a:endParaRPr sz="1200">
              <a:latin typeface="Malgun Gothic"/>
              <a:cs typeface="Malgun Gothic"/>
            </a:endParaRPr>
          </a:p>
          <a:p>
            <a:pPr marL="2032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for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health,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for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sake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health,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in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order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healthy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950">
              <a:latin typeface="Malgun Gothic"/>
              <a:cs typeface="Malgun Gothic"/>
            </a:endParaRPr>
          </a:p>
          <a:p>
            <a:pPr marL="203200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회사를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위해서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[hoe-sa-reul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wi-hae-seo]</a:t>
            </a:r>
            <a:endParaRPr sz="1200">
              <a:latin typeface="Malgun Gothic"/>
              <a:cs typeface="Malgun Gothic"/>
            </a:endParaRPr>
          </a:p>
          <a:p>
            <a:pPr marL="2032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for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company,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for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good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company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850">
              <a:latin typeface="Malgun Gothic"/>
              <a:cs typeface="Malgun Gothic"/>
            </a:endParaRPr>
          </a:p>
          <a:p>
            <a:pPr marL="203200">
              <a:lnSpc>
                <a:spcPct val="100000"/>
              </a:lnSpc>
            </a:pPr>
            <a:r>
              <a:rPr sz="1400" b="1" dirty="0">
                <a:solidFill>
                  <a:srgbClr val="231F20"/>
                </a:solidFill>
                <a:latin typeface="Malgun Gothic"/>
                <a:cs typeface="Malgun Gothic"/>
              </a:rPr>
              <a:t>Using</a:t>
            </a:r>
            <a:r>
              <a:rPr sz="1400" b="1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231F20"/>
                </a:solidFill>
                <a:latin typeface="Malgun Gothic"/>
                <a:cs typeface="Malgun Gothic"/>
              </a:rPr>
              <a:t>위해/위해서</a:t>
            </a:r>
            <a:r>
              <a:rPr sz="1400" b="1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400" b="1" spc="-5" dirty="0">
                <a:solidFill>
                  <a:srgbClr val="231F20"/>
                </a:solidFill>
                <a:latin typeface="Malgun Gothic"/>
                <a:cs typeface="Malgun Gothic"/>
              </a:rPr>
              <a:t>with</a:t>
            </a:r>
            <a:r>
              <a:rPr sz="1400" b="1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400" b="1" spc="-5" dirty="0">
                <a:solidFill>
                  <a:srgbClr val="231F20"/>
                </a:solidFill>
                <a:latin typeface="Malgun Gothic"/>
                <a:cs typeface="Malgun Gothic"/>
              </a:rPr>
              <a:t>verbs</a:t>
            </a:r>
            <a:endParaRPr sz="14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700">
              <a:latin typeface="Malgun Gothic"/>
              <a:cs typeface="Malgun Gothic"/>
            </a:endParaRPr>
          </a:p>
          <a:p>
            <a:pPr marL="203200">
              <a:lnSpc>
                <a:spcPct val="100000"/>
              </a:lnSpc>
              <a:spcBef>
                <a:spcPts val="5"/>
              </a:spcBef>
            </a:pPr>
            <a:r>
              <a:rPr sz="1600" b="1" spc="-30" dirty="0">
                <a:solidFill>
                  <a:srgbClr val="EC008C"/>
                </a:solidFill>
                <a:latin typeface="Malgun Gothic"/>
                <a:cs typeface="Malgun Gothic"/>
              </a:rPr>
              <a:t>Verb</a:t>
            </a:r>
            <a:r>
              <a:rPr sz="1600" b="1" spc="-2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EC008C"/>
                </a:solidFill>
                <a:latin typeface="Malgun Gothic"/>
                <a:cs typeface="Malgun Gothic"/>
              </a:rPr>
              <a:t>stem</a:t>
            </a:r>
            <a:r>
              <a:rPr sz="1600" b="1" spc="-1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EC008C"/>
                </a:solidFill>
                <a:latin typeface="Malgun Gothic"/>
                <a:cs typeface="Malgun Gothic"/>
              </a:rPr>
              <a:t>+</a:t>
            </a:r>
            <a:r>
              <a:rPr sz="1600" b="1" spc="-2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00AEEF"/>
                </a:solidFill>
                <a:latin typeface="Malgun Gothic"/>
                <a:cs typeface="Malgun Gothic"/>
              </a:rPr>
              <a:t>-기</a:t>
            </a:r>
            <a:r>
              <a:rPr sz="1600" b="1" spc="-1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00AEEF"/>
                </a:solidFill>
                <a:latin typeface="Malgun Gothic"/>
                <a:cs typeface="Malgun Gothic"/>
              </a:rPr>
              <a:t>위해/위해서</a:t>
            </a:r>
            <a:endParaRPr sz="16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900">
              <a:latin typeface="Malgun Gothic"/>
              <a:cs typeface="Malgun Gothic"/>
            </a:endParaRPr>
          </a:p>
          <a:p>
            <a:pPr marL="203200">
              <a:lnSpc>
                <a:spcPct val="100000"/>
              </a:lnSpc>
            </a:pP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Ex)</a:t>
            </a:r>
            <a:endParaRPr sz="1200">
              <a:latin typeface="Malgun Gothic"/>
              <a:cs typeface="Malgun Gothic"/>
            </a:endParaRPr>
          </a:p>
          <a:p>
            <a:pPr marL="2032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한국에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가기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위해서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[han-gu-ge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ga-gi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wi-hae-seo]</a:t>
            </a:r>
            <a:endParaRPr sz="1200">
              <a:latin typeface="Malgun Gothic"/>
              <a:cs typeface="Malgun Gothic"/>
            </a:endParaRPr>
          </a:p>
          <a:p>
            <a:pPr marL="2032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in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order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to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go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Korea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950">
              <a:latin typeface="Malgun Gothic"/>
              <a:cs typeface="Malgun Gothic"/>
            </a:endParaRPr>
          </a:p>
          <a:p>
            <a:pPr marL="203200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일본어를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배우기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위해서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[il-bo-neo-reul bae-u-gi wi-hae-seo]</a:t>
            </a:r>
            <a:endParaRPr sz="1200">
              <a:latin typeface="Malgun Gothic"/>
              <a:cs typeface="Malgun Gothic"/>
            </a:endParaRPr>
          </a:p>
          <a:p>
            <a:pPr marL="2032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order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to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learn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Japanese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350">
              <a:latin typeface="Malgun Gothic"/>
              <a:cs typeface="Malgun Gothic"/>
            </a:endParaRPr>
          </a:p>
          <a:p>
            <a:pPr marL="203200" marR="5080">
              <a:lnSpc>
                <a:spcPct val="173600"/>
              </a:lnSpc>
              <a:spcBef>
                <a:spcPts val="5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**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Please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note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that</a:t>
            </a:r>
            <a:r>
              <a:rPr sz="1200" spc="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using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위해/위해서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sentence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makes</a:t>
            </a:r>
            <a:r>
              <a:rPr sz="1200" spc="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your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sentence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sound</a:t>
            </a:r>
            <a:r>
              <a:rPr sz="1200" spc="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very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formal.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will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hear/see this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lot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song lyrics,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books and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new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articles, but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not in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casual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spoken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con- </a:t>
            </a:r>
            <a:r>
              <a:rPr sz="1200" spc="-409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versations.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</a:pPr>
            <a:endParaRPr sz="1850">
              <a:latin typeface="Malgun Gothic"/>
              <a:cs typeface="Malgun Gothic"/>
            </a:endParaRPr>
          </a:p>
          <a:p>
            <a:pPr marL="203200">
              <a:lnSpc>
                <a:spcPct val="100000"/>
              </a:lnSpc>
              <a:spcBef>
                <a:spcPts val="5"/>
              </a:spcBef>
            </a:pPr>
            <a:r>
              <a:rPr sz="1400" b="1" dirty="0">
                <a:solidFill>
                  <a:srgbClr val="231F20"/>
                </a:solidFill>
                <a:latin typeface="Malgun Gothic"/>
                <a:cs typeface="Malgun Gothic"/>
              </a:rPr>
              <a:t>Sample</a:t>
            </a:r>
            <a:r>
              <a:rPr sz="1400" b="1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400" b="1" spc="-5" dirty="0">
                <a:solidFill>
                  <a:srgbClr val="231F20"/>
                </a:solidFill>
                <a:latin typeface="Malgun Gothic"/>
                <a:cs typeface="Malgun Gothic"/>
              </a:rPr>
              <a:t>sentences</a:t>
            </a:r>
            <a:endParaRPr sz="1400">
              <a:latin typeface="Malgun Gothic"/>
              <a:cs typeface="Malgun Gothic"/>
            </a:endParaRPr>
          </a:p>
          <a:p>
            <a:pPr marL="203200">
              <a:lnSpc>
                <a:spcPct val="100000"/>
              </a:lnSpc>
              <a:spcBef>
                <a:spcPts val="102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1.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수퍼맨은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세계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평화를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위해서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일해요.</a:t>
            </a:r>
            <a:endParaRPr sz="1200">
              <a:latin typeface="Malgun Gothic"/>
              <a:cs typeface="Malgun Gothic"/>
            </a:endParaRPr>
          </a:p>
          <a:p>
            <a:pPr marL="2032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[su-peo-mae-neun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se-gye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pyeong-hwa-reul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wi-hae-seo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i-rae-yo.]</a:t>
            </a:r>
            <a:endParaRPr sz="1200">
              <a:latin typeface="Malgun Gothic"/>
              <a:cs typeface="Malgun Gothic"/>
            </a:endParaRPr>
          </a:p>
          <a:p>
            <a:pPr marL="2032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Superman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works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for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world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peace.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8"/>
            <a:ext cx="1494465" cy="58479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5" dirty="0"/>
              <a:t> </a:t>
            </a:r>
            <a:r>
              <a:rPr dirty="0"/>
              <a:t>PDF </a:t>
            </a:r>
            <a:r>
              <a:rPr spc="-5" dirty="0"/>
              <a:t>is to be used along with the MP3 audio </a:t>
            </a:r>
            <a:r>
              <a:rPr dirty="0"/>
              <a:t>lesson</a:t>
            </a:r>
            <a:r>
              <a:rPr spc="-5" dirty="0"/>
              <a:t> available at</a:t>
            </a:r>
            <a:r>
              <a:rPr spc="-10" dirty="0"/>
              <a:t> </a:t>
            </a:r>
            <a:r>
              <a:rPr spc="-15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 feel free </a:t>
            </a:r>
            <a:r>
              <a:rPr spc="-5" dirty="0"/>
              <a:t>to </a:t>
            </a:r>
            <a:r>
              <a:rPr dirty="0"/>
              <a:t>share </a:t>
            </a:r>
            <a:r>
              <a:rPr spc="-20" dirty="0"/>
              <a:t>TalkToMeInKorean’s </a:t>
            </a:r>
            <a:r>
              <a:rPr dirty="0"/>
              <a:t>free </a:t>
            </a:r>
            <a:r>
              <a:rPr spc="-5" dirty="0"/>
              <a:t>Korean </a:t>
            </a:r>
            <a:r>
              <a:rPr dirty="0"/>
              <a:t>lessons </a:t>
            </a:r>
            <a:r>
              <a:rPr spc="-5" dirty="0"/>
              <a:t>and </a:t>
            </a:r>
            <a:r>
              <a:rPr dirty="0"/>
              <a:t>PDF </a:t>
            </a:r>
            <a:r>
              <a:rPr spc="-15" dirty="0"/>
              <a:t>files </a:t>
            </a:r>
            <a:r>
              <a:rPr spc="-5" dirty="0"/>
              <a:t>with anybody who </a:t>
            </a:r>
            <a:r>
              <a:rPr spc="-260" dirty="0"/>
              <a:t> </a:t>
            </a:r>
            <a:r>
              <a:rPr spc="-5" dirty="0"/>
              <a:t>is</a:t>
            </a:r>
            <a:r>
              <a:rPr spc="-10" dirty="0"/>
              <a:t> </a:t>
            </a:r>
            <a:r>
              <a:rPr dirty="0"/>
              <a:t>studying </a:t>
            </a:r>
            <a:r>
              <a:rPr spc="-5" dirty="0"/>
              <a:t>Korean.</a:t>
            </a:r>
            <a:r>
              <a:rPr dirty="0"/>
              <a:t> </a:t>
            </a:r>
            <a:r>
              <a:rPr spc="-5" dirty="0"/>
              <a:t>If you have</a:t>
            </a:r>
            <a:r>
              <a:rPr spc="-10" dirty="0"/>
              <a:t> </a:t>
            </a:r>
            <a:r>
              <a:rPr spc="-5" dirty="0"/>
              <a:t>any questions </a:t>
            </a:r>
            <a:r>
              <a:rPr dirty="0"/>
              <a:t>or feedback, visit</a:t>
            </a:r>
            <a:r>
              <a:rPr spc="-15" dirty="0"/>
              <a:t> TalkToMeInKorean.com.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6"/>
            <a:ext cx="5208270" cy="426339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10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5" dirty="0">
                <a:solidFill>
                  <a:srgbClr val="231F20"/>
                </a:solidFill>
                <a:latin typeface="Trebuchet MS"/>
                <a:cs typeface="Trebuchet MS"/>
              </a:rPr>
              <a:t> 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5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3</a:t>
            </a:r>
            <a:r>
              <a:rPr sz="1800" spc="-3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231F20"/>
                </a:solidFill>
                <a:latin typeface="Trebuchet MS"/>
                <a:cs typeface="Trebuchet MS"/>
              </a:rPr>
              <a:t>17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450">
              <a:latin typeface="Trebuchet MS"/>
              <a:cs typeface="Trebuchet MS"/>
            </a:endParaRPr>
          </a:p>
          <a:p>
            <a:pPr marL="236854" indent="-172085">
              <a:lnSpc>
                <a:spcPct val="100000"/>
              </a:lnSpc>
              <a:spcBef>
                <a:spcPts val="5"/>
              </a:spcBef>
              <a:buAutoNum type="arabicPeriod" startAt="2"/>
              <a:tabLst>
                <a:tab pos="237490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저는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한국에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가기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위해서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열심히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공부했어요.</a:t>
            </a:r>
            <a:endParaRPr sz="1200">
              <a:latin typeface="Malgun Gothic"/>
              <a:cs typeface="Malgun Gothic"/>
            </a:endParaRPr>
          </a:p>
          <a:p>
            <a:pPr marL="65405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</a:t>
            </a:r>
            <a:r>
              <a:rPr sz="1200" spc="-27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jeo-neu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 han-gu-ge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ga-g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wi-hae-se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y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eol-si-m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gong-bu-hae-sseo-yo.]</a:t>
            </a:r>
            <a:endParaRPr sz="1200">
              <a:latin typeface="Malgun Gothic"/>
              <a:cs typeface="Malgun Gothic"/>
            </a:endParaRPr>
          </a:p>
          <a:p>
            <a:pPr marL="65405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studied hard in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order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go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Korea.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>
              <a:latin typeface="Malgun Gothic"/>
              <a:cs typeface="Malgun Gothic"/>
            </a:endParaRPr>
          </a:p>
          <a:p>
            <a:pPr marL="236854" indent="-172085">
              <a:lnSpc>
                <a:spcPct val="100000"/>
              </a:lnSpc>
              <a:buAutoNum type="arabicPeriod" startAt="3"/>
              <a:tabLst>
                <a:tab pos="237490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부모님을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위해서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돈을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모았어요.</a:t>
            </a:r>
            <a:endParaRPr sz="1200">
              <a:latin typeface="Malgun Gothic"/>
              <a:cs typeface="Malgun Gothic"/>
            </a:endParaRPr>
          </a:p>
          <a:p>
            <a:pPr marL="65405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[bu-mo-ni-meul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wi-hae-seo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do-neul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mo-a-sseo-yo.]</a:t>
            </a:r>
            <a:endParaRPr sz="1200">
              <a:latin typeface="Malgun Gothic"/>
              <a:cs typeface="Malgun Gothic"/>
            </a:endParaRPr>
          </a:p>
          <a:p>
            <a:pPr marL="65405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saved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up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money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for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my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parents.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950">
              <a:latin typeface="Malgun Gothic"/>
              <a:cs typeface="Malgun Gothic"/>
            </a:endParaRPr>
          </a:p>
          <a:p>
            <a:pPr marL="236854" indent="-172085">
              <a:lnSpc>
                <a:spcPct val="100000"/>
              </a:lnSpc>
              <a:buAutoNum type="arabicPeriod" startAt="4"/>
              <a:tabLst>
                <a:tab pos="237490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건강을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위해서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매일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운동하고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있어요.</a:t>
            </a:r>
            <a:endParaRPr sz="1200">
              <a:latin typeface="Malgun Gothic"/>
              <a:cs typeface="Malgun Gothic"/>
            </a:endParaRPr>
          </a:p>
          <a:p>
            <a:pPr marL="65405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[geon-gang-eul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wi-hae-seo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mae-il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un-dong-ha-go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i-sseo-yo.]</a:t>
            </a:r>
            <a:endParaRPr sz="1200">
              <a:latin typeface="Malgun Gothic"/>
              <a:cs typeface="Malgun Gothic"/>
            </a:endParaRPr>
          </a:p>
          <a:p>
            <a:pPr marL="65405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am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exercising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everyday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for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my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health.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80"/>
            <a:ext cx="1494465" cy="58479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5" dirty="0"/>
              <a:t> </a:t>
            </a:r>
            <a:r>
              <a:rPr dirty="0"/>
              <a:t>PDF </a:t>
            </a:r>
            <a:r>
              <a:rPr spc="-5" dirty="0"/>
              <a:t>is to be used along with the MP3 audio </a:t>
            </a:r>
            <a:r>
              <a:rPr dirty="0"/>
              <a:t>lesson</a:t>
            </a:r>
            <a:r>
              <a:rPr spc="-5" dirty="0"/>
              <a:t> available at</a:t>
            </a:r>
            <a:r>
              <a:rPr spc="-10" dirty="0"/>
              <a:t> </a:t>
            </a:r>
            <a:r>
              <a:rPr spc="-15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 feel free </a:t>
            </a:r>
            <a:r>
              <a:rPr spc="-5" dirty="0"/>
              <a:t>to </a:t>
            </a:r>
            <a:r>
              <a:rPr dirty="0"/>
              <a:t>share </a:t>
            </a:r>
            <a:r>
              <a:rPr spc="-20" dirty="0"/>
              <a:t>TalkToMeInKorean’s </a:t>
            </a:r>
            <a:r>
              <a:rPr dirty="0"/>
              <a:t>free </a:t>
            </a:r>
            <a:r>
              <a:rPr spc="-5" dirty="0"/>
              <a:t>Korean </a:t>
            </a:r>
            <a:r>
              <a:rPr dirty="0"/>
              <a:t>lessons </a:t>
            </a:r>
            <a:r>
              <a:rPr spc="-5" dirty="0"/>
              <a:t>and </a:t>
            </a:r>
            <a:r>
              <a:rPr dirty="0"/>
              <a:t>PDF </a:t>
            </a:r>
            <a:r>
              <a:rPr spc="-15" dirty="0"/>
              <a:t>files </a:t>
            </a:r>
            <a:r>
              <a:rPr spc="-5" dirty="0"/>
              <a:t>with anybody who </a:t>
            </a:r>
            <a:r>
              <a:rPr spc="-260" dirty="0"/>
              <a:t> </a:t>
            </a:r>
            <a:r>
              <a:rPr spc="-5" dirty="0"/>
              <a:t>is</a:t>
            </a:r>
            <a:r>
              <a:rPr spc="-10" dirty="0"/>
              <a:t> </a:t>
            </a:r>
            <a:r>
              <a:rPr dirty="0"/>
              <a:t>studying </a:t>
            </a:r>
            <a:r>
              <a:rPr spc="-5" dirty="0"/>
              <a:t>Korean.</a:t>
            </a:r>
            <a:r>
              <a:rPr dirty="0"/>
              <a:t> </a:t>
            </a:r>
            <a:r>
              <a:rPr spc="-5" dirty="0"/>
              <a:t>If you have</a:t>
            </a:r>
            <a:r>
              <a:rPr spc="-10" dirty="0"/>
              <a:t> </a:t>
            </a:r>
            <a:r>
              <a:rPr spc="-5" dirty="0"/>
              <a:t>any questions </a:t>
            </a:r>
            <a:r>
              <a:rPr dirty="0"/>
              <a:t>or feedback, visit</a:t>
            </a:r>
            <a:r>
              <a:rPr spc="-15" dirty="0"/>
              <a:t> TalkToMeInKorean.com.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5"/>
            <a:ext cx="6872605" cy="898652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10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5" dirty="0">
                <a:solidFill>
                  <a:srgbClr val="231F20"/>
                </a:solidFill>
                <a:latin typeface="Trebuchet MS"/>
                <a:cs typeface="Trebuchet MS"/>
              </a:rPr>
              <a:t> 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5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3</a:t>
            </a:r>
            <a:r>
              <a:rPr sz="1800" spc="-3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231F20"/>
                </a:solidFill>
                <a:latin typeface="Trebuchet MS"/>
                <a:cs typeface="Trebuchet MS"/>
              </a:rPr>
              <a:t>18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850">
              <a:latin typeface="Trebuchet MS"/>
              <a:cs typeface="Trebuchet MS"/>
            </a:endParaRPr>
          </a:p>
          <a:p>
            <a:pPr marL="153035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 this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lesson,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we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looking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at how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say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“</a:t>
            </a:r>
            <a:r>
              <a:rPr sz="1600" b="1" spc="-5" dirty="0">
                <a:solidFill>
                  <a:srgbClr val="EC008C"/>
                </a:solidFill>
                <a:latin typeface="Malgun Gothic"/>
                <a:cs typeface="Malgun Gothic"/>
              </a:rPr>
              <a:t>nothing</a:t>
            </a:r>
            <a:r>
              <a:rPr sz="1600" b="1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EC008C"/>
                </a:solidFill>
                <a:latin typeface="Malgun Gothic"/>
                <a:cs typeface="Malgun Gothic"/>
              </a:rPr>
              <a:t>but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”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or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“</a:t>
            </a:r>
            <a:r>
              <a:rPr sz="1600" b="1" spc="-5" dirty="0">
                <a:solidFill>
                  <a:srgbClr val="EC008C"/>
                </a:solidFill>
                <a:latin typeface="Malgun Gothic"/>
                <a:cs typeface="Malgun Gothic"/>
              </a:rPr>
              <a:t>only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”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Korean.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We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already</a:t>
            </a:r>
            <a:endParaRPr sz="1200">
              <a:latin typeface="Malgun Gothic"/>
              <a:cs typeface="Malgun Gothic"/>
            </a:endParaRPr>
          </a:p>
          <a:p>
            <a:pPr marL="153035">
              <a:lnSpc>
                <a:spcPct val="100000"/>
              </a:lnSpc>
              <a:spcBef>
                <a:spcPts val="980"/>
              </a:spcBef>
            </a:pP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introduced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one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expression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that means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“only”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Level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2 Lesson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15,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which is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-만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[-man].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>
              <a:latin typeface="Malgun Gothic"/>
              <a:cs typeface="Malgun Gothic"/>
            </a:endParaRPr>
          </a:p>
          <a:p>
            <a:pPr marL="153035">
              <a:lnSpc>
                <a:spcPct val="100000"/>
              </a:lnSpc>
              <a:spcBef>
                <a:spcPts val="5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expression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we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introducing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this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lesson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consists 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two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parts:</a:t>
            </a:r>
            <a:endParaRPr sz="1200">
              <a:latin typeface="Malgun Gothic"/>
              <a:cs typeface="Malgun Gothic"/>
            </a:endParaRPr>
          </a:p>
          <a:p>
            <a:pPr marL="153035">
              <a:lnSpc>
                <a:spcPct val="100000"/>
              </a:lnSpc>
              <a:spcBef>
                <a:spcPts val="660"/>
              </a:spcBef>
            </a:pPr>
            <a:r>
              <a:rPr sz="1600" b="1" dirty="0">
                <a:solidFill>
                  <a:srgbClr val="EC008C"/>
                </a:solidFill>
                <a:latin typeface="Malgun Gothic"/>
                <a:cs typeface="Malgun Gothic"/>
              </a:rPr>
              <a:t>“밖에</a:t>
            </a:r>
            <a:r>
              <a:rPr sz="1600" b="1" spc="-1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EC008C"/>
                </a:solidFill>
                <a:latin typeface="Malgun Gothic"/>
                <a:cs typeface="Malgun Gothic"/>
              </a:rPr>
              <a:t>+</a:t>
            </a:r>
            <a:r>
              <a:rPr sz="1600" b="1" spc="-2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600" b="1" spc="-10" dirty="0">
                <a:solidFill>
                  <a:srgbClr val="EC008C"/>
                </a:solidFill>
                <a:latin typeface="Malgun Gothic"/>
                <a:cs typeface="Malgun Gothic"/>
              </a:rPr>
              <a:t>negative</a:t>
            </a:r>
            <a:r>
              <a:rPr sz="1600" b="1" spc="-1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EC008C"/>
                </a:solidFill>
                <a:latin typeface="Malgun Gothic"/>
                <a:cs typeface="Malgun Gothic"/>
              </a:rPr>
              <a:t>verb</a:t>
            </a:r>
            <a:r>
              <a:rPr sz="1600" b="1" spc="-1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EC008C"/>
                </a:solidFill>
                <a:latin typeface="Malgun Gothic"/>
                <a:cs typeface="Malgun Gothic"/>
              </a:rPr>
              <a:t>conjugation”</a:t>
            </a:r>
            <a:endParaRPr sz="16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1300">
              <a:latin typeface="Malgun Gothic"/>
              <a:cs typeface="Malgun Gothic"/>
            </a:endParaRPr>
          </a:p>
          <a:p>
            <a:pPr marL="153035" marR="52069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way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this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works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is similar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saying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“nothing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else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but”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or 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“do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not do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anything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other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than”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in </a:t>
            </a:r>
            <a:r>
              <a:rPr sz="1200" spc="-409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English.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5"/>
              </a:spcBef>
            </a:pPr>
            <a:endParaRPr sz="1700">
              <a:latin typeface="Malgun Gothic"/>
              <a:cs typeface="Malgun Gothic"/>
            </a:endParaRPr>
          </a:p>
          <a:p>
            <a:pPr marL="153035">
              <a:lnSpc>
                <a:spcPct val="100000"/>
              </a:lnSpc>
              <a:spcBef>
                <a:spcPts val="5"/>
              </a:spcBef>
            </a:pPr>
            <a:r>
              <a:rPr sz="1600" b="1" dirty="0">
                <a:solidFill>
                  <a:srgbClr val="00AEEF"/>
                </a:solidFill>
                <a:latin typeface="Malgun Gothic"/>
                <a:cs typeface="Malgun Gothic"/>
              </a:rPr>
              <a:t>밖</a:t>
            </a:r>
            <a:r>
              <a:rPr sz="1600" b="1" spc="-14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outside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,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ou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t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doo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r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</a:t>
            </a:r>
            <a:endParaRPr sz="1200">
              <a:latin typeface="Malgun Gothic"/>
              <a:cs typeface="Malgun Gothic"/>
            </a:endParaRPr>
          </a:p>
          <a:p>
            <a:pPr marL="153035">
              <a:lnSpc>
                <a:spcPct val="100000"/>
              </a:lnSpc>
              <a:spcBef>
                <a:spcPts val="580"/>
              </a:spcBef>
            </a:pPr>
            <a:r>
              <a:rPr sz="1600" b="1" dirty="0">
                <a:solidFill>
                  <a:srgbClr val="00AEEF"/>
                </a:solidFill>
                <a:latin typeface="Malgun Gothic"/>
                <a:cs typeface="Malgun Gothic"/>
              </a:rPr>
              <a:t>밖에</a:t>
            </a:r>
            <a:r>
              <a:rPr sz="1600" b="1" spc="-14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outsid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something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,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othe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 than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something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,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ou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 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o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 range 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o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something</a:t>
            </a:r>
            <a:endParaRPr sz="1200">
              <a:latin typeface="Malgun Gothic"/>
              <a:cs typeface="Malgun Gothic"/>
            </a:endParaRPr>
          </a:p>
          <a:p>
            <a:pPr marL="153035">
              <a:lnSpc>
                <a:spcPct val="100000"/>
              </a:lnSpc>
              <a:spcBef>
                <a:spcPts val="98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밖에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negative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verb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conjugation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ONLY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verb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5"/>
              </a:spcBef>
            </a:pPr>
            <a:endParaRPr sz="1700">
              <a:latin typeface="Malgun Gothic"/>
              <a:cs typeface="Malgun Gothic"/>
            </a:endParaRPr>
          </a:p>
          <a:p>
            <a:pPr marL="153035">
              <a:lnSpc>
                <a:spcPct val="100000"/>
              </a:lnSpc>
            </a:pPr>
            <a:r>
              <a:rPr sz="1600" b="1" spc="-5" dirty="0">
                <a:solidFill>
                  <a:srgbClr val="00AEEF"/>
                </a:solidFill>
                <a:latin typeface="Malgun Gothic"/>
                <a:cs typeface="Malgun Gothic"/>
              </a:rPr>
              <a:t>Construction:</a:t>
            </a:r>
            <a:endParaRPr sz="1600">
              <a:latin typeface="Malgun Gothic"/>
              <a:cs typeface="Malgun Gothic"/>
            </a:endParaRPr>
          </a:p>
          <a:p>
            <a:pPr marL="153035">
              <a:lnSpc>
                <a:spcPct val="100000"/>
              </a:lnSpc>
              <a:spcBef>
                <a:spcPts val="980"/>
              </a:spcBef>
            </a:pP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Noun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밖에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negative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conjugation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5"/>
              </a:spcBef>
            </a:pPr>
            <a:endParaRPr sz="1700">
              <a:latin typeface="Malgun Gothic"/>
              <a:cs typeface="Malgun Gothic"/>
            </a:endParaRPr>
          </a:p>
          <a:p>
            <a:pPr marL="153035">
              <a:lnSpc>
                <a:spcPct val="100000"/>
              </a:lnSpc>
            </a:pPr>
            <a:r>
              <a:rPr sz="1600" b="1" dirty="0">
                <a:solidFill>
                  <a:srgbClr val="EC008C"/>
                </a:solidFill>
                <a:latin typeface="Malgun Gothic"/>
                <a:cs typeface="Malgun Gothic"/>
              </a:rPr>
              <a:t>Examples:</a:t>
            </a:r>
            <a:endParaRPr sz="1600">
              <a:latin typeface="Malgun Gothic"/>
              <a:cs typeface="Malgun Gothic"/>
            </a:endParaRPr>
          </a:p>
          <a:p>
            <a:pPr marL="153035">
              <a:lnSpc>
                <a:spcPct val="100000"/>
              </a:lnSpc>
              <a:spcBef>
                <a:spcPts val="98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콜라(를)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마시다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[kol-la(-reul)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ma-si-da]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drink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cola</a:t>
            </a:r>
            <a:endParaRPr sz="1200">
              <a:latin typeface="Malgun Gothic"/>
              <a:cs typeface="Malgun Gothic"/>
            </a:endParaRPr>
          </a:p>
          <a:p>
            <a:pPr marL="153035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콜라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밖에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안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마시다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[kol-la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ba-kke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 ma-si-da]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only drink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cola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950">
              <a:latin typeface="Malgun Gothic"/>
              <a:cs typeface="Malgun Gothic"/>
            </a:endParaRPr>
          </a:p>
          <a:p>
            <a:pPr marL="153035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돈(이)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있다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[do-ni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it-da]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to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have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money</a:t>
            </a:r>
            <a:endParaRPr sz="1200">
              <a:latin typeface="Malgun Gothic"/>
              <a:cs typeface="Malgun Gothic"/>
            </a:endParaRPr>
          </a:p>
          <a:p>
            <a:pPr marL="153035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돈(이)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없다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[do-ni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eop-da]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to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not have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money</a:t>
            </a:r>
            <a:endParaRPr sz="1200">
              <a:latin typeface="Malgun Gothic"/>
              <a:cs typeface="Malgun Gothic"/>
            </a:endParaRPr>
          </a:p>
          <a:p>
            <a:pPr marL="153035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돈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밖에 없다 [don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ba-kke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eop-da]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=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have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nothing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but 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money,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only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have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money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5"/>
              </a:spcBef>
            </a:pPr>
            <a:endParaRPr sz="1700">
              <a:latin typeface="Malgun Gothic"/>
              <a:cs typeface="Malgun Gothic"/>
            </a:endParaRPr>
          </a:p>
          <a:p>
            <a:pPr marL="153035">
              <a:lnSpc>
                <a:spcPct val="100000"/>
              </a:lnSpc>
              <a:spcBef>
                <a:spcPts val="5"/>
              </a:spcBef>
            </a:pPr>
            <a:r>
              <a:rPr sz="1600" b="1" spc="-5" dirty="0">
                <a:solidFill>
                  <a:srgbClr val="EC008C"/>
                </a:solidFill>
                <a:latin typeface="Malgun Gothic"/>
                <a:cs typeface="Malgun Gothic"/>
              </a:rPr>
              <a:t>Are </a:t>
            </a:r>
            <a:r>
              <a:rPr sz="1600" b="1" dirty="0">
                <a:solidFill>
                  <a:srgbClr val="EC008C"/>
                </a:solidFill>
                <a:latin typeface="Malgun Gothic"/>
                <a:cs typeface="Malgun Gothic"/>
              </a:rPr>
              <a:t>-만</a:t>
            </a:r>
            <a:r>
              <a:rPr sz="1600" b="1" spc="-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EC008C"/>
                </a:solidFill>
                <a:latin typeface="Malgun Gothic"/>
                <a:cs typeface="Malgun Gothic"/>
              </a:rPr>
              <a:t>and</a:t>
            </a:r>
            <a:r>
              <a:rPr sz="1600" b="1" spc="-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EC008C"/>
                </a:solidFill>
                <a:latin typeface="Malgun Gothic"/>
                <a:cs typeface="Malgun Gothic"/>
              </a:rPr>
              <a:t>밖에</a:t>
            </a:r>
            <a:r>
              <a:rPr sz="1600" b="1" spc="-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600" b="1" spc="-10" dirty="0">
                <a:solidFill>
                  <a:srgbClr val="EC008C"/>
                </a:solidFill>
                <a:latin typeface="Malgun Gothic"/>
                <a:cs typeface="Malgun Gothic"/>
              </a:rPr>
              <a:t>interchangeable?</a:t>
            </a:r>
            <a:endParaRPr sz="1600">
              <a:latin typeface="Malgun Gothic"/>
              <a:cs typeface="Malgun Gothic"/>
            </a:endParaRPr>
          </a:p>
          <a:p>
            <a:pPr marL="153035">
              <a:lnSpc>
                <a:spcPct val="100000"/>
              </a:lnSpc>
              <a:spcBef>
                <a:spcPts val="98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answer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is yes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and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no.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Sometimes, they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interchangeable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(and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course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you have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9"/>
            <a:ext cx="1494465" cy="58479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5" dirty="0"/>
              <a:t> </a:t>
            </a:r>
            <a:r>
              <a:rPr dirty="0"/>
              <a:t>PDF </a:t>
            </a:r>
            <a:r>
              <a:rPr spc="-5" dirty="0"/>
              <a:t>is to be used along with the MP3 audio </a:t>
            </a:r>
            <a:r>
              <a:rPr dirty="0"/>
              <a:t>lesson</a:t>
            </a:r>
            <a:r>
              <a:rPr spc="-5" dirty="0"/>
              <a:t> available at</a:t>
            </a:r>
            <a:r>
              <a:rPr spc="-10" dirty="0"/>
              <a:t> </a:t>
            </a:r>
            <a:r>
              <a:rPr spc="-15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 feel free </a:t>
            </a:r>
            <a:r>
              <a:rPr spc="-5" dirty="0"/>
              <a:t>to </a:t>
            </a:r>
            <a:r>
              <a:rPr dirty="0"/>
              <a:t>share </a:t>
            </a:r>
            <a:r>
              <a:rPr spc="-20" dirty="0"/>
              <a:t>TalkToMeInKorean’s </a:t>
            </a:r>
            <a:r>
              <a:rPr dirty="0"/>
              <a:t>free </a:t>
            </a:r>
            <a:r>
              <a:rPr spc="-5" dirty="0"/>
              <a:t>Korean </a:t>
            </a:r>
            <a:r>
              <a:rPr dirty="0"/>
              <a:t>lessons </a:t>
            </a:r>
            <a:r>
              <a:rPr spc="-5" dirty="0"/>
              <a:t>and </a:t>
            </a:r>
            <a:r>
              <a:rPr dirty="0"/>
              <a:t>PDF </a:t>
            </a:r>
            <a:r>
              <a:rPr spc="-15" dirty="0"/>
              <a:t>files </a:t>
            </a:r>
            <a:r>
              <a:rPr spc="-5" dirty="0"/>
              <a:t>with anybody who </a:t>
            </a:r>
            <a:r>
              <a:rPr spc="-260" dirty="0"/>
              <a:t> </a:t>
            </a:r>
            <a:r>
              <a:rPr spc="-5" dirty="0"/>
              <a:t>is</a:t>
            </a:r>
            <a:r>
              <a:rPr spc="-10" dirty="0"/>
              <a:t> </a:t>
            </a:r>
            <a:r>
              <a:rPr dirty="0"/>
              <a:t>studying </a:t>
            </a:r>
            <a:r>
              <a:rPr spc="-5" dirty="0"/>
              <a:t>Korean.</a:t>
            </a:r>
            <a:r>
              <a:rPr dirty="0"/>
              <a:t> </a:t>
            </a:r>
            <a:r>
              <a:rPr spc="-5" dirty="0"/>
              <a:t>If you have</a:t>
            </a:r>
            <a:r>
              <a:rPr spc="-10" dirty="0"/>
              <a:t> </a:t>
            </a:r>
            <a:r>
              <a:rPr spc="-5" dirty="0"/>
              <a:t>any questions </a:t>
            </a:r>
            <a:r>
              <a:rPr dirty="0"/>
              <a:t>or feedback, visit</a:t>
            </a:r>
            <a:r>
              <a:rPr spc="-15" dirty="0"/>
              <a:t> TalkToMeInKorean.com.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3"/>
            <a:ext cx="6820534" cy="903795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10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5" dirty="0">
                <a:solidFill>
                  <a:srgbClr val="231F20"/>
                </a:solidFill>
                <a:latin typeface="Trebuchet MS"/>
                <a:cs typeface="Trebuchet MS"/>
              </a:rPr>
              <a:t> 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5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3</a:t>
            </a:r>
            <a:r>
              <a:rPr sz="1800" spc="-3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231F20"/>
                </a:solidFill>
                <a:latin typeface="Trebuchet MS"/>
                <a:cs typeface="Trebuchet MS"/>
              </a:rPr>
              <a:t>18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650">
              <a:latin typeface="Trebuchet MS"/>
              <a:cs typeface="Trebuchet MS"/>
            </a:endParaRPr>
          </a:p>
          <a:p>
            <a:pPr marL="203200" marR="196215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change the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verb in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negative form when you use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밖에) but 밖에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is generally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more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widely </a:t>
            </a:r>
            <a:r>
              <a:rPr sz="1200" spc="-409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used over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-만.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350">
              <a:latin typeface="Malgun Gothic"/>
              <a:cs typeface="Malgun Gothic"/>
            </a:endParaRPr>
          </a:p>
          <a:p>
            <a:pPr marL="203200" marR="5080">
              <a:lnSpc>
                <a:spcPct val="173600"/>
              </a:lnSpc>
            </a:pP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can’t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use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밖에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with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imperative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sentences,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including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-아/어/여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주세요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(“do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something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for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me”). So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you have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to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use -만 with imperative sentences.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(i.e. 이것만 주세요 =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Give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 this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one </a:t>
            </a:r>
            <a:r>
              <a:rPr sz="1200" spc="-409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only.)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350">
              <a:latin typeface="Malgun Gothic"/>
              <a:cs typeface="Malgun Gothic"/>
            </a:endParaRPr>
          </a:p>
          <a:p>
            <a:pPr marL="203200" marR="114935">
              <a:lnSpc>
                <a:spcPct val="173600"/>
              </a:lnSpc>
            </a:pP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And when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verb itself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has a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negative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meaning,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-만 is more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commonly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used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than 밖에. (i.e. </a:t>
            </a:r>
            <a:r>
              <a:rPr sz="1200" spc="-409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저는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닭고기만 싫어해요 = I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only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hate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chicken.)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5"/>
              </a:spcBef>
            </a:pPr>
            <a:endParaRPr sz="1700">
              <a:latin typeface="Malgun Gothic"/>
              <a:cs typeface="Malgun Gothic"/>
            </a:endParaRPr>
          </a:p>
          <a:p>
            <a:pPr marL="203200">
              <a:lnSpc>
                <a:spcPct val="100000"/>
              </a:lnSpc>
              <a:spcBef>
                <a:spcPts val="5"/>
              </a:spcBef>
            </a:pPr>
            <a:r>
              <a:rPr sz="1600" b="1" dirty="0">
                <a:solidFill>
                  <a:srgbClr val="EC008C"/>
                </a:solidFill>
                <a:latin typeface="Malgun Gothic"/>
                <a:cs typeface="Malgun Gothic"/>
              </a:rPr>
              <a:t>Sample</a:t>
            </a:r>
            <a:r>
              <a:rPr sz="1600" b="1" spc="-3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EC008C"/>
                </a:solidFill>
                <a:latin typeface="Malgun Gothic"/>
                <a:cs typeface="Malgun Gothic"/>
              </a:rPr>
              <a:t>sentences</a:t>
            </a:r>
            <a:endParaRPr sz="1600">
              <a:latin typeface="Malgun Gothic"/>
              <a:cs typeface="Malgun Gothic"/>
            </a:endParaRPr>
          </a:p>
          <a:p>
            <a:pPr marL="203200">
              <a:lnSpc>
                <a:spcPct val="100000"/>
              </a:lnSpc>
              <a:spcBef>
                <a:spcPts val="98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1.</a:t>
            </a:r>
            <a:endParaRPr sz="1200">
              <a:latin typeface="Malgun Gothic"/>
              <a:cs typeface="Malgun Gothic"/>
            </a:endParaRPr>
          </a:p>
          <a:p>
            <a:pPr marL="2032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한국인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친구가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한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명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밖에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없어요.</a:t>
            </a:r>
            <a:endParaRPr sz="1200">
              <a:latin typeface="Malgun Gothic"/>
              <a:cs typeface="Malgun Gothic"/>
            </a:endParaRPr>
          </a:p>
          <a:p>
            <a:pPr marL="2032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[han-gu-gin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chin-gu-ga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han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myeon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ba-kke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eop-seo-yo.]</a:t>
            </a:r>
            <a:endParaRPr sz="1200">
              <a:latin typeface="Malgun Gothic"/>
              <a:cs typeface="Malgun Gothic"/>
            </a:endParaRPr>
          </a:p>
          <a:p>
            <a:pPr marL="2032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only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have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one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Korean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friend.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>
              <a:latin typeface="Malgun Gothic"/>
              <a:cs typeface="Malgun Gothic"/>
            </a:endParaRPr>
          </a:p>
          <a:p>
            <a:pPr marL="203200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한국인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친구는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한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명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밖에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없어요.</a:t>
            </a:r>
            <a:endParaRPr sz="1200">
              <a:latin typeface="Malgun Gothic"/>
              <a:cs typeface="Malgun Gothic"/>
            </a:endParaRPr>
          </a:p>
          <a:p>
            <a:pPr marL="2032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[han-gu-gin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chin-gu-neun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han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myeon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ba-kke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eop-seo-yo.]</a:t>
            </a:r>
            <a:endParaRPr sz="1200">
              <a:latin typeface="Malgun Gothic"/>
              <a:cs typeface="Malgun Gothic"/>
            </a:endParaRPr>
          </a:p>
          <a:p>
            <a:pPr marL="2032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As for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Korean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friends,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only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have one.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950">
              <a:latin typeface="Malgun Gothic"/>
              <a:cs typeface="Malgun Gothic"/>
            </a:endParaRPr>
          </a:p>
          <a:p>
            <a:pPr marL="203200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2.</a:t>
            </a:r>
            <a:endParaRPr sz="1200">
              <a:latin typeface="Malgun Gothic"/>
              <a:cs typeface="Malgun Gothic"/>
            </a:endParaRPr>
          </a:p>
          <a:p>
            <a:pPr marL="2032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한국어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조금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밖에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못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해요.</a:t>
            </a:r>
            <a:endParaRPr sz="1200">
              <a:latin typeface="Malgun Gothic"/>
              <a:cs typeface="Malgun Gothic"/>
            </a:endParaRPr>
          </a:p>
          <a:p>
            <a:pPr marL="2032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[han-gu-geo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jo-geum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ba-kke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mot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hae-yo.]</a:t>
            </a:r>
            <a:endParaRPr sz="1200">
              <a:latin typeface="Malgun Gothic"/>
              <a:cs typeface="Malgun Gothic"/>
            </a:endParaRPr>
          </a:p>
          <a:p>
            <a:pPr marL="2032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can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only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speak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little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bit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of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Korean.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950">
              <a:latin typeface="Malgun Gothic"/>
              <a:cs typeface="Malgun Gothic"/>
            </a:endParaRPr>
          </a:p>
          <a:p>
            <a:pPr marL="203200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3.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8"/>
            <a:ext cx="1494465" cy="58479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5" dirty="0"/>
              <a:t> </a:t>
            </a:r>
            <a:r>
              <a:rPr dirty="0"/>
              <a:t>PDF </a:t>
            </a:r>
            <a:r>
              <a:rPr spc="-5" dirty="0"/>
              <a:t>is to be used along with the MP3 audio </a:t>
            </a:r>
            <a:r>
              <a:rPr dirty="0"/>
              <a:t>lesson</a:t>
            </a:r>
            <a:r>
              <a:rPr spc="-5" dirty="0"/>
              <a:t> available at</a:t>
            </a:r>
            <a:r>
              <a:rPr spc="-10" dirty="0"/>
              <a:t> </a:t>
            </a:r>
            <a:r>
              <a:rPr spc="-15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 feel free </a:t>
            </a:r>
            <a:r>
              <a:rPr spc="-5" dirty="0"/>
              <a:t>to </a:t>
            </a:r>
            <a:r>
              <a:rPr dirty="0"/>
              <a:t>share </a:t>
            </a:r>
            <a:r>
              <a:rPr spc="-20" dirty="0"/>
              <a:t>TalkToMeInKorean’s </a:t>
            </a:r>
            <a:r>
              <a:rPr dirty="0"/>
              <a:t>free </a:t>
            </a:r>
            <a:r>
              <a:rPr spc="-5" dirty="0"/>
              <a:t>Korean </a:t>
            </a:r>
            <a:r>
              <a:rPr dirty="0"/>
              <a:t>lessons </a:t>
            </a:r>
            <a:r>
              <a:rPr spc="-5" dirty="0"/>
              <a:t>and </a:t>
            </a:r>
            <a:r>
              <a:rPr dirty="0"/>
              <a:t>PDF </a:t>
            </a:r>
            <a:r>
              <a:rPr spc="-15" dirty="0"/>
              <a:t>files </a:t>
            </a:r>
            <a:r>
              <a:rPr spc="-5" dirty="0"/>
              <a:t>with anybody who </a:t>
            </a:r>
            <a:r>
              <a:rPr spc="-260" dirty="0"/>
              <a:t> </a:t>
            </a:r>
            <a:r>
              <a:rPr spc="-5" dirty="0"/>
              <a:t>is</a:t>
            </a:r>
            <a:r>
              <a:rPr spc="-10" dirty="0"/>
              <a:t> </a:t>
            </a:r>
            <a:r>
              <a:rPr dirty="0"/>
              <a:t>studying </a:t>
            </a:r>
            <a:r>
              <a:rPr spc="-5" dirty="0"/>
              <a:t>Korean.</a:t>
            </a:r>
            <a:r>
              <a:rPr dirty="0"/>
              <a:t> </a:t>
            </a:r>
            <a:r>
              <a:rPr spc="-5" dirty="0"/>
              <a:t>If you have</a:t>
            </a:r>
            <a:r>
              <a:rPr spc="-10" dirty="0"/>
              <a:t> </a:t>
            </a:r>
            <a:r>
              <a:rPr spc="-5" dirty="0"/>
              <a:t>any questions </a:t>
            </a:r>
            <a:r>
              <a:rPr dirty="0"/>
              <a:t>or feedback, visit</a:t>
            </a:r>
            <a:r>
              <a:rPr spc="-15" dirty="0"/>
              <a:t> TalkToMeInKorean.com.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6"/>
            <a:ext cx="6823075" cy="801624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10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5" dirty="0">
                <a:solidFill>
                  <a:srgbClr val="231F20"/>
                </a:solidFill>
                <a:latin typeface="Trebuchet MS"/>
                <a:cs typeface="Trebuchet MS"/>
              </a:rPr>
              <a:t> 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5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3</a:t>
            </a:r>
            <a:r>
              <a:rPr sz="1800" spc="-3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7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100">
              <a:latin typeface="Trebuchet MS"/>
              <a:cs typeface="Trebuchet MS"/>
            </a:endParaRPr>
          </a:p>
          <a:p>
            <a:pPr marL="191135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돈을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모으다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(to save up,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to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save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money)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뭐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하다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(to do what)</a:t>
            </a:r>
            <a:endParaRPr sz="1200">
              <a:latin typeface="Malgun Gothic"/>
              <a:cs typeface="Malgun Gothic"/>
            </a:endParaRPr>
          </a:p>
          <a:p>
            <a:pPr marL="191135" marR="27940">
              <a:lnSpc>
                <a:spcPct val="173600"/>
              </a:lnSpc>
            </a:pP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--&gt;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돈을 모아서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뭐 할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거예요? (do-neul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mo-a-seo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mwo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hal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geo-ye-yo?)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 What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you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going </a:t>
            </a:r>
            <a:r>
              <a:rPr sz="1200" spc="-409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do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with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 money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you save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up?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(lit.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save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up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money and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what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will you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do?)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950">
              <a:latin typeface="Malgun Gothic"/>
              <a:cs typeface="Malgun Gothic"/>
            </a:endParaRPr>
          </a:p>
          <a:p>
            <a:pPr marL="191135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케익을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사다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(to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buy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cake)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친구한테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주다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(to give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friend)</a:t>
            </a:r>
            <a:endParaRPr sz="1200">
              <a:latin typeface="Malgun Gothic"/>
              <a:cs typeface="Malgun Gothic"/>
            </a:endParaRPr>
          </a:p>
          <a:p>
            <a:pPr marL="191135">
              <a:lnSpc>
                <a:spcPct val="100000"/>
              </a:lnSpc>
              <a:spcBef>
                <a:spcPts val="1060"/>
              </a:spcBef>
            </a:pP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--&gt;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케익을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사서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친구한테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줄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거예요.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[ke-i-geul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sa-seo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chin-gu-han-te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jul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geo-ye-yo.]</a:t>
            </a:r>
            <a:endParaRPr sz="1200">
              <a:latin typeface="Malgun Gothic"/>
              <a:cs typeface="Malgun Gothic"/>
            </a:endParaRPr>
          </a:p>
          <a:p>
            <a:pPr marL="191135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I’m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going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buy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cake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to/and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give it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friend.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850">
              <a:latin typeface="Malgun Gothic"/>
              <a:cs typeface="Malgun Gothic"/>
            </a:endParaRPr>
          </a:p>
          <a:p>
            <a:pPr marL="191135">
              <a:lnSpc>
                <a:spcPct val="100000"/>
              </a:lnSpc>
            </a:pPr>
            <a:r>
              <a:rPr sz="1400" b="1" dirty="0">
                <a:solidFill>
                  <a:srgbClr val="231F20"/>
                </a:solidFill>
                <a:latin typeface="Malgun Gothic"/>
                <a:cs typeface="Malgun Gothic"/>
              </a:rPr>
              <a:t>Usage</a:t>
            </a:r>
            <a:r>
              <a:rPr sz="1400" b="1" spc="-5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231F20"/>
                </a:solidFill>
                <a:latin typeface="Malgun Gothic"/>
                <a:cs typeface="Malgun Gothic"/>
              </a:rPr>
              <a:t>4</a:t>
            </a:r>
            <a:endParaRPr sz="1400">
              <a:latin typeface="Malgun Gothic"/>
              <a:cs typeface="Malgun Gothic"/>
            </a:endParaRPr>
          </a:p>
          <a:p>
            <a:pPr marL="191135">
              <a:lnSpc>
                <a:spcPct val="100000"/>
              </a:lnSpc>
              <a:spcBef>
                <a:spcPts val="1019"/>
              </a:spcBef>
            </a:pP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Fixed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expressions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350">
              <a:latin typeface="Malgun Gothic"/>
              <a:cs typeface="Malgun Gothic"/>
            </a:endParaRPr>
          </a:p>
          <a:p>
            <a:pPr marL="191135" marR="5080">
              <a:lnSpc>
                <a:spcPct val="173600"/>
              </a:lnSpc>
            </a:pP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There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some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fixed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expressions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that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basically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use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same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-아/어/여서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structure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them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but </a:t>
            </a:r>
            <a:r>
              <a:rPr sz="1200" spc="-40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not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often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used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other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forms.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5"/>
              </a:spcBef>
            </a:pPr>
            <a:endParaRPr sz="1700">
              <a:latin typeface="Malgun Gothic"/>
              <a:cs typeface="Malgun Gothic"/>
            </a:endParaRPr>
          </a:p>
          <a:p>
            <a:pPr marL="191135">
              <a:lnSpc>
                <a:spcPct val="100000"/>
              </a:lnSpc>
              <a:spcBef>
                <a:spcPts val="5"/>
              </a:spcBef>
            </a:pPr>
            <a:r>
              <a:rPr sz="1600" b="1" dirty="0">
                <a:solidFill>
                  <a:srgbClr val="EC008C"/>
                </a:solidFill>
                <a:latin typeface="Malgun Gothic"/>
                <a:cs typeface="Malgun Gothic"/>
              </a:rPr>
              <a:t>-에</a:t>
            </a:r>
            <a:r>
              <a:rPr sz="1600" b="1" spc="-1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EC008C"/>
                </a:solidFill>
                <a:latin typeface="Malgun Gothic"/>
                <a:cs typeface="Malgun Gothic"/>
              </a:rPr>
              <a:t>따라서</a:t>
            </a:r>
            <a:r>
              <a:rPr sz="1600" b="1" spc="-2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[-e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tta-ra-seo]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according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to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~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900">
              <a:latin typeface="Malgun Gothic"/>
              <a:cs typeface="Malgun Gothic"/>
            </a:endParaRPr>
          </a:p>
          <a:p>
            <a:pPr marL="191135">
              <a:lnSpc>
                <a:spcPct val="100000"/>
              </a:lnSpc>
            </a:pP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Ex)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계획에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따라서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진행하겠습니다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[gye-hoe-ge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tta-ra-seo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jin-haeng-ha-ge-sseum-ni-da.]</a:t>
            </a:r>
            <a:endParaRPr sz="1200">
              <a:latin typeface="Malgun Gothic"/>
              <a:cs typeface="Malgun Gothic"/>
            </a:endParaRPr>
          </a:p>
          <a:p>
            <a:pPr marL="191135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I’ll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proceed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according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to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plan.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80"/>
              </a:spcBef>
            </a:pPr>
            <a:endParaRPr sz="1700">
              <a:latin typeface="Malgun Gothic"/>
              <a:cs typeface="Malgun Gothic"/>
            </a:endParaRPr>
          </a:p>
          <a:p>
            <a:pPr marL="191135">
              <a:lnSpc>
                <a:spcPct val="100000"/>
              </a:lnSpc>
            </a:pPr>
            <a:r>
              <a:rPr sz="1600" b="1" dirty="0">
                <a:solidFill>
                  <a:srgbClr val="EC008C"/>
                </a:solidFill>
                <a:latin typeface="Malgun Gothic"/>
                <a:cs typeface="Malgun Gothic"/>
              </a:rPr>
              <a:t>예를 들어서</a:t>
            </a:r>
            <a:r>
              <a:rPr sz="1600" b="1" spc="-14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y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e-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r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eu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deu-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r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eo-seo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] =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fo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example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900">
              <a:latin typeface="Malgun Gothic"/>
              <a:cs typeface="Malgun Gothic"/>
            </a:endParaRPr>
          </a:p>
          <a:p>
            <a:pPr marL="191135">
              <a:lnSpc>
                <a:spcPct val="100000"/>
              </a:lnSpc>
            </a:pP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Ex)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예를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들어서, 이렇게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할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수 있어요.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[ye-reul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deu-reo-seo,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i-reo-ke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hal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su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i-sseo-yo.]</a:t>
            </a:r>
            <a:endParaRPr sz="1200">
              <a:latin typeface="Malgun Gothic"/>
              <a:cs typeface="Malgun Gothic"/>
            </a:endParaRPr>
          </a:p>
          <a:p>
            <a:pPr marL="191135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For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example,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you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can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do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it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like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this.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80"/>
            <a:ext cx="1494465" cy="58479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5" dirty="0"/>
              <a:t> </a:t>
            </a:r>
            <a:r>
              <a:rPr dirty="0"/>
              <a:t>PDF </a:t>
            </a:r>
            <a:r>
              <a:rPr spc="-5" dirty="0"/>
              <a:t>is to be used along with the MP3 audio </a:t>
            </a:r>
            <a:r>
              <a:rPr dirty="0"/>
              <a:t>lesson</a:t>
            </a:r>
            <a:r>
              <a:rPr spc="-5" dirty="0"/>
              <a:t> available at</a:t>
            </a:r>
            <a:r>
              <a:rPr spc="-10" dirty="0"/>
              <a:t> </a:t>
            </a:r>
            <a:r>
              <a:rPr spc="-15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 feel free </a:t>
            </a:r>
            <a:r>
              <a:rPr spc="-5" dirty="0"/>
              <a:t>to </a:t>
            </a:r>
            <a:r>
              <a:rPr dirty="0"/>
              <a:t>share </a:t>
            </a:r>
            <a:r>
              <a:rPr spc="-20" dirty="0"/>
              <a:t>TalkToMeInKorean’s </a:t>
            </a:r>
            <a:r>
              <a:rPr dirty="0"/>
              <a:t>free </a:t>
            </a:r>
            <a:r>
              <a:rPr spc="-5" dirty="0"/>
              <a:t>Korean </a:t>
            </a:r>
            <a:r>
              <a:rPr dirty="0"/>
              <a:t>lessons </a:t>
            </a:r>
            <a:r>
              <a:rPr spc="-5" dirty="0"/>
              <a:t>and </a:t>
            </a:r>
            <a:r>
              <a:rPr dirty="0"/>
              <a:t>PDF </a:t>
            </a:r>
            <a:r>
              <a:rPr spc="-15" dirty="0"/>
              <a:t>files </a:t>
            </a:r>
            <a:r>
              <a:rPr spc="-5" dirty="0"/>
              <a:t>with anybody who </a:t>
            </a:r>
            <a:r>
              <a:rPr spc="-260" dirty="0"/>
              <a:t> </a:t>
            </a:r>
            <a:r>
              <a:rPr spc="-5" dirty="0"/>
              <a:t>is</a:t>
            </a:r>
            <a:r>
              <a:rPr spc="-10" dirty="0"/>
              <a:t> </a:t>
            </a:r>
            <a:r>
              <a:rPr dirty="0"/>
              <a:t>studying </a:t>
            </a:r>
            <a:r>
              <a:rPr spc="-5" dirty="0"/>
              <a:t>Korean.</a:t>
            </a:r>
            <a:r>
              <a:rPr dirty="0"/>
              <a:t> </a:t>
            </a:r>
            <a:r>
              <a:rPr spc="-5" dirty="0"/>
              <a:t>If you have</a:t>
            </a:r>
            <a:r>
              <a:rPr spc="-10" dirty="0"/>
              <a:t> </a:t>
            </a:r>
            <a:r>
              <a:rPr spc="-5" dirty="0"/>
              <a:t>any questions </a:t>
            </a:r>
            <a:r>
              <a:rPr dirty="0"/>
              <a:t>or feedback, visit</a:t>
            </a:r>
            <a:r>
              <a:rPr spc="-15" dirty="0"/>
              <a:t> TalkToMeInKorean.com.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6"/>
            <a:ext cx="3931285" cy="489839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10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5" dirty="0">
                <a:solidFill>
                  <a:srgbClr val="231F20"/>
                </a:solidFill>
                <a:latin typeface="Trebuchet MS"/>
                <a:cs typeface="Trebuchet MS"/>
              </a:rPr>
              <a:t> 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5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3</a:t>
            </a:r>
            <a:r>
              <a:rPr sz="1800" spc="-3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231F20"/>
                </a:solidFill>
                <a:latin typeface="Trebuchet MS"/>
                <a:cs typeface="Trebuchet MS"/>
              </a:rPr>
              <a:t>18</a:t>
            </a:r>
            <a:endParaRPr sz="1800">
              <a:latin typeface="Trebuchet MS"/>
              <a:cs typeface="Trebuchet MS"/>
            </a:endParaRPr>
          </a:p>
          <a:p>
            <a:pPr marL="65405">
              <a:lnSpc>
                <a:spcPct val="100000"/>
              </a:lnSpc>
              <a:spcBef>
                <a:spcPts val="40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이것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밖에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없어요?</a:t>
            </a:r>
            <a:endParaRPr sz="1200">
              <a:latin typeface="Malgun Gothic"/>
              <a:cs typeface="Malgun Gothic"/>
            </a:endParaRPr>
          </a:p>
          <a:p>
            <a:pPr marL="65405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[i-geot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ba-kke eop-seo-yo?]</a:t>
            </a:r>
            <a:endParaRPr sz="1200">
              <a:latin typeface="Malgun Gothic"/>
              <a:cs typeface="Malgun Gothic"/>
            </a:endParaRPr>
          </a:p>
          <a:p>
            <a:pPr marL="65405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it?</a:t>
            </a:r>
            <a:endParaRPr sz="1200">
              <a:latin typeface="Malgun Gothic"/>
              <a:cs typeface="Malgun Gothic"/>
            </a:endParaRPr>
          </a:p>
          <a:p>
            <a:pPr marL="65405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only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have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this?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>
              <a:latin typeface="Malgun Gothic"/>
              <a:cs typeface="Malgun Gothic"/>
            </a:endParaRPr>
          </a:p>
          <a:p>
            <a:pPr marL="65405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4.</a:t>
            </a:r>
            <a:endParaRPr sz="1200">
              <a:latin typeface="Malgun Gothic"/>
              <a:cs typeface="Malgun Gothic"/>
            </a:endParaRPr>
          </a:p>
          <a:p>
            <a:pPr marL="65405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우리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고양이는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참치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밖에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안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먹어요.</a:t>
            </a:r>
            <a:endParaRPr sz="1200">
              <a:latin typeface="Malgun Gothic"/>
              <a:cs typeface="Malgun Gothic"/>
            </a:endParaRPr>
          </a:p>
          <a:p>
            <a:pPr marL="65405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[u-ri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go-yang-i-neun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cham-chi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ba-kke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meo-geo-yo.]</a:t>
            </a:r>
            <a:endParaRPr sz="1200">
              <a:latin typeface="Malgun Gothic"/>
              <a:cs typeface="Malgun Gothic"/>
            </a:endParaRPr>
          </a:p>
          <a:p>
            <a:pPr marL="65405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My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cat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only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eats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tuna.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950">
              <a:latin typeface="Malgun Gothic"/>
              <a:cs typeface="Malgun Gothic"/>
            </a:endParaRPr>
          </a:p>
          <a:p>
            <a:pPr marL="65405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5.</a:t>
            </a:r>
            <a:endParaRPr sz="1200">
              <a:latin typeface="Malgun Gothic"/>
              <a:cs typeface="Malgun Gothic"/>
            </a:endParaRPr>
          </a:p>
          <a:p>
            <a:pPr marL="65405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왜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공부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밖에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안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해요?</a:t>
            </a:r>
            <a:endParaRPr sz="1200">
              <a:latin typeface="Malgun Gothic"/>
              <a:cs typeface="Malgun Gothic"/>
            </a:endParaRPr>
          </a:p>
          <a:p>
            <a:pPr marL="65405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[wae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gong-bu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ba-kke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hae-yo?]</a:t>
            </a:r>
            <a:endParaRPr sz="1200">
              <a:latin typeface="Malgun Gothic"/>
              <a:cs typeface="Malgun Gothic"/>
            </a:endParaRPr>
          </a:p>
          <a:p>
            <a:pPr marL="65405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Why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do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only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study?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80"/>
            <a:ext cx="1494465" cy="58479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5" dirty="0"/>
              <a:t> </a:t>
            </a:r>
            <a:r>
              <a:rPr dirty="0"/>
              <a:t>PDF </a:t>
            </a:r>
            <a:r>
              <a:rPr spc="-5" dirty="0"/>
              <a:t>is to be used along with the MP3 audio </a:t>
            </a:r>
            <a:r>
              <a:rPr dirty="0"/>
              <a:t>lesson</a:t>
            </a:r>
            <a:r>
              <a:rPr spc="-5" dirty="0"/>
              <a:t> available at</a:t>
            </a:r>
            <a:r>
              <a:rPr spc="-10" dirty="0"/>
              <a:t> </a:t>
            </a:r>
            <a:r>
              <a:rPr spc="-15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 feel free </a:t>
            </a:r>
            <a:r>
              <a:rPr spc="-5" dirty="0"/>
              <a:t>to </a:t>
            </a:r>
            <a:r>
              <a:rPr dirty="0"/>
              <a:t>share </a:t>
            </a:r>
            <a:r>
              <a:rPr spc="-20" dirty="0"/>
              <a:t>TalkToMeInKorean’s </a:t>
            </a:r>
            <a:r>
              <a:rPr dirty="0"/>
              <a:t>free </a:t>
            </a:r>
            <a:r>
              <a:rPr spc="-5" dirty="0"/>
              <a:t>Korean </a:t>
            </a:r>
            <a:r>
              <a:rPr dirty="0"/>
              <a:t>lessons </a:t>
            </a:r>
            <a:r>
              <a:rPr spc="-5" dirty="0"/>
              <a:t>and </a:t>
            </a:r>
            <a:r>
              <a:rPr dirty="0"/>
              <a:t>PDF </a:t>
            </a:r>
            <a:r>
              <a:rPr spc="-15" dirty="0"/>
              <a:t>files </a:t>
            </a:r>
            <a:r>
              <a:rPr spc="-5" dirty="0"/>
              <a:t>with anybody who </a:t>
            </a:r>
            <a:r>
              <a:rPr spc="-260" dirty="0"/>
              <a:t> </a:t>
            </a:r>
            <a:r>
              <a:rPr spc="-5" dirty="0"/>
              <a:t>is</a:t>
            </a:r>
            <a:r>
              <a:rPr spc="-10" dirty="0"/>
              <a:t> </a:t>
            </a:r>
            <a:r>
              <a:rPr dirty="0"/>
              <a:t>studying </a:t>
            </a:r>
            <a:r>
              <a:rPr spc="-5" dirty="0"/>
              <a:t>Korean.</a:t>
            </a:r>
            <a:r>
              <a:rPr dirty="0"/>
              <a:t> </a:t>
            </a:r>
            <a:r>
              <a:rPr spc="-5" dirty="0"/>
              <a:t>If you have</a:t>
            </a:r>
            <a:r>
              <a:rPr spc="-10" dirty="0"/>
              <a:t> </a:t>
            </a:r>
            <a:r>
              <a:rPr spc="-5" dirty="0"/>
              <a:t>any questions </a:t>
            </a:r>
            <a:r>
              <a:rPr dirty="0"/>
              <a:t>or feedback, visit</a:t>
            </a:r>
            <a:r>
              <a:rPr spc="-15" dirty="0"/>
              <a:t> TalkToMeInKorean.com.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5"/>
            <a:ext cx="6733540" cy="879602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10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5" dirty="0">
                <a:solidFill>
                  <a:srgbClr val="231F20"/>
                </a:solidFill>
                <a:latin typeface="Trebuchet MS"/>
                <a:cs typeface="Trebuchet MS"/>
              </a:rPr>
              <a:t> 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5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3</a:t>
            </a:r>
            <a:r>
              <a:rPr sz="1800" spc="-3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231F20"/>
                </a:solidFill>
                <a:latin typeface="Trebuchet MS"/>
                <a:cs typeface="Trebuchet MS"/>
              </a:rPr>
              <a:t>19</a:t>
            </a:r>
            <a:endParaRPr sz="1800">
              <a:latin typeface="Trebuchet MS"/>
              <a:cs typeface="Trebuchet MS"/>
            </a:endParaRPr>
          </a:p>
          <a:p>
            <a:pPr marL="153035" marR="5080">
              <a:lnSpc>
                <a:spcPct val="131900"/>
              </a:lnSpc>
              <a:spcBef>
                <a:spcPts val="1575"/>
              </a:spcBef>
            </a:pP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There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are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few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different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ways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to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say </a:t>
            </a:r>
            <a:r>
              <a:rPr sz="1600" b="1" dirty="0">
                <a:solidFill>
                  <a:srgbClr val="00AEEF"/>
                </a:solidFill>
                <a:latin typeface="Malgun Gothic"/>
                <a:cs typeface="Malgun Gothic"/>
              </a:rPr>
              <a:t>“after -ing”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in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Korean.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Through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this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lesson, we will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introduce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the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three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most common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ways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say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it.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These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three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expressions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all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share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a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common </a:t>
            </a:r>
            <a:r>
              <a:rPr sz="1200" spc="-40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structure: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50">
              <a:latin typeface="Malgun Gothic"/>
              <a:cs typeface="Malgun Gothic"/>
            </a:endParaRPr>
          </a:p>
          <a:p>
            <a:pPr marL="153035">
              <a:lnSpc>
                <a:spcPct val="100000"/>
              </a:lnSpc>
            </a:pPr>
            <a:r>
              <a:rPr sz="1600" b="1" dirty="0">
                <a:solidFill>
                  <a:srgbClr val="EC008C"/>
                </a:solidFill>
                <a:latin typeface="Malgun Gothic"/>
                <a:cs typeface="Malgun Gothic"/>
              </a:rPr>
              <a:t>-(으)ㄴ</a:t>
            </a:r>
            <a:r>
              <a:rPr sz="1600" b="1" spc="-3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EC008C"/>
                </a:solidFill>
                <a:latin typeface="Malgun Gothic"/>
                <a:cs typeface="Malgun Gothic"/>
              </a:rPr>
              <a:t>+</a:t>
            </a:r>
            <a:r>
              <a:rPr sz="1600" b="1" spc="-4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EC008C"/>
                </a:solidFill>
                <a:latin typeface="Malgun Gothic"/>
                <a:cs typeface="Malgun Gothic"/>
              </a:rPr>
              <a:t>다음에</a:t>
            </a:r>
            <a:endParaRPr sz="1600">
              <a:latin typeface="Malgun Gothic"/>
              <a:cs typeface="Malgun Gothic"/>
            </a:endParaRPr>
          </a:p>
          <a:p>
            <a:pPr marL="153035">
              <a:lnSpc>
                <a:spcPct val="100000"/>
              </a:lnSpc>
              <a:spcBef>
                <a:spcPts val="580"/>
              </a:spcBef>
            </a:pPr>
            <a:r>
              <a:rPr sz="1600" b="1" dirty="0">
                <a:solidFill>
                  <a:srgbClr val="EC008C"/>
                </a:solidFill>
                <a:latin typeface="Malgun Gothic"/>
                <a:cs typeface="Malgun Gothic"/>
              </a:rPr>
              <a:t>-(으)ㄴ</a:t>
            </a:r>
            <a:r>
              <a:rPr sz="1600" b="1" spc="-5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EC008C"/>
                </a:solidFill>
                <a:latin typeface="Malgun Gothic"/>
                <a:cs typeface="Malgun Gothic"/>
              </a:rPr>
              <a:t>+</a:t>
            </a:r>
            <a:r>
              <a:rPr sz="1600" b="1" spc="-5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EC008C"/>
                </a:solidFill>
                <a:latin typeface="Malgun Gothic"/>
                <a:cs typeface="Malgun Gothic"/>
              </a:rPr>
              <a:t>후에</a:t>
            </a:r>
            <a:endParaRPr sz="1600">
              <a:latin typeface="Malgun Gothic"/>
              <a:cs typeface="Malgun Gothic"/>
            </a:endParaRPr>
          </a:p>
          <a:p>
            <a:pPr marL="153035">
              <a:lnSpc>
                <a:spcPct val="100000"/>
              </a:lnSpc>
              <a:spcBef>
                <a:spcPts val="580"/>
              </a:spcBef>
            </a:pPr>
            <a:r>
              <a:rPr sz="1600" b="1" dirty="0">
                <a:solidFill>
                  <a:srgbClr val="EC008C"/>
                </a:solidFill>
                <a:latin typeface="Malgun Gothic"/>
                <a:cs typeface="Malgun Gothic"/>
              </a:rPr>
              <a:t>-(으)ㄴ</a:t>
            </a:r>
            <a:r>
              <a:rPr sz="1600" b="1" spc="-5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EC008C"/>
                </a:solidFill>
                <a:latin typeface="Malgun Gothic"/>
                <a:cs typeface="Malgun Gothic"/>
              </a:rPr>
              <a:t>+</a:t>
            </a:r>
            <a:r>
              <a:rPr sz="1600" b="1" spc="-5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EC008C"/>
                </a:solidFill>
                <a:latin typeface="Malgun Gothic"/>
                <a:cs typeface="Malgun Gothic"/>
              </a:rPr>
              <a:t>뒤에</a:t>
            </a:r>
            <a:endParaRPr sz="16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85"/>
              </a:spcBef>
            </a:pPr>
            <a:endParaRPr sz="1100">
              <a:latin typeface="Malgun Gothic"/>
              <a:cs typeface="Malgun Gothic"/>
            </a:endParaRPr>
          </a:p>
          <a:p>
            <a:pPr marL="153035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These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three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all mean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00AEEF"/>
                </a:solidFill>
                <a:latin typeface="Malgun Gothic"/>
                <a:cs typeface="Malgun Gothic"/>
              </a:rPr>
              <a:t>“after</a:t>
            </a:r>
            <a:r>
              <a:rPr sz="1600" b="1" spc="-5" dirty="0">
                <a:solidFill>
                  <a:srgbClr val="00AEEF"/>
                </a:solidFill>
                <a:latin typeface="Malgun Gothic"/>
                <a:cs typeface="Malgun Gothic"/>
              </a:rPr>
              <a:t> -ing”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. 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Let’s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look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at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 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key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nouns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050">
              <a:latin typeface="Malgun Gothic"/>
              <a:cs typeface="Malgun Gothic"/>
            </a:endParaRPr>
          </a:p>
          <a:p>
            <a:pPr marL="153035" marR="4336415">
              <a:lnSpc>
                <a:spcPct val="1389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다음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[da-eum]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next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time,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next </a:t>
            </a:r>
            <a:r>
              <a:rPr sz="1200" spc="-40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(i.e.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다음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주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next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week)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400">
              <a:latin typeface="Malgun Gothic"/>
              <a:cs typeface="Malgun Gothic"/>
            </a:endParaRPr>
          </a:p>
          <a:p>
            <a:pPr marL="153035">
              <a:lnSpc>
                <a:spcPct val="100000"/>
              </a:lnSpc>
              <a:spcBef>
                <a:spcPts val="5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후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[hu]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after</a:t>
            </a:r>
            <a:endParaRPr sz="1200">
              <a:latin typeface="Malgun Gothic"/>
              <a:cs typeface="Malgun Gothic"/>
            </a:endParaRPr>
          </a:p>
          <a:p>
            <a:pPr marL="153035">
              <a:lnSpc>
                <a:spcPct val="100000"/>
              </a:lnSpc>
              <a:spcBef>
                <a:spcPts val="5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(i.e.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오후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afternoon)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400">
              <a:latin typeface="Malgun Gothic"/>
              <a:cs typeface="Malgun Gothic"/>
            </a:endParaRPr>
          </a:p>
          <a:p>
            <a:pPr marL="153035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뒤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[dwi]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behind,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back</a:t>
            </a:r>
            <a:endParaRPr sz="1200">
              <a:latin typeface="Malgun Gothic"/>
              <a:cs typeface="Malgun Gothic"/>
            </a:endParaRPr>
          </a:p>
          <a:p>
            <a:pPr marL="153035">
              <a:lnSpc>
                <a:spcPct val="100000"/>
              </a:lnSpc>
              <a:spcBef>
                <a:spcPts val="5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(i.e.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등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뒤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behind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back)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endParaRPr sz="1250">
              <a:latin typeface="Malgun Gothic"/>
              <a:cs typeface="Malgun Gothic"/>
            </a:endParaRPr>
          </a:p>
          <a:p>
            <a:pPr marL="153035" marR="63500">
              <a:lnSpc>
                <a:spcPct val="131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7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231F20"/>
                </a:solidFill>
                <a:latin typeface="Malgun Gothic"/>
                <a:cs typeface="Malgun Gothic"/>
              </a:rPr>
              <a:t>“-(으)ㄴ”</a:t>
            </a:r>
            <a:r>
              <a:rPr sz="1400" b="1" spc="-7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part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indicates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that the action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has been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done,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so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it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already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the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past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tense </a:t>
            </a:r>
            <a:r>
              <a:rPr sz="1200" spc="-40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form. After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before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this,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put the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verb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steam.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50">
              <a:latin typeface="Malgun Gothic"/>
              <a:cs typeface="Malgun Gothic"/>
            </a:endParaRPr>
          </a:p>
          <a:p>
            <a:pPr marL="153035">
              <a:lnSpc>
                <a:spcPct val="100000"/>
              </a:lnSpc>
            </a:pPr>
            <a:r>
              <a:rPr sz="1600" b="1" spc="-30" dirty="0">
                <a:solidFill>
                  <a:srgbClr val="EC008C"/>
                </a:solidFill>
                <a:latin typeface="Malgun Gothic"/>
                <a:cs typeface="Malgun Gothic"/>
              </a:rPr>
              <a:t>Verb</a:t>
            </a:r>
            <a:r>
              <a:rPr sz="1600" b="1" spc="-1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EC008C"/>
                </a:solidFill>
                <a:latin typeface="Malgun Gothic"/>
                <a:cs typeface="Malgun Gothic"/>
              </a:rPr>
              <a:t>stem </a:t>
            </a:r>
            <a:r>
              <a:rPr sz="1600" b="1" dirty="0">
                <a:solidFill>
                  <a:srgbClr val="EC008C"/>
                </a:solidFill>
                <a:latin typeface="Malgun Gothic"/>
                <a:cs typeface="Malgun Gothic"/>
              </a:rPr>
              <a:t>+</a:t>
            </a:r>
            <a:r>
              <a:rPr sz="1600" b="1" spc="-1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EC008C"/>
                </a:solidFill>
                <a:latin typeface="Malgun Gothic"/>
                <a:cs typeface="Malgun Gothic"/>
              </a:rPr>
              <a:t>-(으)ㄴ</a:t>
            </a:r>
            <a:r>
              <a:rPr sz="1600" b="1" spc="-1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EC008C"/>
                </a:solidFill>
                <a:latin typeface="Malgun Gothic"/>
                <a:cs typeface="Malgun Gothic"/>
              </a:rPr>
              <a:t>+</a:t>
            </a:r>
            <a:r>
              <a:rPr sz="1600" b="1" spc="-1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EC008C"/>
                </a:solidFill>
                <a:latin typeface="Malgun Gothic"/>
                <a:cs typeface="Malgun Gothic"/>
              </a:rPr>
              <a:t>다음(or</a:t>
            </a:r>
            <a:r>
              <a:rPr sz="1600" b="1" spc="-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EC008C"/>
                </a:solidFill>
                <a:latin typeface="Malgun Gothic"/>
                <a:cs typeface="Malgun Gothic"/>
              </a:rPr>
              <a:t>후/뒤)에</a:t>
            </a:r>
            <a:r>
              <a:rPr sz="1600" b="1" spc="-2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00AEEF"/>
                </a:solidFill>
                <a:latin typeface="Malgun Gothic"/>
                <a:cs typeface="Malgun Gothic"/>
              </a:rPr>
              <a:t>=</a:t>
            </a:r>
            <a:r>
              <a:rPr sz="1600" b="1" spc="-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00AEEF"/>
                </a:solidFill>
                <a:latin typeface="Malgun Gothic"/>
                <a:cs typeface="Malgun Gothic"/>
              </a:rPr>
              <a:t>after</a:t>
            </a:r>
            <a:r>
              <a:rPr sz="1600" b="1" spc="-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00AEEF"/>
                </a:solidFill>
                <a:latin typeface="Malgun Gothic"/>
                <a:cs typeface="Malgun Gothic"/>
              </a:rPr>
              <a:t>-ing</a:t>
            </a:r>
            <a:endParaRPr sz="16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050">
              <a:latin typeface="Malgun Gothic"/>
              <a:cs typeface="Malgun Gothic"/>
            </a:endParaRPr>
          </a:p>
          <a:p>
            <a:pPr marL="153035" marR="306705">
              <a:lnSpc>
                <a:spcPct val="1389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meaning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doesn’t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change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depending on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the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noun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part,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so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these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expressions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inter- </a:t>
            </a:r>
            <a:r>
              <a:rPr sz="1200" spc="-409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changeable.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50">
              <a:latin typeface="Malgun Gothic"/>
              <a:cs typeface="Malgun Gothic"/>
            </a:endParaRPr>
          </a:p>
          <a:p>
            <a:pPr marL="153035">
              <a:lnSpc>
                <a:spcPct val="100000"/>
              </a:lnSpc>
              <a:spcBef>
                <a:spcPts val="5"/>
              </a:spcBef>
            </a:pPr>
            <a:r>
              <a:rPr sz="1600" b="1" dirty="0">
                <a:solidFill>
                  <a:srgbClr val="00AEEF"/>
                </a:solidFill>
                <a:latin typeface="Malgun Gothic"/>
                <a:cs typeface="Malgun Gothic"/>
              </a:rPr>
              <a:t>Examples</a:t>
            </a:r>
            <a:endParaRPr sz="1600">
              <a:latin typeface="Malgun Gothic"/>
              <a:cs typeface="Malgun Gothic"/>
            </a:endParaRPr>
          </a:p>
          <a:p>
            <a:pPr marL="153035">
              <a:lnSpc>
                <a:spcPct val="100000"/>
              </a:lnSpc>
              <a:spcBef>
                <a:spcPts val="48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편지를 받다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[pyeon-ji-reul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bat-da]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receive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letter</a:t>
            </a:r>
            <a:endParaRPr sz="1200">
              <a:latin typeface="Malgun Gothic"/>
              <a:cs typeface="Malgun Gothic"/>
            </a:endParaRPr>
          </a:p>
          <a:p>
            <a:pPr marL="153035">
              <a:lnSpc>
                <a:spcPct val="100000"/>
              </a:lnSpc>
              <a:spcBef>
                <a:spcPts val="5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편지를 받은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다음에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[pyeon-ji-reul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ba-deun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da-eu-me]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after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receiving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letter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9"/>
            <a:ext cx="1494465" cy="58479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5" dirty="0"/>
              <a:t> </a:t>
            </a:r>
            <a:r>
              <a:rPr dirty="0"/>
              <a:t>PDF </a:t>
            </a:r>
            <a:r>
              <a:rPr spc="-5" dirty="0"/>
              <a:t>is to be used along with the MP3 audio </a:t>
            </a:r>
            <a:r>
              <a:rPr dirty="0"/>
              <a:t>lesson</a:t>
            </a:r>
            <a:r>
              <a:rPr spc="-5" dirty="0"/>
              <a:t> available at</a:t>
            </a:r>
            <a:r>
              <a:rPr spc="-10" dirty="0"/>
              <a:t> </a:t>
            </a:r>
            <a:r>
              <a:rPr spc="-15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 feel free </a:t>
            </a:r>
            <a:r>
              <a:rPr spc="-5" dirty="0"/>
              <a:t>to </a:t>
            </a:r>
            <a:r>
              <a:rPr dirty="0"/>
              <a:t>share </a:t>
            </a:r>
            <a:r>
              <a:rPr spc="-20" dirty="0"/>
              <a:t>TalkToMeInKorean’s </a:t>
            </a:r>
            <a:r>
              <a:rPr dirty="0"/>
              <a:t>free </a:t>
            </a:r>
            <a:r>
              <a:rPr spc="-5" dirty="0"/>
              <a:t>Korean </a:t>
            </a:r>
            <a:r>
              <a:rPr dirty="0"/>
              <a:t>lessons </a:t>
            </a:r>
            <a:r>
              <a:rPr spc="-5" dirty="0"/>
              <a:t>and </a:t>
            </a:r>
            <a:r>
              <a:rPr dirty="0"/>
              <a:t>PDF </a:t>
            </a:r>
            <a:r>
              <a:rPr spc="-15" dirty="0"/>
              <a:t>files </a:t>
            </a:r>
            <a:r>
              <a:rPr spc="-5" dirty="0"/>
              <a:t>with anybody who </a:t>
            </a:r>
            <a:r>
              <a:rPr spc="-260" dirty="0"/>
              <a:t> </a:t>
            </a:r>
            <a:r>
              <a:rPr spc="-5" dirty="0"/>
              <a:t>is</a:t>
            </a:r>
            <a:r>
              <a:rPr spc="-10" dirty="0"/>
              <a:t> </a:t>
            </a:r>
            <a:r>
              <a:rPr dirty="0"/>
              <a:t>studying </a:t>
            </a:r>
            <a:r>
              <a:rPr spc="-5" dirty="0"/>
              <a:t>Korean.</a:t>
            </a:r>
            <a:r>
              <a:rPr dirty="0"/>
              <a:t> </a:t>
            </a:r>
            <a:r>
              <a:rPr spc="-5" dirty="0"/>
              <a:t>If you have</a:t>
            </a:r>
            <a:r>
              <a:rPr spc="-10" dirty="0"/>
              <a:t> </a:t>
            </a:r>
            <a:r>
              <a:rPr spc="-5" dirty="0"/>
              <a:t>any questions </a:t>
            </a:r>
            <a:r>
              <a:rPr dirty="0"/>
              <a:t>or feedback, visit</a:t>
            </a:r>
            <a:r>
              <a:rPr spc="-15" dirty="0"/>
              <a:t> TalkToMeInKorean.com.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3"/>
            <a:ext cx="4752975" cy="751395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10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5" dirty="0">
                <a:solidFill>
                  <a:srgbClr val="231F20"/>
                </a:solidFill>
                <a:latin typeface="Trebuchet MS"/>
                <a:cs typeface="Trebuchet MS"/>
              </a:rPr>
              <a:t> 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5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3</a:t>
            </a:r>
            <a:r>
              <a:rPr sz="1800" spc="-3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231F20"/>
                </a:solidFill>
                <a:latin typeface="Trebuchet MS"/>
                <a:cs typeface="Trebuchet MS"/>
              </a:rPr>
              <a:t>19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550">
              <a:latin typeface="Trebuchet MS"/>
              <a:cs typeface="Trebuchet MS"/>
            </a:endParaRPr>
          </a:p>
          <a:p>
            <a:pPr marL="203200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집에 가다 [</a:t>
            </a:r>
            <a:r>
              <a:rPr sz="1200" spc="-28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ji-b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ga-da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] = 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t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g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 home</a:t>
            </a:r>
            <a:endParaRPr sz="1200">
              <a:latin typeface="Malgun Gothic"/>
              <a:cs typeface="Malgun Gothic"/>
            </a:endParaRPr>
          </a:p>
          <a:p>
            <a:pPr marL="203200">
              <a:lnSpc>
                <a:spcPct val="100000"/>
              </a:lnSpc>
              <a:spcBef>
                <a:spcPts val="5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집에 간 뒤에 [</a:t>
            </a:r>
            <a:r>
              <a:rPr sz="1200" spc="-28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ji-b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ga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dwi-e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] = a</a:t>
            </a:r>
            <a:r>
              <a:rPr sz="1200" spc="20" dirty="0">
                <a:solidFill>
                  <a:srgbClr val="231F20"/>
                </a:solidFill>
                <a:latin typeface="Malgun Gothic"/>
                <a:cs typeface="Malgun Gothic"/>
              </a:rPr>
              <a:t>f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t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e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goin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 home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400">
              <a:latin typeface="Malgun Gothic"/>
              <a:cs typeface="Malgun Gothic"/>
            </a:endParaRPr>
          </a:p>
          <a:p>
            <a:pPr marL="203200">
              <a:lnSpc>
                <a:spcPct val="100000"/>
              </a:lnSpc>
              <a:spcBef>
                <a:spcPts val="5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책을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읽다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[chae-geul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ilg-da]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to read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book</a:t>
            </a:r>
            <a:endParaRPr sz="1200">
              <a:latin typeface="Malgun Gothic"/>
              <a:cs typeface="Malgun Gothic"/>
            </a:endParaRPr>
          </a:p>
          <a:p>
            <a:pPr marL="203200">
              <a:lnSpc>
                <a:spcPct val="100000"/>
              </a:lnSpc>
              <a:spcBef>
                <a:spcPts val="5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책을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읽은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후에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[chae-geul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il-geun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hu-e]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after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reading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book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450">
              <a:latin typeface="Malgun Gothic"/>
              <a:cs typeface="Malgun Gothic"/>
            </a:endParaRPr>
          </a:p>
          <a:p>
            <a:pPr marL="203200">
              <a:lnSpc>
                <a:spcPct val="100000"/>
              </a:lnSpc>
              <a:spcBef>
                <a:spcPts val="5"/>
              </a:spcBef>
            </a:pPr>
            <a:r>
              <a:rPr sz="1600" b="1" dirty="0">
                <a:solidFill>
                  <a:srgbClr val="00AEEF"/>
                </a:solidFill>
                <a:latin typeface="Malgun Gothic"/>
                <a:cs typeface="Malgun Gothic"/>
              </a:rPr>
              <a:t>Sample</a:t>
            </a:r>
            <a:r>
              <a:rPr sz="1600" b="1" spc="-3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00AEEF"/>
                </a:solidFill>
                <a:latin typeface="Malgun Gothic"/>
                <a:cs typeface="Malgun Gothic"/>
              </a:rPr>
              <a:t>sentences</a:t>
            </a:r>
            <a:endParaRPr sz="1600">
              <a:latin typeface="Malgun Gothic"/>
              <a:cs typeface="Malgun Gothic"/>
            </a:endParaRPr>
          </a:p>
          <a:p>
            <a:pPr marL="374650" indent="-172085">
              <a:lnSpc>
                <a:spcPct val="100000"/>
              </a:lnSpc>
              <a:spcBef>
                <a:spcPts val="480"/>
              </a:spcBef>
              <a:buAutoNum type="arabicPeriod"/>
              <a:tabLst>
                <a:tab pos="37528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영화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본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다음에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우리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커피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마셔요.</a:t>
            </a:r>
            <a:endParaRPr sz="1200">
              <a:latin typeface="Malgun Gothic"/>
              <a:cs typeface="Malgun Gothic"/>
            </a:endParaRPr>
          </a:p>
          <a:p>
            <a:pPr marL="203200">
              <a:lnSpc>
                <a:spcPct val="100000"/>
              </a:lnSpc>
              <a:spcBef>
                <a:spcPts val="560"/>
              </a:spcBef>
            </a:pP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[yeong-hwa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bon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da-eu-me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u-ri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keo-pi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ma-syeo-yo.]</a:t>
            </a:r>
            <a:endParaRPr sz="1200">
              <a:latin typeface="Malgun Gothic"/>
              <a:cs typeface="Malgun Gothic"/>
            </a:endParaRPr>
          </a:p>
          <a:p>
            <a:pPr marL="203200">
              <a:lnSpc>
                <a:spcPct val="100000"/>
              </a:lnSpc>
              <a:spcBef>
                <a:spcPts val="5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After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watching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movie,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let’s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drink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coffee.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400">
              <a:latin typeface="Malgun Gothic"/>
              <a:cs typeface="Malgun Gothic"/>
            </a:endParaRPr>
          </a:p>
          <a:p>
            <a:pPr marL="374650" indent="-172085">
              <a:lnSpc>
                <a:spcPct val="100000"/>
              </a:lnSpc>
              <a:buAutoNum type="arabicPeriod" startAt="2"/>
              <a:tabLst>
                <a:tab pos="37528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점심을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먹은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다음에,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도서관에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갔어요.</a:t>
            </a:r>
            <a:endParaRPr sz="1200">
              <a:latin typeface="Malgun Gothic"/>
              <a:cs typeface="Malgun Gothic"/>
            </a:endParaRPr>
          </a:p>
          <a:p>
            <a:pPr marL="203200">
              <a:lnSpc>
                <a:spcPct val="100000"/>
              </a:lnSpc>
              <a:spcBef>
                <a:spcPts val="5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</a:t>
            </a:r>
            <a:r>
              <a:rPr sz="1200" spc="-27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jeom-si-meu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 meo-geun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da-eu-me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,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do-seo-gwa-n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ga-sseo-yo.]</a:t>
            </a:r>
            <a:endParaRPr sz="1200">
              <a:latin typeface="Malgun Gothic"/>
              <a:cs typeface="Malgun Gothic"/>
            </a:endParaRPr>
          </a:p>
          <a:p>
            <a:pPr marL="203200">
              <a:lnSpc>
                <a:spcPct val="100000"/>
              </a:lnSpc>
              <a:spcBef>
                <a:spcPts val="5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After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having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lunch,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went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library.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400">
              <a:latin typeface="Malgun Gothic"/>
              <a:cs typeface="Malgun Gothic"/>
            </a:endParaRPr>
          </a:p>
          <a:p>
            <a:pPr marL="374650" indent="-172085">
              <a:lnSpc>
                <a:spcPct val="100000"/>
              </a:lnSpc>
              <a:buAutoNum type="arabicPeriod" startAt="3"/>
              <a:tabLst>
                <a:tab pos="37528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이거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한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다음에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뭐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할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거예요?</a:t>
            </a:r>
            <a:endParaRPr sz="1200">
              <a:latin typeface="Malgun Gothic"/>
              <a:cs typeface="Malgun Gothic"/>
            </a:endParaRPr>
          </a:p>
          <a:p>
            <a:pPr marL="203200">
              <a:lnSpc>
                <a:spcPct val="100000"/>
              </a:lnSpc>
              <a:spcBef>
                <a:spcPts val="5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[i-geo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han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da-eu-me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mwo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hal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geo-ye-yo?]</a:t>
            </a:r>
            <a:endParaRPr sz="1200">
              <a:latin typeface="Malgun Gothic"/>
              <a:cs typeface="Malgun Gothic"/>
            </a:endParaRPr>
          </a:p>
          <a:p>
            <a:pPr marL="203200">
              <a:lnSpc>
                <a:spcPct val="100000"/>
              </a:lnSpc>
              <a:spcBef>
                <a:spcPts val="5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After doing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this,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what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are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you going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do?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400">
              <a:latin typeface="Malgun Gothic"/>
              <a:cs typeface="Malgun Gothic"/>
            </a:endParaRPr>
          </a:p>
          <a:p>
            <a:pPr marL="374650" indent="-172085">
              <a:lnSpc>
                <a:spcPct val="100000"/>
              </a:lnSpc>
              <a:buAutoNum type="arabicPeriod" startAt="4"/>
              <a:tabLst>
                <a:tab pos="37528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그거요?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이거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한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뒤에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할게요.</a:t>
            </a:r>
            <a:endParaRPr sz="1200">
              <a:latin typeface="Malgun Gothic"/>
              <a:cs typeface="Malgun Gothic"/>
            </a:endParaRPr>
          </a:p>
          <a:p>
            <a:pPr marL="203200">
              <a:lnSpc>
                <a:spcPct val="100000"/>
              </a:lnSpc>
              <a:spcBef>
                <a:spcPts val="560"/>
              </a:spcBef>
            </a:pP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[geu-geo-yo? i-geo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han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dwi-e hal-ge-yo.]</a:t>
            </a:r>
            <a:endParaRPr sz="1200">
              <a:latin typeface="Malgun Gothic"/>
              <a:cs typeface="Malgun Gothic"/>
            </a:endParaRPr>
          </a:p>
          <a:p>
            <a:pPr marL="203200">
              <a:lnSpc>
                <a:spcPct val="100000"/>
              </a:lnSpc>
              <a:spcBef>
                <a:spcPts val="5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That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one?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I’ll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do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it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after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do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this.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400">
              <a:latin typeface="Malgun Gothic"/>
              <a:cs typeface="Malgun Gothic"/>
            </a:endParaRPr>
          </a:p>
          <a:p>
            <a:pPr marL="374650" indent="-172085">
              <a:lnSpc>
                <a:spcPct val="100000"/>
              </a:lnSpc>
              <a:spcBef>
                <a:spcPts val="5"/>
              </a:spcBef>
              <a:buAutoNum type="arabicPeriod" startAt="5"/>
              <a:tabLst>
                <a:tab pos="37528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결정한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후에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연락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주세요.</a:t>
            </a:r>
            <a:endParaRPr sz="1200">
              <a:latin typeface="Malgun Gothic"/>
              <a:cs typeface="Malgun Gothic"/>
            </a:endParaRPr>
          </a:p>
          <a:p>
            <a:pPr marL="203200">
              <a:lnSpc>
                <a:spcPct val="100000"/>
              </a:lnSpc>
              <a:spcBef>
                <a:spcPts val="560"/>
              </a:spcBef>
            </a:pP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[gyeol-jeong-han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hu-e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yeol-lak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ju-se-yo.]</a:t>
            </a:r>
            <a:endParaRPr sz="1200">
              <a:latin typeface="Malgun Gothic"/>
              <a:cs typeface="Malgun Gothic"/>
            </a:endParaRPr>
          </a:p>
          <a:p>
            <a:pPr marL="203200">
              <a:lnSpc>
                <a:spcPct val="100000"/>
              </a:lnSpc>
              <a:spcBef>
                <a:spcPts val="5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Contact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after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decide.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8"/>
            <a:ext cx="1494465" cy="58479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5" dirty="0"/>
              <a:t> </a:t>
            </a:r>
            <a:r>
              <a:rPr dirty="0"/>
              <a:t>PDF </a:t>
            </a:r>
            <a:r>
              <a:rPr spc="-5" dirty="0"/>
              <a:t>is to be used along with the MP3 audio </a:t>
            </a:r>
            <a:r>
              <a:rPr dirty="0"/>
              <a:t>lesson</a:t>
            </a:r>
            <a:r>
              <a:rPr spc="-5" dirty="0"/>
              <a:t> available at</a:t>
            </a:r>
            <a:r>
              <a:rPr spc="-10" dirty="0"/>
              <a:t> </a:t>
            </a:r>
            <a:r>
              <a:rPr spc="-15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 feel free </a:t>
            </a:r>
            <a:r>
              <a:rPr spc="-5" dirty="0"/>
              <a:t>to </a:t>
            </a:r>
            <a:r>
              <a:rPr dirty="0"/>
              <a:t>share </a:t>
            </a:r>
            <a:r>
              <a:rPr spc="-20" dirty="0"/>
              <a:t>TalkToMeInKorean’s </a:t>
            </a:r>
            <a:r>
              <a:rPr dirty="0"/>
              <a:t>free </a:t>
            </a:r>
            <a:r>
              <a:rPr spc="-5" dirty="0"/>
              <a:t>Korean </a:t>
            </a:r>
            <a:r>
              <a:rPr dirty="0"/>
              <a:t>lessons </a:t>
            </a:r>
            <a:r>
              <a:rPr spc="-5" dirty="0"/>
              <a:t>and </a:t>
            </a:r>
            <a:r>
              <a:rPr dirty="0"/>
              <a:t>PDF </a:t>
            </a:r>
            <a:r>
              <a:rPr spc="-15" dirty="0"/>
              <a:t>files </a:t>
            </a:r>
            <a:r>
              <a:rPr spc="-5" dirty="0"/>
              <a:t>with anybody who </a:t>
            </a:r>
            <a:r>
              <a:rPr spc="-260" dirty="0"/>
              <a:t> </a:t>
            </a:r>
            <a:r>
              <a:rPr spc="-5" dirty="0"/>
              <a:t>is</a:t>
            </a:r>
            <a:r>
              <a:rPr spc="-10" dirty="0"/>
              <a:t> </a:t>
            </a:r>
            <a:r>
              <a:rPr dirty="0"/>
              <a:t>studying </a:t>
            </a:r>
            <a:r>
              <a:rPr spc="-5" dirty="0"/>
              <a:t>Korean.</a:t>
            </a:r>
            <a:r>
              <a:rPr dirty="0"/>
              <a:t> </a:t>
            </a:r>
            <a:r>
              <a:rPr spc="-5" dirty="0"/>
              <a:t>If you have</a:t>
            </a:r>
            <a:r>
              <a:rPr spc="-10" dirty="0"/>
              <a:t> </a:t>
            </a:r>
            <a:r>
              <a:rPr spc="-5" dirty="0"/>
              <a:t>any questions </a:t>
            </a:r>
            <a:r>
              <a:rPr dirty="0"/>
              <a:t>or feedback, visit</a:t>
            </a:r>
            <a:r>
              <a:rPr spc="-15" dirty="0"/>
              <a:t> TalkToMeInKorean.com.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5"/>
            <a:ext cx="6858634" cy="895858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10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5" dirty="0">
                <a:solidFill>
                  <a:srgbClr val="231F20"/>
                </a:solidFill>
                <a:latin typeface="Trebuchet MS"/>
                <a:cs typeface="Trebuchet MS"/>
              </a:rPr>
              <a:t> 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5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3</a:t>
            </a:r>
            <a:r>
              <a:rPr sz="1800" spc="-3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231F20"/>
                </a:solidFill>
                <a:latin typeface="Trebuchet MS"/>
                <a:cs typeface="Trebuchet MS"/>
              </a:rPr>
              <a:t>20</a:t>
            </a:r>
            <a:endParaRPr sz="1800">
              <a:latin typeface="Trebuchet MS"/>
              <a:cs typeface="Trebuchet MS"/>
            </a:endParaRPr>
          </a:p>
          <a:p>
            <a:pPr marL="153035" marR="5080">
              <a:lnSpc>
                <a:spcPct val="145800"/>
              </a:lnSpc>
              <a:spcBef>
                <a:spcPts val="1625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Level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3 Lesson 12,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we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introduced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a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conjunction that means “but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still”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or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“nevertheless,”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which </a:t>
            </a:r>
            <a:r>
              <a:rPr sz="1200" spc="-409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 </a:t>
            </a:r>
            <a:r>
              <a:rPr sz="1600" b="1" dirty="0">
                <a:solidFill>
                  <a:srgbClr val="00AEEF"/>
                </a:solidFill>
                <a:latin typeface="Malgun Gothic"/>
                <a:cs typeface="Malgun Gothic"/>
              </a:rPr>
              <a:t>그래도</a:t>
            </a:r>
            <a:r>
              <a:rPr sz="1600" b="1" spc="-14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[geu-rae-do]. </a:t>
            </a:r>
            <a:r>
              <a:rPr sz="1200" spc="-140" dirty="0">
                <a:solidFill>
                  <a:srgbClr val="231F20"/>
                </a:solidFill>
                <a:latin typeface="Malgun Gothic"/>
                <a:cs typeface="Malgun Gothic"/>
              </a:rPr>
              <a:t>T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oda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w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 a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r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int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r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oducin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 a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v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er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endin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 that means the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sam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 thing as</a:t>
            </a:r>
            <a:endParaRPr sz="1200">
              <a:latin typeface="Malgun Gothic"/>
              <a:cs typeface="Malgun Gothic"/>
            </a:endParaRPr>
          </a:p>
          <a:p>
            <a:pPr marL="153035">
              <a:lnSpc>
                <a:spcPct val="100000"/>
              </a:lnSpc>
              <a:spcBef>
                <a:spcPts val="48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그래도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but can be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used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combine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two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sentences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together.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50">
              <a:latin typeface="Malgun Gothic"/>
              <a:cs typeface="Malgun Gothic"/>
            </a:endParaRPr>
          </a:p>
          <a:p>
            <a:pPr marL="153035">
              <a:lnSpc>
                <a:spcPct val="100000"/>
              </a:lnSpc>
            </a:pPr>
            <a:r>
              <a:rPr sz="1600" b="1" dirty="0">
                <a:solidFill>
                  <a:srgbClr val="EC008C"/>
                </a:solidFill>
                <a:latin typeface="Malgun Gothic"/>
                <a:cs typeface="Malgun Gothic"/>
              </a:rPr>
              <a:t>-아/어/여도</a:t>
            </a:r>
            <a:r>
              <a:rPr sz="1600" b="1" spc="-14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[-a/eo/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y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eo-do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] =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e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v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e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sz="1200" spc="-85" dirty="0">
                <a:solidFill>
                  <a:srgbClr val="231F20"/>
                </a:solidFill>
                <a:latin typeface="Malgun Gothic"/>
                <a:cs typeface="Malgun Gothic"/>
              </a:rPr>
              <a:t>f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,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e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v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e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 though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1500">
              <a:latin typeface="Malgun Gothic"/>
              <a:cs typeface="Malgun Gothic"/>
            </a:endParaRPr>
          </a:p>
          <a:p>
            <a:pPr marL="153035">
              <a:lnSpc>
                <a:spcPct val="100000"/>
              </a:lnSpc>
            </a:pPr>
            <a:r>
              <a:rPr sz="1400" b="1" spc="-5" dirty="0">
                <a:solidFill>
                  <a:srgbClr val="231F20"/>
                </a:solidFill>
                <a:latin typeface="Malgun Gothic"/>
                <a:cs typeface="Malgun Gothic"/>
              </a:rPr>
              <a:t>Construction</a:t>
            </a:r>
            <a:endParaRPr sz="1400">
              <a:latin typeface="Malgun Gothic"/>
              <a:cs typeface="Malgun Gothic"/>
            </a:endParaRPr>
          </a:p>
          <a:p>
            <a:pPr marL="269240" indent="-116839">
              <a:lnSpc>
                <a:spcPct val="100000"/>
              </a:lnSpc>
              <a:spcBef>
                <a:spcPts val="520"/>
              </a:spcBef>
              <a:buChar char="-"/>
              <a:tabLst>
                <a:tab pos="269875" algn="l"/>
              </a:tabLst>
            </a:pP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Verb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stems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ending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with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vowel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ㅗ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or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ㅏ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followed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by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-아도</a:t>
            </a:r>
            <a:endParaRPr sz="1200">
              <a:latin typeface="Malgun Gothic"/>
              <a:cs typeface="Malgun Gothic"/>
            </a:endParaRPr>
          </a:p>
          <a:p>
            <a:pPr marL="269240" indent="-116839">
              <a:lnSpc>
                <a:spcPct val="100000"/>
              </a:lnSpc>
              <a:spcBef>
                <a:spcPts val="560"/>
              </a:spcBef>
              <a:buChar char="-"/>
              <a:tabLst>
                <a:tab pos="269875" algn="l"/>
              </a:tabLst>
            </a:pP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Verb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stems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ending with other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vowels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followed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by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-어도</a:t>
            </a:r>
            <a:endParaRPr sz="1200">
              <a:latin typeface="Malgun Gothic"/>
              <a:cs typeface="Malgun Gothic"/>
            </a:endParaRPr>
          </a:p>
          <a:p>
            <a:pPr marL="269240" indent="-116839">
              <a:lnSpc>
                <a:spcPct val="100000"/>
              </a:lnSpc>
              <a:spcBef>
                <a:spcPts val="560"/>
              </a:spcBef>
              <a:buChar char="-"/>
              <a:tabLst>
                <a:tab pos="269875" algn="l"/>
              </a:tabLst>
            </a:pP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Verb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stems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ending with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하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are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followed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by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-여도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50">
              <a:latin typeface="Malgun Gothic"/>
              <a:cs typeface="Malgun Gothic"/>
            </a:endParaRPr>
          </a:p>
          <a:p>
            <a:pPr marL="153035">
              <a:lnSpc>
                <a:spcPct val="100000"/>
              </a:lnSpc>
            </a:pPr>
            <a:r>
              <a:rPr sz="1600" b="1" dirty="0">
                <a:solidFill>
                  <a:srgbClr val="00AEEF"/>
                </a:solidFill>
                <a:latin typeface="Malgun Gothic"/>
                <a:cs typeface="Malgun Gothic"/>
              </a:rPr>
              <a:t>Examples</a:t>
            </a:r>
            <a:endParaRPr sz="1600">
              <a:latin typeface="Malgun Gothic"/>
              <a:cs typeface="Malgun Gothic"/>
            </a:endParaRPr>
          </a:p>
          <a:p>
            <a:pPr marL="153035">
              <a:lnSpc>
                <a:spcPct val="100000"/>
              </a:lnSpc>
              <a:spcBef>
                <a:spcPts val="48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보다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[bo-da]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see</a:t>
            </a:r>
            <a:endParaRPr sz="1200">
              <a:latin typeface="Malgun Gothic"/>
              <a:cs typeface="Malgun Gothic"/>
            </a:endParaRPr>
          </a:p>
          <a:p>
            <a:pPr marL="153035">
              <a:lnSpc>
                <a:spcPct val="100000"/>
              </a:lnSpc>
              <a:spcBef>
                <a:spcPts val="660"/>
              </a:spcBef>
            </a:pP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--&gt;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EC008C"/>
                </a:solidFill>
                <a:latin typeface="Malgun Gothic"/>
                <a:cs typeface="Malgun Gothic"/>
              </a:rPr>
              <a:t>봐도</a:t>
            </a:r>
            <a:r>
              <a:rPr sz="1600" b="1" spc="-1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[bwa-do]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even if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you see, even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if you look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350">
              <a:latin typeface="Malgun Gothic"/>
              <a:cs typeface="Malgun Gothic"/>
            </a:endParaRPr>
          </a:p>
          <a:p>
            <a:pPr marL="153035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울다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[ul-da]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15" dirty="0">
                <a:solidFill>
                  <a:srgbClr val="231F20"/>
                </a:solidFill>
                <a:latin typeface="Malgun Gothic"/>
                <a:cs typeface="Malgun Gothic"/>
              </a:rPr>
              <a:t>cry</a:t>
            </a:r>
            <a:endParaRPr sz="1200">
              <a:latin typeface="Malgun Gothic"/>
              <a:cs typeface="Malgun Gothic"/>
            </a:endParaRPr>
          </a:p>
          <a:p>
            <a:pPr marL="153035">
              <a:lnSpc>
                <a:spcPct val="100000"/>
              </a:lnSpc>
              <a:spcBef>
                <a:spcPts val="660"/>
              </a:spcBef>
            </a:pP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--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&gt;</a:t>
            </a:r>
            <a:r>
              <a:rPr sz="1200" spc="1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EC008C"/>
                </a:solidFill>
                <a:latin typeface="Malgun Gothic"/>
                <a:cs typeface="Malgun Gothic"/>
              </a:rPr>
              <a:t>울어도</a:t>
            </a:r>
            <a:r>
              <a:rPr sz="1600" b="1" spc="-14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[u-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r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eo-do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]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e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v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e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y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o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 c</a:t>
            </a:r>
            <a:r>
              <a:rPr sz="1200" spc="50" dirty="0">
                <a:solidFill>
                  <a:srgbClr val="231F20"/>
                </a:solidFill>
                <a:latin typeface="Malgun Gothic"/>
                <a:cs typeface="Malgun Gothic"/>
              </a:rPr>
              <a:t>r</a:t>
            </a:r>
            <a:r>
              <a:rPr sz="1200" spc="-65" dirty="0">
                <a:solidFill>
                  <a:srgbClr val="231F20"/>
                </a:solidFill>
                <a:latin typeface="Malgun Gothic"/>
                <a:cs typeface="Malgun Gothic"/>
              </a:rPr>
              <a:t>y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,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e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v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e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 though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y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o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 c</a:t>
            </a:r>
            <a:r>
              <a:rPr sz="1200" spc="50" dirty="0">
                <a:solidFill>
                  <a:srgbClr val="231F20"/>
                </a:solidFill>
                <a:latin typeface="Malgun Gothic"/>
                <a:cs typeface="Malgun Gothic"/>
              </a:rPr>
              <a:t>r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350">
              <a:latin typeface="Malgun Gothic"/>
              <a:cs typeface="Malgun Gothic"/>
            </a:endParaRPr>
          </a:p>
          <a:p>
            <a:pPr marL="153035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공부하다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[gong-bu-ha-da]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study</a:t>
            </a:r>
            <a:endParaRPr sz="1200">
              <a:latin typeface="Malgun Gothic"/>
              <a:cs typeface="Malgun Gothic"/>
            </a:endParaRPr>
          </a:p>
          <a:p>
            <a:pPr marL="153035">
              <a:lnSpc>
                <a:spcPct val="100000"/>
              </a:lnSpc>
              <a:spcBef>
                <a:spcPts val="660"/>
              </a:spcBef>
            </a:pP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--&gt;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EC008C"/>
                </a:solidFill>
                <a:latin typeface="Malgun Gothic"/>
                <a:cs typeface="Malgun Gothic"/>
              </a:rPr>
              <a:t>공부해도</a:t>
            </a:r>
            <a:r>
              <a:rPr sz="1600" b="1" spc="-1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[gong-bu-hae-do]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even if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you 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study,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even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though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you study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1500">
              <a:latin typeface="Malgun Gothic"/>
              <a:cs typeface="Malgun Gothic"/>
            </a:endParaRPr>
          </a:p>
          <a:p>
            <a:pPr marL="153035">
              <a:lnSpc>
                <a:spcPct val="100000"/>
              </a:lnSpc>
            </a:pPr>
            <a:r>
              <a:rPr sz="1400" b="1" dirty="0">
                <a:solidFill>
                  <a:srgbClr val="231F20"/>
                </a:solidFill>
                <a:latin typeface="Malgun Gothic"/>
                <a:cs typeface="Malgun Gothic"/>
              </a:rPr>
              <a:t>Combining</a:t>
            </a:r>
            <a:r>
              <a:rPr sz="1400" b="1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400" b="1" spc="-5" dirty="0">
                <a:solidFill>
                  <a:srgbClr val="231F20"/>
                </a:solidFill>
                <a:latin typeface="Malgun Gothic"/>
                <a:cs typeface="Malgun Gothic"/>
              </a:rPr>
              <a:t>two</a:t>
            </a:r>
            <a:r>
              <a:rPr sz="1400" b="1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400" b="1" spc="-5" dirty="0">
                <a:solidFill>
                  <a:srgbClr val="231F20"/>
                </a:solidFill>
                <a:latin typeface="Malgun Gothic"/>
                <a:cs typeface="Malgun Gothic"/>
              </a:rPr>
              <a:t>sentences together</a:t>
            </a:r>
            <a:endParaRPr sz="1400">
              <a:latin typeface="Malgun Gothic"/>
              <a:cs typeface="Malgun Gothic"/>
            </a:endParaRPr>
          </a:p>
          <a:p>
            <a:pPr marL="153035">
              <a:lnSpc>
                <a:spcPct val="100000"/>
              </a:lnSpc>
              <a:spcBef>
                <a:spcPts val="52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요즘에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바빠요.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그래도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운동은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하고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있어요.</a:t>
            </a:r>
            <a:endParaRPr sz="1200">
              <a:latin typeface="Malgun Gothic"/>
              <a:cs typeface="Malgun Gothic"/>
            </a:endParaRPr>
          </a:p>
          <a:p>
            <a:pPr marL="153035">
              <a:lnSpc>
                <a:spcPct val="100000"/>
              </a:lnSpc>
              <a:spcBef>
                <a:spcPts val="560"/>
              </a:spcBef>
            </a:pP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[yo-jeu-me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ba-ppa-yo]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+ [geu-rae-do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un-dong-eun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ha-go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i-sseo-yo.]</a:t>
            </a:r>
            <a:endParaRPr sz="1200">
              <a:latin typeface="Malgun Gothic"/>
              <a:cs typeface="Malgun Gothic"/>
            </a:endParaRPr>
          </a:p>
          <a:p>
            <a:pPr marL="153035">
              <a:lnSpc>
                <a:spcPct val="100000"/>
              </a:lnSpc>
              <a:spcBef>
                <a:spcPts val="5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I’m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busy these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days. But still,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I’m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doing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some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exercise.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400">
              <a:latin typeface="Malgun Gothic"/>
              <a:cs typeface="Malgun Gothic"/>
            </a:endParaRPr>
          </a:p>
          <a:p>
            <a:pPr marL="153035">
              <a:lnSpc>
                <a:spcPct val="100000"/>
              </a:lnSpc>
            </a:pP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--&gt;</a:t>
            </a:r>
            <a:r>
              <a:rPr sz="1200" spc="39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요즘에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바빠도,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운동은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하고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있어요.</a:t>
            </a:r>
            <a:endParaRPr sz="1200">
              <a:latin typeface="Malgun Gothic"/>
              <a:cs typeface="Malgun Gothic"/>
            </a:endParaRPr>
          </a:p>
          <a:p>
            <a:pPr marL="153035">
              <a:lnSpc>
                <a:spcPct val="100000"/>
              </a:lnSpc>
              <a:spcBef>
                <a:spcPts val="5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Even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though I’m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busy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these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days,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I’m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still doing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some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exercise.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50">
              <a:latin typeface="Malgun Gothic"/>
              <a:cs typeface="Malgun Gothic"/>
            </a:endParaRPr>
          </a:p>
          <a:p>
            <a:pPr marL="153035">
              <a:lnSpc>
                <a:spcPct val="100000"/>
              </a:lnSpc>
            </a:pPr>
            <a:r>
              <a:rPr sz="1600" b="1" dirty="0">
                <a:solidFill>
                  <a:srgbClr val="00AEEF"/>
                </a:solidFill>
                <a:latin typeface="Malgun Gothic"/>
                <a:cs typeface="Malgun Gothic"/>
              </a:rPr>
              <a:t>Sample</a:t>
            </a:r>
            <a:r>
              <a:rPr sz="1600" b="1" spc="-3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00AEEF"/>
                </a:solidFill>
                <a:latin typeface="Malgun Gothic"/>
                <a:cs typeface="Malgun Gothic"/>
              </a:rPr>
              <a:t>sentences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9"/>
            <a:ext cx="1494465" cy="58479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5" dirty="0"/>
              <a:t> </a:t>
            </a:r>
            <a:r>
              <a:rPr dirty="0"/>
              <a:t>PDF </a:t>
            </a:r>
            <a:r>
              <a:rPr spc="-5" dirty="0"/>
              <a:t>is to be used along with the MP3 audio </a:t>
            </a:r>
            <a:r>
              <a:rPr dirty="0"/>
              <a:t>lesson</a:t>
            </a:r>
            <a:r>
              <a:rPr spc="-5" dirty="0"/>
              <a:t> available at</a:t>
            </a:r>
            <a:r>
              <a:rPr spc="-10" dirty="0"/>
              <a:t> </a:t>
            </a:r>
            <a:r>
              <a:rPr spc="-15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 feel free </a:t>
            </a:r>
            <a:r>
              <a:rPr spc="-5" dirty="0"/>
              <a:t>to </a:t>
            </a:r>
            <a:r>
              <a:rPr dirty="0"/>
              <a:t>share </a:t>
            </a:r>
            <a:r>
              <a:rPr spc="-20" dirty="0"/>
              <a:t>TalkToMeInKorean’s </a:t>
            </a:r>
            <a:r>
              <a:rPr dirty="0"/>
              <a:t>free </a:t>
            </a:r>
            <a:r>
              <a:rPr spc="-5" dirty="0"/>
              <a:t>Korean </a:t>
            </a:r>
            <a:r>
              <a:rPr dirty="0"/>
              <a:t>lessons </a:t>
            </a:r>
            <a:r>
              <a:rPr spc="-5" dirty="0"/>
              <a:t>and </a:t>
            </a:r>
            <a:r>
              <a:rPr dirty="0"/>
              <a:t>PDF </a:t>
            </a:r>
            <a:r>
              <a:rPr spc="-15" dirty="0"/>
              <a:t>files </a:t>
            </a:r>
            <a:r>
              <a:rPr spc="-5" dirty="0"/>
              <a:t>with anybody who </a:t>
            </a:r>
            <a:r>
              <a:rPr spc="-260" dirty="0"/>
              <a:t> </a:t>
            </a:r>
            <a:r>
              <a:rPr spc="-5" dirty="0"/>
              <a:t>is</a:t>
            </a:r>
            <a:r>
              <a:rPr spc="-10" dirty="0"/>
              <a:t> </a:t>
            </a:r>
            <a:r>
              <a:rPr dirty="0"/>
              <a:t>studying </a:t>
            </a:r>
            <a:r>
              <a:rPr spc="-5" dirty="0"/>
              <a:t>Korean.</a:t>
            </a:r>
            <a:r>
              <a:rPr dirty="0"/>
              <a:t> </a:t>
            </a:r>
            <a:r>
              <a:rPr spc="-5" dirty="0"/>
              <a:t>If you have</a:t>
            </a:r>
            <a:r>
              <a:rPr spc="-10" dirty="0"/>
              <a:t> </a:t>
            </a:r>
            <a:r>
              <a:rPr spc="-5" dirty="0"/>
              <a:t>any questions </a:t>
            </a:r>
            <a:r>
              <a:rPr dirty="0"/>
              <a:t>or feedback, visit</a:t>
            </a:r>
            <a:r>
              <a:rPr spc="-15" dirty="0"/>
              <a:t> TalkToMeInKorean.com.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3"/>
            <a:ext cx="4380230" cy="567245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10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5" dirty="0">
                <a:solidFill>
                  <a:srgbClr val="231F20"/>
                </a:solidFill>
                <a:latin typeface="Trebuchet MS"/>
                <a:cs typeface="Trebuchet MS"/>
              </a:rPr>
              <a:t> 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5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3</a:t>
            </a:r>
            <a:r>
              <a:rPr sz="1800" spc="-3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231F20"/>
                </a:solidFill>
                <a:latin typeface="Trebuchet MS"/>
                <a:cs typeface="Trebuchet MS"/>
              </a:rPr>
              <a:t>20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550">
              <a:latin typeface="Trebuchet MS"/>
              <a:cs typeface="Trebuchet MS"/>
            </a:endParaRPr>
          </a:p>
          <a:p>
            <a:pPr marL="374650" indent="-172085">
              <a:lnSpc>
                <a:spcPct val="100000"/>
              </a:lnSpc>
              <a:buAutoNum type="arabicPeriod"/>
              <a:tabLst>
                <a:tab pos="37528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집에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가도,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밥이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없어요.</a:t>
            </a:r>
            <a:endParaRPr sz="1200">
              <a:latin typeface="Malgun Gothic"/>
              <a:cs typeface="Malgun Gothic"/>
            </a:endParaRPr>
          </a:p>
          <a:p>
            <a:pPr marL="203200">
              <a:lnSpc>
                <a:spcPct val="100000"/>
              </a:lnSpc>
              <a:spcBef>
                <a:spcPts val="5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</a:t>
            </a:r>
            <a:r>
              <a:rPr sz="1200" spc="-27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ji-b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ga-do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,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b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a-bi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eop-seo-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y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o.]</a:t>
            </a:r>
            <a:endParaRPr sz="1200">
              <a:latin typeface="Malgun Gothic"/>
              <a:cs typeface="Malgun Gothic"/>
            </a:endParaRPr>
          </a:p>
          <a:p>
            <a:pPr marL="203200">
              <a:lnSpc>
                <a:spcPct val="100000"/>
              </a:lnSpc>
              <a:spcBef>
                <a:spcPts val="5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Even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if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go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home,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there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is no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food.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400">
              <a:latin typeface="Malgun Gothic"/>
              <a:cs typeface="Malgun Gothic"/>
            </a:endParaRPr>
          </a:p>
          <a:p>
            <a:pPr marL="374650" indent="-172085">
              <a:lnSpc>
                <a:spcPct val="100000"/>
              </a:lnSpc>
              <a:spcBef>
                <a:spcPts val="5"/>
              </a:spcBef>
              <a:buAutoNum type="arabicPeriod" startAt="2"/>
              <a:tabLst>
                <a:tab pos="37528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택시를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타도,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시간이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오래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걸려요.</a:t>
            </a:r>
            <a:endParaRPr sz="1200">
              <a:latin typeface="Malgun Gothic"/>
              <a:cs typeface="Malgun Gothic"/>
            </a:endParaRPr>
          </a:p>
          <a:p>
            <a:pPr marL="203200">
              <a:lnSpc>
                <a:spcPct val="100000"/>
              </a:lnSpc>
              <a:spcBef>
                <a:spcPts val="560"/>
              </a:spcBef>
            </a:pP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[taek-si-reul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ta-do,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si-ga-ni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o-rae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geol-lyeo-yo.]</a:t>
            </a:r>
            <a:endParaRPr sz="1200">
              <a:latin typeface="Malgun Gothic"/>
              <a:cs typeface="Malgun Gothic"/>
            </a:endParaRPr>
          </a:p>
          <a:p>
            <a:pPr marL="203200">
              <a:lnSpc>
                <a:spcPct val="100000"/>
              </a:lnSpc>
              <a:spcBef>
                <a:spcPts val="5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Even if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take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taxi,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it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takes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long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time.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400">
              <a:latin typeface="Malgun Gothic"/>
              <a:cs typeface="Malgun Gothic"/>
            </a:endParaRPr>
          </a:p>
          <a:p>
            <a:pPr marL="374650" indent="-172085">
              <a:lnSpc>
                <a:spcPct val="100000"/>
              </a:lnSpc>
              <a:buAutoNum type="arabicPeriod" startAt="3"/>
              <a:tabLst>
                <a:tab pos="37528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석진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씨는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제가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전화를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해도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안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받아요.</a:t>
            </a:r>
            <a:endParaRPr sz="1200">
              <a:latin typeface="Malgun Gothic"/>
              <a:cs typeface="Malgun Gothic"/>
            </a:endParaRPr>
          </a:p>
          <a:p>
            <a:pPr marL="203200">
              <a:lnSpc>
                <a:spcPct val="100000"/>
              </a:lnSpc>
              <a:spcBef>
                <a:spcPts val="560"/>
              </a:spcBef>
            </a:pP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[seok-jin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ssi-neun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je-ga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jeon-hwa-reul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hae-do an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ba-da-yo.]</a:t>
            </a:r>
            <a:endParaRPr sz="1200">
              <a:latin typeface="Malgun Gothic"/>
              <a:cs typeface="Malgun Gothic"/>
            </a:endParaRPr>
          </a:p>
          <a:p>
            <a:pPr marL="203200">
              <a:lnSpc>
                <a:spcPct val="100000"/>
              </a:lnSpc>
              <a:spcBef>
                <a:spcPts val="5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Even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if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call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him,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석진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doesn’t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answer.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400">
              <a:latin typeface="Malgun Gothic"/>
              <a:cs typeface="Malgun Gothic"/>
            </a:endParaRPr>
          </a:p>
          <a:p>
            <a:pPr marL="374650" indent="-172085">
              <a:lnSpc>
                <a:spcPct val="100000"/>
              </a:lnSpc>
              <a:buAutoNum type="arabicPeriod" startAt="4"/>
              <a:tabLst>
                <a:tab pos="37528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냄새는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이상해도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맛있어요.</a:t>
            </a:r>
            <a:endParaRPr sz="1200">
              <a:latin typeface="Malgun Gothic"/>
              <a:cs typeface="Malgun Gothic"/>
            </a:endParaRPr>
          </a:p>
          <a:p>
            <a:pPr marL="203200">
              <a:lnSpc>
                <a:spcPct val="100000"/>
              </a:lnSpc>
              <a:spcBef>
                <a:spcPts val="5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[naem-sae-neun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i-sang-hae-do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ma-si-sseo-yo.]</a:t>
            </a:r>
            <a:endParaRPr sz="1200">
              <a:latin typeface="Malgun Gothic"/>
              <a:cs typeface="Malgun Gothic"/>
            </a:endParaRPr>
          </a:p>
          <a:p>
            <a:pPr marL="203200">
              <a:lnSpc>
                <a:spcPct val="100000"/>
              </a:lnSpc>
              <a:spcBef>
                <a:spcPts val="5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Even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though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smell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is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weird,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it’s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tasty.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400">
              <a:latin typeface="Malgun Gothic"/>
              <a:cs typeface="Malgun Gothic"/>
            </a:endParaRPr>
          </a:p>
          <a:p>
            <a:pPr marL="374650" indent="-172085">
              <a:lnSpc>
                <a:spcPct val="100000"/>
              </a:lnSpc>
              <a:buAutoNum type="arabicPeriod" startAt="5"/>
              <a:tabLst>
                <a:tab pos="37528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바빠도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한국에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갈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거예요.</a:t>
            </a:r>
            <a:endParaRPr sz="1200">
              <a:latin typeface="Malgun Gothic"/>
              <a:cs typeface="Malgun Gothic"/>
            </a:endParaRPr>
          </a:p>
          <a:p>
            <a:pPr marL="203200">
              <a:lnSpc>
                <a:spcPct val="100000"/>
              </a:lnSpc>
              <a:spcBef>
                <a:spcPts val="560"/>
              </a:spcBef>
            </a:pP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[ba-ppa-do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han-gu-ge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gal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geo-ye-yo.]</a:t>
            </a:r>
            <a:endParaRPr sz="1200">
              <a:latin typeface="Malgun Gothic"/>
              <a:cs typeface="Malgun Gothic"/>
            </a:endParaRPr>
          </a:p>
          <a:p>
            <a:pPr marL="203200">
              <a:lnSpc>
                <a:spcPct val="100000"/>
              </a:lnSpc>
              <a:spcBef>
                <a:spcPts val="5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Even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if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I’m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busy,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will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go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to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Korea.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8"/>
            <a:ext cx="1494465" cy="58479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5" dirty="0"/>
              <a:t> </a:t>
            </a:r>
            <a:r>
              <a:rPr dirty="0"/>
              <a:t>PDF </a:t>
            </a:r>
            <a:r>
              <a:rPr spc="-5" dirty="0"/>
              <a:t>is to be used along with the MP3 audio </a:t>
            </a:r>
            <a:r>
              <a:rPr dirty="0"/>
              <a:t>lesson</a:t>
            </a:r>
            <a:r>
              <a:rPr spc="-5" dirty="0"/>
              <a:t> available at</a:t>
            </a:r>
            <a:r>
              <a:rPr spc="-10" dirty="0"/>
              <a:t> </a:t>
            </a:r>
            <a:r>
              <a:rPr spc="-15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 feel free </a:t>
            </a:r>
            <a:r>
              <a:rPr spc="-5" dirty="0"/>
              <a:t>to </a:t>
            </a:r>
            <a:r>
              <a:rPr dirty="0"/>
              <a:t>share </a:t>
            </a:r>
            <a:r>
              <a:rPr spc="-20" dirty="0"/>
              <a:t>TalkToMeInKorean’s </a:t>
            </a:r>
            <a:r>
              <a:rPr dirty="0"/>
              <a:t>free </a:t>
            </a:r>
            <a:r>
              <a:rPr spc="-5" dirty="0"/>
              <a:t>Korean </a:t>
            </a:r>
            <a:r>
              <a:rPr dirty="0"/>
              <a:t>lessons </a:t>
            </a:r>
            <a:r>
              <a:rPr spc="-5" dirty="0"/>
              <a:t>and </a:t>
            </a:r>
            <a:r>
              <a:rPr dirty="0"/>
              <a:t>PDF </a:t>
            </a:r>
            <a:r>
              <a:rPr spc="-15" dirty="0"/>
              <a:t>files </a:t>
            </a:r>
            <a:r>
              <a:rPr spc="-5" dirty="0"/>
              <a:t>with anybody who </a:t>
            </a:r>
            <a:r>
              <a:rPr spc="-260" dirty="0"/>
              <a:t> </a:t>
            </a:r>
            <a:r>
              <a:rPr spc="-5" dirty="0"/>
              <a:t>is</a:t>
            </a:r>
            <a:r>
              <a:rPr spc="-10" dirty="0"/>
              <a:t> </a:t>
            </a:r>
            <a:r>
              <a:rPr dirty="0"/>
              <a:t>studying </a:t>
            </a:r>
            <a:r>
              <a:rPr spc="-5" dirty="0"/>
              <a:t>Korean.</a:t>
            </a:r>
            <a:r>
              <a:rPr dirty="0"/>
              <a:t> </a:t>
            </a:r>
            <a:r>
              <a:rPr spc="-5" dirty="0"/>
              <a:t>If you have</a:t>
            </a:r>
            <a:r>
              <a:rPr spc="-10" dirty="0"/>
              <a:t> </a:t>
            </a:r>
            <a:r>
              <a:rPr spc="-5" dirty="0"/>
              <a:t>any questions </a:t>
            </a:r>
            <a:r>
              <a:rPr dirty="0"/>
              <a:t>or feedback, visit</a:t>
            </a:r>
            <a:r>
              <a:rPr spc="-15" dirty="0"/>
              <a:t> TalkToMeInKorean.com.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5"/>
            <a:ext cx="6882765" cy="876300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10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5" dirty="0">
                <a:solidFill>
                  <a:srgbClr val="231F20"/>
                </a:solidFill>
                <a:latin typeface="Trebuchet MS"/>
                <a:cs typeface="Trebuchet MS"/>
              </a:rPr>
              <a:t> 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5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3</a:t>
            </a:r>
            <a:r>
              <a:rPr sz="1800" spc="-3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231F20"/>
                </a:solidFill>
                <a:latin typeface="Trebuchet MS"/>
                <a:cs typeface="Trebuchet MS"/>
              </a:rPr>
              <a:t>21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>
              <a:latin typeface="Trebuchet MS"/>
              <a:cs typeface="Trebuchet MS"/>
            </a:endParaRPr>
          </a:p>
          <a:p>
            <a:pPr marL="153035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this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lesson,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we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introducing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verb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ending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that has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 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very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versatile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meaning.</a:t>
            </a:r>
            <a:endParaRPr sz="1200">
              <a:latin typeface="Malgun Gothic"/>
              <a:cs typeface="Malgun Gothic"/>
            </a:endParaRPr>
          </a:p>
          <a:p>
            <a:pPr marL="153035" marR="327025">
              <a:lnSpc>
                <a:spcPct val="130200"/>
              </a:lnSpc>
              <a:spcBef>
                <a:spcPts val="80"/>
              </a:spcBef>
            </a:pP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Let’s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look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at the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basic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structures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first.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They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all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very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similar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and all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end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with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00AEEF"/>
                </a:solidFill>
                <a:latin typeface="Malgun Gothic"/>
                <a:cs typeface="Malgun Gothic"/>
              </a:rPr>
              <a:t>-데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,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but the </a:t>
            </a:r>
            <a:r>
              <a:rPr sz="1200" spc="-40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words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that come right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before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00AEEF"/>
                </a:solidFill>
                <a:latin typeface="Malgun Gothic"/>
                <a:cs typeface="Malgun Gothic"/>
              </a:rPr>
              <a:t>“데”</a:t>
            </a:r>
            <a:r>
              <a:rPr sz="1600" b="1" spc="-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change a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bit.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00">
              <a:latin typeface="Malgun Gothic"/>
              <a:cs typeface="Malgun Gothic"/>
            </a:endParaRPr>
          </a:p>
          <a:p>
            <a:pPr marL="341630" indent="-189230">
              <a:lnSpc>
                <a:spcPct val="100000"/>
              </a:lnSpc>
              <a:buClr>
                <a:srgbClr val="231F20"/>
              </a:buClr>
              <a:buSzPct val="75000"/>
              <a:buFont typeface="Malgun Gothic"/>
              <a:buAutoNum type="arabicPeriod"/>
              <a:tabLst>
                <a:tab pos="342265" algn="l"/>
              </a:tabLst>
            </a:pPr>
            <a:r>
              <a:rPr sz="1600" b="1" dirty="0">
                <a:solidFill>
                  <a:srgbClr val="EC008C"/>
                </a:solidFill>
                <a:latin typeface="Malgun Gothic"/>
                <a:cs typeface="Malgun Gothic"/>
              </a:rPr>
              <a:t>-는데</a:t>
            </a:r>
            <a:r>
              <a:rPr sz="1600" b="1" spc="-14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use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 a</a:t>
            </a:r>
            <a:r>
              <a:rPr sz="1200" spc="20" dirty="0">
                <a:solidFill>
                  <a:srgbClr val="231F20"/>
                </a:solidFill>
                <a:latin typeface="Malgun Gothic"/>
                <a:cs typeface="Malgun Gothic"/>
              </a:rPr>
              <a:t>f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t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e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 action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v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erbs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, a</a:t>
            </a:r>
            <a:r>
              <a:rPr sz="1200" spc="20" dirty="0">
                <a:solidFill>
                  <a:srgbClr val="231F20"/>
                </a:solidFill>
                <a:latin typeface="Malgun Gothic"/>
                <a:cs typeface="Malgun Gothic"/>
              </a:rPr>
              <a:t>f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t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e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 있다 and 없다, and a</a:t>
            </a:r>
            <a:r>
              <a:rPr sz="1200" spc="20" dirty="0">
                <a:solidFill>
                  <a:srgbClr val="231F20"/>
                </a:solidFill>
                <a:latin typeface="Malgun Gothic"/>
                <a:cs typeface="Malgun Gothic"/>
              </a:rPr>
              <a:t>f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t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e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았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o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-겠.</a:t>
            </a:r>
            <a:endParaRPr sz="1200">
              <a:latin typeface="Malgun Gothic"/>
              <a:cs typeface="Malgun Gothic"/>
            </a:endParaRPr>
          </a:p>
          <a:p>
            <a:pPr marL="341630" indent="-189230">
              <a:lnSpc>
                <a:spcPct val="100000"/>
              </a:lnSpc>
              <a:spcBef>
                <a:spcPts val="580"/>
              </a:spcBef>
              <a:buClr>
                <a:srgbClr val="231F20"/>
              </a:buClr>
              <a:buSzPct val="75000"/>
              <a:buFont typeface="Malgun Gothic"/>
              <a:buAutoNum type="arabicPeriod"/>
              <a:tabLst>
                <a:tab pos="342265" algn="l"/>
              </a:tabLst>
            </a:pPr>
            <a:r>
              <a:rPr sz="1600" b="1" dirty="0">
                <a:solidFill>
                  <a:srgbClr val="EC008C"/>
                </a:solidFill>
                <a:latin typeface="Malgun Gothic"/>
                <a:cs typeface="Malgun Gothic"/>
              </a:rPr>
              <a:t>-은데</a:t>
            </a:r>
            <a:r>
              <a:rPr sz="1600" b="1" spc="-14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use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 a</a:t>
            </a:r>
            <a:r>
              <a:rPr sz="1200" spc="20" dirty="0">
                <a:solidFill>
                  <a:srgbClr val="231F20"/>
                </a:solidFill>
                <a:latin typeface="Malgun Gothic"/>
                <a:cs typeface="Malgun Gothic"/>
              </a:rPr>
              <a:t>f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t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e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descripti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v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v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erb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 that ha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v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 a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las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 consonant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 the 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v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er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s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t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em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,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e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x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cept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for</a:t>
            </a:r>
            <a:endParaRPr sz="1200">
              <a:latin typeface="Malgun Gothic"/>
              <a:cs typeface="Malgun Gothic"/>
            </a:endParaRPr>
          </a:p>
          <a:p>
            <a:pPr marL="153035">
              <a:lnSpc>
                <a:spcPct val="100000"/>
              </a:lnSpc>
              <a:spcBef>
                <a:spcPts val="48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consonant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ㄹ.</a:t>
            </a:r>
            <a:endParaRPr sz="1200">
              <a:latin typeface="Malgun Gothic"/>
              <a:cs typeface="Malgun Gothic"/>
            </a:endParaRPr>
          </a:p>
          <a:p>
            <a:pPr marL="153035" marR="5080">
              <a:lnSpc>
                <a:spcPct val="125000"/>
              </a:lnSpc>
              <a:spcBef>
                <a:spcPts val="180"/>
              </a:spcBef>
              <a:buClr>
                <a:srgbClr val="231F20"/>
              </a:buClr>
              <a:buSzPct val="75000"/>
              <a:buFont typeface="Malgun Gothic"/>
              <a:buAutoNum type="arabicPeriod" startAt="3"/>
              <a:tabLst>
                <a:tab pos="342265" algn="l"/>
              </a:tabLst>
            </a:pPr>
            <a:r>
              <a:rPr sz="1600" b="1" dirty="0">
                <a:solidFill>
                  <a:srgbClr val="EC008C"/>
                </a:solidFill>
                <a:latin typeface="Malgun Gothic"/>
                <a:cs typeface="Malgun Gothic"/>
              </a:rPr>
              <a:t>-ㄴ데</a:t>
            </a:r>
            <a:r>
              <a:rPr sz="1600" b="1" spc="-14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use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 a</a:t>
            </a:r>
            <a:r>
              <a:rPr sz="1200" spc="20" dirty="0">
                <a:solidFill>
                  <a:srgbClr val="231F20"/>
                </a:solidFill>
                <a:latin typeface="Malgun Gothic"/>
                <a:cs typeface="Malgun Gothic"/>
              </a:rPr>
              <a:t>f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t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e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descripti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v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v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erb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 that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en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 a 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v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o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w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e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o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 the consonant ㄹ(in this case, ㄹ 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is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dropped),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and after 이다 and 아니다.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50">
              <a:latin typeface="Malgun Gothic"/>
              <a:cs typeface="Malgun Gothic"/>
            </a:endParaRPr>
          </a:p>
          <a:p>
            <a:pPr marL="153035">
              <a:lnSpc>
                <a:spcPct val="100000"/>
              </a:lnSpc>
            </a:pPr>
            <a:r>
              <a:rPr sz="1600" b="1" dirty="0">
                <a:solidFill>
                  <a:srgbClr val="00AEEF"/>
                </a:solidFill>
                <a:latin typeface="Malgun Gothic"/>
                <a:cs typeface="Malgun Gothic"/>
              </a:rPr>
              <a:t>Examples</a:t>
            </a:r>
            <a:endParaRPr sz="1600">
              <a:latin typeface="Malgun Gothic"/>
              <a:cs typeface="Malgun Gothic"/>
            </a:endParaRPr>
          </a:p>
          <a:p>
            <a:pPr marL="323850" indent="-171450">
              <a:lnSpc>
                <a:spcPct val="100000"/>
              </a:lnSpc>
              <a:spcBef>
                <a:spcPts val="480"/>
              </a:spcBef>
              <a:buAutoNum type="arabicPeriod"/>
              <a:tabLst>
                <a:tab pos="32448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하다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[ha-da]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--&gt;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하는데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[ha-neun-de]</a:t>
            </a:r>
            <a:endParaRPr sz="1200">
              <a:latin typeface="Malgun Gothic"/>
              <a:cs typeface="Malgun Gothic"/>
            </a:endParaRPr>
          </a:p>
          <a:p>
            <a:pPr marL="323850" indent="-171450">
              <a:lnSpc>
                <a:spcPct val="100000"/>
              </a:lnSpc>
              <a:spcBef>
                <a:spcPts val="560"/>
              </a:spcBef>
              <a:buAutoNum type="arabicPeriod"/>
              <a:tabLst>
                <a:tab pos="32448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있다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[it-da]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--&gt;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있는데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[it-neun-de]</a:t>
            </a:r>
            <a:endParaRPr sz="1200">
              <a:latin typeface="Malgun Gothic"/>
              <a:cs typeface="Malgun Gothic"/>
            </a:endParaRPr>
          </a:p>
          <a:p>
            <a:pPr marL="323850" indent="-171450">
              <a:lnSpc>
                <a:spcPct val="100000"/>
              </a:lnSpc>
              <a:spcBef>
                <a:spcPts val="560"/>
              </a:spcBef>
              <a:buAutoNum type="arabicPeriod"/>
              <a:tabLst>
                <a:tab pos="32448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먹다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[meok-da]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--&gt;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먹는데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[meok-neun-de]</a:t>
            </a:r>
            <a:endParaRPr sz="1200">
              <a:latin typeface="Malgun Gothic"/>
              <a:cs typeface="Malgun Gothic"/>
            </a:endParaRPr>
          </a:p>
          <a:p>
            <a:pPr marL="323850" indent="-171450">
              <a:lnSpc>
                <a:spcPct val="100000"/>
              </a:lnSpc>
              <a:spcBef>
                <a:spcPts val="560"/>
              </a:spcBef>
              <a:buAutoNum type="arabicPeriod"/>
              <a:tabLst>
                <a:tab pos="32448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예쁘다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[ye-ppeu-da]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--&gt;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예쁜데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[ye-ppeun-de]</a:t>
            </a:r>
            <a:endParaRPr sz="1200">
              <a:latin typeface="Malgun Gothic"/>
              <a:cs typeface="Malgun Gothic"/>
            </a:endParaRPr>
          </a:p>
          <a:p>
            <a:pPr marL="323850" indent="-171450">
              <a:lnSpc>
                <a:spcPct val="100000"/>
              </a:lnSpc>
              <a:spcBef>
                <a:spcPts val="560"/>
              </a:spcBef>
              <a:buAutoNum type="arabicPeriod"/>
              <a:tabLst>
                <a:tab pos="32448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작다 [</a:t>
            </a:r>
            <a:r>
              <a:rPr sz="1200" spc="-28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ja</a:t>
            </a:r>
            <a:r>
              <a:rPr sz="1200" spc="-90" dirty="0">
                <a:solidFill>
                  <a:srgbClr val="231F20"/>
                </a:solidFill>
                <a:latin typeface="Malgun Gothic"/>
                <a:cs typeface="Malgun Gothic"/>
              </a:rPr>
              <a:t>k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-da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]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--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&gt; 작은데 [</a:t>
            </a:r>
            <a:r>
              <a:rPr sz="1200" spc="-28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ja-geun-de]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50">
              <a:latin typeface="Malgun Gothic"/>
              <a:cs typeface="Malgun Gothic"/>
            </a:endParaRPr>
          </a:p>
          <a:p>
            <a:pPr marL="153035">
              <a:lnSpc>
                <a:spcPct val="100000"/>
              </a:lnSpc>
            </a:pPr>
            <a:r>
              <a:rPr sz="1600" b="1" dirty="0">
                <a:solidFill>
                  <a:srgbClr val="00AEEF"/>
                </a:solidFill>
                <a:latin typeface="Malgun Gothic"/>
                <a:cs typeface="Malgun Gothic"/>
              </a:rPr>
              <a:t>Usages</a:t>
            </a:r>
            <a:endParaRPr sz="1600">
              <a:latin typeface="Malgun Gothic"/>
              <a:cs typeface="Malgun Gothic"/>
            </a:endParaRPr>
          </a:p>
          <a:p>
            <a:pPr marL="153035">
              <a:lnSpc>
                <a:spcPct val="100000"/>
              </a:lnSpc>
              <a:spcBef>
                <a:spcPts val="48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usages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this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ending is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very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diverse.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00">
              <a:latin typeface="Malgun Gothic"/>
              <a:cs typeface="Malgun Gothic"/>
            </a:endParaRPr>
          </a:p>
          <a:p>
            <a:pPr marL="153035" marR="186055">
              <a:lnSpc>
                <a:spcPct val="148800"/>
              </a:lnSpc>
              <a:buAutoNum type="arabicPeriod"/>
              <a:tabLst>
                <a:tab pos="365760" algn="l"/>
              </a:tabLst>
            </a:pPr>
            <a:r>
              <a:rPr sz="1400" b="1" dirty="0">
                <a:solidFill>
                  <a:srgbClr val="231F20"/>
                </a:solidFill>
                <a:latin typeface="Malgun Gothic"/>
                <a:cs typeface="Malgun Gothic"/>
              </a:rPr>
              <a:t>Explaining </a:t>
            </a:r>
            <a:r>
              <a:rPr sz="1400" b="1" spc="-5" dirty="0">
                <a:solidFill>
                  <a:srgbClr val="231F20"/>
                </a:solidFill>
                <a:latin typeface="Malgun Gothic"/>
                <a:cs typeface="Malgun Gothic"/>
              </a:rPr>
              <a:t>the </a:t>
            </a:r>
            <a:r>
              <a:rPr sz="1400" b="1" spc="-10" dirty="0">
                <a:solidFill>
                  <a:srgbClr val="231F20"/>
                </a:solidFill>
                <a:latin typeface="Malgun Gothic"/>
                <a:cs typeface="Malgun Gothic"/>
              </a:rPr>
              <a:t>background </a:t>
            </a:r>
            <a:r>
              <a:rPr sz="1400" b="1" dirty="0">
                <a:solidFill>
                  <a:srgbClr val="231F20"/>
                </a:solidFill>
                <a:latin typeface="Malgun Gothic"/>
                <a:cs typeface="Malgun Gothic"/>
              </a:rPr>
              <a:t>or </a:t>
            </a:r>
            <a:r>
              <a:rPr sz="1400" b="1" spc="-5" dirty="0">
                <a:solidFill>
                  <a:srgbClr val="231F20"/>
                </a:solidFill>
                <a:latin typeface="Malgun Gothic"/>
                <a:cs typeface="Malgun Gothic"/>
              </a:rPr>
              <a:t>the </a:t>
            </a:r>
            <a:r>
              <a:rPr sz="1400" b="1" dirty="0">
                <a:solidFill>
                  <a:srgbClr val="231F20"/>
                </a:solidFill>
                <a:latin typeface="Malgun Gothic"/>
                <a:cs typeface="Malgun Gothic"/>
              </a:rPr>
              <a:t>situation </a:t>
            </a:r>
            <a:r>
              <a:rPr sz="1400" b="1" spc="-5" dirty="0">
                <a:solidFill>
                  <a:srgbClr val="231F20"/>
                </a:solidFill>
                <a:latin typeface="Malgun Gothic"/>
                <a:cs typeface="Malgun Gothic"/>
              </a:rPr>
              <a:t>before making </a:t>
            </a:r>
            <a:r>
              <a:rPr sz="1400" b="1" dirty="0">
                <a:solidFill>
                  <a:srgbClr val="231F20"/>
                </a:solidFill>
                <a:latin typeface="Malgun Gothic"/>
                <a:cs typeface="Malgun Gothic"/>
              </a:rPr>
              <a:t>a suggestion, a </a:t>
            </a:r>
            <a:r>
              <a:rPr sz="1400" b="1" spc="-48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400" b="1" spc="-5" dirty="0">
                <a:solidFill>
                  <a:srgbClr val="231F20"/>
                </a:solidFill>
                <a:latin typeface="Malgun Gothic"/>
                <a:cs typeface="Malgun Gothic"/>
              </a:rPr>
              <a:t>request, </a:t>
            </a:r>
            <a:r>
              <a:rPr sz="1400" b="1" dirty="0">
                <a:solidFill>
                  <a:srgbClr val="231F20"/>
                </a:solidFill>
                <a:latin typeface="Malgun Gothic"/>
                <a:cs typeface="Malgun Gothic"/>
              </a:rPr>
              <a:t>or a question</a:t>
            </a:r>
            <a:endParaRPr sz="14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5"/>
              </a:spcBef>
              <a:buClr>
                <a:srgbClr val="231F20"/>
              </a:buClr>
              <a:buFont typeface="Malgun Gothic"/>
              <a:buAutoNum type="arabicPeriod"/>
            </a:pPr>
            <a:endParaRPr sz="1350">
              <a:latin typeface="Malgun Gothic"/>
              <a:cs typeface="Malgun Gothic"/>
            </a:endParaRPr>
          </a:p>
          <a:p>
            <a:pPr marL="153035">
              <a:lnSpc>
                <a:spcPct val="100000"/>
              </a:lnSpc>
            </a:pP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Ex)</a:t>
            </a:r>
            <a:endParaRPr sz="1200">
              <a:latin typeface="Malgun Gothic"/>
              <a:cs typeface="Malgun Gothic"/>
            </a:endParaRPr>
          </a:p>
          <a:p>
            <a:pPr marL="153035">
              <a:lnSpc>
                <a:spcPct val="100000"/>
              </a:lnSpc>
              <a:spcBef>
                <a:spcPts val="5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내일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일요일인데,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뭐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할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거예요?</a:t>
            </a:r>
            <a:endParaRPr sz="1200">
              <a:latin typeface="Malgun Gothic"/>
              <a:cs typeface="Malgun Gothic"/>
            </a:endParaRPr>
          </a:p>
          <a:p>
            <a:pPr marL="153035">
              <a:lnSpc>
                <a:spcPct val="100000"/>
              </a:lnSpc>
              <a:spcBef>
                <a:spcPts val="5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[nae-il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i-ryo-il-in-de,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mwo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hal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geo-ye-yo?]</a:t>
            </a:r>
            <a:endParaRPr sz="1200">
              <a:latin typeface="Malgun Gothic"/>
              <a:cs typeface="Malgun Gothic"/>
            </a:endParaRPr>
          </a:p>
          <a:p>
            <a:pPr marL="153035">
              <a:lnSpc>
                <a:spcPct val="100000"/>
              </a:lnSpc>
              <a:spcBef>
                <a:spcPts val="5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It’s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Sunday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tomorrow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(-ㄴ데)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what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are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you going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do?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550">
              <a:latin typeface="Malgun Gothic"/>
              <a:cs typeface="Malgun Gothic"/>
            </a:endParaRPr>
          </a:p>
          <a:p>
            <a:pPr marL="365125" indent="-212725">
              <a:lnSpc>
                <a:spcPct val="100000"/>
              </a:lnSpc>
              <a:spcBef>
                <a:spcPts val="5"/>
              </a:spcBef>
              <a:buAutoNum type="arabicPeriod" startAt="2"/>
              <a:tabLst>
                <a:tab pos="365760" algn="l"/>
              </a:tabLst>
            </a:pPr>
            <a:r>
              <a:rPr sz="1400" b="1" dirty="0">
                <a:solidFill>
                  <a:srgbClr val="231F20"/>
                </a:solidFill>
                <a:latin typeface="Malgun Gothic"/>
                <a:cs typeface="Malgun Gothic"/>
              </a:rPr>
              <a:t>Explaining</a:t>
            </a:r>
            <a:r>
              <a:rPr sz="1400" b="1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400" b="1" spc="-5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400" b="1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231F20"/>
                </a:solidFill>
                <a:latin typeface="Malgun Gothic"/>
                <a:cs typeface="Malgun Gothic"/>
              </a:rPr>
              <a:t>situation</a:t>
            </a:r>
            <a:r>
              <a:rPr sz="1400" b="1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400" b="1" spc="-5" dirty="0">
                <a:solidFill>
                  <a:srgbClr val="231F20"/>
                </a:solidFill>
                <a:latin typeface="Malgun Gothic"/>
                <a:cs typeface="Malgun Gothic"/>
              </a:rPr>
              <a:t>before</a:t>
            </a:r>
            <a:r>
              <a:rPr sz="1400" b="1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231F20"/>
                </a:solidFill>
                <a:latin typeface="Malgun Gothic"/>
                <a:cs typeface="Malgun Gothic"/>
              </a:rPr>
              <a:t>explaining</a:t>
            </a:r>
            <a:r>
              <a:rPr sz="1400" b="1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400" b="1" spc="-5" dirty="0">
                <a:solidFill>
                  <a:srgbClr val="231F20"/>
                </a:solidFill>
                <a:latin typeface="Malgun Gothic"/>
                <a:cs typeface="Malgun Gothic"/>
              </a:rPr>
              <a:t>what</a:t>
            </a:r>
            <a:r>
              <a:rPr sz="1400" b="1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231F20"/>
                </a:solidFill>
                <a:latin typeface="Malgun Gothic"/>
                <a:cs typeface="Malgun Gothic"/>
              </a:rPr>
              <a:t>happened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9"/>
            <a:ext cx="1494465" cy="58479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5" dirty="0"/>
              <a:t> </a:t>
            </a:r>
            <a:r>
              <a:rPr dirty="0"/>
              <a:t>PDF </a:t>
            </a:r>
            <a:r>
              <a:rPr spc="-5" dirty="0"/>
              <a:t>is to be used along with the MP3 audio </a:t>
            </a:r>
            <a:r>
              <a:rPr dirty="0"/>
              <a:t>lesson</a:t>
            </a:r>
            <a:r>
              <a:rPr spc="-5" dirty="0"/>
              <a:t> available at</a:t>
            </a:r>
            <a:r>
              <a:rPr spc="-10" dirty="0"/>
              <a:t> </a:t>
            </a:r>
            <a:r>
              <a:rPr spc="-15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 feel free </a:t>
            </a:r>
            <a:r>
              <a:rPr spc="-5" dirty="0"/>
              <a:t>to </a:t>
            </a:r>
            <a:r>
              <a:rPr dirty="0"/>
              <a:t>share </a:t>
            </a:r>
            <a:r>
              <a:rPr spc="-20" dirty="0"/>
              <a:t>TalkToMeInKorean’s </a:t>
            </a:r>
            <a:r>
              <a:rPr dirty="0"/>
              <a:t>free </a:t>
            </a:r>
            <a:r>
              <a:rPr spc="-5" dirty="0"/>
              <a:t>Korean </a:t>
            </a:r>
            <a:r>
              <a:rPr dirty="0"/>
              <a:t>lessons </a:t>
            </a:r>
            <a:r>
              <a:rPr spc="-5" dirty="0"/>
              <a:t>and </a:t>
            </a:r>
            <a:r>
              <a:rPr dirty="0"/>
              <a:t>PDF </a:t>
            </a:r>
            <a:r>
              <a:rPr spc="-15" dirty="0"/>
              <a:t>files </a:t>
            </a:r>
            <a:r>
              <a:rPr spc="-5" dirty="0"/>
              <a:t>with anybody who </a:t>
            </a:r>
            <a:r>
              <a:rPr spc="-260" dirty="0"/>
              <a:t> </a:t>
            </a:r>
            <a:r>
              <a:rPr spc="-5" dirty="0"/>
              <a:t>is</a:t>
            </a:r>
            <a:r>
              <a:rPr spc="-10" dirty="0"/>
              <a:t> </a:t>
            </a:r>
            <a:r>
              <a:rPr dirty="0"/>
              <a:t>studying </a:t>
            </a:r>
            <a:r>
              <a:rPr spc="-5" dirty="0"/>
              <a:t>Korean.</a:t>
            </a:r>
            <a:r>
              <a:rPr dirty="0"/>
              <a:t> </a:t>
            </a:r>
            <a:r>
              <a:rPr spc="-5" dirty="0"/>
              <a:t>If you have</a:t>
            </a:r>
            <a:r>
              <a:rPr spc="-10" dirty="0"/>
              <a:t> </a:t>
            </a:r>
            <a:r>
              <a:rPr spc="-5" dirty="0"/>
              <a:t>any questions </a:t>
            </a:r>
            <a:r>
              <a:rPr dirty="0"/>
              <a:t>or feedback, visit</a:t>
            </a:r>
            <a:r>
              <a:rPr spc="-15" dirty="0"/>
              <a:t> TalkToMeInKorean.com.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3"/>
            <a:ext cx="6886575" cy="891603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10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5" dirty="0">
                <a:solidFill>
                  <a:srgbClr val="231F20"/>
                </a:solidFill>
                <a:latin typeface="Trebuchet MS"/>
                <a:cs typeface="Trebuchet MS"/>
              </a:rPr>
              <a:t> 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5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3</a:t>
            </a:r>
            <a:r>
              <a:rPr sz="1800" spc="-3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231F20"/>
                </a:solidFill>
                <a:latin typeface="Trebuchet MS"/>
                <a:cs typeface="Trebuchet MS"/>
              </a:rPr>
              <a:t>21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550">
              <a:latin typeface="Trebuchet MS"/>
              <a:cs typeface="Trebuchet MS"/>
            </a:endParaRPr>
          </a:p>
          <a:p>
            <a:pPr marL="203200">
              <a:lnSpc>
                <a:spcPct val="100000"/>
              </a:lnSpc>
            </a:pP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Ex)</a:t>
            </a:r>
            <a:endParaRPr sz="1200">
              <a:latin typeface="Malgun Gothic"/>
              <a:cs typeface="Malgun Gothic"/>
            </a:endParaRPr>
          </a:p>
          <a:p>
            <a:pPr marL="203200">
              <a:lnSpc>
                <a:spcPct val="100000"/>
              </a:lnSpc>
              <a:spcBef>
                <a:spcPts val="5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어제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자고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있♘는데,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한국에서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전화가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왔어요.</a:t>
            </a:r>
            <a:endParaRPr sz="1200">
              <a:latin typeface="Malgun Gothic"/>
              <a:cs typeface="Malgun Gothic"/>
            </a:endParaRPr>
          </a:p>
          <a:p>
            <a:pPr marL="203200">
              <a:lnSpc>
                <a:spcPct val="100000"/>
              </a:lnSpc>
              <a:spcBef>
                <a:spcPts val="5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[eo-je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ja-go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i-sseot-neun-de,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han-gu-ge-seo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jeon-hwa-ga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wa-sseo-yo.]</a:t>
            </a:r>
            <a:endParaRPr sz="1200">
              <a:latin typeface="Malgun Gothic"/>
              <a:cs typeface="Malgun Gothic"/>
            </a:endParaRPr>
          </a:p>
          <a:p>
            <a:pPr marL="203200">
              <a:lnSpc>
                <a:spcPct val="100000"/>
              </a:lnSpc>
              <a:spcBef>
                <a:spcPts val="5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was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sleeping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yesterday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(-는데)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+ I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got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phone call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from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Korea.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00">
              <a:latin typeface="Malgun Gothic"/>
              <a:cs typeface="Malgun Gothic"/>
            </a:endParaRPr>
          </a:p>
          <a:p>
            <a:pPr marL="203200" marR="16510">
              <a:lnSpc>
                <a:spcPct val="148800"/>
              </a:lnSpc>
              <a:buAutoNum type="arabicPeriod" startAt="3"/>
              <a:tabLst>
                <a:tab pos="416559" algn="l"/>
              </a:tabLst>
            </a:pPr>
            <a:r>
              <a:rPr sz="1400" b="1" dirty="0">
                <a:solidFill>
                  <a:srgbClr val="231F20"/>
                </a:solidFill>
                <a:latin typeface="Malgun Gothic"/>
                <a:cs typeface="Malgun Gothic"/>
              </a:rPr>
              <a:t>Showing a </a:t>
            </a:r>
            <a:r>
              <a:rPr sz="1400" b="1" spc="-5" dirty="0">
                <a:solidFill>
                  <a:srgbClr val="231F20"/>
                </a:solidFill>
                <a:latin typeface="Malgun Gothic"/>
                <a:cs typeface="Malgun Gothic"/>
              </a:rPr>
              <a:t>result </a:t>
            </a:r>
            <a:r>
              <a:rPr sz="1400" b="1" dirty="0">
                <a:solidFill>
                  <a:srgbClr val="231F20"/>
                </a:solidFill>
                <a:latin typeface="Malgun Gothic"/>
                <a:cs typeface="Malgun Gothic"/>
              </a:rPr>
              <a:t>or situation </a:t>
            </a:r>
            <a:r>
              <a:rPr sz="1400" b="1" spc="-5" dirty="0">
                <a:solidFill>
                  <a:srgbClr val="231F20"/>
                </a:solidFill>
                <a:latin typeface="Malgun Gothic"/>
                <a:cs typeface="Malgun Gothic"/>
              </a:rPr>
              <a:t>that is contrasted from the previous </a:t>
            </a:r>
            <a:r>
              <a:rPr sz="1400" b="1" dirty="0">
                <a:solidFill>
                  <a:srgbClr val="231F20"/>
                </a:solidFill>
                <a:latin typeface="Malgun Gothic"/>
                <a:cs typeface="Malgun Gothic"/>
              </a:rPr>
              <a:t>action or </a:t>
            </a:r>
            <a:r>
              <a:rPr sz="1400" b="1" spc="-48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231F20"/>
                </a:solidFill>
                <a:latin typeface="Malgun Gothic"/>
                <a:cs typeface="Malgun Gothic"/>
              </a:rPr>
              <a:t>situation</a:t>
            </a:r>
            <a:endParaRPr sz="14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5"/>
              </a:spcBef>
              <a:buClr>
                <a:srgbClr val="231F20"/>
              </a:buClr>
              <a:buFont typeface="Malgun Gothic"/>
              <a:buAutoNum type="arabicPeriod" startAt="3"/>
            </a:pPr>
            <a:endParaRPr sz="1350">
              <a:latin typeface="Malgun Gothic"/>
              <a:cs typeface="Malgun Gothic"/>
            </a:endParaRPr>
          </a:p>
          <a:p>
            <a:pPr marL="203200">
              <a:lnSpc>
                <a:spcPct val="100000"/>
              </a:lnSpc>
            </a:pP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Ex)</a:t>
            </a:r>
            <a:endParaRPr sz="1200">
              <a:latin typeface="Malgun Gothic"/>
              <a:cs typeface="Malgun Gothic"/>
            </a:endParaRPr>
          </a:p>
          <a:p>
            <a:pPr marL="203200">
              <a:lnSpc>
                <a:spcPct val="100000"/>
              </a:lnSpc>
              <a:spcBef>
                <a:spcPts val="5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아직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9시인데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벌써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졸려요.</a:t>
            </a:r>
            <a:endParaRPr sz="1200">
              <a:latin typeface="Malgun Gothic"/>
              <a:cs typeface="Malgun Gothic"/>
            </a:endParaRPr>
          </a:p>
          <a:p>
            <a:pPr marL="203200">
              <a:lnSpc>
                <a:spcPct val="100000"/>
              </a:lnSpc>
              <a:spcBef>
                <a:spcPts val="5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[a-jik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a-hop-si-in-de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beol-sseo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jol-lyeo-yo.]</a:t>
            </a:r>
            <a:endParaRPr sz="1200">
              <a:latin typeface="Malgun Gothic"/>
              <a:cs typeface="Malgun Gothic"/>
            </a:endParaRPr>
          </a:p>
          <a:p>
            <a:pPr marL="203200">
              <a:lnSpc>
                <a:spcPct val="100000"/>
              </a:lnSpc>
              <a:spcBef>
                <a:spcPts val="5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It’s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still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9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o’clock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but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am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already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sleepy.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00">
              <a:latin typeface="Malgun Gothic"/>
              <a:cs typeface="Malgun Gothic"/>
            </a:endParaRPr>
          </a:p>
          <a:p>
            <a:pPr marL="203200" marR="46990">
              <a:lnSpc>
                <a:spcPct val="148800"/>
              </a:lnSpc>
            </a:pPr>
            <a:r>
              <a:rPr sz="1400" b="1" dirty="0">
                <a:solidFill>
                  <a:srgbClr val="231F20"/>
                </a:solidFill>
                <a:latin typeface="Malgun Gothic"/>
                <a:cs typeface="Malgun Gothic"/>
              </a:rPr>
              <a:t>The second </a:t>
            </a:r>
            <a:r>
              <a:rPr sz="1400" b="1" spc="5" dirty="0">
                <a:solidFill>
                  <a:srgbClr val="231F20"/>
                </a:solidFill>
                <a:latin typeface="Malgun Gothic"/>
                <a:cs typeface="Malgun Gothic"/>
              </a:rPr>
              <a:t>part </a:t>
            </a:r>
            <a:r>
              <a:rPr sz="1400" b="1" dirty="0">
                <a:solidFill>
                  <a:srgbClr val="231F20"/>
                </a:solidFill>
                <a:latin typeface="Malgun Gothic"/>
                <a:cs typeface="Malgun Gothic"/>
              </a:rPr>
              <a:t>(after -는데) </a:t>
            </a:r>
            <a:r>
              <a:rPr sz="1400" b="1" spc="-5" dirty="0">
                <a:solidFill>
                  <a:srgbClr val="231F20"/>
                </a:solidFill>
                <a:latin typeface="Malgun Gothic"/>
                <a:cs typeface="Malgun Gothic"/>
              </a:rPr>
              <a:t>can be omitted when the meaning can be </a:t>
            </a:r>
            <a:r>
              <a:rPr sz="1400" b="1" dirty="0">
                <a:solidFill>
                  <a:srgbClr val="231F20"/>
                </a:solidFill>
                <a:latin typeface="Malgun Gothic"/>
                <a:cs typeface="Malgun Gothic"/>
              </a:rPr>
              <a:t>easily </a:t>
            </a:r>
            <a:r>
              <a:rPr sz="1400" b="1" spc="-48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400" b="1" spc="-5" dirty="0">
                <a:solidFill>
                  <a:srgbClr val="231F20"/>
                </a:solidFill>
                <a:latin typeface="Malgun Gothic"/>
                <a:cs typeface="Malgun Gothic"/>
              </a:rPr>
              <a:t>implied.</a:t>
            </a:r>
            <a:endParaRPr sz="14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endParaRPr sz="1350">
              <a:latin typeface="Malgun Gothic"/>
              <a:cs typeface="Malgun Gothic"/>
            </a:endParaRPr>
          </a:p>
          <a:p>
            <a:pPr marL="203200">
              <a:lnSpc>
                <a:spcPct val="100000"/>
              </a:lnSpc>
            </a:pP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Ex)</a:t>
            </a:r>
            <a:endParaRPr sz="1200">
              <a:latin typeface="Malgun Gothic"/>
              <a:cs typeface="Malgun Gothic"/>
            </a:endParaRPr>
          </a:p>
          <a:p>
            <a:pPr marL="203200">
              <a:lnSpc>
                <a:spcPct val="100000"/>
              </a:lnSpc>
              <a:spcBef>
                <a:spcPts val="5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준비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많이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했는데(요)...</a:t>
            </a:r>
            <a:endParaRPr sz="1200">
              <a:latin typeface="Malgun Gothic"/>
              <a:cs typeface="Malgun Gothic"/>
            </a:endParaRPr>
          </a:p>
          <a:p>
            <a:pPr marL="203200">
              <a:lnSpc>
                <a:spcPct val="100000"/>
              </a:lnSpc>
              <a:spcBef>
                <a:spcPts val="5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</a:t>
            </a:r>
            <a:r>
              <a:rPr sz="1200" spc="-27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jun-b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 ma-ni hae</a:t>
            </a:r>
            <a:r>
              <a:rPr sz="1200" spc="-75" dirty="0">
                <a:solidFill>
                  <a:srgbClr val="231F20"/>
                </a:solidFill>
                <a:latin typeface="Malgun Gothic"/>
                <a:cs typeface="Malgun Gothic"/>
              </a:rPr>
              <a:t>t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-neun-de...]</a:t>
            </a:r>
            <a:endParaRPr sz="1200">
              <a:latin typeface="Malgun Gothic"/>
              <a:cs typeface="Malgun Gothic"/>
            </a:endParaRPr>
          </a:p>
          <a:p>
            <a:pPr marL="203200">
              <a:lnSpc>
                <a:spcPct val="100000"/>
              </a:lnSpc>
              <a:spcBef>
                <a:spcPts val="5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prepared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lot,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but...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550">
              <a:latin typeface="Malgun Gothic"/>
              <a:cs typeface="Malgun Gothic"/>
            </a:endParaRPr>
          </a:p>
          <a:p>
            <a:pPr marL="415925" indent="-213360">
              <a:lnSpc>
                <a:spcPct val="100000"/>
              </a:lnSpc>
              <a:buAutoNum type="arabicPeriod" startAt="4"/>
              <a:tabLst>
                <a:tab pos="416559" algn="l"/>
              </a:tabLst>
            </a:pPr>
            <a:r>
              <a:rPr sz="1400" b="1" dirty="0">
                <a:solidFill>
                  <a:srgbClr val="231F20"/>
                </a:solidFill>
                <a:latin typeface="Malgun Gothic"/>
                <a:cs typeface="Malgun Gothic"/>
              </a:rPr>
              <a:t>Showing</a:t>
            </a:r>
            <a:r>
              <a:rPr sz="1400" b="1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400" b="1" spc="-5" dirty="0">
                <a:solidFill>
                  <a:srgbClr val="231F20"/>
                </a:solidFill>
                <a:latin typeface="Malgun Gothic"/>
                <a:cs typeface="Malgun Gothic"/>
              </a:rPr>
              <a:t>surprise</a:t>
            </a:r>
            <a:r>
              <a:rPr sz="1400" b="1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231F20"/>
                </a:solidFill>
                <a:latin typeface="Malgun Gothic"/>
                <a:cs typeface="Malgun Gothic"/>
              </a:rPr>
              <a:t>or</a:t>
            </a:r>
            <a:r>
              <a:rPr sz="1400" b="1" spc="-10" dirty="0">
                <a:solidFill>
                  <a:srgbClr val="231F20"/>
                </a:solidFill>
                <a:latin typeface="Malgun Gothic"/>
                <a:cs typeface="Malgun Gothic"/>
              </a:rPr>
              <a:t> exclamation</a:t>
            </a:r>
            <a:endParaRPr sz="14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0"/>
              </a:spcBef>
              <a:buClr>
                <a:srgbClr val="231F20"/>
              </a:buClr>
              <a:buFont typeface="Malgun Gothic"/>
              <a:buAutoNum type="arabicPeriod" startAt="4"/>
            </a:pPr>
            <a:endParaRPr sz="1350">
              <a:latin typeface="Malgun Gothic"/>
              <a:cs typeface="Malgun Gothic"/>
            </a:endParaRPr>
          </a:p>
          <a:p>
            <a:pPr marL="203200">
              <a:lnSpc>
                <a:spcPct val="100000"/>
              </a:lnSpc>
            </a:pP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Ex)</a:t>
            </a:r>
            <a:endParaRPr sz="1200">
              <a:latin typeface="Malgun Gothic"/>
              <a:cs typeface="Malgun Gothic"/>
            </a:endParaRPr>
          </a:p>
          <a:p>
            <a:pPr marL="203200" marR="5377180">
              <a:lnSpc>
                <a:spcPct val="1389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멋있는데(요)! 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[meo-sit-neun-de!]</a:t>
            </a:r>
            <a:endParaRPr sz="1200">
              <a:latin typeface="Malgun Gothic"/>
              <a:cs typeface="Malgun Gothic"/>
            </a:endParaRPr>
          </a:p>
          <a:p>
            <a:pPr marL="203200">
              <a:lnSpc>
                <a:spcPct val="100000"/>
              </a:lnSpc>
              <a:spcBef>
                <a:spcPts val="5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Oh,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that’s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cool!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00">
              <a:latin typeface="Malgun Gothic"/>
              <a:cs typeface="Malgun Gothic"/>
            </a:endParaRPr>
          </a:p>
          <a:p>
            <a:pPr marL="203200" marR="5080">
              <a:lnSpc>
                <a:spcPct val="148800"/>
              </a:lnSpc>
              <a:buAutoNum type="arabicPeriod" startAt="5"/>
              <a:tabLst>
                <a:tab pos="416559" algn="l"/>
              </a:tabLst>
            </a:pPr>
            <a:r>
              <a:rPr sz="1400" b="1" dirty="0">
                <a:solidFill>
                  <a:srgbClr val="231F20"/>
                </a:solidFill>
                <a:latin typeface="Malgun Gothic"/>
                <a:cs typeface="Malgun Gothic"/>
              </a:rPr>
              <a:t>Asking</a:t>
            </a:r>
            <a:r>
              <a:rPr sz="1400" b="1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400" b="1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231F20"/>
                </a:solidFill>
                <a:latin typeface="Malgun Gothic"/>
                <a:cs typeface="Malgun Gothic"/>
              </a:rPr>
              <a:t>question</a:t>
            </a:r>
            <a:r>
              <a:rPr sz="1400" b="1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231F20"/>
                </a:solidFill>
                <a:latin typeface="Malgun Gothic"/>
                <a:cs typeface="Malgun Gothic"/>
              </a:rPr>
              <a:t>(expecting</a:t>
            </a:r>
            <a:r>
              <a:rPr sz="1400" b="1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231F20"/>
                </a:solidFill>
                <a:latin typeface="Malgun Gothic"/>
                <a:cs typeface="Malgun Gothic"/>
              </a:rPr>
              <a:t>some</a:t>
            </a:r>
            <a:r>
              <a:rPr sz="1400" b="1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231F20"/>
                </a:solidFill>
                <a:latin typeface="Malgun Gothic"/>
                <a:cs typeface="Malgun Gothic"/>
              </a:rPr>
              <a:t>explanation</a:t>
            </a:r>
            <a:r>
              <a:rPr sz="1400" b="1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231F20"/>
                </a:solidFill>
                <a:latin typeface="Malgun Gothic"/>
                <a:cs typeface="Malgun Gothic"/>
              </a:rPr>
              <a:t>about</a:t>
            </a:r>
            <a:r>
              <a:rPr sz="1400" b="1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400" b="1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231F20"/>
                </a:solidFill>
                <a:latin typeface="Malgun Gothic"/>
                <a:cs typeface="Malgun Gothic"/>
              </a:rPr>
              <a:t>situation</a:t>
            </a:r>
            <a:r>
              <a:rPr sz="1400" b="1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231F20"/>
                </a:solidFill>
                <a:latin typeface="Malgun Gothic"/>
                <a:cs typeface="Malgun Gothic"/>
              </a:rPr>
              <a:t>or</a:t>
            </a:r>
            <a:r>
              <a:rPr sz="1400" b="1" spc="-10" dirty="0">
                <a:solidFill>
                  <a:srgbClr val="231F20"/>
                </a:solidFill>
                <a:latin typeface="Malgun Gothic"/>
                <a:cs typeface="Malgun Gothic"/>
              </a:rPr>
              <a:t> behav- </a:t>
            </a:r>
            <a:r>
              <a:rPr sz="1400" b="1" spc="-48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400" b="1" spc="-5" dirty="0">
                <a:solidFill>
                  <a:srgbClr val="231F20"/>
                </a:solidFill>
                <a:latin typeface="Malgun Gothic"/>
                <a:cs typeface="Malgun Gothic"/>
              </a:rPr>
              <a:t>ior)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8"/>
            <a:ext cx="1494465" cy="58479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5" dirty="0"/>
              <a:t> </a:t>
            </a:r>
            <a:r>
              <a:rPr dirty="0"/>
              <a:t>PDF </a:t>
            </a:r>
            <a:r>
              <a:rPr spc="-5" dirty="0"/>
              <a:t>is to be used along with the MP3 audio </a:t>
            </a:r>
            <a:r>
              <a:rPr dirty="0"/>
              <a:t>lesson</a:t>
            </a:r>
            <a:r>
              <a:rPr spc="-5" dirty="0"/>
              <a:t> available at</a:t>
            </a:r>
            <a:r>
              <a:rPr spc="-10" dirty="0"/>
              <a:t> </a:t>
            </a:r>
            <a:r>
              <a:rPr spc="-15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 feel free </a:t>
            </a:r>
            <a:r>
              <a:rPr spc="-5" dirty="0"/>
              <a:t>to </a:t>
            </a:r>
            <a:r>
              <a:rPr dirty="0"/>
              <a:t>share </a:t>
            </a:r>
            <a:r>
              <a:rPr spc="-20" dirty="0"/>
              <a:t>TalkToMeInKorean’s </a:t>
            </a:r>
            <a:r>
              <a:rPr dirty="0"/>
              <a:t>free </a:t>
            </a:r>
            <a:r>
              <a:rPr spc="-5" dirty="0"/>
              <a:t>Korean </a:t>
            </a:r>
            <a:r>
              <a:rPr dirty="0"/>
              <a:t>lessons </a:t>
            </a:r>
            <a:r>
              <a:rPr spc="-5" dirty="0"/>
              <a:t>and </a:t>
            </a:r>
            <a:r>
              <a:rPr dirty="0"/>
              <a:t>PDF </a:t>
            </a:r>
            <a:r>
              <a:rPr spc="-15" dirty="0"/>
              <a:t>files </a:t>
            </a:r>
            <a:r>
              <a:rPr spc="-5" dirty="0"/>
              <a:t>with anybody who </a:t>
            </a:r>
            <a:r>
              <a:rPr spc="-260" dirty="0"/>
              <a:t> </a:t>
            </a:r>
            <a:r>
              <a:rPr spc="-5" dirty="0"/>
              <a:t>is</a:t>
            </a:r>
            <a:r>
              <a:rPr spc="-10" dirty="0"/>
              <a:t> </a:t>
            </a:r>
            <a:r>
              <a:rPr dirty="0"/>
              <a:t>studying </a:t>
            </a:r>
            <a:r>
              <a:rPr spc="-5" dirty="0"/>
              <a:t>Korean.</a:t>
            </a:r>
            <a:r>
              <a:rPr dirty="0"/>
              <a:t> </a:t>
            </a:r>
            <a:r>
              <a:rPr spc="-5" dirty="0"/>
              <a:t>If you have</a:t>
            </a:r>
            <a:r>
              <a:rPr spc="-10" dirty="0"/>
              <a:t> </a:t>
            </a:r>
            <a:r>
              <a:rPr spc="-5" dirty="0"/>
              <a:t>any questions </a:t>
            </a:r>
            <a:r>
              <a:rPr dirty="0"/>
              <a:t>or feedback, visit</a:t>
            </a:r>
            <a:r>
              <a:rPr spc="-15" dirty="0"/>
              <a:t> TalkToMeInKorean.com.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6"/>
            <a:ext cx="3469640" cy="377888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10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5" dirty="0">
                <a:solidFill>
                  <a:srgbClr val="231F20"/>
                </a:solidFill>
                <a:latin typeface="Trebuchet MS"/>
                <a:cs typeface="Trebuchet MS"/>
              </a:rPr>
              <a:t> 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5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3</a:t>
            </a:r>
            <a:r>
              <a:rPr sz="1800" spc="-3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231F20"/>
                </a:solidFill>
                <a:latin typeface="Trebuchet MS"/>
                <a:cs typeface="Trebuchet MS"/>
              </a:rPr>
              <a:t>21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050">
              <a:latin typeface="Trebuchet MS"/>
              <a:cs typeface="Trebuchet MS"/>
            </a:endParaRPr>
          </a:p>
          <a:p>
            <a:pPr marL="65405">
              <a:lnSpc>
                <a:spcPct val="100000"/>
              </a:lnSpc>
            </a:pP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Ex)</a:t>
            </a:r>
            <a:endParaRPr sz="1200">
              <a:latin typeface="Malgun Gothic"/>
              <a:cs typeface="Malgun Gothic"/>
            </a:endParaRPr>
          </a:p>
          <a:p>
            <a:pPr marL="65405">
              <a:lnSpc>
                <a:spcPct val="100000"/>
              </a:lnSpc>
              <a:spcBef>
                <a:spcPts val="5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지금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어디에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있는데(요)?</a:t>
            </a:r>
            <a:endParaRPr sz="1200">
              <a:latin typeface="Malgun Gothic"/>
              <a:cs typeface="Malgun Gothic"/>
            </a:endParaRPr>
          </a:p>
          <a:p>
            <a:pPr marL="65405">
              <a:lnSpc>
                <a:spcPct val="100000"/>
              </a:lnSpc>
              <a:spcBef>
                <a:spcPts val="5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</a:t>
            </a:r>
            <a:r>
              <a:rPr sz="1200" spc="-27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ji-geu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eo-di-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sz="1200" spc="-75" dirty="0">
                <a:solidFill>
                  <a:srgbClr val="231F20"/>
                </a:solidFill>
                <a:latin typeface="Malgun Gothic"/>
                <a:cs typeface="Malgun Gothic"/>
              </a:rPr>
              <a:t>t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-neun-de(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y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o)?]</a:t>
            </a:r>
            <a:endParaRPr sz="1200">
              <a:latin typeface="Malgun Gothic"/>
              <a:cs typeface="Malgun Gothic"/>
            </a:endParaRPr>
          </a:p>
          <a:p>
            <a:pPr marL="65405">
              <a:lnSpc>
                <a:spcPct val="100000"/>
              </a:lnSpc>
              <a:spcBef>
                <a:spcPts val="5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where are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now?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550">
              <a:latin typeface="Malgun Gothic"/>
              <a:cs typeface="Malgun Gothic"/>
            </a:endParaRPr>
          </a:p>
          <a:p>
            <a:pPr marL="65405">
              <a:lnSpc>
                <a:spcPct val="100000"/>
              </a:lnSpc>
              <a:spcBef>
                <a:spcPts val="5"/>
              </a:spcBef>
            </a:pPr>
            <a:r>
              <a:rPr sz="1400" b="1" dirty="0">
                <a:solidFill>
                  <a:srgbClr val="231F20"/>
                </a:solidFill>
                <a:latin typeface="Malgun Gothic"/>
                <a:cs typeface="Malgun Gothic"/>
              </a:rPr>
              <a:t>6.</a:t>
            </a:r>
            <a:r>
              <a:rPr sz="1400" b="1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231F20"/>
                </a:solidFill>
                <a:latin typeface="Malgun Gothic"/>
                <a:cs typeface="Malgun Gothic"/>
              </a:rPr>
              <a:t>Expecting</a:t>
            </a:r>
            <a:r>
              <a:rPr sz="1400" b="1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231F20"/>
                </a:solidFill>
                <a:latin typeface="Malgun Gothic"/>
                <a:cs typeface="Malgun Gothic"/>
              </a:rPr>
              <a:t>an</a:t>
            </a:r>
            <a:r>
              <a:rPr sz="1400" b="1" spc="-5" dirty="0">
                <a:solidFill>
                  <a:srgbClr val="231F20"/>
                </a:solidFill>
                <a:latin typeface="Malgun Gothic"/>
                <a:cs typeface="Malgun Gothic"/>
              </a:rPr>
              <a:t> answer</a:t>
            </a:r>
            <a:r>
              <a:rPr sz="1400" b="1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231F20"/>
                </a:solidFill>
                <a:latin typeface="Malgun Gothic"/>
                <a:cs typeface="Malgun Gothic"/>
              </a:rPr>
              <a:t>or</a:t>
            </a:r>
            <a:r>
              <a:rPr sz="1400" b="1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400" b="1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400" b="1" spc="-5" dirty="0">
                <a:solidFill>
                  <a:srgbClr val="231F20"/>
                </a:solidFill>
                <a:latin typeface="Malgun Gothic"/>
                <a:cs typeface="Malgun Gothic"/>
              </a:rPr>
              <a:t>response</a:t>
            </a:r>
            <a:endParaRPr sz="14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endParaRPr sz="1350">
              <a:latin typeface="Malgun Gothic"/>
              <a:cs typeface="Malgun Gothic"/>
            </a:endParaRPr>
          </a:p>
          <a:p>
            <a:pPr marL="65405">
              <a:lnSpc>
                <a:spcPct val="100000"/>
              </a:lnSpc>
            </a:pP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Ex)</a:t>
            </a:r>
            <a:endParaRPr sz="1200">
              <a:latin typeface="Malgun Gothic"/>
              <a:cs typeface="Malgun Gothic"/>
            </a:endParaRPr>
          </a:p>
          <a:p>
            <a:pPr marL="65405">
              <a:lnSpc>
                <a:spcPct val="100000"/>
              </a:lnSpc>
              <a:spcBef>
                <a:spcPts val="5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지금(요)?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지금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바쁜데(요).</a:t>
            </a:r>
            <a:endParaRPr sz="1200">
              <a:latin typeface="Malgun Gothic"/>
              <a:cs typeface="Malgun Gothic"/>
            </a:endParaRPr>
          </a:p>
          <a:p>
            <a:pPr marL="65405">
              <a:lnSpc>
                <a:spcPct val="100000"/>
              </a:lnSpc>
              <a:spcBef>
                <a:spcPts val="5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</a:t>
            </a:r>
            <a:r>
              <a:rPr sz="1200" spc="-27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ji-geum(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y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o)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?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ji-geu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b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a-ppeun-de(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y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o).]</a:t>
            </a:r>
            <a:endParaRPr sz="1200">
              <a:latin typeface="Malgun Gothic"/>
              <a:cs typeface="Malgun Gothic"/>
            </a:endParaRPr>
          </a:p>
          <a:p>
            <a:pPr marL="65405">
              <a:lnSpc>
                <a:spcPct val="100000"/>
              </a:lnSpc>
              <a:spcBef>
                <a:spcPts val="5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Now?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I’m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busy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now,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so...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80"/>
            <a:ext cx="1494465" cy="58479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330200" y="4717171"/>
            <a:ext cx="5474970" cy="432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solidFill>
                  <a:srgbClr val="00AEEF"/>
                </a:solidFill>
                <a:latin typeface="Malgun Gothic"/>
                <a:cs typeface="Malgun Gothic"/>
              </a:rPr>
              <a:t>Sample</a:t>
            </a:r>
            <a:r>
              <a:rPr sz="1600" b="1" spc="-3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00AEEF"/>
                </a:solidFill>
                <a:latin typeface="Malgun Gothic"/>
                <a:cs typeface="Malgun Gothic"/>
              </a:rPr>
              <a:t>sentences</a:t>
            </a:r>
            <a:endParaRPr sz="16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350">
              <a:latin typeface="Malgun Gothic"/>
              <a:cs typeface="Malgun Gothic"/>
            </a:endParaRPr>
          </a:p>
          <a:p>
            <a:pPr marL="183515" indent="-171450">
              <a:lnSpc>
                <a:spcPct val="100000"/>
              </a:lnSpc>
              <a:buAutoNum type="arabicPeriod"/>
              <a:tabLst>
                <a:tab pos="184150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내일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친구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생일인데,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선물을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아직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못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샀어요.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5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[nae-il chin-gu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saeng-il-in-de,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seon-mu-reul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a-jik mot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sa-sseo-yo.]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5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It’s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my 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friend’s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birthday 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tomorrow,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but I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haven’t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been able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buy a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present.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400">
              <a:latin typeface="Malgun Gothic"/>
              <a:cs typeface="Malgun Gothic"/>
            </a:endParaRPr>
          </a:p>
          <a:p>
            <a:pPr marL="183515" indent="-171450">
              <a:lnSpc>
                <a:spcPct val="100000"/>
              </a:lnSpc>
              <a:buAutoNum type="arabicPeriod" startAt="2"/>
              <a:tabLst>
                <a:tab pos="184150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이거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일본에서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샀는데,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선물이에요.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5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[i-geo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il-bo-ne-seo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sat-neun-de,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seon-mu-ri-e-yo.]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5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 bought this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in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Japan,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it’s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a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present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for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you.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400">
              <a:latin typeface="Malgun Gothic"/>
              <a:cs typeface="Malgun Gothic"/>
            </a:endParaRPr>
          </a:p>
          <a:p>
            <a:pPr marL="183515" indent="-171450">
              <a:lnSpc>
                <a:spcPct val="100000"/>
              </a:lnSpc>
              <a:spcBef>
                <a:spcPts val="5"/>
              </a:spcBef>
              <a:buAutoNum type="arabicPeriod" startAt="3"/>
              <a:tabLst>
                <a:tab pos="184150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오늘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뉴스에서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봤는데,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그거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진짜예요?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5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[o-neul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nyu-seu-e-seo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bwat-neun-de,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geu-geo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jin-jja-ye-yo?]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5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saw it in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news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today.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that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for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real?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400">
              <a:latin typeface="Malgun Gothic"/>
              <a:cs typeface="Malgun Gothic"/>
            </a:endParaRPr>
          </a:p>
          <a:p>
            <a:pPr marL="183515" indent="-171450">
              <a:lnSpc>
                <a:spcPct val="100000"/>
              </a:lnSpc>
              <a:buAutoNum type="arabicPeriod" startAt="4"/>
              <a:tabLst>
                <a:tab pos="184150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이거</a:t>
            </a:r>
            <a:r>
              <a:rPr sz="1200" spc="-5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좋은데요!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5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[i-geo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jo-eun-de-yo!]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5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like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this!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/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This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good!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5" dirty="0"/>
              <a:t> </a:t>
            </a:r>
            <a:r>
              <a:rPr dirty="0"/>
              <a:t>PDF </a:t>
            </a:r>
            <a:r>
              <a:rPr spc="-5" dirty="0"/>
              <a:t>is to be used along with the MP3 audio </a:t>
            </a:r>
            <a:r>
              <a:rPr dirty="0"/>
              <a:t>lesson</a:t>
            </a:r>
            <a:r>
              <a:rPr spc="-5" dirty="0"/>
              <a:t> available at</a:t>
            </a:r>
            <a:r>
              <a:rPr spc="-10" dirty="0"/>
              <a:t> </a:t>
            </a:r>
            <a:r>
              <a:rPr spc="-15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 feel free </a:t>
            </a:r>
            <a:r>
              <a:rPr spc="-5" dirty="0"/>
              <a:t>to </a:t>
            </a:r>
            <a:r>
              <a:rPr dirty="0"/>
              <a:t>share </a:t>
            </a:r>
            <a:r>
              <a:rPr spc="-20" dirty="0"/>
              <a:t>TalkToMeInKorean’s </a:t>
            </a:r>
            <a:r>
              <a:rPr dirty="0"/>
              <a:t>free </a:t>
            </a:r>
            <a:r>
              <a:rPr spc="-5" dirty="0"/>
              <a:t>Korean </a:t>
            </a:r>
            <a:r>
              <a:rPr dirty="0"/>
              <a:t>lessons </a:t>
            </a:r>
            <a:r>
              <a:rPr spc="-5" dirty="0"/>
              <a:t>and </a:t>
            </a:r>
            <a:r>
              <a:rPr dirty="0"/>
              <a:t>PDF </a:t>
            </a:r>
            <a:r>
              <a:rPr spc="-15" dirty="0"/>
              <a:t>files </a:t>
            </a:r>
            <a:r>
              <a:rPr spc="-5" dirty="0"/>
              <a:t>with anybody who </a:t>
            </a:r>
            <a:r>
              <a:rPr spc="-260" dirty="0"/>
              <a:t> </a:t>
            </a:r>
            <a:r>
              <a:rPr spc="-5" dirty="0"/>
              <a:t>is</a:t>
            </a:r>
            <a:r>
              <a:rPr spc="-10" dirty="0"/>
              <a:t> </a:t>
            </a:r>
            <a:r>
              <a:rPr dirty="0"/>
              <a:t>studying </a:t>
            </a:r>
            <a:r>
              <a:rPr spc="-5" dirty="0"/>
              <a:t>Korean.</a:t>
            </a:r>
            <a:r>
              <a:rPr dirty="0"/>
              <a:t> </a:t>
            </a:r>
            <a:r>
              <a:rPr spc="-5" dirty="0"/>
              <a:t>If you have</a:t>
            </a:r>
            <a:r>
              <a:rPr spc="-10" dirty="0"/>
              <a:t> </a:t>
            </a:r>
            <a:r>
              <a:rPr spc="-5" dirty="0"/>
              <a:t>any questions </a:t>
            </a:r>
            <a:r>
              <a:rPr dirty="0"/>
              <a:t>or feedback, visit</a:t>
            </a:r>
            <a:r>
              <a:rPr spc="-15" dirty="0"/>
              <a:t> TalkToMeInKorean.com.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6"/>
            <a:ext cx="3821429" cy="447294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10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5" dirty="0">
                <a:solidFill>
                  <a:srgbClr val="231F20"/>
                </a:solidFill>
                <a:latin typeface="Trebuchet MS"/>
                <a:cs typeface="Trebuchet MS"/>
              </a:rPr>
              <a:t> 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5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3</a:t>
            </a:r>
            <a:r>
              <a:rPr sz="1800" spc="-3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231F20"/>
                </a:solidFill>
                <a:latin typeface="Trebuchet MS"/>
                <a:cs typeface="Trebuchet MS"/>
              </a:rPr>
              <a:t>21</a:t>
            </a:r>
            <a:endParaRPr sz="1800">
              <a:latin typeface="Trebuchet MS"/>
              <a:cs typeface="Trebuchet MS"/>
            </a:endParaRPr>
          </a:p>
          <a:p>
            <a:pPr marL="296545" indent="-171450">
              <a:lnSpc>
                <a:spcPct val="100000"/>
              </a:lnSpc>
              <a:spcBef>
                <a:spcPts val="1550"/>
              </a:spcBef>
              <a:buAutoNum type="arabicPeriod" startAt="5"/>
              <a:tabLst>
                <a:tab pos="297180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어?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여기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있♘는데.</a:t>
            </a:r>
            <a:endParaRPr sz="1200">
              <a:latin typeface="Malgun Gothic"/>
              <a:cs typeface="Malgun Gothic"/>
            </a:endParaRPr>
          </a:p>
          <a:p>
            <a:pPr marL="125730">
              <a:lnSpc>
                <a:spcPct val="100000"/>
              </a:lnSpc>
              <a:spcBef>
                <a:spcPts val="5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[eo?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yeo-gi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i-sseot-neun-de]</a:t>
            </a:r>
            <a:endParaRPr sz="1200">
              <a:latin typeface="Malgun Gothic"/>
              <a:cs typeface="Malgun Gothic"/>
            </a:endParaRPr>
          </a:p>
          <a:p>
            <a:pPr marL="125730">
              <a:lnSpc>
                <a:spcPct val="100000"/>
              </a:lnSpc>
              <a:spcBef>
                <a:spcPts val="5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Huh?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was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here...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400">
              <a:latin typeface="Malgun Gothic"/>
              <a:cs typeface="Malgun Gothic"/>
            </a:endParaRPr>
          </a:p>
          <a:p>
            <a:pPr marL="296545" indent="-171450">
              <a:lnSpc>
                <a:spcPct val="100000"/>
              </a:lnSpc>
              <a:buAutoNum type="arabicPeriod" startAt="6"/>
              <a:tabLst>
                <a:tab pos="297180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영화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재미있는데,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무서웠어요.</a:t>
            </a:r>
            <a:endParaRPr sz="1200">
              <a:latin typeface="Malgun Gothic"/>
              <a:cs typeface="Malgun Gothic"/>
            </a:endParaRPr>
          </a:p>
          <a:p>
            <a:pPr marL="125730">
              <a:lnSpc>
                <a:spcPct val="100000"/>
              </a:lnSpc>
              <a:spcBef>
                <a:spcPts val="560"/>
              </a:spcBef>
            </a:pP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[yeong-hwa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jae-mi-it-neun-de,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mu-seo-wo-sseo-yo.]</a:t>
            </a:r>
            <a:endParaRPr sz="1200">
              <a:latin typeface="Malgun Gothic"/>
              <a:cs typeface="Malgun Gothic"/>
            </a:endParaRPr>
          </a:p>
          <a:p>
            <a:pPr marL="125730">
              <a:lnSpc>
                <a:spcPct val="100000"/>
              </a:lnSpc>
              <a:spcBef>
                <a:spcPts val="5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movie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is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interesting,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but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it was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scary.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400">
              <a:latin typeface="Malgun Gothic"/>
              <a:cs typeface="Malgun Gothic"/>
            </a:endParaRPr>
          </a:p>
          <a:p>
            <a:pPr marL="296545" indent="-171450">
              <a:lnSpc>
                <a:spcPct val="100000"/>
              </a:lnSpc>
              <a:buAutoNum type="arabicPeriod" startAt="7"/>
              <a:tabLst>
                <a:tab pos="297180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영화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봤는데,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무서웠어요.</a:t>
            </a:r>
            <a:endParaRPr sz="1200">
              <a:latin typeface="Malgun Gothic"/>
              <a:cs typeface="Malgun Gothic"/>
            </a:endParaRPr>
          </a:p>
          <a:p>
            <a:pPr marL="125730">
              <a:lnSpc>
                <a:spcPct val="100000"/>
              </a:lnSpc>
              <a:spcBef>
                <a:spcPts val="560"/>
              </a:spcBef>
            </a:pP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[yeong-hwa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bwat-neun-de,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mu-seo-weo-sseo-yo.]</a:t>
            </a:r>
            <a:endParaRPr sz="1200">
              <a:latin typeface="Malgun Gothic"/>
              <a:cs typeface="Malgun Gothic"/>
            </a:endParaRPr>
          </a:p>
          <a:p>
            <a:pPr marL="125730">
              <a:lnSpc>
                <a:spcPct val="100000"/>
              </a:lnSpc>
              <a:spcBef>
                <a:spcPts val="5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saw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movie,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it was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scary.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400">
              <a:latin typeface="Malgun Gothic"/>
              <a:cs typeface="Malgun Gothic"/>
            </a:endParaRPr>
          </a:p>
          <a:p>
            <a:pPr marL="296545" indent="-171450">
              <a:lnSpc>
                <a:spcPct val="100000"/>
              </a:lnSpc>
              <a:buAutoNum type="arabicPeriod" startAt="8"/>
              <a:tabLst>
                <a:tab pos="297180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저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지금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학생인데,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일도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하고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있어요.</a:t>
            </a:r>
            <a:endParaRPr sz="1200">
              <a:latin typeface="Malgun Gothic"/>
              <a:cs typeface="Malgun Gothic"/>
            </a:endParaRPr>
          </a:p>
          <a:p>
            <a:pPr marL="125730">
              <a:lnSpc>
                <a:spcPct val="100000"/>
              </a:lnSpc>
              <a:spcBef>
                <a:spcPts val="5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</a:t>
            </a:r>
            <a:r>
              <a:rPr sz="1200" spc="-27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je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ji-geu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 ha</a:t>
            </a:r>
            <a:r>
              <a:rPr sz="1200" spc="-90" dirty="0">
                <a:solidFill>
                  <a:srgbClr val="231F20"/>
                </a:solidFill>
                <a:latin typeface="Malgun Gothic"/>
                <a:cs typeface="Malgun Gothic"/>
              </a:rPr>
              <a:t>k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-saeng-in-de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,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il-d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 ha-go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i-sseo-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y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o.]</a:t>
            </a:r>
            <a:endParaRPr sz="1200">
              <a:latin typeface="Malgun Gothic"/>
              <a:cs typeface="Malgun Gothic"/>
            </a:endParaRPr>
          </a:p>
          <a:p>
            <a:pPr marL="125730">
              <a:lnSpc>
                <a:spcPct val="100000"/>
              </a:lnSpc>
              <a:spcBef>
                <a:spcPts val="5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am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student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now,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but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I’m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working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too.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80"/>
            <a:ext cx="1494465" cy="58479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5" dirty="0"/>
              <a:t> </a:t>
            </a:r>
            <a:r>
              <a:rPr dirty="0"/>
              <a:t>PDF </a:t>
            </a:r>
            <a:r>
              <a:rPr spc="-5" dirty="0"/>
              <a:t>is to be used along with the MP3 audio </a:t>
            </a:r>
            <a:r>
              <a:rPr dirty="0"/>
              <a:t>lesson</a:t>
            </a:r>
            <a:r>
              <a:rPr spc="-5" dirty="0"/>
              <a:t> available at</a:t>
            </a:r>
            <a:r>
              <a:rPr spc="-10" dirty="0"/>
              <a:t> </a:t>
            </a:r>
            <a:r>
              <a:rPr spc="-15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 feel free </a:t>
            </a:r>
            <a:r>
              <a:rPr spc="-5" dirty="0"/>
              <a:t>to </a:t>
            </a:r>
            <a:r>
              <a:rPr dirty="0"/>
              <a:t>share </a:t>
            </a:r>
            <a:r>
              <a:rPr spc="-20" dirty="0"/>
              <a:t>TalkToMeInKorean’s </a:t>
            </a:r>
            <a:r>
              <a:rPr dirty="0"/>
              <a:t>free </a:t>
            </a:r>
            <a:r>
              <a:rPr spc="-5" dirty="0"/>
              <a:t>Korean </a:t>
            </a:r>
            <a:r>
              <a:rPr dirty="0"/>
              <a:t>lessons </a:t>
            </a:r>
            <a:r>
              <a:rPr spc="-5" dirty="0"/>
              <a:t>and </a:t>
            </a:r>
            <a:r>
              <a:rPr dirty="0"/>
              <a:t>PDF </a:t>
            </a:r>
            <a:r>
              <a:rPr spc="-15" dirty="0"/>
              <a:t>files </a:t>
            </a:r>
            <a:r>
              <a:rPr spc="-5" dirty="0"/>
              <a:t>with anybody who </a:t>
            </a:r>
            <a:r>
              <a:rPr spc="-260" dirty="0"/>
              <a:t> </a:t>
            </a:r>
            <a:r>
              <a:rPr spc="-5" dirty="0"/>
              <a:t>is</a:t>
            </a:r>
            <a:r>
              <a:rPr spc="-10" dirty="0"/>
              <a:t> </a:t>
            </a:r>
            <a:r>
              <a:rPr dirty="0"/>
              <a:t>studying </a:t>
            </a:r>
            <a:r>
              <a:rPr spc="-5" dirty="0"/>
              <a:t>Korean.</a:t>
            </a:r>
            <a:r>
              <a:rPr dirty="0"/>
              <a:t> </a:t>
            </a:r>
            <a:r>
              <a:rPr spc="-5" dirty="0"/>
              <a:t>If you have</a:t>
            </a:r>
            <a:r>
              <a:rPr spc="-10" dirty="0"/>
              <a:t> </a:t>
            </a:r>
            <a:r>
              <a:rPr spc="-5" dirty="0"/>
              <a:t>any questions </a:t>
            </a:r>
            <a:r>
              <a:rPr dirty="0"/>
              <a:t>or feedback, visit</a:t>
            </a:r>
            <a:r>
              <a:rPr spc="-15" dirty="0"/>
              <a:t> TalkToMeInKorean.com.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5"/>
            <a:ext cx="6859905" cy="886460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10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5" dirty="0">
                <a:solidFill>
                  <a:srgbClr val="231F20"/>
                </a:solidFill>
                <a:latin typeface="Trebuchet MS"/>
                <a:cs typeface="Trebuchet MS"/>
              </a:rPr>
              <a:t> 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5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3</a:t>
            </a:r>
            <a:r>
              <a:rPr sz="1800" spc="-3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231F20"/>
                </a:solidFill>
                <a:latin typeface="Trebuchet MS"/>
                <a:cs typeface="Trebuchet MS"/>
              </a:rPr>
              <a:t>22</a:t>
            </a:r>
            <a:endParaRPr sz="1800">
              <a:latin typeface="Trebuchet MS"/>
              <a:cs typeface="Trebuchet MS"/>
            </a:endParaRPr>
          </a:p>
          <a:p>
            <a:pPr marL="153035" marR="144780">
              <a:lnSpc>
                <a:spcPct val="125000"/>
              </a:lnSpc>
              <a:spcBef>
                <a:spcPts val="171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 this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lesson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,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let</a:t>
            </a:r>
            <a:r>
              <a:rPr sz="1200" spc="-80" dirty="0">
                <a:solidFill>
                  <a:srgbClr val="231F20"/>
                </a:solidFill>
                <a:latin typeface="Malgun Gothic"/>
                <a:cs typeface="Malgun Gothic"/>
              </a:rPr>
              <a:t>’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 ha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v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 a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loo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k at the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exp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r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essio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 </a:t>
            </a:r>
            <a:r>
              <a:rPr sz="1600" b="1" dirty="0">
                <a:solidFill>
                  <a:srgbClr val="EC008C"/>
                </a:solidFill>
                <a:latin typeface="Malgun Gothic"/>
                <a:cs typeface="Malgun Gothic"/>
              </a:rPr>
              <a:t>-(으)ㄹ 수도 있다</a:t>
            </a:r>
            <a:r>
              <a:rPr sz="1600" b="1" spc="-15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[-(eu)l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su-d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sz="1200" spc="-75" dirty="0">
                <a:solidFill>
                  <a:srgbClr val="231F20"/>
                </a:solidFill>
                <a:latin typeface="Malgun Gothic"/>
                <a:cs typeface="Malgun Gothic"/>
              </a:rPr>
              <a:t>t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-da]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. In 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fact,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this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a combination 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two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grammar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points that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we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covered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our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previous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lessons.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450">
              <a:latin typeface="Malgun Gothic"/>
              <a:cs typeface="Malgun Gothic"/>
            </a:endParaRPr>
          </a:p>
          <a:p>
            <a:pPr marL="153035">
              <a:lnSpc>
                <a:spcPct val="100000"/>
              </a:lnSpc>
              <a:spcBef>
                <a:spcPts val="5"/>
              </a:spcBef>
            </a:pPr>
            <a:r>
              <a:rPr sz="1600" b="1" dirty="0">
                <a:solidFill>
                  <a:srgbClr val="EC008C"/>
                </a:solidFill>
                <a:latin typeface="Malgun Gothic"/>
                <a:cs typeface="Malgun Gothic"/>
              </a:rPr>
              <a:t>-(으)ㄹ 수도 있다</a:t>
            </a:r>
            <a:r>
              <a:rPr sz="1600" b="1" spc="-15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can be b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r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o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k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e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dow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 t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w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p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35" dirty="0">
                <a:solidFill>
                  <a:srgbClr val="231F20"/>
                </a:solidFill>
                <a:latin typeface="Malgun Gothic"/>
                <a:cs typeface="Malgun Gothic"/>
              </a:rPr>
              <a:t>r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ts:</a:t>
            </a:r>
            <a:endParaRPr sz="1200">
              <a:latin typeface="Malgun Gothic"/>
              <a:cs typeface="Malgun Gothic"/>
            </a:endParaRPr>
          </a:p>
          <a:p>
            <a:pPr marL="153035" marR="173990">
              <a:lnSpc>
                <a:spcPts val="2500"/>
              </a:lnSpc>
              <a:spcBef>
                <a:spcPts val="18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1.</a:t>
            </a:r>
            <a:r>
              <a:rPr sz="1200" spc="1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00AEEF"/>
                </a:solidFill>
                <a:latin typeface="Malgun Gothic"/>
                <a:cs typeface="Malgun Gothic"/>
              </a:rPr>
              <a:t>-(으)ㄹ 수 있다</a:t>
            </a:r>
            <a:r>
              <a:rPr sz="1600" b="1" spc="-10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was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introduced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in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Level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2 Lesson 17 and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it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means</a:t>
            </a:r>
            <a:r>
              <a:rPr sz="1200" spc="7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400" b="1" spc="-25" dirty="0">
                <a:solidFill>
                  <a:srgbClr val="231F20"/>
                </a:solidFill>
                <a:latin typeface="Malgun Gothic"/>
                <a:cs typeface="Malgun Gothic"/>
              </a:rPr>
              <a:t>“can,</a:t>
            </a:r>
            <a:r>
              <a:rPr sz="1400" b="1" spc="-5" dirty="0">
                <a:solidFill>
                  <a:srgbClr val="231F20"/>
                </a:solidFill>
                <a:latin typeface="Malgun Gothic"/>
                <a:cs typeface="Malgun Gothic"/>
              </a:rPr>
              <a:t> to</a:t>
            </a:r>
            <a:r>
              <a:rPr sz="1400" b="1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400" b="1" spc="-5" dirty="0">
                <a:solidFill>
                  <a:srgbClr val="231F20"/>
                </a:solidFill>
                <a:latin typeface="Malgun Gothic"/>
                <a:cs typeface="Malgun Gothic"/>
              </a:rPr>
              <a:t>be </a:t>
            </a:r>
            <a:r>
              <a:rPr sz="1400" b="1" dirty="0">
                <a:solidFill>
                  <a:srgbClr val="231F20"/>
                </a:solidFill>
                <a:latin typeface="Malgun Gothic"/>
                <a:cs typeface="Malgun Gothic"/>
              </a:rPr>
              <a:t>able </a:t>
            </a:r>
            <a:r>
              <a:rPr sz="1400" b="1" spc="-48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400" b="1" spc="-35" dirty="0">
                <a:solidFill>
                  <a:srgbClr val="231F20"/>
                </a:solidFill>
                <a:latin typeface="Malgun Gothic"/>
                <a:cs typeface="Malgun Gothic"/>
              </a:rPr>
              <a:t>to”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.</a:t>
            </a:r>
            <a:endParaRPr sz="1200">
              <a:latin typeface="Malgun Gothic"/>
              <a:cs typeface="Malgun Gothic"/>
            </a:endParaRPr>
          </a:p>
          <a:p>
            <a:pPr marL="153035">
              <a:lnSpc>
                <a:spcPct val="100000"/>
              </a:lnSpc>
              <a:spcBef>
                <a:spcPts val="40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2</a:t>
            </a:r>
            <a:r>
              <a:rPr sz="1200" spc="1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00AEEF"/>
                </a:solidFill>
                <a:latin typeface="Malgun Gothic"/>
                <a:cs typeface="Malgun Gothic"/>
              </a:rPr>
              <a:t>-도</a:t>
            </a:r>
            <a:r>
              <a:rPr sz="1600" b="1" spc="-14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wa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int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r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oduce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 Le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v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e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 2 Lesson 13 and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 means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231F20"/>
                </a:solidFill>
                <a:latin typeface="Malgun Gothic"/>
                <a:cs typeface="Malgun Gothic"/>
              </a:rPr>
              <a:t>“also, </a:t>
            </a:r>
            <a:r>
              <a:rPr sz="1400" b="1" spc="-10" dirty="0">
                <a:solidFill>
                  <a:srgbClr val="231F20"/>
                </a:solidFill>
                <a:latin typeface="Malgun Gothic"/>
                <a:cs typeface="Malgun Gothic"/>
              </a:rPr>
              <a:t>t</a:t>
            </a:r>
            <a:r>
              <a:rPr sz="1400" b="1" dirty="0">
                <a:solidFill>
                  <a:srgbClr val="231F20"/>
                </a:solidFill>
                <a:latin typeface="Malgun Gothic"/>
                <a:cs typeface="Malgun Gothic"/>
              </a:rPr>
              <a:t>o</a:t>
            </a:r>
            <a:r>
              <a:rPr sz="1400" b="1" spc="-120" dirty="0">
                <a:solidFill>
                  <a:srgbClr val="231F20"/>
                </a:solidFill>
                <a:latin typeface="Malgun Gothic"/>
                <a:cs typeface="Malgun Gothic"/>
              </a:rPr>
              <a:t>o</a:t>
            </a:r>
            <a:r>
              <a:rPr sz="1400" b="1" spc="-5" dirty="0">
                <a:solidFill>
                  <a:srgbClr val="231F20"/>
                </a:solidFill>
                <a:latin typeface="Malgun Gothic"/>
                <a:cs typeface="Malgun Gothic"/>
              </a:rPr>
              <a:t>”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050">
              <a:latin typeface="Malgun Gothic"/>
              <a:cs typeface="Malgun Gothic"/>
            </a:endParaRPr>
          </a:p>
          <a:p>
            <a:pPr marL="153035" marR="41910">
              <a:lnSpc>
                <a:spcPct val="1389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When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these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two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expressions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combined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into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-(으)ㄹ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수도 있다,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it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means “it 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could...”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“it’s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pos- </a:t>
            </a:r>
            <a:r>
              <a:rPr sz="1200" spc="-409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sible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that...”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or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“it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might...”.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In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order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understand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why -(으)ㄹ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수도 있다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takes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such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meanings, 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we need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have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a closer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look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at the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expression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-(으)ㄹ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수 있다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first.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100">
              <a:latin typeface="Malgun Gothic"/>
              <a:cs typeface="Malgun Gothic"/>
            </a:endParaRPr>
          </a:p>
          <a:p>
            <a:pPr marL="153035" marR="5080">
              <a:lnSpc>
                <a:spcPct val="138900"/>
              </a:lnSpc>
            </a:pP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Basically,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word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수 [su]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a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noun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that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most commonly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used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this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structure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and means 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“way”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“method”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or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“idea”.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-(으)ㄹ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수 있다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means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“there is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a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way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do...”,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“there is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an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idea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for </a:t>
            </a:r>
            <a:r>
              <a:rPr sz="1200" spc="-409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doing...”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or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“there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a possibility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for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doing...”.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100">
              <a:latin typeface="Malgun Gothic"/>
              <a:cs typeface="Malgun Gothic"/>
            </a:endParaRPr>
          </a:p>
          <a:p>
            <a:pPr marL="153035" marR="33020">
              <a:lnSpc>
                <a:spcPct val="138900"/>
              </a:lnSpc>
            </a:pP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Therefore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when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 meaning 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-도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[-do],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which is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“also”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or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“too”,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added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this, the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sentence </a:t>
            </a:r>
            <a:r>
              <a:rPr sz="1200" spc="-40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takes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 meaning 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“there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is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also the possibility 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...”.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100">
              <a:latin typeface="Malgun Gothic"/>
              <a:cs typeface="Malgun Gothic"/>
            </a:endParaRPr>
          </a:p>
          <a:p>
            <a:pPr marL="153035" marR="5080">
              <a:lnSpc>
                <a:spcPct val="1389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even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though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sometimes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“-(으)ㄹ 수도 있다”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COULD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mean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“to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 also able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do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something”, </a:t>
            </a:r>
            <a:r>
              <a:rPr sz="1200" spc="-409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it usually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means “it might” “it could”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or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“perhaps...”.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50">
              <a:latin typeface="Malgun Gothic"/>
              <a:cs typeface="Malgun Gothic"/>
            </a:endParaRPr>
          </a:p>
          <a:p>
            <a:pPr marL="153035">
              <a:lnSpc>
                <a:spcPct val="100000"/>
              </a:lnSpc>
            </a:pPr>
            <a:r>
              <a:rPr sz="1600" b="1" dirty="0">
                <a:solidFill>
                  <a:srgbClr val="00AEEF"/>
                </a:solidFill>
                <a:latin typeface="Malgun Gothic"/>
                <a:cs typeface="Malgun Gothic"/>
              </a:rPr>
              <a:t>Examples</a:t>
            </a:r>
            <a:endParaRPr sz="1600">
              <a:latin typeface="Malgun Gothic"/>
              <a:cs typeface="Malgun Gothic"/>
            </a:endParaRPr>
          </a:p>
          <a:p>
            <a:pPr marL="323850" indent="-171450">
              <a:lnSpc>
                <a:spcPct val="100000"/>
              </a:lnSpc>
              <a:spcBef>
                <a:spcPts val="480"/>
              </a:spcBef>
              <a:buAutoNum type="arabicPeriod"/>
              <a:tabLst>
                <a:tab pos="32448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알다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[al-da]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to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know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(something,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someone)</a:t>
            </a:r>
            <a:endParaRPr sz="1200">
              <a:latin typeface="Malgun Gothic"/>
              <a:cs typeface="Malgun Gothic"/>
            </a:endParaRPr>
          </a:p>
          <a:p>
            <a:pPr marL="153035" marR="1674495">
              <a:lnSpc>
                <a:spcPct val="131000"/>
              </a:lnSpc>
              <a:spcBef>
                <a:spcPts val="340"/>
              </a:spcBef>
            </a:pP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--&gt; </a:t>
            </a:r>
            <a:r>
              <a:rPr sz="1400" b="1" dirty="0">
                <a:solidFill>
                  <a:srgbClr val="231F20"/>
                </a:solidFill>
                <a:latin typeface="Malgun Gothic"/>
                <a:cs typeface="Malgun Gothic"/>
              </a:rPr>
              <a:t>알 수도 있다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[al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su-do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it-da]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 might know (something,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someone) </a:t>
            </a:r>
            <a:r>
              <a:rPr sz="1200" spc="-409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Ex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) 제 친구가 알 수도 있어요. [</a:t>
            </a:r>
            <a:r>
              <a:rPr sz="1200" spc="-28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j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 chin-gu-ga al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su-d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i-sseo-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y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o]</a:t>
            </a:r>
            <a:endParaRPr sz="1200">
              <a:latin typeface="Malgun Gothic"/>
              <a:cs typeface="Malgun Gothic"/>
            </a:endParaRPr>
          </a:p>
          <a:p>
            <a:pPr marL="153035">
              <a:lnSpc>
                <a:spcPct val="100000"/>
              </a:lnSpc>
              <a:spcBef>
                <a:spcPts val="5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My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friend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might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know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(the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person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/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thing).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400">
              <a:latin typeface="Malgun Gothic"/>
              <a:cs typeface="Malgun Gothic"/>
            </a:endParaRPr>
          </a:p>
          <a:p>
            <a:pPr marL="323850" indent="-171450">
              <a:lnSpc>
                <a:spcPct val="100000"/>
              </a:lnSpc>
              <a:buAutoNum type="arabicPeriod" startAt="2"/>
              <a:tabLst>
                <a:tab pos="32448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만나다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[man-na-da]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meet</a:t>
            </a:r>
            <a:endParaRPr sz="1200">
              <a:latin typeface="Malgun Gothic"/>
              <a:cs typeface="Malgun Gothic"/>
            </a:endParaRPr>
          </a:p>
          <a:p>
            <a:pPr marL="153035">
              <a:lnSpc>
                <a:spcPct val="100000"/>
              </a:lnSpc>
              <a:spcBef>
                <a:spcPts val="860"/>
              </a:spcBef>
            </a:pP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--&gt;</a:t>
            </a:r>
            <a:r>
              <a:rPr sz="1200" spc="6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231F20"/>
                </a:solidFill>
                <a:latin typeface="Malgun Gothic"/>
                <a:cs typeface="Malgun Gothic"/>
              </a:rPr>
              <a:t>만날</a:t>
            </a:r>
            <a:r>
              <a:rPr sz="1400" b="1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231F20"/>
                </a:solidFill>
                <a:latin typeface="Malgun Gothic"/>
                <a:cs typeface="Malgun Gothic"/>
              </a:rPr>
              <a:t>수도</a:t>
            </a:r>
            <a:r>
              <a:rPr sz="1400" b="1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231F20"/>
                </a:solidFill>
                <a:latin typeface="Malgun Gothic"/>
                <a:cs typeface="Malgun Gothic"/>
              </a:rPr>
              <a:t>있다</a:t>
            </a:r>
            <a:r>
              <a:rPr sz="1400" b="1" spc="-8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[man-nal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su-do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it-da]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might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meet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9"/>
            <a:ext cx="1494465" cy="58479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5" dirty="0"/>
              <a:t> </a:t>
            </a:r>
            <a:r>
              <a:rPr dirty="0"/>
              <a:t>PDF </a:t>
            </a:r>
            <a:r>
              <a:rPr spc="-5" dirty="0"/>
              <a:t>is to be used along with the MP3 audio </a:t>
            </a:r>
            <a:r>
              <a:rPr dirty="0"/>
              <a:t>lesson</a:t>
            </a:r>
            <a:r>
              <a:rPr spc="-5" dirty="0"/>
              <a:t> available at</a:t>
            </a:r>
            <a:r>
              <a:rPr spc="-10" dirty="0"/>
              <a:t> </a:t>
            </a:r>
            <a:r>
              <a:rPr spc="-15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 feel free </a:t>
            </a:r>
            <a:r>
              <a:rPr spc="-5" dirty="0"/>
              <a:t>to </a:t>
            </a:r>
            <a:r>
              <a:rPr dirty="0"/>
              <a:t>share </a:t>
            </a:r>
            <a:r>
              <a:rPr spc="-20" dirty="0"/>
              <a:t>TalkToMeInKorean’s </a:t>
            </a:r>
            <a:r>
              <a:rPr dirty="0"/>
              <a:t>free </a:t>
            </a:r>
            <a:r>
              <a:rPr spc="-5" dirty="0"/>
              <a:t>Korean </a:t>
            </a:r>
            <a:r>
              <a:rPr dirty="0"/>
              <a:t>lessons </a:t>
            </a:r>
            <a:r>
              <a:rPr spc="-5" dirty="0"/>
              <a:t>and </a:t>
            </a:r>
            <a:r>
              <a:rPr dirty="0"/>
              <a:t>PDF </a:t>
            </a:r>
            <a:r>
              <a:rPr spc="-15" dirty="0"/>
              <a:t>files </a:t>
            </a:r>
            <a:r>
              <a:rPr spc="-5" dirty="0"/>
              <a:t>with anybody who </a:t>
            </a:r>
            <a:r>
              <a:rPr spc="-260" dirty="0"/>
              <a:t> </a:t>
            </a:r>
            <a:r>
              <a:rPr spc="-5" dirty="0"/>
              <a:t>is</a:t>
            </a:r>
            <a:r>
              <a:rPr spc="-10" dirty="0"/>
              <a:t> </a:t>
            </a:r>
            <a:r>
              <a:rPr dirty="0"/>
              <a:t>studying </a:t>
            </a:r>
            <a:r>
              <a:rPr spc="-5" dirty="0"/>
              <a:t>Korean.</a:t>
            </a:r>
            <a:r>
              <a:rPr dirty="0"/>
              <a:t> </a:t>
            </a:r>
            <a:r>
              <a:rPr spc="-5" dirty="0"/>
              <a:t>If you have</a:t>
            </a:r>
            <a:r>
              <a:rPr spc="-10" dirty="0"/>
              <a:t> </a:t>
            </a:r>
            <a:r>
              <a:rPr spc="-5" dirty="0"/>
              <a:t>any questions </a:t>
            </a:r>
            <a:r>
              <a:rPr dirty="0"/>
              <a:t>or feedback, visit</a:t>
            </a:r>
            <a:r>
              <a:rPr spc="-15" dirty="0"/>
              <a:t> TalkToMeInKorean.com.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6"/>
            <a:ext cx="5539105" cy="910907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10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5" dirty="0">
                <a:solidFill>
                  <a:srgbClr val="231F20"/>
                </a:solidFill>
                <a:latin typeface="Trebuchet MS"/>
                <a:cs typeface="Trebuchet MS"/>
              </a:rPr>
              <a:t> 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5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3</a:t>
            </a:r>
            <a:r>
              <a:rPr sz="1800" spc="-3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7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700">
              <a:latin typeface="Trebuchet MS"/>
              <a:cs typeface="Trebuchet MS"/>
            </a:endParaRPr>
          </a:p>
          <a:p>
            <a:pPr marL="180340">
              <a:lnSpc>
                <a:spcPct val="100000"/>
              </a:lnSpc>
            </a:pPr>
            <a:r>
              <a:rPr sz="1600" b="1" dirty="0">
                <a:solidFill>
                  <a:srgbClr val="00AEEF"/>
                </a:solidFill>
                <a:latin typeface="Malgun Gothic"/>
                <a:cs typeface="Malgun Gothic"/>
              </a:rPr>
              <a:t>Sample</a:t>
            </a:r>
            <a:r>
              <a:rPr sz="1600" b="1" spc="-3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00AEEF"/>
                </a:solidFill>
                <a:latin typeface="Malgun Gothic"/>
                <a:cs typeface="Malgun Gothic"/>
              </a:rPr>
              <a:t>sentences</a:t>
            </a:r>
            <a:endParaRPr sz="1600">
              <a:latin typeface="Malgun Gothic"/>
              <a:cs typeface="Malgun Gothic"/>
            </a:endParaRPr>
          </a:p>
          <a:p>
            <a:pPr marL="351155" indent="-171450">
              <a:lnSpc>
                <a:spcPct val="100000"/>
              </a:lnSpc>
              <a:spcBef>
                <a:spcPts val="980"/>
              </a:spcBef>
              <a:buAutoNum type="arabicPeriod"/>
              <a:tabLst>
                <a:tab pos="351790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한국에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가서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뭐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할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거예요?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[han-gu-ge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ga-seo mwo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hal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geo-ye-yo?]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After you go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Korea,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what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you going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do?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950">
              <a:latin typeface="Malgun Gothic"/>
              <a:cs typeface="Malgun Gothic"/>
            </a:endParaRPr>
          </a:p>
          <a:p>
            <a:pPr marL="351155" indent="-171450">
              <a:lnSpc>
                <a:spcPct val="100000"/>
              </a:lnSpc>
              <a:buAutoNum type="arabicPeriod" startAt="2"/>
              <a:tabLst>
                <a:tab pos="351790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서울에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와서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좋아요.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[seo-u-re wa-seo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jo-a-yo.]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Since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came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to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Seoul,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I’m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glad.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I’m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glad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to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have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come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to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Seoul.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950">
              <a:latin typeface="Malgun Gothic"/>
              <a:cs typeface="Malgun Gothic"/>
            </a:endParaRPr>
          </a:p>
          <a:p>
            <a:pPr marL="351155" indent="-171450">
              <a:lnSpc>
                <a:spcPct val="100000"/>
              </a:lnSpc>
              <a:buAutoNum type="arabicPeriod" startAt="3"/>
              <a:tabLst>
                <a:tab pos="351790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술을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너무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많이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마셔서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머리가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아파요.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[su-reul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neo-mu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ma-ni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ma-syeo-seo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meo-ri-ga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a-pa-yo.]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drank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too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much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so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my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head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is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aching.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>
              <a:latin typeface="Malgun Gothic"/>
              <a:cs typeface="Malgun Gothic"/>
            </a:endParaRPr>
          </a:p>
          <a:p>
            <a:pPr marL="351155" indent="-171450">
              <a:lnSpc>
                <a:spcPct val="100000"/>
              </a:lnSpc>
              <a:spcBef>
                <a:spcPts val="5"/>
              </a:spcBef>
              <a:buAutoNum type="arabicPeriod" startAt="4"/>
              <a:tabLst>
                <a:tab pos="351790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비가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와서 집에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있♘어요. [bi-ga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wa-seo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ji-be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i-sseo-sseo-yo.]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rained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so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stayed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at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home.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>
              <a:latin typeface="Malgun Gothic"/>
              <a:cs typeface="Malgun Gothic"/>
            </a:endParaRPr>
          </a:p>
          <a:p>
            <a:pPr marL="351155" indent="-171450">
              <a:lnSpc>
                <a:spcPct val="100000"/>
              </a:lnSpc>
              <a:buAutoNum type="arabicPeriod" startAt="5"/>
              <a:tabLst>
                <a:tab pos="351790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요즘에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바빠서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친구들을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못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만나요.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[yo-jeu-me ba-ppa-seo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chin-gu-deu-reul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mot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man-na-yo.]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These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days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I’m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busy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so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can’t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meet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my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friends.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950">
              <a:latin typeface="Malgun Gothic"/>
              <a:cs typeface="Malgun Gothic"/>
            </a:endParaRPr>
          </a:p>
          <a:p>
            <a:pPr marL="351155" indent="-171450">
              <a:lnSpc>
                <a:spcPct val="100000"/>
              </a:lnSpc>
              <a:buAutoNum type="arabicPeriod" startAt="6"/>
              <a:tabLst>
                <a:tab pos="351790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열심히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공부해서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장학금을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받을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거예요.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[yeol-sim-hi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gong-bu-hae-seo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jang-hak-geu-meul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ba-deul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geo-ye-yo.]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I’m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going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study hard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so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can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get/and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will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get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scholarship.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950">
              <a:latin typeface="Malgun Gothic"/>
              <a:cs typeface="Malgun Gothic"/>
            </a:endParaRPr>
          </a:p>
          <a:p>
            <a:pPr marL="351155" indent="-171450">
              <a:lnSpc>
                <a:spcPct val="100000"/>
              </a:lnSpc>
              <a:buAutoNum type="arabicPeriod" startAt="7"/>
              <a:tabLst>
                <a:tab pos="351790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한국어가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너무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재미있어서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매일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공부하고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있어요.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[han-gu-geo-ga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neo-mu jae-mi-i-sseo-seo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mae-il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gong-bu-ha-go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i-sseo-yo.]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Korean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is so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much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fun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that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I’m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studying it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everyday.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80"/>
            <a:ext cx="1494465" cy="58479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5" dirty="0"/>
              <a:t> </a:t>
            </a:r>
            <a:r>
              <a:rPr dirty="0"/>
              <a:t>PDF </a:t>
            </a:r>
            <a:r>
              <a:rPr spc="-5" dirty="0"/>
              <a:t>is to be used along with the MP3 audio </a:t>
            </a:r>
            <a:r>
              <a:rPr dirty="0"/>
              <a:t>lesson</a:t>
            </a:r>
            <a:r>
              <a:rPr spc="-5" dirty="0"/>
              <a:t> available at</a:t>
            </a:r>
            <a:r>
              <a:rPr spc="-10" dirty="0"/>
              <a:t> </a:t>
            </a:r>
            <a:r>
              <a:rPr spc="-15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 feel free </a:t>
            </a:r>
            <a:r>
              <a:rPr spc="-5" dirty="0"/>
              <a:t>to </a:t>
            </a:r>
            <a:r>
              <a:rPr dirty="0"/>
              <a:t>share </a:t>
            </a:r>
            <a:r>
              <a:rPr spc="-20" dirty="0"/>
              <a:t>TalkToMeInKorean’s </a:t>
            </a:r>
            <a:r>
              <a:rPr dirty="0"/>
              <a:t>free </a:t>
            </a:r>
            <a:r>
              <a:rPr spc="-5" dirty="0"/>
              <a:t>Korean </a:t>
            </a:r>
            <a:r>
              <a:rPr dirty="0"/>
              <a:t>lessons </a:t>
            </a:r>
            <a:r>
              <a:rPr spc="-5" dirty="0"/>
              <a:t>and </a:t>
            </a:r>
            <a:r>
              <a:rPr dirty="0"/>
              <a:t>PDF </a:t>
            </a:r>
            <a:r>
              <a:rPr spc="-15" dirty="0"/>
              <a:t>files </a:t>
            </a:r>
            <a:r>
              <a:rPr spc="-5" dirty="0"/>
              <a:t>with anybody who </a:t>
            </a:r>
            <a:r>
              <a:rPr spc="-260" dirty="0"/>
              <a:t> </a:t>
            </a:r>
            <a:r>
              <a:rPr spc="-5" dirty="0"/>
              <a:t>is</a:t>
            </a:r>
            <a:r>
              <a:rPr spc="-10" dirty="0"/>
              <a:t> </a:t>
            </a:r>
            <a:r>
              <a:rPr dirty="0"/>
              <a:t>studying </a:t>
            </a:r>
            <a:r>
              <a:rPr spc="-5" dirty="0"/>
              <a:t>Korean.</a:t>
            </a:r>
            <a:r>
              <a:rPr dirty="0"/>
              <a:t> </a:t>
            </a:r>
            <a:r>
              <a:rPr spc="-5" dirty="0"/>
              <a:t>If you have</a:t>
            </a:r>
            <a:r>
              <a:rPr spc="-10" dirty="0"/>
              <a:t> </a:t>
            </a:r>
            <a:r>
              <a:rPr spc="-5" dirty="0"/>
              <a:t>any questions </a:t>
            </a:r>
            <a:r>
              <a:rPr dirty="0"/>
              <a:t>or feedback, visit</a:t>
            </a:r>
            <a:r>
              <a:rPr spc="-15" dirty="0"/>
              <a:t> TalkToMeInKorean.com.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3"/>
            <a:ext cx="5076825" cy="808545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10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5" dirty="0">
                <a:solidFill>
                  <a:srgbClr val="231F20"/>
                </a:solidFill>
                <a:latin typeface="Trebuchet MS"/>
                <a:cs typeface="Trebuchet MS"/>
              </a:rPr>
              <a:t> 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5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3</a:t>
            </a:r>
            <a:r>
              <a:rPr sz="1800" spc="-3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231F20"/>
                </a:solidFill>
                <a:latin typeface="Trebuchet MS"/>
                <a:cs typeface="Trebuchet MS"/>
              </a:rPr>
              <a:t>22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550">
              <a:latin typeface="Trebuchet MS"/>
              <a:cs typeface="Trebuchet MS"/>
            </a:endParaRPr>
          </a:p>
          <a:p>
            <a:pPr marL="203200">
              <a:lnSpc>
                <a:spcPct val="100000"/>
              </a:lnSpc>
            </a:pP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Ex)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내일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다시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만날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수도 있어요.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[nae-il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da-si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man-nal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su-do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i-sseo-yo]</a:t>
            </a:r>
            <a:endParaRPr sz="1200">
              <a:latin typeface="Malgun Gothic"/>
              <a:cs typeface="Malgun Gothic"/>
            </a:endParaRPr>
          </a:p>
          <a:p>
            <a:pPr marL="203200">
              <a:lnSpc>
                <a:spcPct val="100000"/>
              </a:lnSpc>
              <a:spcBef>
                <a:spcPts val="5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We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might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meet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again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tomorrow.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400">
              <a:latin typeface="Malgun Gothic"/>
              <a:cs typeface="Malgun Gothic"/>
            </a:endParaRPr>
          </a:p>
          <a:p>
            <a:pPr marL="203200">
              <a:lnSpc>
                <a:spcPct val="100000"/>
              </a:lnSpc>
              <a:spcBef>
                <a:spcPts val="5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3. 작다 [</a:t>
            </a:r>
            <a:r>
              <a:rPr sz="1200" spc="-28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ja</a:t>
            </a:r>
            <a:r>
              <a:rPr sz="1200" spc="-90" dirty="0">
                <a:solidFill>
                  <a:srgbClr val="231F20"/>
                </a:solidFill>
                <a:latin typeface="Malgun Gothic"/>
                <a:cs typeface="Malgun Gothic"/>
              </a:rPr>
              <a:t>k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-da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] = 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t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 be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small</a:t>
            </a:r>
            <a:endParaRPr sz="1200">
              <a:latin typeface="Malgun Gothic"/>
              <a:cs typeface="Malgun Gothic"/>
            </a:endParaRPr>
          </a:p>
          <a:p>
            <a:pPr marL="203200" marR="173355">
              <a:lnSpc>
                <a:spcPct val="131000"/>
              </a:lnSpc>
              <a:spcBef>
                <a:spcPts val="335"/>
              </a:spcBef>
            </a:pP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--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&gt; </a:t>
            </a:r>
            <a:r>
              <a:rPr sz="1400" b="1" dirty="0">
                <a:solidFill>
                  <a:srgbClr val="231F20"/>
                </a:solidFill>
                <a:latin typeface="Malgun Gothic"/>
                <a:cs typeface="Malgun Gothic"/>
              </a:rPr>
              <a:t>작을 수도 있어요</a:t>
            </a:r>
            <a:r>
              <a:rPr sz="1400" b="1" spc="-7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</a:t>
            </a:r>
            <a:r>
              <a:rPr sz="1200" spc="-28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ja-geu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su-d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i-sseo-yo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] = might be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small  Ex)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모자가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작을 수도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있어요. [mo-ja-ga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ja-geul su-do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i-sseo-yo]</a:t>
            </a:r>
            <a:endParaRPr sz="1200">
              <a:latin typeface="Malgun Gothic"/>
              <a:cs typeface="Malgun Gothic"/>
            </a:endParaRPr>
          </a:p>
          <a:p>
            <a:pPr marL="203200">
              <a:lnSpc>
                <a:spcPct val="100000"/>
              </a:lnSpc>
              <a:spcBef>
                <a:spcPts val="5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hat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could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small.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50">
              <a:latin typeface="Malgun Gothic"/>
              <a:cs typeface="Malgun Gothic"/>
            </a:endParaRPr>
          </a:p>
          <a:p>
            <a:pPr marL="203200">
              <a:lnSpc>
                <a:spcPct val="100000"/>
              </a:lnSpc>
              <a:spcBef>
                <a:spcPts val="5"/>
              </a:spcBef>
            </a:pPr>
            <a:r>
              <a:rPr sz="1600" b="1" dirty="0">
                <a:solidFill>
                  <a:srgbClr val="00AEEF"/>
                </a:solidFill>
                <a:latin typeface="Malgun Gothic"/>
                <a:cs typeface="Malgun Gothic"/>
              </a:rPr>
              <a:t>Sample</a:t>
            </a:r>
            <a:r>
              <a:rPr sz="1600" b="1" spc="-3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00AEEF"/>
                </a:solidFill>
                <a:latin typeface="Malgun Gothic"/>
                <a:cs typeface="Malgun Gothic"/>
              </a:rPr>
              <a:t>sentences</a:t>
            </a:r>
            <a:endParaRPr sz="1600">
              <a:latin typeface="Malgun Gothic"/>
              <a:cs typeface="Malgun Gothic"/>
            </a:endParaRPr>
          </a:p>
          <a:p>
            <a:pPr marL="203200" marR="2747645">
              <a:lnSpc>
                <a:spcPts val="2000"/>
              </a:lnSpc>
              <a:spcBef>
                <a:spcPts val="80"/>
              </a:spcBef>
              <a:buAutoNum type="arabicPeriod"/>
              <a:tabLst>
                <a:tab pos="37528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저</a:t>
            </a:r>
            <a:r>
              <a:rPr sz="1200" spc="55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내일</a:t>
            </a:r>
            <a:r>
              <a:rPr sz="1200" spc="55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올</a:t>
            </a:r>
            <a:r>
              <a:rPr sz="1200" spc="55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수도</a:t>
            </a:r>
            <a:r>
              <a:rPr sz="1200" spc="55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있어요. </a:t>
            </a:r>
            <a:r>
              <a:rPr sz="1200" spc="-40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</a:t>
            </a:r>
            <a:r>
              <a:rPr sz="1200" spc="-27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je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nae-i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o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su-d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i-sseo-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y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o.]</a:t>
            </a:r>
            <a:endParaRPr sz="1200">
              <a:latin typeface="Malgun Gothic"/>
              <a:cs typeface="Malgun Gothic"/>
            </a:endParaRPr>
          </a:p>
          <a:p>
            <a:pPr marL="203200">
              <a:lnSpc>
                <a:spcPct val="100000"/>
              </a:lnSpc>
              <a:spcBef>
                <a:spcPts val="40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might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come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here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tomorrow.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400">
              <a:latin typeface="Malgun Gothic"/>
              <a:cs typeface="Malgun Gothic"/>
            </a:endParaRPr>
          </a:p>
          <a:p>
            <a:pPr marL="374650" indent="-172085">
              <a:lnSpc>
                <a:spcPct val="100000"/>
              </a:lnSpc>
              <a:buAutoNum type="arabicPeriod" startAt="2"/>
              <a:tabLst>
                <a:tab pos="37528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저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내일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안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올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수도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있어요.</a:t>
            </a:r>
            <a:endParaRPr sz="1200">
              <a:latin typeface="Malgun Gothic"/>
              <a:cs typeface="Malgun Gothic"/>
            </a:endParaRPr>
          </a:p>
          <a:p>
            <a:pPr marL="203200">
              <a:lnSpc>
                <a:spcPct val="100000"/>
              </a:lnSpc>
              <a:spcBef>
                <a:spcPts val="5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</a:t>
            </a:r>
            <a:r>
              <a:rPr sz="1200" spc="-27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je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nae-i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 an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o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su-d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i-sseo-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y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o.]</a:t>
            </a:r>
            <a:endParaRPr sz="1200">
              <a:latin typeface="Malgun Gothic"/>
              <a:cs typeface="Malgun Gothic"/>
            </a:endParaRPr>
          </a:p>
          <a:p>
            <a:pPr marL="203200">
              <a:lnSpc>
                <a:spcPct val="100000"/>
              </a:lnSpc>
              <a:spcBef>
                <a:spcPts val="5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might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not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come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here 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tomorrow.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400">
              <a:latin typeface="Malgun Gothic"/>
              <a:cs typeface="Malgun Gothic"/>
            </a:endParaRPr>
          </a:p>
          <a:p>
            <a:pPr marL="374650" indent="-172085">
              <a:lnSpc>
                <a:spcPct val="100000"/>
              </a:lnSpc>
              <a:buAutoNum type="arabicPeriod" startAt="3"/>
              <a:tabLst>
                <a:tab pos="37528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저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내일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못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올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수도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있어요.</a:t>
            </a:r>
            <a:endParaRPr sz="1200">
              <a:latin typeface="Malgun Gothic"/>
              <a:cs typeface="Malgun Gothic"/>
            </a:endParaRPr>
          </a:p>
          <a:p>
            <a:pPr marL="203200">
              <a:lnSpc>
                <a:spcPct val="100000"/>
              </a:lnSpc>
              <a:spcBef>
                <a:spcPts val="5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</a:t>
            </a:r>
            <a:r>
              <a:rPr sz="1200" spc="-27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je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nae-i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 mot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o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su-d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i-sseo-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y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o.]</a:t>
            </a:r>
            <a:endParaRPr sz="1200">
              <a:latin typeface="Malgun Gothic"/>
              <a:cs typeface="Malgun Gothic"/>
            </a:endParaRPr>
          </a:p>
          <a:p>
            <a:pPr marL="203200">
              <a:lnSpc>
                <a:spcPct val="100000"/>
              </a:lnSpc>
              <a:spcBef>
                <a:spcPts val="5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might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not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able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to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come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here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tomorrow.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400">
              <a:latin typeface="Malgun Gothic"/>
              <a:cs typeface="Malgun Gothic"/>
            </a:endParaRPr>
          </a:p>
          <a:p>
            <a:pPr marL="374650" indent="-172085">
              <a:lnSpc>
                <a:spcPct val="100000"/>
              </a:lnSpc>
              <a:buAutoNum type="arabicPeriod" startAt="4"/>
              <a:tabLst>
                <a:tab pos="37528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이거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가짜일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수도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있어요.</a:t>
            </a:r>
            <a:endParaRPr sz="1200">
              <a:latin typeface="Malgun Gothic"/>
              <a:cs typeface="Malgun Gothic"/>
            </a:endParaRPr>
          </a:p>
          <a:p>
            <a:pPr marL="203200">
              <a:lnSpc>
                <a:spcPct val="100000"/>
              </a:lnSpc>
              <a:spcBef>
                <a:spcPts val="5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[i-geo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ga-jja-il su-do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i-sseo-yo.]</a:t>
            </a:r>
            <a:endParaRPr sz="1200">
              <a:latin typeface="Malgun Gothic"/>
              <a:cs typeface="Malgun Gothic"/>
            </a:endParaRPr>
          </a:p>
          <a:p>
            <a:pPr marL="203200">
              <a:lnSpc>
                <a:spcPct val="100000"/>
              </a:lnSpc>
              <a:spcBef>
                <a:spcPts val="5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This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might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fake.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400">
              <a:latin typeface="Malgun Gothic"/>
              <a:cs typeface="Malgun Gothic"/>
            </a:endParaRPr>
          </a:p>
          <a:p>
            <a:pPr marL="374650" indent="-172085">
              <a:lnSpc>
                <a:spcPct val="100000"/>
              </a:lnSpc>
              <a:buAutoNum type="arabicPeriod" startAt="5"/>
              <a:tabLst>
                <a:tab pos="37528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정말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그럴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수도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있어요.</a:t>
            </a:r>
            <a:endParaRPr sz="1200">
              <a:latin typeface="Malgun Gothic"/>
              <a:cs typeface="Malgun Gothic"/>
            </a:endParaRPr>
          </a:p>
          <a:p>
            <a:pPr marL="203200">
              <a:lnSpc>
                <a:spcPct val="100000"/>
              </a:lnSpc>
              <a:spcBef>
                <a:spcPts val="5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</a:t>
            </a:r>
            <a:r>
              <a:rPr sz="1200" spc="-27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jeong-ma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geu-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r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eo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su-d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i-sseo-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y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o.]</a:t>
            </a:r>
            <a:endParaRPr sz="1200">
              <a:latin typeface="Malgun Gothic"/>
              <a:cs typeface="Malgun Gothic"/>
            </a:endParaRPr>
          </a:p>
          <a:p>
            <a:pPr marL="203200">
              <a:lnSpc>
                <a:spcPct val="100000"/>
              </a:lnSpc>
              <a:spcBef>
                <a:spcPts val="5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might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really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so.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8"/>
            <a:ext cx="1494465" cy="58479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5" dirty="0"/>
              <a:t> </a:t>
            </a:r>
            <a:r>
              <a:rPr dirty="0"/>
              <a:t>PDF </a:t>
            </a:r>
            <a:r>
              <a:rPr spc="-5" dirty="0"/>
              <a:t>is to be used along with the MP3 audio </a:t>
            </a:r>
            <a:r>
              <a:rPr dirty="0"/>
              <a:t>lesson</a:t>
            </a:r>
            <a:r>
              <a:rPr spc="-5" dirty="0"/>
              <a:t> available at</a:t>
            </a:r>
            <a:r>
              <a:rPr spc="-10" dirty="0"/>
              <a:t> </a:t>
            </a:r>
            <a:r>
              <a:rPr spc="-15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 feel free </a:t>
            </a:r>
            <a:r>
              <a:rPr spc="-5" dirty="0"/>
              <a:t>to </a:t>
            </a:r>
            <a:r>
              <a:rPr dirty="0"/>
              <a:t>share </a:t>
            </a:r>
            <a:r>
              <a:rPr spc="-20" dirty="0"/>
              <a:t>TalkToMeInKorean’s </a:t>
            </a:r>
            <a:r>
              <a:rPr dirty="0"/>
              <a:t>free </a:t>
            </a:r>
            <a:r>
              <a:rPr spc="-5" dirty="0"/>
              <a:t>Korean </a:t>
            </a:r>
            <a:r>
              <a:rPr dirty="0"/>
              <a:t>lessons </a:t>
            </a:r>
            <a:r>
              <a:rPr spc="-5" dirty="0"/>
              <a:t>and </a:t>
            </a:r>
            <a:r>
              <a:rPr dirty="0"/>
              <a:t>PDF </a:t>
            </a:r>
            <a:r>
              <a:rPr spc="-15" dirty="0"/>
              <a:t>files </a:t>
            </a:r>
            <a:r>
              <a:rPr spc="-5" dirty="0"/>
              <a:t>with anybody who </a:t>
            </a:r>
            <a:r>
              <a:rPr spc="-260" dirty="0"/>
              <a:t> </a:t>
            </a:r>
            <a:r>
              <a:rPr spc="-5" dirty="0"/>
              <a:t>is</a:t>
            </a:r>
            <a:r>
              <a:rPr spc="-10" dirty="0"/>
              <a:t> </a:t>
            </a:r>
            <a:r>
              <a:rPr dirty="0"/>
              <a:t>studying </a:t>
            </a:r>
            <a:r>
              <a:rPr spc="-5" dirty="0"/>
              <a:t>Korean.</a:t>
            </a:r>
            <a:r>
              <a:rPr dirty="0"/>
              <a:t> </a:t>
            </a:r>
            <a:r>
              <a:rPr spc="-5" dirty="0"/>
              <a:t>If you have</a:t>
            </a:r>
            <a:r>
              <a:rPr spc="-10" dirty="0"/>
              <a:t> </a:t>
            </a:r>
            <a:r>
              <a:rPr spc="-5" dirty="0"/>
              <a:t>any questions </a:t>
            </a:r>
            <a:r>
              <a:rPr dirty="0"/>
              <a:t>or feedback, visit</a:t>
            </a:r>
            <a:r>
              <a:rPr spc="-15" dirty="0"/>
              <a:t> TalkToMeInKorean.com.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5"/>
            <a:ext cx="6858634" cy="251015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10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5" dirty="0">
                <a:solidFill>
                  <a:srgbClr val="231F20"/>
                </a:solidFill>
                <a:latin typeface="Trebuchet MS"/>
                <a:cs typeface="Trebuchet MS"/>
              </a:rPr>
              <a:t> 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5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8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3</a:t>
            </a:r>
            <a:r>
              <a:rPr sz="18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231F20"/>
                </a:solidFill>
                <a:latin typeface="Trebuchet MS"/>
                <a:cs typeface="Trebuchet MS"/>
              </a:rPr>
              <a:t>23</a:t>
            </a:r>
            <a:r>
              <a:rPr sz="18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8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231F20"/>
                </a:solidFill>
                <a:latin typeface="Trebuchet MS"/>
                <a:cs typeface="Trebuchet MS"/>
              </a:rPr>
              <a:t>WORD</a:t>
            </a:r>
            <a:r>
              <a:rPr sz="18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BUILDER</a:t>
            </a:r>
            <a:r>
              <a:rPr sz="18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1</a:t>
            </a:r>
            <a:endParaRPr sz="1800">
              <a:latin typeface="Trebuchet MS"/>
              <a:cs typeface="Trebuchet MS"/>
            </a:endParaRPr>
          </a:p>
          <a:p>
            <a:pPr marL="153035" marR="5080">
              <a:lnSpc>
                <a:spcPct val="166700"/>
              </a:lnSpc>
              <a:spcBef>
                <a:spcPts val="1530"/>
              </a:spcBef>
            </a:pP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Welcome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0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the 1st</a:t>
            </a:r>
            <a:r>
              <a:rPr sz="10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15" dirty="0">
                <a:solidFill>
                  <a:srgbClr val="231F20"/>
                </a:solidFill>
                <a:latin typeface="Malgun Gothic"/>
                <a:cs typeface="Malgun Gothic"/>
              </a:rPr>
              <a:t>Word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Builder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lesson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at</a:t>
            </a:r>
            <a:r>
              <a:rPr sz="10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Malgun Gothic"/>
                <a:cs typeface="Malgun Gothic"/>
              </a:rPr>
              <a:t>TalkToMeInKorean.com!</a:t>
            </a:r>
            <a:r>
              <a:rPr sz="10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15" dirty="0">
                <a:solidFill>
                  <a:srgbClr val="231F20"/>
                </a:solidFill>
                <a:latin typeface="Malgun Gothic"/>
                <a:cs typeface="Malgun Gothic"/>
              </a:rPr>
              <a:t>Word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Builder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lessons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0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designed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0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help</a:t>
            </a:r>
            <a:r>
              <a:rPr sz="10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you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 understand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how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expand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your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vocabulary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by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learning/understanding some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common and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basic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building blocks </a:t>
            </a:r>
            <a:r>
              <a:rPr sz="1000" spc="-15" dirty="0">
                <a:solidFill>
                  <a:srgbClr val="231F20"/>
                </a:solidFill>
                <a:latin typeface="Malgun Gothic"/>
                <a:cs typeface="Malgun Gothic"/>
              </a:rPr>
              <a:t>of </a:t>
            </a:r>
            <a:r>
              <a:rPr sz="1000" spc="-3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Korean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words.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The 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words</a:t>
            </a:r>
            <a:r>
              <a:rPr sz="10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and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letters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that</a:t>
            </a:r>
            <a:r>
              <a:rPr sz="10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introduced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through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the</a:t>
            </a:r>
            <a:r>
              <a:rPr sz="10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15" dirty="0">
                <a:solidFill>
                  <a:srgbClr val="231F20"/>
                </a:solidFill>
                <a:latin typeface="Malgun Gothic"/>
                <a:cs typeface="Malgun Gothic"/>
              </a:rPr>
              <a:t>Word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Builder lessons</a:t>
            </a:r>
            <a:r>
              <a:rPr sz="10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not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necessarily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all </a:t>
            </a:r>
            <a:r>
              <a:rPr sz="10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Chinese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characters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(or 한자 [han-ja]). 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Even</a:t>
            </a:r>
            <a:r>
              <a:rPr sz="10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though</a:t>
            </a:r>
            <a:r>
              <a:rPr sz="10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many </a:t>
            </a:r>
            <a:r>
              <a:rPr sz="1000" spc="-15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them 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based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on</a:t>
            </a:r>
            <a:r>
              <a:rPr sz="10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Chinese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characters,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their meanings </a:t>
            </a:r>
            <a:r>
              <a:rPr sz="1000" spc="-3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can be</a:t>
            </a:r>
            <a:r>
              <a:rPr sz="10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different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from</a:t>
            </a:r>
            <a:r>
              <a:rPr sz="10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modern-day</a:t>
            </a:r>
            <a:r>
              <a:rPr sz="10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Chinese, and</a:t>
            </a:r>
            <a:r>
              <a:rPr sz="10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0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don’t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have</a:t>
            </a:r>
            <a:r>
              <a:rPr sz="10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memorize the</a:t>
            </a:r>
            <a:r>
              <a:rPr sz="10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Hanja</a:t>
            </a:r>
            <a:r>
              <a:rPr sz="10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characters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themselves.</a:t>
            </a:r>
            <a:r>
              <a:rPr sz="10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30" dirty="0">
                <a:solidFill>
                  <a:srgbClr val="231F20"/>
                </a:solidFill>
                <a:latin typeface="Malgun Gothic"/>
                <a:cs typeface="Malgun Gothic"/>
              </a:rPr>
              <a:t>Your </a:t>
            </a:r>
            <a:r>
              <a:rPr sz="10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goal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through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these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lessons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just</a:t>
            </a:r>
            <a:r>
              <a:rPr sz="10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understand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how 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words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formed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and</a:t>
            </a:r>
            <a:r>
              <a:rPr sz="10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remember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the 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keyword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Korean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and </a:t>
            </a:r>
            <a:r>
              <a:rPr sz="10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expand your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Korean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vocabulary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from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there.</a:t>
            </a:r>
            <a:endParaRPr sz="10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9"/>
            <a:ext cx="1494465" cy="58479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17349" y="3275967"/>
            <a:ext cx="5729605" cy="57175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50"/>
              </a:lnSpc>
              <a:spcBef>
                <a:spcPts val="100"/>
              </a:spcBef>
            </a:pPr>
            <a:r>
              <a:rPr sz="1200" spc="-135" dirty="0">
                <a:solidFill>
                  <a:srgbClr val="231F20"/>
                </a:solidFill>
                <a:latin typeface="Malgun Gothic"/>
                <a:cs typeface="Malgun Gothic"/>
              </a:rPr>
              <a:t>T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oday</a:t>
            </a:r>
            <a:r>
              <a:rPr sz="1200" spc="-75" dirty="0">
                <a:solidFill>
                  <a:srgbClr val="231F20"/>
                </a:solidFill>
                <a:latin typeface="Malgun Gothic"/>
                <a:cs typeface="Malgun Gothic"/>
              </a:rPr>
              <a:t>’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 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k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eywo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r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 </a:t>
            </a:r>
            <a:r>
              <a:rPr sz="3000" b="1" dirty="0">
                <a:solidFill>
                  <a:srgbClr val="EC008C"/>
                </a:solidFill>
                <a:latin typeface="Malgun Gothic"/>
                <a:cs typeface="Malgun Gothic"/>
              </a:rPr>
              <a:t>학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.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ts val="513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Chinese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character for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this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word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4900" spc="-490" dirty="0">
                <a:solidFill>
                  <a:srgbClr val="231F20"/>
                </a:solidFill>
                <a:latin typeface="SimSun"/>
                <a:cs typeface="SimSun"/>
              </a:rPr>
              <a:t>學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.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92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word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학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related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“</a:t>
            </a:r>
            <a:r>
              <a:rPr sz="1600" b="1" spc="-5" dirty="0">
                <a:solidFill>
                  <a:srgbClr val="00AEEF"/>
                </a:solidFill>
                <a:latin typeface="Malgun Gothic"/>
                <a:cs typeface="Malgun Gothic"/>
              </a:rPr>
              <a:t>learning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”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“</a:t>
            </a:r>
            <a:r>
              <a:rPr sz="1600" b="1" spc="-5" dirty="0">
                <a:solidFill>
                  <a:srgbClr val="00AEEF"/>
                </a:solidFill>
                <a:latin typeface="Malgun Gothic"/>
                <a:cs typeface="Malgun Gothic"/>
              </a:rPr>
              <a:t>studying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”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and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“</a:t>
            </a:r>
            <a:r>
              <a:rPr sz="1600" b="1" spc="-10" dirty="0">
                <a:solidFill>
                  <a:srgbClr val="00AEEF"/>
                </a:solidFill>
                <a:latin typeface="Malgun Gothic"/>
                <a:cs typeface="Malgun Gothic"/>
              </a:rPr>
              <a:t>school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”.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100">
              <a:latin typeface="Malgun Gothic"/>
              <a:cs typeface="Malgun Gothic"/>
            </a:endParaRPr>
          </a:p>
          <a:p>
            <a:pPr marL="12700" marR="946150">
              <a:lnSpc>
                <a:spcPct val="1302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학 +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생(person, 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member,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participant)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 </a:t>
            </a:r>
            <a:r>
              <a:rPr sz="1600" b="1" dirty="0">
                <a:solidFill>
                  <a:srgbClr val="EC008C"/>
                </a:solidFill>
                <a:latin typeface="Malgun Gothic"/>
                <a:cs typeface="Malgun Gothic"/>
              </a:rPr>
              <a:t>학생 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[hak-saeng]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student </a:t>
            </a:r>
            <a:r>
              <a:rPr sz="1200" spc="-409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학 + 교(school) =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EC008C"/>
                </a:solidFill>
                <a:latin typeface="Malgun Gothic"/>
                <a:cs typeface="Malgun Gothic"/>
              </a:rPr>
              <a:t>학교</a:t>
            </a:r>
            <a:r>
              <a:rPr sz="1600" b="1" spc="-14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[ha</a:t>
            </a:r>
            <a:r>
              <a:rPr sz="1200" spc="-90" dirty="0">
                <a:solidFill>
                  <a:srgbClr val="231F20"/>
                </a:solidFill>
                <a:latin typeface="Malgun Gothic"/>
                <a:cs typeface="Malgun Gothic"/>
              </a:rPr>
              <a:t>k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-g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y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o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] =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school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학 + 원(house,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garden)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=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EC008C"/>
                </a:solidFill>
                <a:latin typeface="Malgun Gothic"/>
                <a:cs typeface="Malgun Gothic"/>
              </a:rPr>
              <a:t>학원</a:t>
            </a:r>
            <a:r>
              <a:rPr sz="1600" b="1" spc="-14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[ha-gwon]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=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private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institute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100">
              <a:latin typeface="Malgun Gothic"/>
              <a:cs typeface="Malgun Gothic"/>
            </a:endParaRPr>
          </a:p>
          <a:p>
            <a:pPr marL="12700" marR="1481455">
              <a:lnSpc>
                <a:spcPct val="1302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수(numbe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r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s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) + 학 =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EC008C"/>
                </a:solidFill>
                <a:latin typeface="Malgun Gothic"/>
                <a:cs typeface="Malgun Gothic"/>
              </a:rPr>
              <a:t>수학</a:t>
            </a:r>
            <a:r>
              <a:rPr sz="1600" b="1" spc="-14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[su-hak] = mathematics  과(subject, class,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species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) + 학 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EC008C"/>
                </a:solidFill>
                <a:latin typeface="Malgun Gothic"/>
                <a:cs typeface="Malgun Gothic"/>
              </a:rPr>
              <a:t>과학</a:t>
            </a:r>
            <a:r>
              <a:rPr sz="1600" b="1" spc="-14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[gwa-hak] =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science 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어(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wo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r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d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) + 학 =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EC008C"/>
                </a:solidFill>
                <a:latin typeface="Malgun Gothic"/>
                <a:cs typeface="Malgun Gothic"/>
              </a:rPr>
              <a:t>어학</a:t>
            </a:r>
            <a:r>
              <a:rPr sz="1600" b="1" spc="-14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[eo-hak] =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languag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learning 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언어(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wo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r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d+wo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r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d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) + 학 = </a:t>
            </a:r>
            <a:r>
              <a:rPr sz="1600" b="1" dirty="0">
                <a:solidFill>
                  <a:srgbClr val="EC008C"/>
                </a:solidFill>
                <a:latin typeface="Malgun Gothic"/>
                <a:cs typeface="Malgun Gothic"/>
              </a:rPr>
              <a:t>언어학</a:t>
            </a:r>
            <a:r>
              <a:rPr sz="1600" b="1" spc="-14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[eo-neo-hak] =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linguistics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학 + 자(pe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r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son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) = </a:t>
            </a:r>
            <a:r>
              <a:rPr sz="1600" b="1" dirty="0">
                <a:solidFill>
                  <a:srgbClr val="EC008C"/>
                </a:solidFill>
                <a:latin typeface="Malgun Gothic"/>
                <a:cs typeface="Malgun Gothic"/>
              </a:rPr>
              <a:t>학자</a:t>
            </a:r>
            <a:r>
              <a:rPr sz="1600" b="1" spc="-14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[ha</a:t>
            </a:r>
            <a:r>
              <a:rPr sz="1200" spc="-90" dirty="0">
                <a:solidFill>
                  <a:srgbClr val="231F20"/>
                </a:solidFill>
                <a:latin typeface="Malgun Gothic"/>
                <a:cs typeface="Malgun Gothic"/>
              </a:rPr>
              <a:t>k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-ja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] =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scholar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유(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t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stay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) + 학 =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EC008C"/>
                </a:solidFill>
                <a:latin typeface="Malgun Gothic"/>
                <a:cs typeface="Malgun Gothic"/>
              </a:rPr>
              <a:t>유학</a:t>
            </a:r>
            <a:r>
              <a:rPr sz="1600" b="1" spc="-14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[yu-hak] =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studyin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 ab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r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o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ad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유학(studying ab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ro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ad) + 생 =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EC008C"/>
                </a:solidFill>
                <a:latin typeface="Malgun Gothic"/>
                <a:cs typeface="Malgun Gothic"/>
              </a:rPr>
              <a:t>유학생</a:t>
            </a:r>
            <a:r>
              <a:rPr sz="1600" b="1" spc="-14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[yu-ha</a:t>
            </a:r>
            <a:r>
              <a:rPr sz="1200" spc="-90" dirty="0">
                <a:solidFill>
                  <a:srgbClr val="231F20"/>
                </a:solidFill>
                <a:latin typeface="Malgun Gothic"/>
                <a:cs typeface="Malgun Gothic"/>
              </a:rPr>
              <a:t>k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-saeng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] =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studen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studyin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 ab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r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o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ad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5" dirty="0"/>
              <a:t> </a:t>
            </a:r>
            <a:r>
              <a:rPr dirty="0"/>
              <a:t>PDF </a:t>
            </a:r>
            <a:r>
              <a:rPr spc="-5" dirty="0"/>
              <a:t>is to be used along with the MP3 audio </a:t>
            </a:r>
            <a:r>
              <a:rPr dirty="0"/>
              <a:t>lesson</a:t>
            </a:r>
            <a:r>
              <a:rPr spc="-5" dirty="0"/>
              <a:t> available at</a:t>
            </a:r>
            <a:r>
              <a:rPr spc="-10" dirty="0"/>
              <a:t> </a:t>
            </a:r>
            <a:r>
              <a:rPr spc="-15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 feel free </a:t>
            </a:r>
            <a:r>
              <a:rPr spc="-5" dirty="0"/>
              <a:t>to </a:t>
            </a:r>
            <a:r>
              <a:rPr dirty="0"/>
              <a:t>share </a:t>
            </a:r>
            <a:r>
              <a:rPr spc="-20" dirty="0"/>
              <a:t>TalkToMeInKorean’s </a:t>
            </a:r>
            <a:r>
              <a:rPr dirty="0"/>
              <a:t>free </a:t>
            </a:r>
            <a:r>
              <a:rPr spc="-5" dirty="0"/>
              <a:t>Korean </a:t>
            </a:r>
            <a:r>
              <a:rPr dirty="0"/>
              <a:t>lessons </a:t>
            </a:r>
            <a:r>
              <a:rPr spc="-5" dirty="0"/>
              <a:t>and </a:t>
            </a:r>
            <a:r>
              <a:rPr dirty="0"/>
              <a:t>PDF </a:t>
            </a:r>
            <a:r>
              <a:rPr spc="-15" dirty="0"/>
              <a:t>files </a:t>
            </a:r>
            <a:r>
              <a:rPr spc="-5" dirty="0"/>
              <a:t>with anybody who </a:t>
            </a:r>
            <a:r>
              <a:rPr spc="-260" dirty="0"/>
              <a:t> </a:t>
            </a:r>
            <a:r>
              <a:rPr spc="-5" dirty="0"/>
              <a:t>is</a:t>
            </a:r>
            <a:r>
              <a:rPr spc="-10" dirty="0"/>
              <a:t> </a:t>
            </a:r>
            <a:r>
              <a:rPr dirty="0"/>
              <a:t>studying </a:t>
            </a:r>
            <a:r>
              <a:rPr spc="-5" dirty="0"/>
              <a:t>Korean.</a:t>
            </a:r>
            <a:r>
              <a:rPr dirty="0"/>
              <a:t> </a:t>
            </a:r>
            <a:r>
              <a:rPr spc="-5" dirty="0"/>
              <a:t>If you have</a:t>
            </a:r>
            <a:r>
              <a:rPr spc="-10" dirty="0"/>
              <a:t> </a:t>
            </a:r>
            <a:r>
              <a:rPr spc="-5" dirty="0"/>
              <a:t>any questions </a:t>
            </a:r>
            <a:r>
              <a:rPr dirty="0"/>
              <a:t>or feedback, visit</a:t>
            </a:r>
            <a:r>
              <a:rPr spc="-15" dirty="0"/>
              <a:t> TalkToMeInKorean.com.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3"/>
            <a:ext cx="6685280" cy="578485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10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5" dirty="0">
                <a:solidFill>
                  <a:srgbClr val="231F20"/>
                </a:solidFill>
                <a:latin typeface="Trebuchet MS"/>
                <a:cs typeface="Trebuchet MS"/>
              </a:rPr>
              <a:t> 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5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8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3</a:t>
            </a:r>
            <a:r>
              <a:rPr sz="18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231F20"/>
                </a:solidFill>
                <a:latin typeface="Trebuchet MS"/>
                <a:cs typeface="Trebuchet MS"/>
              </a:rPr>
              <a:t>23</a:t>
            </a:r>
            <a:r>
              <a:rPr sz="18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8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231F20"/>
                </a:solidFill>
                <a:latin typeface="Trebuchet MS"/>
                <a:cs typeface="Trebuchet MS"/>
              </a:rPr>
              <a:t>WORD</a:t>
            </a:r>
            <a:r>
              <a:rPr sz="18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BUILDER</a:t>
            </a:r>
            <a:r>
              <a:rPr sz="18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1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450">
              <a:latin typeface="Trebuchet MS"/>
              <a:cs typeface="Trebuchet MS"/>
            </a:endParaRPr>
          </a:p>
          <a:p>
            <a:pPr marL="203200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전(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t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r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oll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, 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t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 mo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v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e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) + 학 =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EC008C"/>
                </a:solidFill>
                <a:latin typeface="Malgun Gothic"/>
                <a:cs typeface="Malgun Gothic"/>
              </a:rPr>
              <a:t>전학</a:t>
            </a:r>
            <a:r>
              <a:rPr sz="1600" b="1" spc="-14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</a:t>
            </a:r>
            <a:r>
              <a:rPr sz="1200" spc="-28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jeon-hak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] = 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t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 change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schools</a:t>
            </a:r>
            <a:endParaRPr sz="1200">
              <a:latin typeface="Malgun Gothic"/>
              <a:cs typeface="Malgun Gothic"/>
            </a:endParaRPr>
          </a:p>
          <a:p>
            <a:pPr marL="203200">
              <a:lnSpc>
                <a:spcPct val="100000"/>
              </a:lnSpc>
              <a:spcBef>
                <a:spcPts val="580"/>
              </a:spcBef>
            </a:pP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전학(to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change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schools)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+ 생 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EC008C"/>
                </a:solidFill>
                <a:latin typeface="Malgun Gothic"/>
                <a:cs typeface="Malgun Gothic"/>
              </a:rPr>
              <a:t>전학생</a:t>
            </a:r>
            <a:r>
              <a:rPr sz="1600" b="1" spc="-14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</a:t>
            </a:r>
            <a:r>
              <a:rPr sz="1200" spc="-28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jeon-hak-saeng]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=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student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who moved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another</a:t>
            </a:r>
            <a:endParaRPr sz="1200">
              <a:latin typeface="Malgun Gothic"/>
              <a:cs typeface="Malgun Gothic"/>
            </a:endParaRPr>
          </a:p>
          <a:p>
            <a:pPr marL="203200">
              <a:lnSpc>
                <a:spcPct val="100000"/>
              </a:lnSpc>
              <a:spcBef>
                <a:spcPts val="480"/>
              </a:spcBef>
            </a:pP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school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85"/>
              </a:spcBef>
            </a:pPr>
            <a:endParaRPr sz="1100">
              <a:latin typeface="Malgun Gothic"/>
              <a:cs typeface="Malgun Gothic"/>
            </a:endParaRPr>
          </a:p>
          <a:p>
            <a:pPr marL="203200" marR="3084195">
              <a:lnSpc>
                <a:spcPct val="1302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학 + 년(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y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ear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) = </a:t>
            </a:r>
            <a:r>
              <a:rPr sz="1600" b="1" dirty="0">
                <a:solidFill>
                  <a:srgbClr val="EC008C"/>
                </a:solidFill>
                <a:latin typeface="Malgun Gothic"/>
                <a:cs typeface="Malgun Gothic"/>
              </a:rPr>
              <a:t>학년</a:t>
            </a:r>
            <a:r>
              <a:rPr sz="1600" b="1" spc="-14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[ha</a:t>
            </a:r>
            <a:r>
              <a:rPr sz="1200" spc="-90" dirty="0">
                <a:solidFill>
                  <a:srgbClr val="231F20"/>
                </a:solidFill>
                <a:latin typeface="Malgun Gothic"/>
                <a:cs typeface="Malgun Gothic"/>
              </a:rPr>
              <a:t>k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-n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y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eon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] =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schoo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y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ear 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학 + 기(period) =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EC008C"/>
                </a:solidFill>
                <a:latin typeface="Malgun Gothic"/>
                <a:cs typeface="Malgun Gothic"/>
              </a:rPr>
              <a:t>학기</a:t>
            </a:r>
            <a:r>
              <a:rPr sz="1600" b="1" spc="-14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[ha</a:t>
            </a:r>
            <a:r>
              <a:rPr sz="1200" spc="-90" dirty="0">
                <a:solidFill>
                  <a:srgbClr val="231F20"/>
                </a:solidFill>
                <a:latin typeface="Malgun Gothic"/>
                <a:cs typeface="Malgun Gothic"/>
              </a:rPr>
              <a:t>k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-gi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] =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semes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t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er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100">
              <a:latin typeface="Malgun Gothic"/>
              <a:cs typeface="Malgun Gothic"/>
            </a:endParaRPr>
          </a:p>
          <a:p>
            <a:pPr marL="203200" marR="1080770">
              <a:lnSpc>
                <a:spcPct val="1302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장(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r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ecommend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) + 학 + 금(money) = </a:t>
            </a:r>
            <a:r>
              <a:rPr sz="1600" b="1" dirty="0">
                <a:solidFill>
                  <a:srgbClr val="EC008C"/>
                </a:solidFill>
                <a:latin typeface="Malgun Gothic"/>
                <a:cs typeface="Malgun Gothic"/>
              </a:rPr>
              <a:t>장학금</a:t>
            </a:r>
            <a:r>
              <a:rPr sz="1600" b="1" spc="-14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</a:t>
            </a:r>
            <a:r>
              <a:rPr sz="1200" spc="-28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jang-ha</a:t>
            </a:r>
            <a:r>
              <a:rPr sz="1200" spc="-90" dirty="0">
                <a:solidFill>
                  <a:srgbClr val="231F20"/>
                </a:solidFill>
                <a:latin typeface="Malgun Gothic"/>
                <a:cs typeface="Malgun Gothic"/>
              </a:rPr>
              <a:t>k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-geum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] =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schola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r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ship 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장 + 학 + 생 =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EC008C"/>
                </a:solidFill>
                <a:latin typeface="Malgun Gothic"/>
                <a:cs typeface="Malgun Gothic"/>
              </a:rPr>
              <a:t>장학생</a:t>
            </a:r>
            <a:r>
              <a:rPr sz="1600" b="1" spc="-14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</a:t>
            </a:r>
            <a:r>
              <a:rPr sz="1200" spc="-28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jang-ha</a:t>
            </a:r>
            <a:r>
              <a:rPr sz="1200" spc="-90" dirty="0">
                <a:solidFill>
                  <a:srgbClr val="231F20"/>
                </a:solidFill>
                <a:latin typeface="Malgun Gothic"/>
                <a:cs typeface="Malgun Gothic"/>
              </a:rPr>
              <a:t>k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-saeng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] =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studen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o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schola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r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ship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00">
              <a:latin typeface="Malgun Gothic"/>
              <a:cs typeface="Malgun Gothic"/>
            </a:endParaRPr>
          </a:p>
          <a:p>
            <a:pPr marL="203200">
              <a:lnSpc>
                <a:spcPct val="100000"/>
              </a:lnSpc>
              <a:spcBef>
                <a:spcPts val="5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복(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r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eturn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) + 학 + 생 =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EC008C"/>
                </a:solidFill>
                <a:latin typeface="Malgun Gothic"/>
                <a:cs typeface="Malgun Gothic"/>
              </a:rPr>
              <a:t>복학생</a:t>
            </a:r>
            <a:r>
              <a:rPr sz="1600" b="1" spc="-14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[bo</a:t>
            </a:r>
            <a:r>
              <a:rPr sz="1200" spc="-90" dirty="0">
                <a:solidFill>
                  <a:srgbClr val="231F20"/>
                </a:solidFill>
                <a:latin typeface="Malgun Gothic"/>
                <a:cs typeface="Malgun Gothic"/>
              </a:rPr>
              <a:t>k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-ha</a:t>
            </a:r>
            <a:r>
              <a:rPr sz="1200" spc="-90" dirty="0">
                <a:solidFill>
                  <a:srgbClr val="231F20"/>
                </a:solidFill>
                <a:latin typeface="Malgun Gothic"/>
                <a:cs typeface="Malgun Gothic"/>
              </a:rPr>
              <a:t>k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-saeng]</a:t>
            </a:r>
            <a:endParaRPr sz="1200">
              <a:latin typeface="Malgun Gothic"/>
              <a:cs typeface="Malgun Gothic"/>
            </a:endParaRPr>
          </a:p>
          <a:p>
            <a:pPr marL="203200">
              <a:lnSpc>
                <a:spcPct val="100000"/>
              </a:lnSpc>
              <a:spcBef>
                <a:spcPts val="48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student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who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has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returned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school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(usually)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after a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long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break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50">
              <a:latin typeface="Malgun Gothic"/>
              <a:cs typeface="Malgun Gothic"/>
            </a:endParaRPr>
          </a:p>
          <a:p>
            <a:pPr marL="203200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학 + 습(acqui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r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e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) = </a:t>
            </a:r>
            <a:r>
              <a:rPr sz="1600" b="1" dirty="0">
                <a:solidFill>
                  <a:srgbClr val="EC008C"/>
                </a:solidFill>
                <a:latin typeface="Malgun Gothic"/>
                <a:cs typeface="Malgun Gothic"/>
              </a:rPr>
              <a:t>학습</a:t>
            </a:r>
            <a:r>
              <a:rPr sz="1600" b="1" spc="-14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[ha</a:t>
            </a:r>
            <a:r>
              <a:rPr sz="1200" spc="-90" dirty="0">
                <a:solidFill>
                  <a:srgbClr val="231F20"/>
                </a:solidFill>
                <a:latin typeface="Malgun Gothic"/>
                <a:cs typeface="Malgun Gothic"/>
              </a:rPr>
              <a:t>k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-seup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] =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learning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,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studies</a:t>
            </a:r>
            <a:endParaRPr sz="1200">
              <a:latin typeface="Malgun Gothic"/>
              <a:cs typeface="Malgun Gothic"/>
            </a:endParaRPr>
          </a:p>
          <a:p>
            <a:pPr marL="203200">
              <a:lnSpc>
                <a:spcPct val="100000"/>
              </a:lnSpc>
              <a:spcBef>
                <a:spcPts val="580"/>
              </a:spcBef>
            </a:pPr>
            <a:r>
              <a:rPr sz="1600" b="1" dirty="0">
                <a:solidFill>
                  <a:srgbClr val="EC008C"/>
                </a:solidFill>
                <a:latin typeface="Malgun Gothic"/>
                <a:cs typeface="Malgun Gothic"/>
              </a:rPr>
              <a:t>한국어 학습</a:t>
            </a:r>
            <a:r>
              <a:rPr sz="1600" b="1" spc="-14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[han-gu-geo ha</a:t>
            </a:r>
            <a:r>
              <a:rPr sz="1200" spc="-90" dirty="0">
                <a:solidFill>
                  <a:srgbClr val="231F20"/>
                </a:solidFill>
                <a:latin typeface="Malgun Gothic"/>
                <a:cs typeface="Malgun Gothic"/>
              </a:rPr>
              <a:t>k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-seup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] =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K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o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r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ea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learning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00">
              <a:latin typeface="Malgun Gothic"/>
              <a:cs typeface="Malgun Gothic"/>
            </a:endParaRPr>
          </a:p>
          <a:p>
            <a:pPr marL="203200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독(alone) + 학 =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EC008C"/>
                </a:solidFill>
                <a:latin typeface="Malgun Gothic"/>
                <a:cs typeface="Malgun Gothic"/>
              </a:rPr>
              <a:t>독학</a:t>
            </a:r>
            <a:r>
              <a:rPr sz="1600" b="1" spc="-14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[do</a:t>
            </a:r>
            <a:r>
              <a:rPr sz="1200" spc="-90" dirty="0">
                <a:solidFill>
                  <a:srgbClr val="231F20"/>
                </a:solidFill>
                <a:latin typeface="Malgun Gothic"/>
                <a:cs typeface="Malgun Gothic"/>
              </a:rPr>
              <a:t>k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-hak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] =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sel</a:t>
            </a:r>
            <a:r>
              <a:rPr sz="1200" spc="-70" dirty="0">
                <a:solidFill>
                  <a:srgbClr val="231F20"/>
                </a:solidFill>
                <a:latin typeface="Malgun Gothic"/>
                <a:cs typeface="Malgun Gothic"/>
              </a:rPr>
              <a:t>f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-stud</a:t>
            </a:r>
            <a:r>
              <a:rPr sz="1200" spc="-65" dirty="0">
                <a:solidFill>
                  <a:srgbClr val="231F20"/>
                </a:solidFill>
                <a:latin typeface="Malgun Gothic"/>
                <a:cs typeface="Malgun Gothic"/>
              </a:rPr>
              <a:t>y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,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studyin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 by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oneself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8"/>
            <a:ext cx="1494465" cy="58479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5" dirty="0"/>
              <a:t> </a:t>
            </a:r>
            <a:r>
              <a:rPr dirty="0"/>
              <a:t>PDF </a:t>
            </a:r>
            <a:r>
              <a:rPr spc="-5" dirty="0"/>
              <a:t>is to be used along with the MP3 audio </a:t>
            </a:r>
            <a:r>
              <a:rPr dirty="0"/>
              <a:t>lesson</a:t>
            </a:r>
            <a:r>
              <a:rPr spc="-5" dirty="0"/>
              <a:t> available at</a:t>
            </a:r>
            <a:r>
              <a:rPr spc="-10" dirty="0"/>
              <a:t> </a:t>
            </a:r>
            <a:r>
              <a:rPr spc="-15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 feel free </a:t>
            </a:r>
            <a:r>
              <a:rPr spc="-5" dirty="0"/>
              <a:t>to </a:t>
            </a:r>
            <a:r>
              <a:rPr dirty="0"/>
              <a:t>share </a:t>
            </a:r>
            <a:r>
              <a:rPr spc="-20" dirty="0"/>
              <a:t>TalkToMeInKorean’s </a:t>
            </a:r>
            <a:r>
              <a:rPr dirty="0"/>
              <a:t>free </a:t>
            </a:r>
            <a:r>
              <a:rPr spc="-5" dirty="0"/>
              <a:t>Korean </a:t>
            </a:r>
            <a:r>
              <a:rPr dirty="0"/>
              <a:t>lessons </a:t>
            </a:r>
            <a:r>
              <a:rPr spc="-5" dirty="0"/>
              <a:t>and </a:t>
            </a:r>
            <a:r>
              <a:rPr dirty="0"/>
              <a:t>PDF </a:t>
            </a:r>
            <a:r>
              <a:rPr spc="-15" dirty="0"/>
              <a:t>files </a:t>
            </a:r>
            <a:r>
              <a:rPr spc="-5" dirty="0"/>
              <a:t>with anybody who </a:t>
            </a:r>
            <a:r>
              <a:rPr spc="-260" dirty="0"/>
              <a:t> </a:t>
            </a:r>
            <a:r>
              <a:rPr spc="-5" dirty="0"/>
              <a:t>is</a:t>
            </a:r>
            <a:r>
              <a:rPr spc="-10" dirty="0"/>
              <a:t> </a:t>
            </a:r>
            <a:r>
              <a:rPr dirty="0"/>
              <a:t>studying </a:t>
            </a:r>
            <a:r>
              <a:rPr spc="-5" dirty="0"/>
              <a:t>Korean.</a:t>
            </a:r>
            <a:r>
              <a:rPr dirty="0"/>
              <a:t> </a:t>
            </a:r>
            <a:r>
              <a:rPr spc="-5" dirty="0"/>
              <a:t>If you have</a:t>
            </a:r>
            <a:r>
              <a:rPr spc="-10" dirty="0"/>
              <a:t> </a:t>
            </a:r>
            <a:r>
              <a:rPr spc="-5" dirty="0"/>
              <a:t>any questions </a:t>
            </a:r>
            <a:r>
              <a:rPr dirty="0"/>
              <a:t>or feedback, visit</a:t>
            </a:r>
            <a:r>
              <a:rPr spc="-15" dirty="0"/>
              <a:t> TalkToMeInKorean.com.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5"/>
            <a:ext cx="6817359" cy="898715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10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5" dirty="0">
                <a:solidFill>
                  <a:srgbClr val="231F20"/>
                </a:solidFill>
                <a:latin typeface="Trebuchet MS"/>
                <a:cs typeface="Trebuchet MS"/>
              </a:rPr>
              <a:t> 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5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8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3</a:t>
            </a:r>
            <a:r>
              <a:rPr sz="18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231F20"/>
                </a:solidFill>
                <a:latin typeface="Trebuchet MS"/>
                <a:cs typeface="Trebuchet MS"/>
              </a:rPr>
              <a:t>24</a:t>
            </a:r>
            <a:r>
              <a:rPr sz="18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8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231F20"/>
                </a:solidFill>
                <a:latin typeface="Trebuchet MS"/>
                <a:cs typeface="Trebuchet MS"/>
              </a:rPr>
              <a:t>WORD</a:t>
            </a:r>
            <a:r>
              <a:rPr sz="18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BUILDER</a:t>
            </a:r>
            <a:r>
              <a:rPr sz="18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1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000">
              <a:latin typeface="Trebuchet MS"/>
              <a:cs typeface="Trebuchet MS"/>
            </a:endParaRPr>
          </a:p>
          <a:p>
            <a:pPr marL="153035">
              <a:lnSpc>
                <a:spcPct val="100000"/>
              </a:lnSpc>
            </a:pP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Welcome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another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lesson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on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irregularities.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In this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lesson,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we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looking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at the “르” </a:t>
            </a:r>
            <a:r>
              <a:rPr sz="1000" spc="-15" dirty="0">
                <a:solidFill>
                  <a:srgbClr val="231F20"/>
                </a:solidFill>
                <a:latin typeface="Malgun Gothic"/>
                <a:cs typeface="Malgun Gothic"/>
              </a:rPr>
              <a:t>irregular.</a:t>
            </a:r>
            <a:endParaRPr sz="1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endParaRPr sz="1450">
              <a:latin typeface="Malgun Gothic"/>
              <a:cs typeface="Malgun Gothic"/>
            </a:endParaRPr>
          </a:p>
          <a:p>
            <a:pPr marL="153035">
              <a:lnSpc>
                <a:spcPct val="100000"/>
              </a:lnSpc>
            </a:pPr>
            <a:r>
              <a:rPr sz="1600" b="1" dirty="0">
                <a:solidFill>
                  <a:srgbClr val="EC008C"/>
                </a:solidFill>
                <a:latin typeface="Malgun Gothic"/>
                <a:cs typeface="Malgun Gothic"/>
              </a:rPr>
              <a:t>르</a:t>
            </a:r>
            <a:r>
              <a:rPr sz="1600" b="1" spc="-21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ir</a:t>
            </a:r>
            <a:r>
              <a:rPr sz="1000" spc="-20" dirty="0">
                <a:solidFill>
                  <a:srgbClr val="231F20"/>
                </a:solidFill>
                <a:latin typeface="Malgun Gothic"/>
                <a:cs typeface="Malgun Gothic"/>
              </a:rPr>
              <a:t>r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egula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r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s applied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onl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y </a:t>
            </a:r>
            <a:r>
              <a:rPr sz="1000" spc="-15" dirty="0">
                <a:solidFill>
                  <a:srgbClr val="231F20"/>
                </a:solidFill>
                <a:latin typeface="Malgun Gothic"/>
                <a:cs typeface="Malgun Gothic"/>
              </a:rPr>
              <a:t>t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o these th</a:t>
            </a:r>
            <a:r>
              <a:rPr sz="1000" spc="-20" dirty="0">
                <a:solidFill>
                  <a:srgbClr val="231F20"/>
                </a:solidFill>
                <a:latin typeface="Malgun Gothic"/>
                <a:cs typeface="Malgun Gothic"/>
              </a:rPr>
              <a:t>r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e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e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occasions:</a:t>
            </a:r>
            <a:endParaRPr sz="1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450">
              <a:latin typeface="Malgun Gothic"/>
              <a:cs typeface="Malgun Gothic"/>
            </a:endParaRPr>
          </a:p>
          <a:p>
            <a:pPr marL="153035">
              <a:lnSpc>
                <a:spcPct val="100000"/>
              </a:lnSpc>
            </a:pPr>
            <a:r>
              <a:rPr sz="1000" spc="-20" dirty="0">
                <a:solidFill>
                  <a:srgbClr val="231F20"/>
                </a:solidFill>
                <a:latin typeface="Malgun Gothic"/>
                <a:cs typeface="Malgun Gothic"/>
              </a:rPr>
              <a:t>Verb</a:t>
            </a:r>
            <a:r>
              <a:rPr sz="10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stem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ending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with</a:t>
            </a:r>
            <a:r>
              <a:rPr sz="10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-르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followed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by</a:t>
            </a:r>
            <a:endParaRPr sz="1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700">
              <a:latin typeface="Malgun Gothic"/>
              <a:cs typeface="Malgun Gothic"/>
            </a:endParaRPr>
          </a:p>
          <a:p>
            <a:pPr marL="153035">
              <a:lnSpc>
                <a:spcPct val="100000"/>
              </a:lnSpc>
            </a:pPr>
            <a:r>
              <a:rPr sz="1000" b="1" dirty="0">
                <a:solidFill>
                  <a:srgbClr val="EC008C"/>
                </a:solidFill>
                <a:latin typeface="Malgun Gothic"/>
                <a:cs typeface="Malgun Gothic"/>
              </a:rPr>
              <a:t>+ -아/어/여요</a:t>
            </a:r>
            <a:endParaRPr sz="1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700">
              <a:latin typeface="Malgun Gothic"/>
              <a:cs typeface="Malgun Gothic"/>
            </a:endParaRPr>
          </a:p>
          <a:p>
            <a:pPr marL="153035">
              <a:lnSpc>
                <a:spcPct val="100000"/>
              </a:lnSpc>
            </a:pPr>
            <a:r>
              <a:rPr sz="1000" b="1" dirty="0">
                <a:solidFill>
                  <a:srgbClr val="EC008C"/>
                </a:solidFill>
                <a:latin typeface="Malgun Gothic"/>
                <a:cs typeface="Malgun Gothic"/>
              </a:rPr>
              <a:t>+ -아/어/여서</a:t>
            </a:r>
            <a:endParaRPr sz="1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700">
              <a:latin typeface="Malgun Gothic"/>
              <a:cs typeface="Malgun Gothic"/>
            </a:endParaRPr>
          </a:p>
          <a:p>
            <a:pPr marL="153035">
              <a:lnSpc>
                <a:spcPct val="100000"/>
              </a:lnSpc>
            </a:pPr>
            <a:r>
              <a:rPr sz="1000" b="1" dirty="0">
                <a:solidFill>
                  <a:srgbClr val="EC008C"/>
                </a:solidFill>
                <a:latin typeface="Malgun Gothic"/>
                <a:cs typeface="Malgun Gothic"/>
              </a:rPr>
              <a:t>+</a:t>
            </a:r>
            <a:r>
              <a:rPr sz="1000" b="1" spc="-5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000" b="1" dirty="0">
                <a:solidFill>
                  <a:srgbClr val="EC008C"/>
                </a:solidFill>
                <a:latin typeface="Malgun Gothic"/>
                <a:cs typeface="Malgun Gothic"/>
              </a:rPr>
              <a:t>-았/♘/였어요</a:t>
            </a:r>
            <a:endParaRPr sz="1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endParaRPr sz="1450">
              <a:latin typeface="Malgun Gothic"/>
              <a:cs typeface="Malgun Gothic"/>
            </a:endParaRPr>
          </a:p>
          <a:p>
            <a:pPr marL="153035">
              <a:lnSpc>
                <a:spcPct val="100000"/>
              </a:lnSpc>
              <a:spcBef>
                <a:spcPts val="5"/>
              </a:spcBef>
            </a:pP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these cases,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EC008C"/>
                </a:solidFill>
                <a:latin typeface="Malgun Gothic"/>
                <a:cs typeface="Malgun Gothic"/>
              </a:rPr>
              <a:t>르 </a:t>
            </a:r>
            <a:r>
              <a:rPr sz="1600" b="1" spc="-5" dirty="0">
                <a:solidFill>
                  <a:srgbClr val="EC008C"/>
                </a:solidFill>
                <a:latin typeface="Malgun Gothic"/>
                <a:cs typeface="Malgun Gothic"/>
              </a:rPr>
              <a:t>is</a:t>
            </a:r>
            <a:r>
              <a:rPr sz="1600" b="1" spc="-1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EC008C"/>
                </a:solidFill>
                <a:latin typeface="Malgun Gothic"/>
                <a:cs typeface="Malgun Gothic"/>
              </a:rPr>
              <a:t>changed to</a:t>
            </a:r>
            <a:r>
              <a:rPr sz="1600" b="1" dirty="0">
                <a:solidFill>
                  <a:srgbClr val="EC008C"/>
                </a:solidFill>
                <a:latin typeface="Malgun Gothic"/>
                <a:cs typeface="Malgun Gothic"/>
              </a:rPr>
              <a:t> ㄹ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and placed at the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 end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15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the 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previous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vowel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and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add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EC008C"/>
                </a:solidFill>
                <a:latin typeface="Malgun Gothic"/>
                <a:cs typeface="Malgun Gothic"/>
              </a:rPr>
              <a:t>ONE</a:t>
            </a:r>
            <a:endParaRPr sz="1600">
              <a:latin typeface="Malgun Gothic"/>
              <a:cs typeface="Malgun Gothic"/>
            </a:endParaRPr>
          </a:p>
          <a:p>
            <a:pPr marL="153035">
              <a:lnSpc>
                <a:spcPct val="100000"/>
              </a:lnSpc>
              <a:spcBef>
                <a:spcPts val="580"/>
              </a:spcBef>
            </a:pPr>
            <a:r>
              <a:rPr sz="1600" b="1" spc="-5" dirty="0">
                <a:solidFill>
                  <a:srgbClr val="EC008C"/>
                </a:solidFill>
                <a:latin typeface="Malgun Gothic"/>
                <a:cs typeface="Malgun Gothic"/>
              </a:rPr>
              <a:t>MOR</a:t>
            </a:r>
            <a:r>
              <a:rPr sz="1600" b="1" dirty="0">
                <a:solidFill>
                  <a:srgbClr val="EC008C"/>
                </a:solidFill>
                <a:latin typeface="Malgun Gothic"/>
                <a:cs typeface="Malgun Gothic"/>
              </a:rPr>
              <a:t>E</a:t>
            </a:r>
            <a:r>
              <a:rPr sz="1600" b="1" spc="-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EC008C"/>
                </a:solidFill>
                <a:latin typeface="Malgun Gothic"/>
                <a:cs typeface="Malgun Gothic"/>
              </a:rPr>
              <a:t>ㄹ</a:t>
            </a:r>
            <a:r>
              <a:rPr sz="1600" b="1" spc="-21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befo</a:t>
            </a:r>
            <a:r>
              <a:rPr sz="1000" spc="-15" dirty="0">
                <a:solidFill>
                  <a:srgbClr val="231F20"/>
                </a:solidFill>
                <a:latin typeface="Malgun Gothic"/>
                <a:cs typeface="Malgun Gothic"/>
              </a:rPr>
              <a:t>r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e the 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v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er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b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ending.</a:t>
            </a:r>
            <a:endParaRPr sz="1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</a:pPr>
            <a:endParaRPr sz="1100">
              <a:latin typeface="Malgun Gothic"/>
              <a:cs typeface="Malgun Gothic"/>
            </a:endParaRPr>
          </a:p>
          <a:p>
            <a:pPr marL="153035" marR="262255">
              <a:lnSpc>
                <a:spcPct val="130200"/>
              </a:lnSpc>
              <a:spcBef>
                <a:spcPts val="5"/>
              </a:spcBef>
            </a:pPr>
            <a:r>
              <a:rPr sz="1600" b="1" spc="-5" dirty="0">
                <a:solidFill>
                  <a:srgbClr val="00AEEF"/>
                </a:solidFill>
                <a:latin typeface="Malgun Gothic"/>
                <a:cs typeface="Malgun Gothic"/>
              </a:rPr>
              <a:t>Even if the verb</a:t>
            </a:r>
            <a:r>
              <a:rPr sz="1600" b="1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00AEEF"/>
                </a:solidFill>
                <a:latin typeface="Malgun Gothic"/>
                <a:cs typeface="Malgun Gothic"/>
              </a:rPr>
              <a:t>stem</a:t>
            </a:r>
            <a:r>
              <a:rPr sz="1600" b="1" dirty="0">
                <a:solidFill>
                  <a:srgbClr val="00AEEF"/>
                </a:solidFill>
                <a:latin typeface="Malgun Gothic"/>
                <a:cs typeface="Malgun Gothic"/>
              </a:rPr>
              <a:t> ends </a:t>
            </a:r>
            <a:r>
              <a:rPr sz="1600" b="1" spc="-5" dirty="0">
                <a:solidFill>
                  <a:srgbClr val="00AEEF"/>
                </a:solidFill>
                <a:latin typeface="Malgun Gothic"/>
                <a:cs typeface="Malgun Gothic"/>
              </a:rPr>
              <a:t>with </a:t>
            </a:r>
            <a:r>
              <a:rPr sz="1600" b="1" dirty="0">
                <a:solidFill>
                  <a:srgbClr val="00AEEF"/>
                </a:solidFill>
                <a:latin typeface="Malgun Gothic"/>
                <a:cs typeface="Malgun Gothic"/>
              </a:rPr>
              <a:t>-르 </a:t>
            </a:r>
            <a:r>
              <a:rPr sz="1600" b="1" spc="-5" dirty="0">
                <a:solidFill>
                  <a:srgbClr val="00AEEF"/>
                </a:solidFill>
                <a:latin typeface="Malgun Gothic"/>
                <a:cs typeface="Malgun Gothic"/>
              </a:rPr>
              <a:t>[reu],</a:t>
            </a:r>
            <a:r>
              <a:rPr sz="1600" b="1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00AEEF"/>
                </a:solidFill>
                <a:latin typeface="Malgun Gothic"/>
                <a:cs typeface="Malgun Gothic"/>
              </a:rPr>
              <a:t>if it is then followed</a:t>
            </a:r>
            <a:r>
              <a:rPr sz="1600" b="1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00AEEF"/>
                </a:solidFill>
                <a:latin typeface="Malgun Gothic"/>
                <a:cs typeface="Malgun Gothic"/>
              </a:rPr>
              <a:t>by </a:t>
            </a:r>
            <a:r>
              <a:rPr sz="1600" b="1" spc="-550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00AEEF"/>
                </a:solidFill>
                <a:latin typeface="Malgun Gothic"/>
                <a:cs typeface="Malgun Gothic"/>
              </a:rPr>
              <a:t>other</a:t>
            </a:r>
            <a:r>
              <a:rPr sz="1600" b="1" spc="-10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00AEEF"/>
                </a:solidFill>
                <a:latin typeface="Malgun Gothic"/>
                <a:cs typeface="Malgun Gothic"/>
              </a:rPr>
              <a:t>endings</a:t>
            </a:r>
            <a:r>
              <a:rPr sz="1600" b="1" spc="-10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00AEEF"/>
                </a:solidFill>
                <a:latin typeface="Malgun Gothic"/>
                <a:cs typeface="Malgun Gothic"/>
              </a:rPr>
              <a:t>such</a:t>
            </a:r>
            <a:r>
              <a:rPr sz="1600" b="1" spc="-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00AEEF"/>
                </a:solidFill>
                <a:latin typeface="Malgun Gothic"/>
                <a:cs typeface="Malgun Gothic"/>
              </a:rPr>
              <a:t>as</a:t>
            </a:r>
            <a:r>
              <a:rPr sz="1600" b="1" spc="-10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00AEEF"/>
                </a:solidFill>
                <a:latin typeface="Malgun Gothic"/>
                <a:cs typeface="Malgun Gothic"/>
              </a:rPr>
              <a:t>-아/어/여고,</a:t>
            </a:r>
            <a:r>
              <a:rPr sz="1600" b="1" spc="-10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00AEEF"/>
                </a:solidFill>
                <a:latin typeface="Malgun Gothic"/>
                <a:cs typeface="Malgun Gothic"/>
              </a:rPr>
              <a:t>-는데,</a:t>
            </a:r>
            <a:r>
              <a:rPr sz="1600" b="1" spc="-5" dirty="0">
                <a:solidFill>
                  <a:srgbClr val="00AEEF"/>
                </a:solidFill>
                <a:latin typeface="Malgun Gothic"/>
                <a:cs typeface="Malgun Gothic"/>
              </a:rPr>
              <a:t> etc,</a:t>
            </a:r>
            <a:r>
              <a:rPr sz="1600" b="1" spc="-1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00AEEF"/>
                </a:solidFill>
                <a:latin typeface="Malgun Gothic"/>
                <a:cs typeface="Malgun Gothic"/>
              </a:rPr>
              <a:t>-르</a:t>
            </a:r>
            <a:r>
              <a:rPr sz="1600" b="1" spc="-10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00AEEF"/>
                </a:solidFill>
                <a:latin typeface="Malgun Gothic"/>
                <a:cs typeface="Malgun Gothic"/>
              </a:rPr>
              <a:t>stays</a:t>
            </a:r>
            <a:r>
              <a:rPr sz="1600" b="1" spc="-5" dirty="0">
                <a:solidFill>
                  <a:srgbClr val="00AEEF"/>
                </a:solidFill>
                <a:latin typeface="Malgun Gothic"/>
                <a:cs typeface="Malgun Gothic"/>
              </a:rPr>
              <a:t> the</a:t>
            </a:r>
            <a:r>
              <a:rPr sz="1600" b="1" spc="-1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00AEEF"/>
                </a:solidFill>
                <a:latin typeface="Malgun Gothic"/>
                <a:cs typeface="Malgun Gothic"/>
              </a:rPr>
              <a:t>same.</a:t>
            </a:r>
            <a:endParaRPr sz="16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00">
              <a:latin typeface="Malgun Gothic"/>
              <a:cs typeface="Malgun Gothic"/>
            </a:endParaRPr>
          </a:p>
          <a:p>
            <a:pPr marL="153035">
              <a:lnSpc>
                <a:spcPct val="100000"/>
              </a:lnSpc>
            </a:pPr>
            <a:r>
              <a:rPr sz="1600" b="1" dirty="0">
                <a:solidFill>
                  <a:srgbClr val="EC008C"/>
                </a:solidFill>
                <a:latin typeface="Malgun Gothic"/>
                <a:cs typeface="Malgun Gothic"/>
              </a:rPr>
              <a:t>Examples</a:t>
            </a:r>
            <a:endParaRPr sz="1600">
              <a:latin typeface="Malgun Gothic"/>
              <a:cs typeface="Malgun Gothic"/>
            </a:endParaRPr>
          </a:p>
          <a:p>
            <a:pPr marL="153035">
              <a:lnSpc>
                <a:spcPct val="100000"/>
              </a:lnSpc>
              <a:spcBef>
                <a:spcPts val="680"/>
              </a:spcBef>
            </a:pP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고르다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[go-reu-da]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 to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choose,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 to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5" dirty="0">
                <a:solidFill>
                  <a:srgbClr val="231F20"/>
                </a:solidFill>
                <a:latin typeface="Malgun Gothic"/>
                <a:cs typeface="Malgun Gothic"/>
              </a:rPr>
              <a:t>pick,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 to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select</a:t>
            </a:r>
            <a:endParaRPr sz="1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80"/>
              </a:spcBef>
            </a:pPr>
            <a:endParaRPr sz="1500">
              <a:latin typeface="Malgun Gothic"/>
              <a:cs typeface="Malgun Gothic"/>
            </a:endParaRPr>
          </a:p>
          <a:p>
            <a:pPr marL="153035">
              <a:lnSpc>
                <a:spcPct val="100000"/>
              </a:lnSpc>
            </a:pP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--&gt;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골라요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 [gol-la-yo]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5" dirty="0">
                <a:solidFill>
                  <a:srgbClr val="231F20"/>
                </a:solidFill>
                <a:latin typeface="Malgun Gothic"/>
                <a:cs typeface="Malgun Gothic"/>
              </a:rPr>
              <a:t>pick.</a:t>
            </a:r>
            <a:endParaRPr sz="1000">
              <a:latin typeface="Malgun Gothic"/>
              <a:cs typeface="Malgun Gothic"/>
            </a:endParaRPr>
          </a:p>
          <a:p>
            <a:pPr marL="153035">
              <a:lnSpc>
                <a:spcPct val="100000"/>
              </a:lnSpc>
              <a:spcBef>
                <a:spcPts val="800"/>
              </a:spcBef>
            </a:pP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--&gt;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골라서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[gol-la-seo]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pick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then;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because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pick</a:t>
            </a:r>
            <a:endParaRPr sz="1000">
              <a:latin typeface="Malgun Gothic"/>
              <a:cs typeface="Malgun Gothic"/>
            </a:endParaRPr>
          </a:p>
          <a:p>
            <a:pPr marL="153035">
              <a:lnSpc>
                <a:spcPct val="100000"/>
              </a:lnSpc>
              <a:spcBef>
                <a:spcPts val="800"/>
              </a:spcBef>
            </a:pP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--&gt;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골랐어요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[gol-la-sseo-yo]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= I 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picked.</a:t>
            </a:r>
            <a:endParaRPr sz="1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endParaRPr sz="1450">
              <a:latin typeface="Malgun Gothic"/>
              <a:cs typeface="Malgun Gothic"/>
            </a:endParaRPr>
          </a:p>
          <a:p>
            <a:pPr marL="153035">
              <a:lnSpc>
                <a:spcPct val="100000"/>
              </a:lnSpc>
            </a:pPr>
            <a:r>
              <a:rPr sz="1600" b="1" dirty="0">
                <a:solidFill>
                  <a:srgbClr val="EC008C"/>
                </a:solidFill>
                <a:latin typeface="Malgun Gothic"/>
                <a:cs typeface="Malgun Gothic"/>
              </a:rPr>
              <a:t>Sample</a:t>
            </a:r>
            <a:r>
              <a:rPr sz="1600" b="1" spc="-3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EC008C"/>
                </a:solidFill>
                <a:latin typeface="Malgun Gothic"/>
                <a:cs typeface="Malgun Gothic"/>
              </a:rPr>
              <a:t>Sentences</a:t>
            </a:r>
            <a:endParaRPr sz="1600">
              <a:latin typeface="Malgun Gothic"/>
              <a:cs typeface="Malgun Gothic"/>
            </a:endParaRPr>
          </a:p>
          <a:p>
            <a:pPr marL="295275" indent="-142875">
              <a:lnSpc>
                <a:spcPct val="100000"/>
              </a:lnSpc>
              <a:spcBef>
                <a:spcPts val="680"/>
              </a:spcBef>
              <a:buAutoNum type="arabicPeriod"/>
              <a:tabLst>
                <a:tab pos="295910" algn="l"/>
              </a:tabLst>
            </a:pP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뭐</a:t>
            </a:r>
            <a:r>
              <a:rPr sz="1000" spc="-5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골랐어요?</a:t>
            </a:r>
            <a:endParaRPr sz="1000">
              <a:latin typeface="Malgun Gothic"/>
              <a:cs typeface="Malgun Gothic"/>
            </a:endParaRPr>
          </a:p>
          <a:p>
            <a:pPr marL="153035">
              <a:lnSpc>
                <a:spcPct val="100000"/>
              </a:lnSpc>
              <a:spcBef>
                <a:spcPts val="800"/>
              </a:spcBef>
            </a:pP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[mwo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 gol-la-sseo-yo?]</a:t>
            </a:r>
            <a:endParaRPr sz="1000">
              <a:latin typeface="Malgun Gothic"/>
              <a:cs typeface="Malgun Gothic"/>
            </a:endParaRPr>
          </a:p>
          <a:p>
            <a:pPr marL="153035">
              <a:lnSpc>
                <a:spcPct val="100000"/>
              </a:lnSpc>
              <a:spcBef>
                <a:spcPts val="800"/>
              </a:spcBef>
            </a:pP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0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What</a:t>
            </a:r>
            <a:r>
              <a:rPr sz="10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did</a:t>
            </a:r>
            <a:r>
              <a:rPr sz="10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0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choose?</a:t>
            </a:r>
            <a:endParaRPr sz="1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100">
              <a:latin typeface="Malgun Gothic"/>
              <a:cs typeface="Malgun Gothic"/>
            </a:endParaRPr>
          </a:p>
          <a:p>
            <a:pPr marL="153035" marR="5552440">
              <a:lnSpc>
                <a:spcPct val="166700"/>
              </a:lnSpc>
              <a:buAutoNum type="arabicPeriod" startAt="2"/>
              <a:tabLst>
                <a:tab pos="295910" algn="l"/>
              </a:tabLst>
            </a:pP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저도      몰라요. </a:t>
            </a:r>
            <a:r>
              <a:rPr sz="1000" spc="-3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[</a:t>
            </a:r>
            <a:r>
              <a:rPr sz="1000" spc="-229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jeo-d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o mol-la-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yo.]</a:t>
            </a:r>
            <a:endParaRPr sz="1000">
              <a:latin typeface="Malgun Gothic"/>
              <a:cs typeface="Malgun Gothic"/>
            </a:endParaRPr>
          </a:p>
          <a:p>
            <a:pPr marL="153035">
              <a:lnSpc>
                <a:spcPct val="100000"/>
              </a:lnSpc>
              <a:spcBef>
                <a:spcPts val="800"/>
              </a:spcBef>
            </a:pP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0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sz="10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don’t</a:t>
            </a:r>
            <a:r>
              <a:rPr sz="10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know,</a:t>
            </a:r>
            <a:r>
              <a:rPr sz="10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Malgun Gothic"/>
                <a:cs typeface="Malgun Gothic"/>
              </a:rPr>
              <a:t>either.</a:t>
            </a:r>
            <a:endParaRPr sz="10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9"/>
            <a:ext cx="1494465" cy="58479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5" dirty="0"/>
              <a:t> </a:t>
            </a:r>
            <a:r>
              <a:rPr dirty="0"/>
              <a:t>PDF </a:t>
            </a:r>
            <a:r>
              <a:rPr spc="-5" dirty="0"/>
              <a:t>is to be used along with the MP3 audio </a:t>
            </a:r>
            <a:r>
              <a:rPr dirty="0"/>
              <a:t>lesson</a:t>
            </a:r>
            <a:r>
              <a:rPr spc="-5" dirty="0"/>
              <a:t> available at</a:t>
            </a:r>
            <a:r>
              <a:rPr spc="-10" dirty="0"/>
              <a:t> </a:t>
            </a:r>
            <a:r>
              <a:rPr spc="-15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 feel free </a:t>
            </a:r>
            <a:r>
              <a:rPr spc="-5" dirty="0"/>
              <a:t>to </a:t>
            </a:r>
            <a:r>
              <a:rPr dirty="0"/>
              <a:t>share </a:t>
            </a:r>
            <a:r>
              <a:rPr spc="-20" dirty="0"/>
              <a:t>TalkToMeInKorean’s </a:t>
            </a:r>
            <a:r>
              <a:rPr dirty="0"/>
              <a:t>free </a:t>
            </a:r>
            <a:r>
              <a:rPr spc="-5" dirty="0"/>
              <a:t>Korean </a:t>
            </a:r>
            <a:r>
              <a:rPr dirty="0"/>
              <a:t>lessons </a:t>
            </a:r>
            <a:r>
              <a:rPr spc="-5" dirty="0"/>
              <a:t>and </a:t>
            </a:r>
            <a:r>
              <a:rPr dirty="0"/>
              <a:t>PDF </a:t>
            </a:r>
            <a:r>
              <a:rPr spc="-15" dirty="0"/>
              <a:t>files </a:t>
            </a:r>
            <a:r>
              <a:rPr spc="-5" dirty="0"/>
              <a:t>with anybody who </a:t>
            </a:r>
            <a:r>
              <a:rPr spc="-260" dirty="0"/>
              <a:t> </a:t>
            </a:r>
            <a:r>
              <a:rPr spc="-5" dirty="0"/>
              <a:t>is</a:t>
            </a:r>
            <a:r>
              <a:rPr spc="-10" dirty="0"/>
              <a:t> </a:t>
            </a:r>
            <a:r>
              <a:rPr dirty="0"/>
              <a:t>studying </a:t>
            </a:r>
            <a:r>
              <a:rPr spc="-5" dirty="0"/>
              <a:t>Korean.</a:t>
            </a:r>
            <a:r>
              <a:rPr dirty="0"/>
              <a:t> </a:t>
            </a:r>
            <a:r>
              <a:rPr spc="-5" dirty="0"/>
              <a:t>If you have</a:t>
            </a:r>
            <a:r>
              <a:rPr spc="-10" dirty="0"/>
              <a:t> </a:t>
            </a:r>
            <a:r>
              <a:rPr spc="-5" dirty="0"/>
              <a:t>any questions </a:t>
            </a:r>
            <a:r>
              <a:rPr dirty="0"/>
              <a:t>or feedback, visit</a:t>
            </a:r>
            <a:r>
              <a:rPr spc="-15" dirty="0"/>
              <a:t> TalkToMeInKorean.com.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3"/>
            <a:ext cx="3903979" cy="53784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10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5" dirty="0">
                <a:solidFill>
                  <a:srgbClr val="231F20"/>
                </a:solidFill>
                <a:latin typeface="Trebuchet MS"/>
                <a:cs typeface="Trebuchet MS"/>
              </a:rPr>
              <a:t> 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5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8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3</a:t>
            </a:r>
            <a:r>
              <a:rPr sz="18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231F20"/>
                </a:solidFill>
                <a:latin typeface="Trebuchet MS"/>
                <a:cs typeface="Trebuchet MS"/>
              </a:rPr>
              <a:t>24</a:t>
            </a:r>
            <a:r>
              <a:rPr sz="18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8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231F20"/>
                </a:solidFill>
                <a:latin typeface="Trebuchet MS"/>
                <a:cs typeface="Trebuchet MS"/>
              </a:rPr>
              <a:t>WORD</a:t>
            </a:r>
            <a:r>
              <a:rPr sz="18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BUILDER</a:t>
            </a:r>
            <a:r>
              <a:rPr sz="18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1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8"/>
            <a:ext cx="1494465" cy="58479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67903" y="1524480"/>
            <a:ext cx="4671060" cy="271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4940" indent="-142875">
              <a:lnSpc>
                <a:spcPct val="100000"/>
              </a:lnSpc>
              <a:spcBef>
                <a:spcPts val="100"/>
              </a:spcBef>
              <a:buAutoNum type="arabicPeriod" startAt="3"/>
              <a:tabLst>
                <a:tab pos="155575" algn="l"/>
              </a:tabLst>
            </a:pP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비행기는</a:t>
            </a:r>
            <a:r>
              <a:rPr sz="10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빨라서</a:t>
            </a:r>
            <a:r>
              <a:rPr sz="10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좋아요.</a:t>
            </a:r>
            <a:endParaRPr sz="10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[bi-haeng-gi-neun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ppal-la-seo 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jo-a-yo.]</a:t>
            </a:r>
            <a:endParaRPr sz="10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Planes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 good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because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they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fast.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/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like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airplanes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because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they 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 fast.</a:t>
            </a:r>
            <a:endParaRPr sz="1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5"/>
              </a:spcBef>
            </a:pPr>
            <a:endParaRPr sz="1500">
              <a:latin typeface="Malgun Gothic"/>
              <a:cs typeface="Malgun Gothic"/>
            </a:endParaRPr>
          </a:p>
          <a:p>
            <a:pPr marL="154940" indent="-142875">
              <a:lnSpc>
                <a:spcPct val="100000"/>
              </a:lnSpc>
              <a:spcBef>
                <a:spcPts val="5"/>
              </a:spcBef>
              <a:buAutoNum type="arabicPeriod" startAt="4"/>
              <a:tabLst>
                <a:tab pos="155575" algn="l"/>
              </a:tabLst>
            </a:pP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누가</a:t>
            </a:r>
            <a:r>
              <a:rPr sz="10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케잌</a:t>
            </a:r>
            <a:r>
              <a:rPr sz="10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잘랐어요?</a:t>
            </a:r>
            <a:endParaRPr sz="10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[nu-ga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 ke-ik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jal-la-sseo-yo?]</a:t>
            </a:r>
            <a:endParaRPr sz="10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0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Who</a:t>
            </a:r>
            <a:r>
              <a:rPr sz="10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cut</a:t>
            </a:r>
            <a:r>
              <a:rPr sz="10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0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cake?</a:t>
            </a:r>
            <a:endParaRPr sz="1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5"/>
              </a:spcBef>
            </a:pPr>
            <a:endParaRPr sz="1500">
              <a:latin typeface="Malgun Gothic"/>
              <a:cs typeface="Malgun Gothic"/>
            </a:endParaRPr>
          </a:p>
          <a:p>
            <a:pPr marL="154940" indent="-142875">
              <a:lnSpc>
                <a:spcPct val="100000"/>
              </a:lnSpc>
              <a:spcBef>
                <a:spcPts val="5"/>
              </a:spcBef>
              <a:buAutoNum type="arabicPeriod" startAt="5"/>
              <a:tabLst>
                <a:tab pos="155575" algn="l"/>
              </a:tabLst>
            </a:pP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토끼를</a:t>
            </a:r>
            <a:r>
              <a:rPr sz="10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5년</a:t>
            </a:r>
            <a:r>
              <a:rPr sz="10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동안</a:t>
            </a:r>
            <a:r>
              <a:rPr sz="10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길렀어요.</a:t>
            </a:r>
            <a:endParaRPr sz="10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[to-kki-reul</a:t>
            </a:r>
            <a:r>
              <a:rPr sz="10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o-nyeon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dong-an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gil-leo-sseo-yo.]</a:t>
            </a:r>
            <a:endParaRPr sz="10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had a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rabbit as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a pet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 for 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five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 years.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/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I 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grew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a rabbit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 for five years.</a:t>
            </a:r>
            <a:endParaRPr sz="1000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5" dirty="0"/>
              <a:t> </a:t>
            </a:r>
            <a:r>
              <a:rPr dirty="0"/>
              <a:t>PDF </a:t>
            </a:r>
            <a:r>
              <a:rPr spc="-5" dirty="0"/>
              <a:t>is to be used along with the MP3 audio </a:t>
            </a:r>
            <a:r>
              <a:rPr dirty="0"/>
              <a:t>lesson</a:t>
            </a:r>
            <a:r>
              <a:rPr spc="-5" dirty="0"/>
              <a:t> available at</a:t>
            </a:r>
            <a:r>
              <a:rPr spc="-10" dirty="0"/>
              <a:t> </a:t>
            </a:r>
            <a:r>
              <a:rPr spc="-15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 feel free </a:t>
            </a:r>
            <a:r>
              <a:rPr spc="-5" dirty="0"/>
              <a:t>to </a:t>
            </a:r>
            <a:r>
              <a:rPr dirty="0"/>
              <a:t>share </a:t>
            </a:r>
            <a:r>
              <a:rPr spc="-20" dirty="0"/>
              <a:t>TalkToMeInKorean’s </a:t>
            </a:r>
            <a:r>
              <a:rPr dirty="0"/>
              <a:t>free </a:t>
            </a:r>
            <a:r>
              <a:rPr spc="-5" dirty="0"/>
              <a:t>Korean </a:t>
            </a:r>
            <a:r>
              <a:rPr dirty="0"/>
              <a:t>lessons </a:t>
            </a:r>
            <a:r>
              <a:rPr spc="-5" dirty="0"/>
              <a:t>and </a:t>
            </a:r>
            <a:r>
              <a:rPr dirty="0"/>
              <a:t>PDF </a:t>
            </a:r>
            <a:r>
              <a:rPr spc="-15" dirty="0"/>
              <a:t>files </a:t>
            </a:r>
            <a:r>
              <a:rPr spc="-5" dirty="0"/>
              <a:t>with anybody who </a:t>
            </a:r>
            <a:r>
              <a:rPr spc="-260" dirty="0"/>
              <a:t> </a:t>
            </a:r>
            <a:r>
              <a:rPr spc="-5" dirty="0"/>
              <a:t>is</a:t>
            </a:r>
            <a:r>
              <a:rPr spc="-10" dirty="0"/>
              <a:t> </a:t>
            </a:r>
            <a:r>
              <a:rPr dirty="0"/>
              <a:t>studying </a:t>
            </a:r>
            <a:r>
              <a:rPr spc="-5" dirty="0"/>
              <a:t>Korean.</a:t>
            </a:r>
            <a:r>
              <a:rPr dirty="0"/>
              <a:t> </a:t>
            </a:r>
            <a:r>
              <a:rPr spc="-5" dirty="0"/>
              <a:t>If you have</a:t>
            </a:r>
            <a:r>
              <a:rPr spc="-10" dirty="0"/>
              <a:t> </a:t>
            </a:r>
            <a:r>
              <a:rPr spc="-5" dirty="0"/>
              <a:t>any questions </a:t>
            </a:r>
            <a:r>
              <a:rPr dirty="0"/>
              <a:t>or feedback, visit</a:t>
            </a:r>
            <a:r>
              <a:rPr spc="-15" dirty="0"/>
              <a:t> TalkToMeInKorean.com.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5"/>
            <a:ext cx="6862445" cy="860044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10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5" dirty="0">
                <a:solidFill>
                  <a:srgbClr val="231F20"/>
                </a:solidFill>
                <a:latin typeface="Trebuchet MS"/>
                <a:cs typeface="Trebuchet MS"/>
              </a:rPr>
              <a:t> 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5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3</a:t>
            </a:r>
            <a:r>
              <a:rPr sz="1800" spc="-3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231F20"/>
                </a:solidFill>
                <a:latin typeface="Trebuchet MS"/>
                <a:cs typeface="Trebuchet MS"/>
              </a:rPr>
              <a:t>25</a:t>
            </a:r>
            <a:endParaRPr sz="1800">
              <a:latin typeface="Trebuchet MS"/>
              <a:cs typeface="Trebuchet MS"/>
            </a:endParaRPr>
          </a:p>
          <a:p>
            <a:pPr marL="153035" marR="200025">
              <a:lnSpc>
                <a:spcPct val="135400"/>
              </a:lnSpc>
              <a:spcBef>
                <a:spcPts val="1510"/>
              </a:spcBef>
            </a:pP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In this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lesson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, 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w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e a</a:t>
            </a:r>
            <a:r>
              <a:rPr sz="1000" spc="-15" dirty="0">
                <a:solidFill>
                  <a:srgbClr val="231F20"/>
                </a:solidFill>
                <a:latin typeface="Malgun Gothic"/>
                <a:cs typeface="Malgun Gothic"/>
              </a:rPr>
              <a:t>r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e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goin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g 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t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o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loo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k at how 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t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o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us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e the 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v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er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b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endin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g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EC008C"/>
                </a:solidFill>
                <a:latin typeface="Malgun Gothic"/>
                <a:cs typeface="Malgun Gothic"/>
              </a:rPr>
              <a:t>-네요</a:t>
            </a:r>
            <a:r>
              <a:rPr sz="1600" b="1" spc="-21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[-ne-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y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o]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. </a:t>
            </a:r>
            <a:r>
              <a:rPr sz="1000" spc="-100" dirty="0">
                <a:solidFill>
                  <a:srgbClr val="231F20"/>
                </a:solidFill>
                <a:latin typeface="Malgun Gothic"/>
                <a:cs typeface="Malgun Gothic"/>
              </a:rPr>
              <a:t>Y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o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u might ha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v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e hea</a:t>
            </a:r>
            <a:r>
              <a:rPr sz="1000" spc="-15" dirty="0">
                <a:solidFill>
                  <a:srgbClr val="231F20"/>
                </a:solidFill>
                <a:latin typeface="Malgun Gothic"/>
                <a:cs typeface="Malgun Gothic"/>
              </a:rPr>
              <a:t>r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d this 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ending used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a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lot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everyday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conversational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Korean.</a:t>
            </a:r>
            <a:endParaRPr sz="1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</a:pPr>
            <a:endParaRPr sz="1100">
              <a:latin typeface="Malgun Gothic"/>
              <a:cs typeface="Malgun Gothic"/>
            </a:endParaRPr>
          </a:p>
          <a:p>
            <a:pPr marL="153035" marR="167640">
              <a:lnSpc>
                <a:spcPct val="166700"/>
              </a:lnSpc>
              <a:spcBef>
                <a:spcPts val="5"/>
              </a:spcBef>
            </a:pP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As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have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seen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so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Malgun Gothic"/>
                <a:cs typeface="Malgun Gothic"/>
              </a:rPr>
              <a:t>far,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there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many 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different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types </a:t>
            </a:r>
            <a:r>
              <a:rPr sz="1000" spc="-15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 verb</a:t>
            </a:r>
            <a:r>
              <a:rPr sz="10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endings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Korean.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They all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have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5" dirty="0">
                <a:solidFill>
                  <a:srgbClr val="231F20"/>
                </a:solidFill>
                <a:latin typeface="Malgun Gothic"/>
                <a:cs typeface="Malgun Gothic"/>
              </a:rPr>
              <a:t>very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specific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rules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and this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one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no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exception.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If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change a plain 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sentence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into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this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-네요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form,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indicate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that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are </a:t>
            </a:r>
            <a:r>
              <a:rPr sz="1000" spc="-3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expressing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 your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impression,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thought,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or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surprise.</a:t>
            </a:r>
            <a:endParaRPr sz="1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sz="1450">
              <a:latin typeface="Malgun Gothic"/>
              <a:cs typeface="Malgun Gothic"/>
            </a:endParaRPr>
          </a:p>
          <a:p>
            <a:pPr marL="153035">
              <a:lnSpc>
                <a:spcPct val="100000"/>
              </a:lnSpc>
              <a:spcBef>
                <a:spcPts val="5"/>
              </a:spcBef>
            </a:pPr>
            <a:r>
              <a:rPr sz="1600" b="1" spc="-5" dirty="0">
                <a:solidFill>
                  <a:srgbClr val="00AEEF"/>
                </a:solidFill>
                <a:latin typeface="Malgun Gothic"/>
                <a:cs typeface="Malgun Gothic"/>
              </a:rPr>
              <a:t>For</a:t>
            </a:r>
            <a:r>
              <a:rPr sz="1600" b="1" spc="-5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00AEEF"/>
                </a:solidFill>
                <a:latin typeface="Malgun Gothic"/>
                <a:cs typeface="Malgun Gothic"/>
              </a:rPr>
              <a:t>example</a:t>
            </a:r>
            <a:endParaRPr sz="1600">
              <a:latin typeface="Malgun Gothic"/>
              <a:cs typeface="Malgun Gothic"/>
            </a:endParaRPr>
          </a:p>
          <a:p>
            <a:pPr marL="153035" marR="5080" algn="just">
              <a:lnSpc>
                <a:spcPts val="2000"/>
              </a:lnSpc>
              <a:spcBef>
                <a:spcPts val="80"/>
              </a:spcBef>
            </a:pP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if you just say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“맛있어요” about a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dish, it just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means that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it is delicious. But if 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you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say 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“맛있네요”,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the 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sentence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can </a:t>
            </a:r>
            <a:r>
              <a:rPr sz="10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show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that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you are 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impressed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or surprised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by the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taste.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While “맛있어요” can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do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the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same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thing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when said with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the </a:t>
            </a:r>
            <a:r>
              <a:rPr sz="1000" spc="-3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right 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intonation,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it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cannot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convey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the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same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nuance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when it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written.</a:t>
            </a:r>
            <a:endParaRPr sz="1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350">
              <a:latin typeface="Malgun Gothic"/>
              <a:cs typeface="Malgun Gothic"/>
            </a:endParaRPr>
          </a:p>
          <a:p>
            <a:pPr marL="153035">
              <a:lnSpc>
                <a:spcPct val="100000"/>
              </a:lnSpc>
            </a:pPr>
            <a:r>
              <a:rPr sz="1600" b="1" spc="-10" dirty="0">
                <a:solidFill>
                  <a:srgbClr val="00AEEF"/>
                </a:solidFill>
                <a:latin typeface="Malgun Gothic"/>
                <a:cs typeface="Malgun Gothic"/>
              </a:rPr>
              <a:t>Structure:</a:t>
            </a:r>
            <a:endParaRPr sz="1600">
              <a:latin typeface="Malgun Gothic"/>
              <a:cs typeface="Malgun Gothic"/>
            </a:endParaRPr>
          </a:p>
          <a:p>
            <a:pPr marL="153035">
              <a:lnSpc>
                <a:spcPct val="100000"/>
              </a:lnSpc>
              <a:spcBef>
                <a:spcPts val="680"/>
              </a:spcBef>
            </a:pP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conjugation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 is </a:t>
            </a:r>
            <a:r>
              <a:rPr sz="1000" spc="5" dirty="0">
                <a:solidFill>
                  <a:srgbClr val="231F20"/>
                </a:solidFill>
                <a:latin typeface="Malgun Gothic"/>
                <a:cs typeface="Malgun Gothic"/>
              </a:rPr>
              <a:t>very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 simple.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Just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add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 -네요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after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 verb 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stem.</a:t>
            </a:r>
            <a:endParaRPr sz="1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endParaRPr sz="1450">
              <a:latin typeface="Malgun Gothic"/>
              <a:cs typeface="Malgun Gothic"/>
            </a:endParaRPr>
          </a:p>
          <a:p>
            <a:pPr marL="153035">
              <a:lnSpc>
                <a:spcPct val="100000"/>
              </a:lnSpc>
            </a:pPr>
            <a:r>
              <a:rPr sz="1600" b="1" dirty="0">
                <a:solidFill>
                  <a:srgbClr val="EC008C"/>
                </a:solidFill>
                <a:latin typeface="Malgun Gothic"/>
                <a:cs typeface="Malgun Gothic"/>
              </a:rPr>
              <a:t>Examples</a:t>
            </a:r>
            <a:endParaRPr sz="1600">
              <a:latin typeface="Malgun Gothic"/>
              <a:cs typeface="Malgun Gothic"/>
            </a:endParaRPr>
          </a:p>
          <a:p>
            <a:pPr marL="153035">
              <a:lnSpc>
                <a:spcPct val="100000"/>
              </a:lnSpc>
              <a:spcBef>
                <a:spcPts val="680"/>
              </a:spcBef>
            </a:pP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1.</a:t>
            </a:r>
            <a:endParaRPr sz="1000">
              <a:latin typeface="Malgun Gothic"/>
              <a:cs typeface="Malgun Gothic"/>
            </a:endParaRPr>
          </a:p>
          <a:p>
            <a:pPr marL="153035">
              <a:lnSpc>
                <a:spcPct val="100000"/>
              </a:lnSpc>
              <a:spcBef>
                <a:spcPts val="800"/>
              </a:spcBef>
            </a:pP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크다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[keu-da]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 to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be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big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 (verb 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stem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크)</a:t>
            </a:r>
            <a:endParaRPr sz="1000">
              <a:latin typeface="Malgun Gothic"/>
              <a:cs typeface="Malgun Gothic"/>
            </a:endParaRPr>
          </a:p>
          <a:p>
            <a:pPr marL="249554" indent="-97155">
              <a:lnSpc>
                <a:spcPct val="100000"/>
              </a:lnSpc>
              <a:spcBef>
                <a:spcPts val="800"/>
              </a:spcBef>
              <a:buChar char="-"/>
              <a:tabLst>
                <a:tab pos="250190" algn="l"/>
              </a:tabLst>
            </a:pP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크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어요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커요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Malgun Gothic"/>
                <a:cs typeface="Malgun Gothic"/>
              </a:rPr>
              <a:t>It’s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big.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(Plain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fact)</a:t>
            </a:r>
            <a:endParaRPr sz="1000">
              <a:latin typeface="Malgun Gothic"/>
              <a:cs typeface="Malgun Gothic"/>
            </a:endParaRPr>
          </a:p>
          <a:p>
            <a:pPr marL="249554" indent="-97155">
              <a:lnSpc>
                <a:spcPct val="100000"/>
              </a:lnSpc>
              <a:spcBef>
                <a:spcPts val="800"/>
              </a:spcBef>
              <a:buChar char="-"/>
              <a:tabLst>
                <a:tab pos="250190" algn="l"/>
              </a:tabLst>
            </a:pP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크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+ 네요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= 크네요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= (I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 see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that)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 it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is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big. /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(Oh, I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didn’t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know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it was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big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but)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it is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big.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(Showing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surprise)</a:t>
            </a:r>
            <a:endParaRPr sz="1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80"/>
              </a:spcBef>
              <a:buClr>
                <a:srgbClr val="231F20"/>
              </a:buClr>
              <a:buFont typeface="Malgun Gothic"/>
              <a:buChar char="-"/>
            </a:pPr>
            <a:endParaRPr sz="1500">
              <a:latin typeface="Malgun Gothic"/>
              <a:cs typeface="Malgun Gothic"/>
            </a:endParaRPr>
          </a:p>
          <a:p>
            <a:pPr marL="153035">
              <a:lnSpc>
                <a:spcPct val="100000"/>
              </a:lnSpc>
            </a:pP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2.</a:t>
            </a:r>
            <a:endParaRPr sz="1000">
              <a:latin typeface="Malgun Gothic"/>
              <a:cs typeface="Malgun Gothic"/>
            </a:endParaRPr>
          </a:p>
          <a:p>
            <a:pPr marL="153035">
              <a:lnSpc>
                <a:spcPct val="100000"/>
              </a:lnSpc>
              <a:spcBef>
                <a:spcPts val="800"/>
              </a:spcBef>
            </a:pP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잘 어울리다 [</a:t>
            </a:r>
            <a:r>
              <a:rPr sz="1000" spc="-229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ja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l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eo-ul-li-da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] = 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t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o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sui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t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someon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e 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w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ell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, 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t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o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g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o 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w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el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l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wit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h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 someone</a:t>
            </a:r>
            <a:endParaRPr sz="1000">
              <a:latin typeface="Malgun Gothic"/>
              <a:cs typeface="Malgun Gothic"/>
            </a:endParaRPr>
          </a:p>
          <a:p>
            <a:pPr marL="249554" indent="-97155">
              <a:lnSpc>
                <a:spcPct val="100000"/>
              </a:lnSpc>
              <a:spcBef>
                <a:spcPts val="800"/>
              </a:spcBef>
              <a:buChar char="-"/>
              <a:tabLst>
                <a:tab pos="250190" algn="l"/>
              </a:tabLst>
            </a:pP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잘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어울리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어요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잘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어울려요.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It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 looks good on 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you.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(Plain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 fact)</a:t>
            </a:r>
            <a:endParaRPr sz="1000">
              <a:latin typeface="Malgun Gothic"/>
              <a:cs typeface="Malgun Gothic"/>
            </a:endParaRPr>
          </a:p>
          <a:p>
            <a:pPr marL="249554" indent="-97155">
              <a:lnSpc>
                <a:spcPct val="100000"/>
              </a:lnSpc>
              <a:spcBef>
                <a:spcPts val="800"/>
              </a:spcBef>
              <a:buChar char="-"/>
              <a:tabLst>
                <a:tab pos="250190" algn="l"/>
              </a:tabLst>
            </a:pP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잘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어울리 + 네요 = 잘 어울리네요.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=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Oh!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I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find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that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it looks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good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on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you.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(Showing 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impression)</a:t>
            </a:r>
            <a:endParaRPr sz="1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80"/>
              </a:spcBef>
              <a:buClr>
                <a:srgbClr val="231F20"/>
              </a:buClr>
              <a:buFont typeface="Malgun Gothic"/>
              <a:buChar char="-"/>
            </a:pPr>
            <a:endParaRPr sz="1500">
              <a:latin typeface="Malgun Gothic"/>
              <a:cs typeface="Malgun Gothic"/>
            </a:endParaRPr>
          </a:p>
          <a:p>
            <a:pPr marL="153035">
              <a:lnSpc>
                <a:spcPct val="100000"/>
              </a:lnSpc>
            </a:pP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3.</a:t>
            </a:r>
            <a:endParaRPr sz="1000">
              <a:latin typeface="Malgun Gothic"/>
              <a:cs typeface="Malgun Gothic"/>
            </a:endParaRPr>
          </a:p>
          <a:p>
            <a:pPr marL="153035">
              <a:lnSpc>
                <a:spcPct val="100000"/>
              </a:lnSpc>
              <a:spcBef>
                <a:spcPts val="800"/>
              </a:spcBef>
            </a:pP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맞다</a:t>
            </a:r>
            <a:r>
              <a:rPr sz="10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[mat-da]</a:t>
            </a:r>
            <a:r>
              <a:rPr sz="10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0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0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be</a:t>
            </a:r>
            <a:r>
              <a:rPr sz="10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correct</a:t>
            </a:r>
            <a:endParaRPr sz="1000">
              <a:latin typeface="Malgun Gothic"/>
              <a:cs typeface="Malgun Gothic"/>
            </a:endParaRPr>
          </a:p>
          <a:p>
            <a:pPr marL="249554" indent="-97155">
              <a:lnSpc>
                <a:spcPct val="100000"/>
              </a:lnSpc>
              <a:spcBef>
                <a:spcPts val="800"/>
              </a:spcBef>
              <a:buChar char="-"/>
              <a:tabLst>
                <a:tab pos="250190" algn="l"/>
              </a:tabLst>
            </a:pP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맞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아요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맞아요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Malgun Gothic"/>
                <a:cs typeface="Malgun Gothic"/>
              </a:rPr>
              <a:t>It’s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 correct.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(Plain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fact)</a:t>
            </a:r>
            <a:endParaRPr sz="1000">
              <a:latin typeface="Malgun Gothic"/>
              <a:cs typeface="Malgun Gothic"/>
            </a:endParaRPr>
          </a:p>
          <a:p>
            <a:pPr marL="249554" indent="-97155">
              <a:lnSpc>
                <a:spcPct val="100000"/>
              </a:lnSpc>
              <a:spcBef>
                <a:spcPts val="800"/>
              </a:spcBef>
              <a:buChar char="-"/>
              <a:tabLst>
                <a:tab pos="250190" algn="l"/>
              </a:tabLst>
            </a:pP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맞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네요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= 맞네요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I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see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that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Malgun Gothic"/>
                <a:cs typeface="Malgun Gothic"/>
              </a:rPr>
              <a:t>it’s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correct!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(Finding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 out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a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 fact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for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 first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time.)</a:t>
            </a:r>
            <a:endParaRPr sz="10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9"/>
            <a:ext cx="1494465" cy="58479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5" dirty="0"/>
              <a:t> </a:t>
            </a:r>
            <a:r>
              <a:rPr dirty="0"/>
              <a:t>PDF </a:t>
            </a:r>
            <a:r>
              <a:rPr spc="-5" dirty="0"/>
              <a:t>is to be used along with the MP3 audio </a:t>
            </a:r>
            <a:r>
              <a:rPr dirty="0"/>
              <a:t>lesson</a:t>
            </a:r>
            <a:r>
              <a:rPr spc="-5" dirty="0"/>
              <a:t> available at</a:t>
            </a:r>
            <a:r>
              <a:rPr spc="-10" dirty="0"/>
              <a:t> </a:t>
            </a:r>
            <a:r>
              <a:rPr spc="-15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 feel free </a:t>
            </a:r>
            <a:r>
              <a:rPr spc="-5" dirty="0"/>
              <a:t>to </a:t>
            </a:r>
            <a:r>
              <a:rPr dirty="0"/>
              <a:t>share </a:t>
            </a:r>
            <a:r>
              <a:rPr spc="-20" dirty="0"/>
              <a:t>TalkToMeInKorean’s </a:t>
            </a:r>
            <a:r>
              <a:rPr dirty="0"/>
              <a:t>free </a:t>
            </a:r>
            <a:r>
              <a:rPr spc="-5" dirty="0"/>
              <a:t>Korean </a:t>
            </a:r>
            <a:r>
              <a:rPr dirty="0"/>
              <a:t>lessons </a:t>
            </a:r>
            <a:r>
              <a:rPr spc="-5" dirty="0"/>
              <a:t>and </a:t>
            </a:r>
            <a:r>
              <a:rPr dirty="0"/>
              <a:t>PDF </a:t>
            </a:r>
            <a:r>
              <a:rPr spc="-15" dirty="0"/>
              <a:t>files </a:t>
            </a:r>
            <a:r>
              <a:rPr spc="-5" dirty="0"/>
              <a:t>with anybody who </a:t>
            </a:r>
            <a:r>
              <a:rPr spc="-260" dirty="0"/>
              <a:t> </a:t>
            </a:r>
            <a:r>
              <a:rPr spc="-5" dirty="0"/>
              <a:t>is</a:t>
            </a:r>
            <a:r>
              <a:rPr spc="-10" dirty="0"/>
              <a:t> </a:t>
            </a:r>
            <a:r>
              <a:rPr dirty="0"/>
              <a:t>studying </a:t>
            </a:r>
            <a:r>
              <a:rPr spc="-5" dirty="0"/>
              <a:t>Korean.</a:t>
            </a:r>
            <a:r>
              <a:rPr dirty="0"/>
              <a:t> </a:t>
            </a:r>
            <a:r>
              <a:rPr spc="-5" dirty="0"/>
              <a:t>If you have</a:t>
            </a:r>
            <a:r>
              <a:rPr spc="-10" dirty="0"/>
              <a:t> </a:t>
            </a:r>
            <a:r>
              <a:rPr spc="-5" dirty="0"/>
              <a:t>any questions </a:t>
            </a:r>
            <a:r>
              <a:rPr dirty="0"/>
              <a:t>or feedback, visit</a:t>
            </a:r>
            <a:r>
              <a:rPr spc="-15" dirty="0"/>
              <a:t> TalkToMeInKorean.com.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3"/>
            <a:ext cx="6866255" cy="6722109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10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5" dirty="0">
                <a:solidFill>
                  <a:srgbClr val="231F20"/>
                </a:solidFill>
                <a:latin typeface="Trebuchet MS"/>
                <a:cs typeface="Trebuchet MS"/>
              </a:rPr>
              <a:t> 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5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10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3</a:t>
            </a:r>
            <a:r>
              <a:rPr sz="1800" spc="-3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3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231F20"/>
                </a:solidFill>
                <a:latin typeface="Trebuchet MS"/>
                <a:cs typeface="Trebuchet MS"/>
              </a:rPr>
              <a:t>25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450">
              <a:latin typeface="Trebuchet MS"/>
              <a:cs typeface="Trebuchet MS"/>
            </a:endParaRPr>
          </a:p>
          <a:p>
            <a:pPr marL="203200">
              <a:lnSpc>
                <a:spcPct val="100000"/>
              </a:lnSpc>
            </a:pPr>
            <a:r>
              <a:rPr sz="1600" b="1" dirty="0">
                <a:solidFill>
                  <a:srgbClr val="EC008C"/>
                </a:solidFill>
                <a:latin typeface="Malgun Gothic"/>
                <a:cs typeface="Malgun Gothic"/>
              </a:rPr>
              <a:t>Sample</a:t>
            </a:r>
            <a:r>
              <a:rPr sz="1600" b="1" spc="-6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EC008C"/>
                </a:solidFill>
                <a:latin typeface="Malgun Gothic"/>
                <a:cs typeface="Malgun Gothic"/>
              </a:rPr>
              <a:t>Sentences</a:t>
            </a:r>
            <a:endParaRPr sz="1600">
              <a:latin typeface="Malgun Gothic"/>
              <a:cs typeface="Malgun Gothic"/>
            </a:endParaRPr>
          </a:p>
          <a:p>
            <a:pPr marL="203200" marR="5678805">
              <a:lnSpc>
                <a:spcPts val="2000"/>
              </a:lnSpc>
              <a:spcBef>
                <a:spcPts val="80"/>
              </a:spcBef>
              <a:buAutoNum type="arabicPeriod"/>
              <a:tabLst>
                <a:tab pos="346710" algn="l"/>
              </a:tabLst>
            </a:pP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여기 있네요! </a:t>
            </a:r>
            <a:r>
              <a:rPr sz="10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[yeo-gi</a:t>
            </a:r>
            <a:r>
              <a:rPr sz="1000" spc="-5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15" dirty="0">
                <a:solidFill>
                  <a:srgbClr val="231F20"/>
                </a:solidFill>
                <a:latin typeface="Malgun Gothic"/>
                <a:cs typeface="Malgun Gothic"/>
              </a:rPr>
              <a:t>it-ne-yo!]</a:t>
            </a:r>
            <a:endParaRPr sz="1000">
              <a:latin typeface="Malgun Gothic"/>
              <a:cs typeface="Malgun Gothic"/>
            </a:endParaRPr>
          </a:p>
          <a:p>
            <a:pPr marL="203200">
              <a:lnSpc>
                <a:spcPct val="100000"/>
              </a:lnSpc>
              <a:spcBef>
                <a:spcPts val="600"/>
              </a:spcBef>
            </a:pP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0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Oh,</a:t>
            </a:r>
            <a:r>
              <a:rPr sz="10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here</a:t>
            </a:r>
            <a:r>
              <a:rPr sz="10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it</a:t>
            </a:r>
            <a:r>
              <a:rPr sz="10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is!</a:t>
            </a:r>
            <a:endParaRPr sz="1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80"/>
              </a:spcBef>
            </a:pPr>
            <a:endParaRPr sz="1500">
              <a:latin typeface="Malgun Gothic"/>
              <a:cs typeface="Malgun Gothic"/>
            </a:endParaRPr>
          </a:p>
          <a:p>
            <a:pPr marL="346075" indent="-143510">
              <a:lnSpc>
                <a:spcPct val="100000"/>
              </a:lnSpc>
              <a:buAutoNum type="arabicPeriod" startAt="2"/>
              <a:tabLst>
                <a:tab pos="346710" algn="l"/>
              </a:tabLst>
            </a:pP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이</a:t>
            </a:r>
            <a:r>
              <a:rPr sz="10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드라마</a:t>
            </a:r>
            <a:r>
              <a:rPr sz="10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재미있네요.</a:t>
            </a:r>
            <a:endParaRPr sz="1000">
              <a:latin typeface="Malgun Gothic"/>
              <a:cs typeface="Malgun Gothic"/>
            </a:endParaRPr>
          </a:p>
          <a:p>
            <a:pPr marL="203200">
              <a:lnSpc>
                <a:spcPct val="100000"/>
              </a:lnSpc>
              <a:spcBef>
                <a:spcPts val="800"/>
              </a:spcBef>
            </a:pP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[i</a:t>
            </a:r>
            <a:r>
              <a:rPr sz="10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deu-ra-ma</a:t>
            </a:r>
            <a:r>
              <a:rPr sz="10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jae-mi-it-ne-yo.]</a:t>
            </a:r>
            <a:endParaRPr sz="1000">
              <a:latin typeface="Malgun Gothic"/>
              <a:cs typeface="Malgun Gothic"/>
            </a:endParaRPr>
          </a:p>
          <a:p>
            <a:pPr marL="203200">
              <a:lnSpc>
                <a:spcPct val="100000"/>
              </a:lnSpc>
              <a:spcBef>
                <a:spcPts val="800"/>
              </a:spcBef>
            </a:pP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find</a:t>
            </a:r>
            <a:r>
              <a:rPr sz="10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this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drama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fun</a:t>
            </a:r>
            <a:r>
              <a:rPr sz="10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to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watch.</a:t>
            </a:r>
            <a:endParaRPr sz="1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100">
              <a:latin typeface="Malgun Gothic"/>
              <a:cs typeface="Malgun Gothic"/>
            </a:endParaRPr>
          </a:p>
          <a:p>
            <a:pPr marL="203200" marR="5080">
              <a:lnSpc>
                <a:spcPct val="166700"/>
              </a:lnSpc>
            </a:pP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**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If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you already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know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that this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 drama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is fun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 you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are telling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someone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else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the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fact,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need to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say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이 드라마 </a:t>
            </a:r>
            <a:r>
              <a:rPr sz="1000" spc="-3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재미있어요.</a:t>
            </a:r>
            <a:endParaRPr sz="1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80"/>
              </a:spcBef>
            </a:pPr>
            <a:endParaRPr sz="1500">
              <a:latin typeface="Malgun Gothic"/>
              <a:cs typeface="Malgun Gothic"/>
            </a:endParaRPr>
          </a:p>
          <a:p>
            <a:pPr marL="346075" indent="-143510">
              <a:lnSpc>
                <a:spcPct val="100000"/>
              </a:lnSpc>
              <a:buAutoNum type="arabicPeriod" startAt="3"/>
              <a:tabLst>
                <a:tab pos="346710" algn="l"/>
              </a:tabLst>
            </a:pP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별로</a:t>
            </a:r>
            <a:r>
              <a:rPr sz="10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안</a:t>
            </a:r>
            <a:r>
              <a:rPr sz="10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춥네요.</a:t>
            </a:r>
            <a:endParaRPr sz="1000">
              <a:latin typeface="Malgun Gothic"/>
              <a:cs typeface="Malgun Gothic"/>
            </a:endParaRPr>
          </a:p>
          <a:p>
            <a:pPr marL="203200">
              <a:lnSpc>
                <a:spcPct val="100000"/>
              </a:lnSpc>
              <a:spcBef>
                <a:spcPts val="800"/>
              </a:spcBef>
            </a:pP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[byeol-lo</a:t>
            </a:r>
            <a:r>
              <a:rPr sz="10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an</a:t>
            </a:r>
            <a:r>
              <a:rPr sz="10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chup-ne-yo.]</a:t>
            </a:r>
            <a:endParaRPr sz="1000">
              <a:latin typeface="Malgun Gothic"/>
              <a:cs typeface="Malgun Gothic"/>
            </a:endParaRPr>
          </a:p>
          <a:p>
            <a:pPr marL="203200">
              <a:lnSpc>
                <a:spcPct val="100000"/>
              </a:lnSpc>
              <a:spcBef>
                <a:spcPts val="800"/>
              </a:spcBef>
            </a:pP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0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Well,</a:t>
            </a:r>
            <a:r>
              <a:rPr sz="10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Malgun Gothic"/>
                <a:cs typeface="Malgun Gothic"/>
              </a:rPr>
              <a:t>it’s</a:t>
            </a:r>
            <a:r>
              <a:rPr sz="10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not</a:t>
            </a:r>
            <a:r>
              <a:rPr sz="10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that</a:t>
            </a:r>
            <a:r>
              <a:rPr sz="10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cold.</a:t>
            </a:r>
            <a:endParaRPr sz="1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80"/>
              </a:spcBef>
            </a:pPr>
            <a:endParaRPr sz="1500">
              <a:latin typeface="Malgun Gothic"/>
              <a:cs typeface="Malgun Gothic"/>
            </a:endParaRPr>
          </a:p>
          <a:p>
            <a:pPr marL="346075" indent="-143510">
              <a:lnSpc>
                <a:spcPct val="100000"/>
              </a:lnSpc>
              <a:buAutoNum type="arabicPeriod" startAt="4"/>
              <a:tabLst>
                <a:tab pos="346710" algn="l"/>
              </a:tabLst>
            </a:pP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아무도</a:t>
            </a:r>
            <a:r>
              <a:rPr sz="10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안</a:t>
            </a:r>
            <a:r>
              <a:rPr sz="10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왔네요.</a:t>
            </a:r>
            <a:endParaRPr sz="1000">
              <a:latin typeface="Malgun Gothic"/>
              <a:cs typeface="Malgun Gothic"/>
            </a:endParaRPr>
          </a:p>
          <a:p>
            <a:pPr marL="203200">
              <a:lnSpc>
                <a:spcPct val="100000"/>
              </a:lnSpc>
              <a:spcBef>
                <a:spcPts val="800"/>
              </a:spcBef>
            </a:pP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[a-mu-do</a:t>
            </a:r>
            <a:r>
              <a:rPr sz="10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an</a:t>
            </a:r>
            <a:r>
              <a:rPr sz="10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15" dirty="0">
                <a:solidFill>
                  <a:srgbClr val="231F20"/>
                </a:solidFill>
                <a:latin typeface="Malgun Gothic"/>
                <a:cs typeface="Malgun Gothic"/>
              </a:rPr>
              <a:t>wat-ne-yo.]</a:t>
            </a:r>
            <a:endParaRPr sz="1000">
              <a:latin typeface="Malgun Gothic"/>
              <a:cs typeface="Malgun Gothic"/>
            </a:endParaRPr>
          </a:p>
          <a:p>
            <a:pPr marL="203200">
              <a:lnSpc>
                <a:spcPct val="100000"/>
              </a:lnSpc>
              <a:spcBef>
                <a:spcPts val="800"/>
              </a:spcBef>
            </a:pP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0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Oh,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5" dirty="0">
                <a:solidFill>
                  <a:srgbClr val="231F20"/>
                </a:solidFill>
                <a:latin typeface="Malgun Gothic"/>
                <a:cs typeface="Malgun Gothic"/>
              </a:rPr>
              <a:t>look.</a:t>
            </a:r>
            <a:r>
              <a:rPr sz="10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Nobody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here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 yet.</a:t>
            </a:r>
            <a:endParaRPr sz="1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80"/>
              </a:spcBef>
            </a:pPr>
            <a:endParaRPr sz="1500">
              <a:latin typeface="Malgun Gothic"/>
              <a:cs typeface="Malgun Gothic"/>
            </a:endParaRPr>
          </a:p>
          <a:p>
            <a:pPr marL="346075" indent="-143510">
              <a:lnSpc>
                <a:spcPct val="100000"/>
              </a:lnSpc>
              <a:buAutoNum type="arabicPeriod" startAt="5"/>
              <a:tabLst>
                <a:tab pos="346710" algn="l"/>
              </a:tabLst>
            </a:pP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벌써</a:t>
            </a:r>
            <a:r>
              <a:rPr sz="1000" spc="-5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11월이네요.</a:t>
            </a:r>
            <a:endParaRPr sz="1000">
              <a:latin typeface="Malgun Gothic"/>
              <a:cs typeface="Malgun Gothic"/>
            </a:endParaRPr>
          </a:p>
          <a:p>
            <a:pPr marL="203200">
              <a:lnSpc>
                <a:spcPct val="100000"/>
              </a:lnSpc>
              <a:spcBef>
                <a:spcPts val="800"/>
              </a:spcBef>
            </a:pP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[beol-sseo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si-bil-wol-i-ne-yo.]</a:t>
            </a:r>
            <a:endParaRPr sz="1000">
              <a:latin typeface="Malgun Gothic"/>
              <a:cs typeface="Malgun Gothic"/>
            </a:endParaRPr>
          </a:p>
          <a:p>
            <a:pPr marL="203200">
              <a:lnSpc>
                <a:spcPct val="100000"/>
              </a:lnSpc>
              <a:spcBef>
                <a:spcPts val="800"/>
              </a:spcBef>
            </a:pP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Malgun Gothic"/>
                <a:cs typeface="Malgun Gothic"/>
              </a:rPr>
              <a:t>Wow,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Malgun Gothic"/>
                <a:cs typeface="Malgun Gothic"/>
              </a:rPr>
              <a:t>it’s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already 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November!</a:t>
            </a:r>
            <a:endParaRPr sz="10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8"/>
            <a:ext cx="1494465" cy="58479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5" dirty="0"/>
              <a:t> </a:t>
            </a:r>
            <a:r>
              <a:rPr dirty="0"/>
              <a:t>PDF </a:t>
            </a:r>
            <a:r>
              <a:rPr spc="-5" dirty="0"/>
              <a:t>is to be used along with the MP3 audio </a:t>
            </a:r>
            <a:r>
              <a:rPr dirty="0"/>
              <a:t>lesson</a:t>
            </a:r>
            <a:r>
              <a:rPr spc="-5" dirty="0"/>
              <a:t> available at</a:t>
            </a:r>
            <a:r>
              <a:rPr spc="-10" dirty="0"/>
              <a:t> </a:t>
            </a:r>
            <a:r>
              <a:rPr spc="-15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 feel free </a:t>
            </a:r>
            <a:r>
              <a:rPr spc="-5" dirty="0"/>
              <a:t>to </a:t>
            </a:r>
            <a:r>
              <a:rPr dirty="0"/>
              <a:t>share </a:t>
            </a:r>
            <a:r>
              <a:rPr spc="-20" dirty="0"/>
              <a:t>TalkToMeInKorean’s </a:t>
            </a:r>
            <a:r>
              <a:rPr dirty="0"/>
              <a:t>free </a:t>
            </a:r>
            <a:r>
              <a:rPr spc="-5" dirty="0"/>
              <a:t>Korean </a:t>
            </a:r>
            <a:r>
              <a:rPr dirty="0"/>
              <a:t>lessons </a:t>
            </a:r>
            <a:r>
              <a:rPr spc="-5" dirty="0"/>
              <a:t>and </a:t>
            </a:r>
            <a:r>
              <a:rPr dirty="0"/>
              <a:t>PDF </a:t>
            </a:r>
            <a:r>
              <a:rPr spc="-15" dirty="0"/>
              <a:t>files </a:t>
            </a:r>
            <a:r>
              <a:rPr spc="-5" dirty="0"/>
              <a:t>with anybody who </a:t>
            </a:r>
            <a:r>
              <a:rPr spc="-260" dirty="0"/>
              <a:t> </a:t>
            </a:r>
            <a:r>
              <a:rPr spc="-5" dirty="0"/>
              <a:t>is</a:t>
            </a:r>
            <a:r>
              <a:rPr spc="-10" dirty="0"/>
              <a:t> </a:t>
            </a:r>
            <a:r>
              <a:rPr dirty="0"/>
              <a:t>studying </a:t>
            </a:r>
            <a:r>
              <a:rPr spc="-5" dirty="0"/>
              <a:t>Korean.</a:t>
            </a:r>
            <a:r>
              <a:rPr dirty="0"/>
              <a:t> </a:t>
            </a:r>
            <a:r>
              <a:rPr spc="-5" dirty="0"/>
              <a:t>If you have</a:t>
            </a:r>
            <a:r>
              <a:rPr spc="-10" dirty="0"/>
              <a:t> </a:t>
            </a:r>
            <a:r>
              <a:rPr spc="-5" dirty="0"/>
              <a:t>any questions </a:t>
            </a:r>
            <a:r>
              <a:rPr dirty="0"/>
              <a:t>or feedback, visit</a:t>
            </a:r>
            <a:r>
              <a:rPr spc="-15" dirty="0"/>
              <a:t> TalkToMeInKorean.com.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373" y="18291"/>
            <a:ext cx="7092711" cy="10052301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373" y="18290"/>
            <a:ext cx="7092711" cy="10052301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373" y="18291"/>
            <a:ext cx="7092711" cy="1005230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5"/>
            <a:ext cx="6859905" cy="863092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10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5" dirty="0">
                <a:solidFill>
                  <a:srgbClr val="231F20"/>
                </a:solidFill>
                <a:latin typeface="Trebuchet MS"/>
                <a:cs typeface="Trebuchet MS"/>
              </a:rPr>
              <a:t> 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5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3</a:t>
            </a:r>
            <a:r>
              <a:rPr sz="1800" spc="-3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8</a:t>
            </a:r>
            <a:endParaRPr sz="1800">
              <a:latin typeface="Trebuchet MS"/>
              <a:cs typeface="Trebuchet MS"/>
            </a:endParaRPr>
          </a:p>
          <a:p>
            <a:pPr marL="153035" marR="5080">
              <a:lnSpc>
                <a:spcPct val="173600"/>
              </a:lnSpc>
              <a:spcBef>
                <a:spcPts val="1225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this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lesson,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we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going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look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at how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say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that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something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like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or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looks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like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something </a:t>
            </a:r>
            <a:r>
              <a:rPr sz="1200" spc="-409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else.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(i.e. 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“You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like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an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angel,”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10" dirty="0">
                <a:solidFill>
                  <a:srgbClr val="231F20"/>
                </a:solidFill>
                <a:latin typeface="Malgun Gothic"/>
                <a:cs typeface="Malgun Gothic"/>
              </a:rPr>
              <a:t>“This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looks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like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coffee,”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or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“You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like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my 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teacher.”)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>
              <a:latin typeface="Malgun Gothic"/>
              <a:cs typeface="Malgun Gothic"/>
            </a:endParaRPr>
          </a:p>
          <a:p>
            <a:pPr marL="153035">
              <a:lnSpc>
                <a:spcPct val="100000"/>
              </a:lnSpc>
              <a:spcBef>
                <a:spcPts val="5"/>
              </a:spcBef>
            </a:pP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First,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let’s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look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at how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say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that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something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is similar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something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else.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5"/>
              </a:spcBef>
            </a:pPr>
            <a:endParaRPr sz="1700">
              <a:latin typeface="Malgun Gothic"/>
              <a:cs typeface="Malgun Gothic"/>
            </a:endParaRPr>
          </a:p>
          <a:p>
            <a:pPr marL="153035">
              <a:lnSpc>
                <a:spcPct val="100000"/>
              </a:lnSpc>
            </a:pPr>
            <a:r>
              <a:rPr sz="1600" b="1" dirty="0">
                <a:solidFill>
                  <a:srgbClr val="EC008C"/>
                </a:solidFill>
                <a:latin typeface="Malgun Gothic"/>
                <a:cs typeface="Malgun Gothic"/>
              </a:rPr>
              <a:t>비슷하다</a:t>
            </a:r>
            <a:r>
              <a:rPr sz="1600" b="1" spc="-2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EC008C"/>
                </a:solidFill>
                <a:latin typeface="Malgun Gothic"/>
                <a:cs typeface="Malgun Gothic"/>
              </a:rPr>
              <a:t>[bi-seu-ta-da]</a:t>
            </a:r>
            <a:r>
              <a:rPr sz="1600" b="1" spc="-1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EC008C"/>
                </a:solidFill>
                <a:latin typeface="Malgun Gothic"/>
                <a:cs typeface="Malgun Gothic"/>
              </a:rPr>
              <a:t>=</a:t>
            </a:r>
            <a:r>
              <a:rPr sz="1600" b="1" spc="-2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EC008C"/>
                </a:solidFill>
                <a:latin typeface="Malgun Gothic"/>
                <a:cs typeface="Malgun Gothic"/>
              </a:rPr>
              <a:t>to</a:t>
            </a:r>
            <a:r>
              <a:rPr sz="1600" b="1" spc="-1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EC008C"/>
                </a:solidFill>
                <a:latin typeface="Malgun Gothic"/>
                <a:cs typeface="Malgun Gothic"/>
              </a:rPr>
              <a:t>be</a:t>
            </a:r>
            <a:r>
              <a:rPr sz="1600" b="1" spc="-2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EC008C"/>
                </a:solidFill>
                <a:latin typeface="Malgun Gothic"/>
                <a:cs typeface="Malgun Gothic"/>
              </a:rPr>
              <a:t>similar</a:t>
            </a:r>
            <a:endParaRPr sz="1600">
              <a:latin typeface="Malgun Gothic"/>
              <a:cs typeface="Malgun Gothic"/>
            </a:endParaRPr>
          </a:p>
          <a:p>
            <a:pPr marL="269240" indent="-116839">
              <a:lnSpc>
                <a:spcPct val="100000"/>
              </a:lnSpc>
              <a:spcBef>
                <a:spcPts val="980"/>
              </a:spcBef>
              <a:buChar char="-"/>
              <a:tabLst>
                <a:tab pos="269875" algn="l"/>
              </a:tabLst>
            </a:pP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Present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tense: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비슷해요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[bi-seu-tae-yo]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it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similar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buClr>
                <a:srgbClr val="231F20"/>
              </a:buClr>
              <a:buFont typeface="Malgun Gothic"/>
              <a:buChar char="-"/>
            </a:pPr>
            <a:endParaRPr sz="1600">
              <a:latin typeface="Malgun Gothic"/>
              <a:cs typeface="Malgun Gothic"/>
            </a:endParaRPr>
          </a:p>
          <a:p>
            <a:pPr marL="153035" marR="93345">
              <a:lnSpc>
                <a:spcPct val="1458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order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say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that A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similar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B, you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need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use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 particle that means “with”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or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“together </a:t>
            </a:r>
            <a:r>
              <a:rPr sz="1200" spc="-40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with</a:t>
            </a:r>
            <a:r>
              <a:rPr sz="1200" spc="-70" dirty="0">
                <a:solidFill>
                  <a:srgbClr val="231F20"/>
                </a:solidFill>
                <a:latin typeface="Malgun Gothic"/>
                <a:cs typeface="Malgun Gothic"/>
              </a:rPr>
              <a:t>”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,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whic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i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 </a:t>
            </a:r>
            <a:r>
              <a:rPr sz="1600" b="1" dirty="0">
                <a:solidFill>
                  <a:srgbClr val="EC008C"/>
                </a:solidFill>
                <a:latin typeface="Malgun Gothic"/>
                <a:cs typeface="Malgun Gothic"/>
              </a:rPr>
              <a:t>-랑</a:t>
            </a:r>
            <a:r>
              <a:rPr sz="1600" b="1" spc="-14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o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EC008C"/>
                </a:solidFill>
                <a:latin typeface="Malgun Gothic"/>
                <a:cs typeface="Malgun Gothic"/>
              </a:rPr>
              <a:t>-하</a:t>
            </a:r>
            <a:r>
              <a:rPr sz="1600" b="1" spc="-5" dirty="0">
                <a:solidFill>
                  <a:srgbClr val="EC008C"/>
                </a:solidFill>
                <a:latin typeface="Malgun Gothic"/>
                <a:cs typeface="Malgun Gothic"/>
              </a:rPr>
              <a:t>고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. (Go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b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ack 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t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 Le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v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e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 2 Lesson 4 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t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r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evie</a:t>
            </a:r>
            <a:r>
              <a:rPr sz="1200" spc="-65" dirty="0">
                <a:solidFill>
                  <a:srgbClr val="231F20"/>
                </a:solidFill>
                <a:latin typeface="Malgun Gothic"/>
                <a:cs typeface="Malgun Gothic"/>
              </a:rPr>
              <a:t>w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.)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1300">
              <a:latin typeface="Malgun Gothic"/>
              <a:cs typeface="Malgun Gothic"/>
            </a:endParaRPr>
          </a:p>
          <a:p>
            <a:pPr marL="153035" marR="2608580">
              <a:lnSpc>
                <a:spcPct val="173600"/>
              </a:lnSpc>
            </a:pP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A랑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비슷해요. [A-rang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bi-seu-tae-yo.]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=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It’s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similar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A.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B하고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비슷해요.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[B-ha-go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bi-seu-tae-yo.]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=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It’s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similar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B.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950">
              <a:latin typeface="Malgun Gothic"/>
              <a:cs typeface="Malgun Gothic"/>
            </a:endParaRPr>
          </a:p>
          <a:p>
            <a:pPr marL="153035">
              <a:lnSpc>
                <a:spcPct val="100000"/>
              </a:lnSpc>
            </a:pPr>
            <a:r>
              <a:rPr sz="1200" b="1" dirty="0">
                <a:solidFill>
                  <a:srgbClr val="231F20"/>
                </a:solidFill>
                <a:latin typeface="Malgun Gothic"/>
                <a:cs typeface="Malgun Gothic"/>
              </a:rPr>
              <a:t>Examples:</a:t>
            </a:r>
            <a:endParaRPr sz="1200">
              <a:latin typeface="Malgun Gothic"/>
              <a:cs typeface="Malgun Gothic"/>
            </a:endParaRPr>
          </a:p>
          <a:p>
            <a:pPr marL="153035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도쿄는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서울하고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비슷해요?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Tokyo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similar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to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Seoul?</a:t>
            </a:r>
            <a:endParaRPr sz="1200">
              <a:latin typeface="Malgun Gothic"/>
              <a:cs typeface="Malgun Gothic"/>
            </a:endParaRPr>
          </a:p>
          <a:p>
            <a:pPr marL="153035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참외는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멜론하고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비슷해요.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참외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(a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type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fruit)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is similar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melon.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950">
              <a:latin typeface="Malgun Gothic"/>
              <a:cs typeface="Malgun Gothic"/>
            </a:endParaRPr>
          </a:p>
          <a:p>
            <a:pPr marL="153035">
              <a:lnSpc>
                <a:spcPct val="100000"/>
              </a:lnSpc>
            </a:pP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Now,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let’s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look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at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word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for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“to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 the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same” in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Korean.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5"/>
              </a:spcBef>
            </a:pPr>
            <a:endParaRPr sz="1700">
              <a:latin typeface="Malgun Gothic"/>
              <a:cs typeface="Malgun Gothic"/>
            </a:endParaRPr>
          </a:p>
          <a:p>
            <a:pPr marL="153035">
              <a:lnSpc>
                <a:spcPct val="100000"/>
              </a:lnSpc>
            </a:pPr>
            <a:r>
              <a:rPr sz="1600" b="1" dirty="0">
                <a:solidFill>
                  <a:srgbClr val="EC008C"/>
                </a:solidFill>
                <a:latin typeface="Malgun Gothic"/>
                <a:cs typeface="Malgun Gothic"/>
              </a:rPr>
              <a:t>같다</a:t>
            </a:r>
            <a:r>
              <a:rPr sz="1600" b="1" spc="-1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600" b="1" spc="-10" dirty="0">
                <a:solidFill>
                  <a:srgbClr val="EC008C"/>
                </a:solidFill>
                <a:latin typeface="Malgun Gothic"/>
                <a:cs typeface="Malgun Gothic"/>
              </a:rPr>
              <a:t>[gat-da]</a:t>
            </a:r>
            <a:r>
              <a:rPr sz="1600" b="1" spc="-1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EC008C"/>
                </a:solidFill>
                <a:latin typeface="Malgun Gothic"/>
                <a:cs typeface="Malgun Gothic"/>
              </a:rPr>
              <a:t>=</a:t>
            </a:r>
            <a:r>
              <a:rPr sz="1600" b="1" spc="-1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EC008C"/>
                </a:solidFill>
                <a:latin typeface="Malgun Gothic"/>
                <a:cs typeface="Malgun Gothic"/>
              </a:rPr>
              <a:t>to</a:t>
            </a:r>
            <a:r>
              <a:rPr sz="1600" b="1" spc="-1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EC008C"/>
                </a:solidFill>
                <a:latin typeface="Malgun Gothic"/>
                <a:cs typeface="Malgun Gothic"/>
              </a:rPr>
              <a:t>be</a:t>
            </a:r>
            <a:r>
              <a:rPr sz="1600" b="1" spc="-1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EC008C"/>
                </a:solidFill>
                <a:latin typeface="Malgun Gothic"/>
                <a:cs typeface="Malgun Gothic"/>
              </a:rPr>
              <a:t>the</a:t>
            </a:r>
            <a:r>
              <a:rPr sz="1600" b="1" spc="-2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EC008C"/>
                </a:solidFill>
                <a:latin typeface="Malgun Gothic"/>
                <a:cs typeface="Malgun Gothic"/>
              </a:rPr>
              <a:t>same</a:t>
            </a:r>
            <a:endParaRPr sz="1600">
              <a:latin typeface="Malgun Gothic"/>
              <a:cs typeface="Malgun Gothic"/>
            </a:endParaRPr>
          </a:p>
          <a:p>
            <a:pPr marL="269240" indent="-116839">
              <a:lnSpc>
                <a:spcPct val="100000"/>
              </a:lnSpc>
              <a:spcBef>
                <a:spcPts val="980"/>
              </a:spcBef>
              <a:buChar char="-"/>
              <a:tabLst>
                <a:tab pos="269875" algn="l"/>
              </a:tabLst>
            </a:pP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Present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tense: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같아요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[ga-ta-yo]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=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it’s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same,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they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the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same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950">
              <a:latin typeface="Malgun Gothic"/>
              <a:cs typeface="Malgun Gothic"/>
            </a:endParaRPr>
          </a:p>
          <a:p>
            <a:pPr marL="153035">
              <a:lnSpc>
                <a:spcPct val="100000"/>
              </a:lnSpc>
            </a:pP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A랑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같아요.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[A-rang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ga-ta-yo.]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It’s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same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as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A.</a:t>
            </a:r>
            <a:endParaRPr sz="1200">
              <a:latin typeface="Malgun Gothic"/>
              <a:cs typeface="Malgun Gothic"/>
            </a:endParaRPr>
          </a:p>
          <a:p>
            <a:pPr marL="153035">
              <a:lnSpc>
                <a:spcPct val="100000"/>
              </a:lnSpc>
              <a:spcBef>
                <a:spcPts val="1060"/>
              </a:spcBef>
            </a:pP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A하고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B는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같아요.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[A-ha-go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B-neun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ga-ta-yo.]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are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same.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9"/>
            <a:ext cx="1494465" cy="58479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5" dirty="0"/>
              <a:t> </a:t>
            </a:r>
            <a:r>
              <a:rPr dirty="0"/>
              <a:t>PDF </a:t>
            </a:r>
            <a:r>
              <a:rPr spc="-5" dirty="0"/>
              <a:t>is to be used along with the MP3 audio </a:t>
            </a:r>
            <a:r>
              <a:rPr dirty="0"/>
              <a:t>lesson</a:t>
            </a:r>
            <a:r>
              <a:rPr spc="-5" dirty="0"/>
              <a:t> available at</a:t>
            </a:r>
            <a:r>
              <a:rPr spc="-10" dirty="0"/>
              <a:t> </a:t>
            </a:r>
            <a:r>
              <a:rPr spc="-15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 feel free </a:t>
            </a:r>
            <a:r>
              <a:rPr spc="-5" dirty="0"/>
              <a:t>to </a:t>
            </a:r>
            <a:r>
              <a:rPr dirty="0"/>
              <a:t>share </a:t>
            </a:r>
            <a:r>
              <a:rPr spc="-20" dirty="0"/>
              <a:t>TalkToMeInKorean’s </a:t>
            </a:r>
            <a:r>
              <a:rPr dirty="0"/>
              <a:t>free </a:t>
            </a:r>
            <a:r>
              <a:rPr spc="-5" dirty="0"/>
              <a:t>Korean </a:t>
            </a:r>
            <a:r>
              <a:rPr dirty="0"/>
              <a:t>lessons </a:t>
            </a:r>
            <a:r>
              <a:rPr spc="-5" dirty="0"/>
              <a:t>and </a:t>
            </a:r>
            <a:r>
              <a:rPr dirty="0"/>
              <a:t>PDF </a:t>
            </a:r>
            <a:r>
              <a:rPr spc="-15" dirty="0"/>
              <a:t>files </a:t>
            </a:r>
            <a:r>
              <a:rPr spc="-5" dirty="0"/>
              <a:t>with anybody who </a:t>
            </a:r>
            <a:r>
              <a:rPr spc="-260" dirty="0"/>
              <a:t> </a:t>
            </a:r>
            <a:r>
              <a:rPr spc="-5" dirty="0"/>
              <a:t>is</a:t>
            </a:r>
            <a:r>
              <a:rPr spc="-10" dirty="0"/>
              <a:t> </a:t>
            </a:r>
            <a:r>
              <a:rPr dirty="0"/>
              <a:t>studying </a:t>
            </a:r>
            <a:r>
              <a:rPr spc="-5" dirty="0"/>
              <a:t>Korean.</a:t>
            </a:r>
            <a:r>
              <a:rPr dirty="0"/>
              <a:t> </a:t>
            </a:r>
            <a:r>
              <a:rPr spc="-5" dirty="0"/>
              <a:t>If you have</a:t>
            </a:r>
            <a:r>
              <a:rPr spc="-10" dirty="0"/>
              <a:t> </a:t>
            </a:r>
            <a:r>
              <a:rPr spc="-5" dirty="0"/>
              <a:t>any questions </a:t>
            </a:r>
            <a:r>
              <a:rPr dirty="0"/>
              <a:t>or feedback, visit</a:t>
            </a:r>
            <a:r>
              <a:rPr spc="-15" dirty="0"/>
              <a:t> TalkToMeInKorean.com.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5"/>
            <a:ext cx="6846570" cy="892365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10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5" dirty="0">
                <a:solidFill>
                  <a:srgbClr val="231F20"/>
                </a:solidFill>
                <a:latin typeface="Trebuchet MS"/>
                <a:cs typeface="Trebuchet MS"/>
              </a:rPr>
              <a:t> 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5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3</a:t>
            </a:r>
            <a:r>
              <a:rPr sz="1800" spc="-3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231F20"/>
                </a:solidFill>
                <a:latin typeface="Trebuchet MS"/>
                <a:cs typeface="Trebuchet MS"/>
              </a:rPr>
              <a:t>27</a:t>
            </a:r>
            <a:endParaRPr sz="1800">
              <a:latin typeface="Trebuchet MS"/>
              <a:cs typeface="Trebuchet MS"/>
            </a:endParaRPr>
          </a:p>
          <a:p>
            <a:pPr marL="153035" marR="128905">
              <a:lnSpc>
                <a:spcPct val="158300"/>
              </a:lnSpc>
              <a:spcBef>
                <a:spcPts val="1630"/>
              </a:spcBef>
            </a:pP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So </a:t>
            </a:r>
            <a:r>
              <a:rPr sz="1000" spc="-25" dirty="0">
                <a:solidFill>
                  <a:srgbClr val="231F20"/>
                </a:solidFill>
                <a:latin typeface="Malgun Gothic"/>
                <a:cs typeface="Malgun Gothic"/>
              </a:rPr>
              <a:t>far,</a:t>
            </a:r>
            <a:r>
              <a:rPr sz="10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through</a:t>
            </a:r>
            <a:r>
              <a:rPr sz="10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our</a:t>
            </a:r>
            <a:r>
              <a:rPr sz="10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previous</a:t>
            </a:r>
            <a:r>
              <a:rPr sz="10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lessons,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we</a:t>
            </a:r>
            <a:r>
              <a:rPr sz="10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have</a:t>
            </a:r>
            <a:r>
              <a:rPr sz="10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introduced</a:t>
            </a:r>
            <a:r>
              <a:rPr sz="10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various</a:t>
            </a:r>
            <a:r>
              <a:rPr sz="10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sentence</a:t>
            </a:r>
            <a:r>
              <a:rPr sz="10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structures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and</a:t>
            </a:r>
            <a:r>
              <a:rPr sz="10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verb</a:t>
            </a:r>
            <a:r>
              <a:rPr sz="10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endings.</a:t>
            </a:r>
            <a:r>
              <a:rPr sz="10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15" dirty="0">
                <a:solidFill>
                  <a:srgbClr val="231F20"/>
                </a:solidFill>
                <a:latin typeface="Malgun Gothic"/>
                <a:cs typeface="Malgun Gothic"/>
              </a:rPr>
              <a:t>However, </a:t>
            </a:r>
            <a:r>
              <a:rPr sz="1000" spc="-3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all </a:t>
            </a:r>
            <a:r>
              <a:rPr sz="1000" spc="-15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the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sentence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endings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that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we</a:t>
            </a:r>
            <a:r>
              <a:rPr sz="10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have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introduced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so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far 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0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0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EC008C"/>
                </a:solidFill>
                <a:latin typeface="Malgun Gothic"/>
                <a:cs typeface="Malgun Gothic"/>
              </a:rPr>
              <a:t>존댓말</a:t>
            </a:r>
            <a:r>
              <a:rPr sz="1600" b="1" spc="-21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politeness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level.</a:t>
            </a:r>
            <a:endParaRPr sz="1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400">
              <a:latin typeface="Malgun Gothic"/>
              <a:cs typeface="Malgun Gothic"/>
            </a:endParaRPr>
          </a:p>
          <a:p>
            <a:pPr marL="153035">
              <a:lnSpc>
                <a:spcPct val="100000"/>
              </a:lnSpc>
            </a:pP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There are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three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main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levels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15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 politeness/formality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and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 now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we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think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it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time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for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learn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about the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EC008C"/>
                </a:solidFill>
                <a:latin typeface="Malgun Gothic"/>
                <a:cs typeface="Malgun Gothic"/>
              </a:rPr>
              <a:t>반말</a:t>
            </a:r>
            <a:endParaRPr sz="1600">
              <a:latin typeface="Malgun Gothic"/>
              <a:cs typeface="Malgun Gothic"/>
            </a:endParaRPr>
          </a:p>
          <a:p>
            <a:pPr marL="153035">
              <a:lnSpc>
                <a:spcPct val="100000"/>
              </a:lnSpc>
              <a:spcBef>
                <a:spcPts val="680"/>
              </a:spcBef>
            </a:pP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level</a:t>
            </a:r>
            <a:r>
              <a:rPr sz="10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(casual</a:t>
            </a:r>
            <a:r>
              <a:rPr sz="10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language).</a:t>
            </a:r>
            <a:endParaRPr sz="1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endParaRPr sz="1450">
              <a:latin typeface="Malgun Gothic"/>
              <a:cs typeface="Malgun Gothic"/>
            </a:endParaRPr>
          </a:p>
          <a:p>
            <a:pPr marL="153035">
              <a:lnSpc>
                <a:spcPct val="100000"/>
              </a:lnSpc>
            </a:pPr>
            <a:r>
              <a:rPr sz="1600" b="1" dirty="0">
                <a:solidFill>
                  <a:srgbClr val="EC008C"/>
                </a:solidFill>
                <a:latin typeface="Malgun Gothic"/>
                <a:cs typeface="Malgun Gothic"/>
              </a:rPr>
              <a:t>What</a:t>
            </a:r>
            <a:r>
              <a:rPr sz="1600" b="1" spc="-5" dirty="0">
                <a:solidFill>
                  <a:srgbClr val="EC008C"/>
                </a:solidFill>
                <a:latin typeface="Malgun Gothic"/>
                <a:cs typeface="Malgun Gothic"/>
              </a:rPr>
              <a:t> are</a:t>
            </a:r>
            <a:r>
              <a:rPr sz="1600" b="1" spc="-1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EC008C"/>
                </a:solidFill>
                <a:latin typeface="Malgun Gothic"/>
                <a:cs typeface="Malgun Gothic"/>
              </a:rPr>
              <a:t>the</a:t>
            </a:r>
            <a:r>
              <a:rPr sz="1600" b="1" spc="-1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EC008C"/>
                </a:solidFill>
                <a:latin typeface="Malgun Gothic"/>
                <a:cs typeface="Malgun Gothic"/>
              </a:rPr>
              <a:t>three main</a:t>
            </a:r>
            <a:r>
              <a:rPr sz="1600" b="1" spc="-1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EC008C"/>
                </a:solidFill>
                <a:latin typeface="Malgun Gothic"/>
                <a:cs typeface="Malgun Gothic"/>
              </a:rPr>
              <a:t>levels </a:t>
            </a:r>
            <a:r>
              <a:rPr sz="1600" b="1" spc="-15" dirty="0">
                <a:solidFill>
                  <a:srgbClr val="EC008C"/>
                </a:solidFill>
                <a:latin typeface="Malgun Gothic"/>
                <a:cs typeface="Malgun Gothic"/>
              </a:rPr>
              <a:t>of</a:t>
            </a:r>
            <a:r>
              <a:rPr sz="1600" b="1" spc="-5" dirty="0">
                <a:solidFill>
                  <a:srgbClr val="EC008C"/>
                </a:solidFill>
                <a:latin typeface="Malgun Gothic"/>
                <a:cs typeface="Malgun Gothic"/>
              </a:rPr>
              <a:t> politeness in</a:t>
            </a:r>
            <a:r>
              <a:rPr sz="1600" b="1" spc="-1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EC008C"/>
                </a:solidFill>
                <a:latin typeface="Malgun Gothic"/>
                <a:cs typeface="Malgun Gothic"/>
              </a:rPr>
              <a:t>Korean?</a:t>
            </a:r>
            <a:endParaRPr sz="1600">
              <a:latin typeface="Malgun Gothic"/>
              <a:cs typeface="Malgun Gothic"/>
            </a:endParaRPr>
          </a:p>
          <a:p>
            <a:pPr marL="153035">
              <a:lnSpc>
                <a:spcPct val="100000"/>
              </a:lnSpc>
              <a:spcBef>
                <a:spcPts val="780"/>
              </a:spcBef>
            </a:pPr>
            <a:r>
              <a:rPr sz="1400" b="1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400" b="1" spc="-5" dirty="0">
                <a:solidFill>
                  <a:srgbClr val="231F20"/>
                </a:solidFill>
                <a:latin typeface="Malgun Gothic"/>
                <a:cs typeface="Malgun Gothic"/>
              </a:rPr>
              <a:t> politeness</a:t>
            </a:r>
            <a:r>
              <a:rPr sz="1400" b="1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400" b="1" spc="-10" dirty="0">
                <a:solidFill>
                  <a:srgbClr val="231F20"/>
                </a:solidFill>
                <a:latin typeface="Malgun Gothic"/>
                <a:cs typeface="Malgun Gothic"/>
              </a:rPr>
              <a:t>level</a:t>
            </a:r>
            <a:r>
              <a:rPr sz="1400" b="1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400" b="1" spc="-5" dirty="0">
                <a:solidFill>
                  <a:srgbClr val="231F20"/>
                </a:solidFill>
                <a:latin typeface="Malgun Gothic"/>
                <a:cs typeface="Malgun Gothic"/>
              </a:rPr>
              <a:t>is determined by</a:t>
            </a:r>
            <a:r>
              <a:rPr sz="1400" b="1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400" b="1" spc="-5" dirty="0">
                <a:solidFill>
                  <a:srgbClr val="231F20"/>
                </a:solidFill>
                <a:latin typeface="Malgun Gothic"/>
                <a:cs typeface="Malgun Gothic"/>
              </a:rPr>
              <a:t>the </a:t>
            </a:r>
            <a:r>
              <a:rPr sz="1400" b="1" dirty="0">
                <a:solidFill>
                  <a:srgbClr val="231F20"/>
                </a:solidFill>
                <a:latin typeface="Malgun Gothic"/>
                <a:cs typeface="Malgun Gothic"/>
              </a:rPr>
              <a:t>end </a:t>
            </a:r>
            <a:r>
              <a:rPr sz="1400" b="1" spc="-15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400" b="1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400" b="1" spc="-5" dirty="0">
                <a:solidFill>
                  <a:srgbClr val="231F20"/>
                </a:solidFill>
                <a:latin typeface="Malgun Gothic"/>
                <a:cs typeface="Malgun Gothic"/>
              </a:rPr>
              <a:t>the verb.</a:t>
            </a:r>
            <a:endParaRPr sz="14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100">
              <a:latin typeface="Malgun Gothic"/>
              <a:cs typeface="Malgun Gothic"/>
            </a:endParaRPr>
          </a:p>
          <a:p>
            <a:pPr marL="153035" marR="2236470">
              <a:lnSpc>
                <a:spcPct val="148800"/>
              </a:lnSpc>
            </a:pPr>
            <a:r>
              <a:rPr sz="1400" b="1" spc="-20" dirty="0">
                <a:solidFill>
                  <a:srgbClr val="231F20"/>
                </a:solidFill>
                <a:latin typeface="Malgun Gothic"/>
                <a:cs typeface="Malgun Gothic"/>
              </a:rPr>
              <a:t>Type</a:t>
            </a:r>
            <a:r>
              <a:rPr sz="1400" b="1" spc="-5" dirty="0">
                <a:solidFill>
                  <a:srgbClr val="231F20"/>
                </a:solidFill>
                <a:latin typeface="Malgun Gothic"/>
                <a:cs typeface="Malgun Gothic"/>
              </a:rPr>
              <a:t> 1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. -ㅂ니다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[-nida]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 ending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=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honorific, most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 polite,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most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 formal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400" b="1" spc="-20" dirty="0">
                <a:solidFill>
                  <a:srgbClr val="231F20"/>
                </a:solidFill>
                <a:latin typeface="Malgun Gothic"/>
                <a:cs typeface="Malgun Gothic"/>
              </a:rPr>
              <a:t>Type</a:t>
            </a:r>
            <a:r>
              <a:rPr sz="1400" b="1" spc="-5" dirty="0">
                <a:solidFill>
                  <a:srgbClr val="231F20"/>
                </a:solidFill>
                <a:latin typeface="Malgun Gothic"/>
                <a:cs typeface="Malgun Gothic"/>
              </a:rPr>
              <a:t> 2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.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-(아/어/여)요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[-(a/eo/yeo)yo]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ending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=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polite,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natural,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a bit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formal </a:t>
            </a:r>
            <a:r>
              <a:rPr sz="1000" spc="-3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400" b="1" spc="-20" dirty="0">
                <a:solidFill>
                  <a:srgbClr val="231F20"/>
                </a:solidFill>
                <a:latin typeface="Malgun Gothic"/>
                <a:cs typeface="Malgun Gothic"/>
              </a:rPr>
              <a:t>Type</a:t>
            </a:r>
            <a:r>
              <a:rPr sz="1400" b="1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231F20"/>
                </a:solidFill>
                <a:latin typeface="Malgun Gothic"/>
                <a:cs typeface="Malgun Gothic"/>
              </a:rPr>
              <a:t>3.</a:t>
            </a:r>
            <a:r>
              <a:rPr sz="1400" b="1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-아/어/여 ending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= casual,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 informal,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intimate</a:t>
            </a:r>
            <a:endParaRPr sz="1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050">
              <a:latin typeface="Malgun Gothic"/>
              <a:cs typeface="Malgun Gothic"/>
            </a:endParaRPr>
          </a:p>
          <a:p>
            <a:pPr marL="153035" marR="36830">
              <a:lnSpc>
                <a:spcPct val="166700"/>
              </a:lnSpc>
            </a:pPr>
            <a:r>
              <a:rPr sz="1000" spc="-60" dirty="0">
                <a:solidFill>
                  <a:srgbClr val="231F20"/>
                </a:solidFill>
                <a:latin typeface="Malgun Gothic"/>
                <a:cs typeface="Malgun Gothic"/>
              </a:rPr>
              <a:t>T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ype 1 and 2 a</a:t>
            </a:r>
            <a:r>
              <a:rPr sz="1000" spc="-20" dirty="0">
                <a:solidFill>
                  <a:srgbClr val="231F20"/>
                </a:solidFill>
                <a:latin typeface="Malgun Gothic"/>
                <a:cs typeface="Malgun Gothic"/>
              </a:rPr>
              <a:t>r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e called 존댓말 [</a:t>
            </a:r>
            <a:r>
              <a:rPr sz="1000" spc="-229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jon-dae</a:t>
            </a:r>
            <a:r>
              <a:rPr sz="1000" spc="-60" dirty="0">
                <a:solidFill>
                  <a:srgbClr val="231F20"/>
                </a:solidFill>
                <a:latin typeface="Malgun Gothic"/>
                <a:cs typeface="Malgun Gothic"/>
              </a:rPr>
              <a:t>t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-mal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] and </a:t>
            </a:r>
            <a:r>
              <a:rPr sz="1000" spc="-65" dirty="0">
                <a:solidFill>
                  <a:srgbClr val="231F20"/>
                </a:solidFill>
                <a:latin typeface="Malgun Gothic"/>
                <a:cs typeface="Malgun Gothic"/>
              </a:rPr>
              <a:t>T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ype 3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s called 반말 [</a:t>
            </a:r>
            <a:r>
              <a:rPr sz="1000" spc="-20" dirty="0">
                <a:solidFill>
                  <a:srgbClr val="231F20"/>
                </a:solidFill>
                <a:latin typeface="Malgun Gothic"/>
                <a:cs typeface="Malgun Gothic"/>
              </a:rPr>
              <a:t>b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an-mal].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An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d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n this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lesson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, 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w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e a</a:t>
            </a:r>
            <a:r>
              <a:rPr sz="1000" spc="-15" dirty="0">
                <a:solidFill>
                  <a:srgbClr val="231F20"/>
                </a:solidFill>
                <a:latin typeface="Malgun Gothic"/>
                <a:cs typeface="Malgun Gothic"/>
              </a:rPr>
              <a:t>r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e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loo</a:t>
            </a:r>
            <a:r>
              <a:rPr sz="1000" spc="-85" dirty="0">
                <a:solidFill>
                  <a:srgbClr val="231F20"/>
                </a:solidFill>
                <a:latin typeface="Malgun Gothic"/>
                <a:cs typeface="Malgun Gothic"/>
              </a:rPr>
              <a:t>k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- 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ing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at how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use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반말, and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 when </a:t>
            </a:r>
            <a:r>
              <a:rPr sz="1000" spc="-20" dirty="0">
                <a:solidFill>
                  <a:srgbClr val="231F20"/>
                </a:solidFill>
                <a:latin typeface="Malgun Gothic"/>
                <a:cs typeface="Malgun Gothic"/>
              </a:rPr>
              <a:t>NOT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use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it.</a:t>
            </a:r>
            <a:endParaRPr sz="1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endParaRPr sz="1450">
              <a:latin typeface="Malgun Gothic"/>
              <a:cs typeface="Malgun Gothic"/>
            </a:endParaRPr>
          </a:p>
          <a:p>
            <a:pPr marL="153035">
              <a:lnSpc>
                <a:spcPct val="100000"/>
              </a:lnSpc>
            </a:pPr>
            <a:r>
              <a:rPr sz="1600" b="1" dirty="0">
                <a:solidFill>
                  <a:srgbClr val="EC008C"/>
                </a:solidFill>
                <a:latin typeface="Malgun Gothic"/>
                <a:cs typeface="Malgun Gothic"/>
              </a:rPr>
              <a:t>When</a:t>
            </a:r>
            <a:r>
              <a:rPr sz="1600" b="1" spc="-2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EC008C"/>
                </a:solidFill>
                <a:latin typeface="Malgun Gothic"/>
                <a:cs typeface="Malgun Gothic"/>
              </a:rPr>
              <a:t>do</a:t>
            </a:r>
            <a:r>
              <a:rPr sz="1600" b="1" spc="-2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600" b="1" spc="-10" dirty="0">
                <a:solidFill>
                  <a:srgbClr val="EC008C"/>
                </a:solidFill>
                <a:latin typeface="Malgun Gothic"/>
                <a:cs typeface="Malgun Gothic"/>
              </a:rPr>
              <a:t>you</a:t>
            </a:r>
            <a:r>
              <a:rPr sz="1600" b="1" spc="-1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EC008C"/>
                </a:solidFill>
                <a:latin typeface="Malgun Gothic"/>
                <a:cs typeface="Malgun Gothic"/>
              </a:rPr>
              <a:t>use</a:t>
            </a:r>
            <a:r>
              <a:rPr sz="1600" b="1" spc="-2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EC008C"/>
                </a:solidFill>
                <a:latin typeface="Malgun Gothic"/>
                <a:cs typeface="Malgun Gothic"/>
              </a:rPr>
              <a:t>반말?</a:t>
            </a:r>
            <a:endParaRPr sz="1600">
              <a:latin typeface="Malgun Gothic"/>
              <a:cs typeface="Malgun Gothic"/>
            </a:endParaRPr>
          </a:p>
          <a:p>
            <a:pPr marL="153035" marR="29209">
              <a:lnSpc>
                <a:spcPts val="2000"/>
              </a:lnSpc>
              <a:spcBef>
                <a:spcPts val="80"/>
              </a:spcBef>
            </a:pP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Generally,</a:t>
            </a:r>
            <a:r>
              <a:rPr sz="10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반말</a:t>
            </a:r>
            <a:r>
              <a:rPr sz="10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0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considered</a:t>
            </a:r>
            <a:r>
              <a:rPr sz="10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0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be</a:t>
            </a:r>
            <a:r>
              <a:rPr sz="10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0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most</a:t>
            </a:r>
            <a:r>
              <a:rPr sz="10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intimate</a:t>
            </a:r>
            <a:r>
              <a:rPr sz="10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0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casual</a:t>
            </a:r>
            <a:r>
              <a:rPr sz="10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way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15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speaking</a:t>
            </a:r>
            <a:r>
              <a:rPr sz="1000" spc="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with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others</a:t>
            </a:r>
            <a:r>
              <a:rPr sz="10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0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Korean.</a:t>
            </a:r>
            <a:r>
              <a:rPr sz="10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Therefore, </a:t>
            </a:r>
            <a:r>
              <a:rPr sz="1000" spc="-3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it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has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no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formality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it</a:t>
            </a:r>
            <a:r>
              <a:rPr sz="10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at all. </a:t>
            </a:r>
            <a:r>
              <a:rPr sz="1000" spc="-35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can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only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use</a:t>
            </a:r>
            <a:r>
              <a:rPr sz="10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반말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someone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who is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obviously</a:t>
            </a:r>
            <a:r>
              <a:rPr sz="10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and certainly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younger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than 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you, </a:t>
            </a:r>
            <a:r>
              <a:rPr sz="1000" spc="-3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someone 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the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same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age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as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you,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or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(if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the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other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person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is older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than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you)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someone with whom you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agreed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to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mutually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 use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반말.</a:t>
            </a:r>
            <a:endParaRPr sz="1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5"/>
              </a:spcBef>
            </a:pPr>
            <a:endParaRPr sz="950">
              <a:latin typeface="Malgun Gothic"/>
              <a:cs typeface="Malgun Gothic"/>
            </a:endParaRPr>
          </a:p>
          <a:p>
            <a:pPr marL="153035" marR="5080">
              <a:lnSpc>
                <a:spcPct val="166700"/>
              </a:lnSpc>
            </a:pP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If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 you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don’t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know the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 other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person’s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age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or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social status,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you should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not use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반말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 in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any case.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 Once you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know the </a:t>
            </a:r>
            <a:r>
              <a:rPr sz="1000" spc="-3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other 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person’s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age and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find out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the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he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or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she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younger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than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you, you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can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use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반말 but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it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is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a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nice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gesture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and </a:t>
            </a:r>
            <a:r>
              <a:rPr sz="10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also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 safe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ask the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person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first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whether you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can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use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반말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him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or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Malgun Gothic"/>
                <a:cs typeface="Malgun Gothic"/>
              </a:rPr>
              <a:t>her.</a:t>
            </a:r>
            <a:endParaRPr sz="1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endParaRPr sz="1450">
              <a:latin typeface="Malgun Gothic"/>
              <a:cs typeface="Malgun Gothic"/>
            </a:endParaRPr>
          </a:p>
          <a:p>
            <a:pPr marL="153035">
              <a:lnSpc>
                <a:spcPct val="100000"/>
              </a:lnSpc>
              <a:spcBef>
                <a:spcPts val="5"/>
              </a:spcBef>
            </a:pPr>
            <a:r>
              <a:rPr sz="1600" b="1" spc="-5" dirty="0">
                <a:solidFill>
                  <a:srgbClr val="00AEEF"/>
                </a:solidFill>
                <a:latin typeface="Malgun Gothic"/>
                <a:cs typeface="Malgun Gothic"/>
              </a:rPr>
              <a:t>Here are </a:t>
            </a:r>
            <a:r>
              <a:rPr sz="1600" b="1" dirty="0">
                <a:solidFill>
                  <a:srgbClr val="00AEEF"/>
                </a:solidFill>
                <a:latin typeface="Malgun Gothic"/>
                <a:cs typeface="Malgun Gothic"/>
              </a:rPr>
              <a:t>some</a:t>
            </a:r>
            <a:r>
              <a:rPr sz="1600" b="1" spc="-5" dirty="0">
                <a:solidFill>
                  <a:srgbClr val="00AEEF"/>
                </a:solidFill>
                <a:latin typeface="Malgun Gothic"/>
                <a:cs typeface="Malgun Gothic"/>
              </a:rPr>
              <a:t> common</a:t>
            </a:r>
            <a:r>
              <a:rPr sz="1600" b="1" spc="-10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00AEEF"/>
                </a:solidFill>
                <a:latin typeface="Malgun Gothic"/>
                <a:cs typeface="Malgun Gothic"/>
              </a:rPr>
              <a:t>cases</a:t>
            </a:r>
            <a:r>
              <a:rPr sz="1600" b="1" spc="-10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00AEEF"/>
                </a:solidFill>
                <a:latin typeface="Malgun Gothic"/>
                <a:cs typeface="Malgun Gothic"/>
              </a:rPr>
              <a:t>in which</a:t>
            </a:r>
            <a:r>
              <a:rPr sz="1600" b="1" spc="-10" dirty="0">
                <a:solidFill>
                  <a:srgbClr val="00AEEF"/>
                </a:solidFill>
                <a:latin typeface="Malgun Gothic"/>
                <a:cs typeface="Malgun Gothic"/>
              </a:rPr>
              <a:t> you</a:t>
            </a:r>
            <a:r>
              <a:rPr sz="1600" b="1" spc="-5" dirty="0">
                <a:solidFill>
                  <a:srgbClr val="00AEEF"/>
                </a:solidFill>
                <a:latin typeface="Malgun Gothic"/>
                <a:cs typeface="Malgun Gothic"/>
              </a:rPr>
              <a:t> can</a:t>
            </a:r>
            <a:r>
              <a:rPr sz="1600" b="1" spc="-10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00AEEF"/>
                </a:solidFill>
                <a:latin typeface="Malgun Gothic"/>
                <a:cs typeface="Malgun Gothic"/>
              </a:rPr>
              <a:t>use</a:t>
            </a:r>
            <a:r>
              <a:rPr sz="1600" b="1" spc="-10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00AEEF"/>
                </a:solidFill>
                <a:latin typeface="Malgun Gothic"/>
                <a:cs typeface="Malgun Gothic"/>
              </a:rPr>
              <a:t>반말</a:t>
            </a:r>
            <a:endParaRPr sz="1600">
              <a:latin typeface="Malgun Gothic"/>
              <a:cs typeface="Malgun Gothic"/>
            </a:endParaRPr>
          </a:p>
          <a:p>
            <a:pPr marL="295275" indent="-142875">
              <a:lnSpc>
                <a:spcPct val="100000"/>
              </a:lnSpc>
              <a:spcBef>
                <a:spcPts val="680"/>
              </a:spcBef>
              <a:buAutoNum type="arabicPeriod"/>
              <a:tabLst>
                <a:tab pos="295910" algn="l"/>
              </a:tabLst>
            </a:pPr>
            <a:r>
              <a:rPr sz="1000" spc="-35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much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older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than the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other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person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and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know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for 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sure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that the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other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person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won’t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get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offended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 if</a:t>
            </a:r>
            <a:endParaRPr sz="1000">
              <a:latin typeface="Malgun Gothic"/>
              <a:cs typeface="Malgun Gothic"/>
            </a:endParaRPr>
          </a:p>
          <a:p>
            <a:pPr marL="153035">
              <a:lnSpc>
                <a:spcPct val="100000"/>
              </a:lnSpc>
              <a:spcBef>
                <a:spcPts val="800"/>
              </a:spcBef>
            </a:pP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0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use</a:t>
            </a:r>
            <a:r>
              <a:rPr sz="10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반말.</a:t>
            </a:r>
            <a:endParaRPr sz="1000">
              <a:latin typeface="Malgun Gothic"/>
              <a:cs typeface="Malgun Gothic"/>
            </a:endParaRPr>
          </a:p>
          <a:p>
            <a:pPr marL="295275" indent="-142875">
              <a:lnSpc>
                <a:spcPct val="100000"/>
              </a:lnSpc>
              <a:spcBef>
                <a:spcPts val="800"/>
              </a:spcBef>
              <a:buAutoNum type="arabicPeriod" startAt="2"/>
              <a:tabLst>
                <a:tab pos="295910" algn="l"/>
              </a:tabLst>
            </a:pPr>
            <a:r>
              <a:rPr sz="1000" spc="-35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 are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older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than the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other person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and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got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his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or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her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permission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use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반말.</a:t>
            </a:r>
            <a:endParaRPr sz="10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9"/>
            <a:ext cx="1494465" cy="58479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5" dirty="0"/>
              <a:t> </a:t>
            </a:r>
            <a:r>
              <a:rPr dirty="0"/>
              <a:t>PDF </a:t>
            </a:r>
            <a:r>
              <a:rPr spc="-5" dirty="0"/>
              <a:t>is to be used along with the MP3 audio </a:t>
            </a:r>
            <a:r>
              <a:rPr dirty="0"/>
              <a:t>lesson</a:t>
            </a:r>
            <a:r>
              <a:rPr spc="-5" dirty="0"/>
              <a:t> available at</a:t>
            </a:r>
            <a:r>
              <a:rPr spc="-10" dirty="0"/>
              <a:t> </a:t>
            </a:r>
            <a:r>
              <a:rPr spc="-15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 feel free </a:t>
            </a:r>
            <a:r>
              <a:rPr spc="-5" dirty="0"/>
              <a:t>to </a:t>
            </a:r>
            <a:r>
              <a:rPr dirty="0"/>
              <a:t>share </a:t>
            </a:r>
            <a:r>
              <a:rPr spc="-20" dirty="0"/>
              <a:t>TalkToMeInKorean’s </a:t>
            </a:r>
            <a:r>
              <a:rPr dirty="0"/>
              <a:t>free </a:t>
            </a:r>
            <a:r>
              <a:rPr spc="-5" dirty="0"/>
              <a:t>Korean </a:t>
            </a:r>
            <a:r>
              <a:rPr dirty="0"/>
              <a:t>lessons </a:t>
            </a:r>
            <a:r>
              <a:rPr spc="-5" dirty="0"/>
              <a:t>and </a:t>
            </a:r>
            <a:r>
              <a:rPr dirty="0"/>
              <a:t>PDF </a:t>
            </a:r>
            <a:r>
              <a:rPr spc="-15" dirty="0"/>
              <a:t>files </a:t>
            </a:r>
            <a:r>
              <a:rPr spc="-5" dirty="0"/>
              <a:t>with anybody who </a:t>
            </a:r>
            <a:r>
              <a:rPr spc="-260" dirty="0"/>
              <a:t> </a:t>
            </a:r>
            <a:r>
              <a:rPr spc="-5" dirty="0"/>
              <a:t>is</a:t>
            </a:r>
            <a:r>
              <a:rPr spc="-10" dirty="0"/>
              <a:t> </a:t>
            </a:r>
            <a:r>
              <a:rPr dirty="0"/>
              <a:t>studying </a:t>
            </a:r>
            <a:r>
              <a:rPr spc="-5" dirty="0"/>
              <a:t>Korean.</a:t>
            </a:r>
            <a:r>
              <a:rPr dirty="0"/>
              <a:t> </a:t>
            </a:r>
            <a:r>
              <a:rPr spc="-5" dirty="0"/>
              <a:t>If you have</a:t>
            </a:r>
            <a:r>
              <a:rPr spc="-10" dirty="0"/>
              <a:t> </a:t>
            </a:r>
            <a:r>
              <a:rPr spc="-5" dirty="0"/>
              <a:t>any questions </a:t>
            </a:r>
            <a:r>
              <a:rPr dirty="0"/>
              <a:t>or feedback, visit</a:t>
            </a:r>
            <a:r>
              <a:rPr spc="-15" dirty="0"/>
              <a:t> TalkToMeInKorean.com.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3"/>
            <a:ext cx="3469640" cy="53784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10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5" dirty="0">
                <a:solidFill>
                  <a:srgbClr val="231F20"/>
                </a:solidFill>
                <a:latin typeface="Trebuchet MS"/>
                <a:cs typeface="Trebuchet MS"/>
              </a:rPr>
              <a:t> 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5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3</a:t>
            </a:r>
            <a:r>
              <a:rPr sz="1800" spc="-3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231F20"/>
                </a:solidFill>
                <a:latin typeface="Trebuchet MS"/>
                <a:cs typeface="Trebuchet MS"/>
              </a:rPr>
              <a:t>27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8"/>
            <a:ext cx="1494465" cy="58479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67903" y="1270480"/>
            <a:ext cx="6626859" cy="81254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4940" indent="-142875">
              <a:lnSpc>
                <a:spcPct val="100000"/>
              </a:lnSpc>
              <a:spcBef>
                <a:spcPts val="100"/>
              </a:spcBef>
              <a:buAutoNum type="arabicPeriod" startAt="3"/>
              <a:tabLst>
                <a:tab pos="155575" algn="l"/>
              </a:tabLst>
            </a:pPr>
            <a:r>
              <a:rPr sz="1000" spc="-35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 are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15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the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same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age as the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other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person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and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 you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got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his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or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her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permission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use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반말.</a:t>
            </a:r>
            <a:endParaRPr sz="1000">
              <a:latin typeface="Malgun Gothic"/>
              <a:cs typeface="Malgun Gothic"/>
            </a:endParaRPr>
          </a:p>
          <a:p>
            <a:pPr marL="12700" marR="133350">
              <a:lnSpc>
                <a:spcPct val="166700"/>
              </a:lnSpc>
              <a:buAutoNum type="arabicPeriod" startAt="3"/>
              <a:tabLst>
                <a:tab pos="155575" algn="l"/>
              </a:tabLst>
            </a:pPr>
            <a:r>
              <a:rPr sz="1000" spc="-35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 are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elementary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 school,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middle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school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or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high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school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and 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know that all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your classmates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15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the </a:t>
            </a:r>
            <a:r>
              <a:rPr sz="1000" spc="-3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same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age as 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you.</a:t>
            </a:r>
            <a:endParaRPr sz="1000">
              <a:latin typeface="Malgun Gothic"/>
              <a:cs typeface="Malgun Gothic"/>
            </a:endParaRPr>
          </a:p>
          <a:p>
            <a:pPr marL="154940" indent="-142875">
              <a:lnSpc>
                <a:spcPct val="100000"/>
              </a:lnSpc>
              <a:spcBef>
                <a:spcPts val="800"/>
              </a:spcBef>
              <a:buAutoNum type="arabicPeriod" startAt="3"/>
              <a:tabLst>
                <a:tab pos="155575" algn="l"/>
              </a:tabLst>
            </a:pPr>
            <a:r>
              <a:rPr sz="1000" spc="-35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are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talking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 to yourself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or writing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in your 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diary.</a:t>
            </a:r>
            <a:endParaRPr sz="1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600" b="1" spc="-5" dirty="0">
                <a:solidFill>
                  <a:srgbClr val="00AEEF"/>
                </a:solidFill>
                <a:latin typeface="Malgun Gothic"/>
                <a:cs typeface="Malgun Gothic"/>
              </a:rPr>
              <a:t>Here are </a:t>
            </a:r>
            <a:r>
              <a:rPr sz="1600" b="1" dirty="0">
                <a:solidFill>
                  <a:srgbClr val="00AEEF"/>
                </a:solidFill>
                <a:latin typeface="Malgun Gothic"/>
                <a:cs typeface="Malgun Gothic"/>
              </a:rPr>
              <a:t>some</a:t>
            </a:r>
            <a:r>
              <a:rPr sz="1600" b="1" spc="-5" dirty="0">
                <a:solidFill>
                  <a:srgbClr val="00AEEF"/>
                </a:solidFill>
                <a:latin typeface="Malgun Gothic"/>
                <a:cs typeface="Malgun Gothic"/>
              </a:rPr>
              <a:t> common</a:t>
            </a:r>
            <a:r>
              <a:rPr sz="1600" b="1" spc="-10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00AEEF"/>
                </a:solidFill>
                <a:latin typeface="Malgun Gothic"/>
                <a:cs typeface="Malgun Gothic"/>
              </a:rPr>
              <a:t>cases</a:t>
            </a:r>
            <a:r>
              <a:rPr sz="1600" b="1" spc="-10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00AEEF"/>
                </a:solidFill>
                <a:latin typeface="Malgun Gothic"/>
                <a:cs typeface="Malgun Gothic"/>
              </a:rPr>
              <a:t>in</a:t>
            </a:r>
            <a:r>
              <a:rPr sz="1600" b="1" spc="-10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00AEEF"/>
                </a:solidFill>
                <a:latin typeface="Malgun Gothic"/>
                <a:cs typeface="Malgun Gothic"/>
              </a:rPr>
              <a:t>which </a:t>
            </a:r>
            <a:r>
              <a:rPr sz="1600" b="1" spc="-10" dirty="0">
                <a:solidFill>
                  <a:srgbClr val="00AEEF"/>
                </a:solidFill>
                <a:latin typeface="Malgun Gothic"/>
                <a:cs typeface="Malgun Gothic"/>
              </a:rPr>
              <a:t>you</a:t>
            </a:r>
            <a:r>
              <a:rPr sz="1600" b="1" spc="-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00AEEF"/>
                </a:solidFill>
                <a:latin typeface="Malgun Gothic"/>
                <a:cs typeface="Malgun Gothic"/>
              </a:rPr>
              <a:t>SHOULD</a:t>
            </a:r>
            <a:r>
              <a:rPr sz="1600" b="1" spc="-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600" b="1" spc="-25" dirty="0">
                <a:solidFill>
                  <a:srgbClr val="00AEEF"/>
                </a:solidFill>
                <a:latin typeface="Malgun Gothic"/>
                <a:cs typeface="Malgun Gothic"/>
              </a:rPr>
              <a:t>NOT</a:t>
            </a:r>
            <a:r>
              <a:rPr sz="1600" b="1" spc="-5" dirty="0">
                <a:solidFill>
                  <a:srgbClr val="00AEEF"/>
                </a:solidFill>
                <a:latin typeface="Malgun Gothic"/>
                <a:cs typeface="Malgun Gothic"/>
              </a:rPr>
              <a:t> use</a:t>
            </a:r>
            <a:r>
              <a:rPr sz="1600" b="1" spc="-10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00AEEF"/>
                </a:solidFill>
                <a:latin typeface="Malgun Gothic"/>
                <a:cs typeface="Malgun Gothic"/>
              </a:rPr>
              <a:t>반말</a:t>
            </a:r>
            <a:endParaRPr sz="1600">
              <a:latin typeface="Malgun Gothic"/>
              <a:cs typeface="Malgun Gothic"/>
            </a:endParaRPr>
          </a:p>
          <a:p>
            <a:pPr marL="154940" indent="-142875">
              <a:lnSpc>
                <a:spcPct val="100000"/>
              </a:lnSpc>
              <a:spcBef>
                <a:spcPts val="680"/>
              </a:spcBef>
              <a:buAutoNum type="arabicPeriod"/>
              <a:tabLst>
                <a:tab pos="155575" algn="l"/>
              </a:tabLst>
            </a:pPr>
            <a:r>
              <a:rPr sz="1000" spc="-35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know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 other person only through </a:t>
            </a:r>
            <a:r>
              <a:rPr sz="1000" spc="5" dirty="0">
                <a:solidFill>
                  <a:srgbClr val="231F20"/>
                </a:solidFill>
                <a:latin typeface="Malgun Gothic"/>
                <a:cs typeface="Malgun Gothic"/>
              </a:rPr>
              <a:t>work,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 not 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personally.</a:t>
            </a:r>
            <a:endParaRPr sz="1000">
              <a:latin typeface="Malgun Gothic"/>
              <a:cs typeface="Malgun Gothic"/>
            </a:endParaRPr>
          </a:p>
          <a:p>
            <a:pPr marL="154940" indent="-142875">
              <a:lnSpc>
                <a:spcPct val="100000"/>
              </a:lnSpc>
              <a:spcBef>
                <a:spcPts val="800"/>
              </a:spcBef>
              <a:buAutoNum type="arabicPeriod"/>
              <a:tabLst>
                <a:tab pos="155575" algn="l"/>
              </a:tabLst>
            </a:pPr>
            <a:r>
              <a:rPr sz="1000" spc="-35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 are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older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than the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 other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person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but he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 or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she is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your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business client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 or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15" dirty="0">
                <a:solidFill>
                  <a:srgbClr val="231F20"/>
                </a:solidFill>
                <a:latin typeface="Malgun Gothic"/>
                <a:cs typeface="Malgun Gothic"/>
              </a:rPr>
              <a:t>customer.</a:t>
            </a:r>
            <a:endParaRPr sz="1000">
              <a:latin typeface="Malgun Gothic"/>
              <a:cs typeface="Malgun Gothic"/>
            </a:endParaRPr>
          </a:p>
          <a:p>
            <a:pPr marL="12700" marR="34925">
              <a:lnSpc>
                <a:spcPct val="166700"/>
              </a:lnSpc>
              <a:buAutoNum type="arabicPeriod"/>
              <a:tabLst>
                <a:tab pos="155575" algn="l"/>
              </a:tabLst>
            </a:pPr>
            <a:r>
              <a:rPr sz="1000" spc="-35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older</a:t>
            </a:r>
            <a:r>
              <a:rPr sz="10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than the</a:t>
            </a:r>
            <a:r>
              <a:rPr sz="10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other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person</a:t>
            </a:r>
            <a:r>
              <a:rPr sz="10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but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0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talking</a:t>
            </a:r>
            <a:r>
              <a:rPr sz="10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the</a:t>
            </a:r>
            <a:r>
              <a:rPr sz="10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person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0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an 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official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environment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such</a:t>
            </a:r>
            <a:r>
              <a:rPr sz="10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as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semi- </a:t>
            </a:r>
            <a:r>
              <a:rPr sz="1000" spc="-3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nars, lessons,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etc.</a:t>
            </a:r>
            <a:endParaRPr sz="1000">
              <a:latin typeface="Malgun Gothic"/>
              <a:cs typeface="Malgun Gothic"/>
            </a:endParaRPr>
          </a:p>
          <a:p>
            <a:pPr marL="154940" indent="-142875">
              <a:lnSpc>
                <a:spcPct val="100000"/>
              </a:lnSpc>
              <a:spcBef>
                <a:spcPts val="800"/>
              </a:spcBef>
              <a:buAutoNum type="arabicPeriod"/>
              <a:tabLst>
                <a:tab pos="155575" algn="l"/>
              </a:tabLst>
            </a:pPr>
            <a:r>
              <a:rPr sz="1000" spc="-35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 don’t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know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 other person.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35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 just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met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15" dirty="0">
                <a:solidFill>
                  <a:srgbClr val="231F20"/>
                </a:solidFill>
                <a:latin typeface="Malgun Gothic"/>
                <a:cs typeface="Malgun Gothic"/>
              </a:rPr>
              <a:t>him/her.</a:t>
            </a:r>
            <a:endParaRPr sz="1000">
              <a:latin typeface="Malgun Gothic"/>
              <a:cs typeface="Malgun Gothic"/>
            </a:endParaRPr>
          </a:p>
          <a:p>
            <a:pPr marL="154940" indent="-142875">
              <a:lnSpc>
                <a:spcPct val="100000"/>
              </a:lnSpc>
              <a:spcBef>
                <a:spcPts val="800"/>
              </a:spcBef>
              <a:buAutoNum type="arabicPeriod"/>
              <a:tabLst>
                <a:tab pos="155575" algn="l"/>
              </a:tabLst>
            </a:pPr>
            <a:r>
              <a:rPr sz="1000" spc="-35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 are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younger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than the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other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person.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35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never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got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permission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from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him/her that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can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use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반말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him/</a:t>
            </a:r>
            <a:endParaRPr sz="10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1000" spc="-25" dirty="0">
                <a:solidFill>
                  <a:srgbClr val="231F20"/>
                </a:solidFill>
                <a:latin typeface="Malgun Gothic"/>
                <a:cs typeface="Malgun Gothic"/>
              </a:rPr>
              <a:t>her.</a:t>
            </a:r>
            <a:endParaRPr sz="1000">
              <a:latin typeface="Malgun Gothic"/>
              <a:cs typeface="Malgun Gothic"/>
            </a:endParaRPr>
          </a:p>
          <a:p>
            <a:pPr marL="154940" indent="-142875">
              <a:lnSpc>
                <a:spcPct val="100000"/>
              </a:lnSpc>
              <a:spcBef>
                <a:spcPts val="800"/>
              </a:spcBef>
              <a:buAutoNum type="arabicPeriod" startAt="6"/>
              <a:tabLst>
                <a:tab pos="155575" algn="l"/>
              </a:tabLst>
            </a:pPr>
            <a:r>
              <a:rPr sz="1000" spc="-35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 are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the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same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age as the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 other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person.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But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both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adults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now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and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 you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don’t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know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him/her that 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well.</a:t>
            </a:r>
            <a:endParaRPr sz="1000">
              <a:latin typeface="Malgun Gothic"/>
              <a:cs typeface="Malgun Gothic"/>
            </a:endParaRPr>
          </a:p>
          <a:p>
            <a:pPr marL="154940" indent="-142875">
              <a:lnSpc>
                <a:spcPct val="100000"/>
              </a:lnSpc>
              <a:spcBef>
                <a:spcPts val="800"/>
              </a:spcBef>
              <a:buAutoNum type="arabicPeriod" startAt="6"/>
              <a:tabLst>
                <a:tab pos="155575" algn="l"/>
              </a:tabLst>
            </a:pPr>
            <a:r>
              <a:rPr sz="1000" spc="-35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 are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older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than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the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other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person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but he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or she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is your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boss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or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the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spouse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15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your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older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sibling.</a:t>
            </a:r>
            <a:endParaRPr sz="1000">
              <a:latin typeface="Malgun Gothic"/>
              <a:cs typeface="Malgun Gothic"/>
            </a:endParaRPr>
          </a:p>
          <a:p>
            <a:pPr marL="154940" indent="-142875">
              <a:lnSpc>
                <a:spcPct val="100000"/>
              </a:lnSpc>
              <a:spcBef>
                <a:spcPts val="800"/>
              </a:spcBef>
              <a:buAutoNum type="arabicPeriod" startAt="6"/>
              <a:tabLst>
                <a:tab pos="155575" algn="l"/>
              </a:tabLst>
            </a:pPr>
            <a:r>
              <a:rPr sz="1000" spc="-35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 are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talking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 to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a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large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group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15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people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 or in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a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 video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blog.</a:t>
            </a:r>
            <a:endParaRPr sz="1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endParaRPr sz="145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600" b="1" dirty="0">
                <a:solidFill>
                  <a:srgbClr val="EC008C"/>
                </a:solidFill>
                <a:latin typeface="Malgun Gothic"/>
                <a:cs typeface="Malgun Gothic"/>
              </a:rPr>
              <a:t>How</a:t>
            </a:r>
            <a:r>
              <a:rPr sz="1600" b="1" spc="-1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EC008C"/>
                </a:solidFill>
                <a:latin typeface="Malgun Gothic"/>
                <a:cs typeface="Malgun Gothic"/>
              </a:rPr>
              <a:t>do</a:t>
            </a:r>
            <a:r>
              <a:rPr sz="1600" b="1" spc="-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600" b="1" spc="-10" dirty="0">
                <a:solidFill>
                  <a:srgbClr val="EC008C"/>
                </a:solidFill>
                <a:latin typeface="Malgun Gothic"/>
                <a:cs typeface="Malgun Gothic"/>
              </a:rPr>
              <a:t>you</a:t>
            </a:r>
            <a:r>
              <a:rPr sz="1600" b="1" spc="-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EC008C"/>
                </a:solidFill>
                <a:latin typeface="Malgun Gothic"/>
                <a:cs typeface="Malgun Gothic"/>
              </a:rPr>
              <a:t>ask</a:t>
            </a:r>
            <a:r>
              <a:rPr sz="1600" b="1" spc="-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EC008C"/>
                </a:solidFill>
                <a:latin typeface="Malgun Gothic"/>
                <a:cs typeface="Malgun Gothic"/>
              </a:rPr>
              <a:t>for</a:t>
            </a:r>
            <a:r>
              <a:rPr sz="1600" b="1" spc="-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EC008C"/>
                </a:solidFill>
                <a:latin typeface="Malgun Gothic"/>
                <a:cs typeface="Malgun Gothic"/>
              </a:rPr>
              <a:t>and</a:t>
            </a:r>
            <a:r>
              <a:rPr sz="1600" b="1" spc="-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600" b="1" spc="-10" dirty="0">
                <a:solidFill>
                  <a:srgbClr val="EC008C"/>
                </a:solidFill>
                <a:latin typeface="Malgun Gothic"/>
                <a:cs typeface="Malgun Gothic"/>
              </a:rPr>
              <a:t>give</a:t>
            </a:r>
            <a:r>
              <a:rPr sz="1600" b="1" spc="-5" dirty="0">
                <a:solidFill>
                  <a:srgbClr val="EC008C"/>
                </a:solidFill>
                <a:latin typeface="Malgun Gothic"/>
                <a:cs typeface="Malgun Gothic"/>
              </a:rPr>
              <a:t> permission</a:t>
            </a:r>
            <a:r>
              <a:rPr sz="1600" b="1" spc="-1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EC008C"/>
                </a:solidFill>
                <a:latin typeface="Malgun Gothic"/>
                <a:cs typeface="Malgun Gothic"/>
              </a:rPr>
              <a:t>to </a:t>
            </a:r>
            <a:r>
              <a:rPr sz="1600" b="1" dirty="0">
                <a:solidFill>
                  <a:srgbClr val="EC008C"/>
                </a:solidFill>
                <a:latin typeface="Malgun Gothic"/>
                <a:cs typeface="Malgun Gothic"/>
              </a:rPr>
              <a:t>speak</a:t>
            </a:r>
            <a:r>
              <a:rPr sz="1600" b="1" spc="-5" dirty="0">
                <a:solidFill>
                  <a:srgbClr val="EC008C"/>
                </a:solidFill>
                <a:latin typeface="Malgun Gothic"/>
                <a:cs typeface="Malgun Gothic"/>
              </a:rPr>
              <a:t> in</a:t>
            </a:r>
            <a:r>
              <a:rPr sz="1600" b="1" spc="-1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EC008C"/>
                </a:solidFill>
                <a:latin typeface="Malgun Gothic"/>
                <a:cs typeface="Malgun Gothic"/>
              </a:rPr>
              <a:t>반말?</a:t>
            </a:r>
            <a:endParaRPr sz="16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680"/>
              </a:spcBef>
            </a:pP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There</a:t>
            </a:r>
            <a:r>
              <a:rPr sz="10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0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certain</a:t>
            </a:r>
            <a:r>
              <a:rPr sz="10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expressions</a:t>
            </a:r>
            <a:r>
              <a:rPr sz="10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that</a:t>
            </a:r>
            <a:r>
              <a:rPr sz="10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people</a:t>
            </a:r>
            <a:r>
              <a:rPr sz="1000" spc="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say</a:t>
            </a:r>
            <a:r>
              <a:rPr sz="10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0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order</a:t>
            </a:r>
            <a:r>
              <a:rPr sz="10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0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get</a:t>
            </a:r>
            <a:r>
              <a:rPr sz="1000" spc="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permission</a:t>
            </a:r>
            <a:r>
              <a:rPr sz="10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from</a:t>
            </a:r>
            <a:r>
              <a:rPr sz="10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0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other</a:t>
            </a:r>
            <a:r>
              <a:rPr sz="10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person.</a:t>
            </a:r>
            <a:endParaRPr sz="1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90"/>
              </a:spcBef>
            </a:pPr>
            <a:endParaRPr sz="155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400" b="1" spc="-5" dirty="0">
                <a:solidFill>
                  <a:srgbClr val="231F20"/>
                </a:solidFill>
                <a:latin typeface="Malgun Gothic"/>
                <a:cs typeface="Malgun Gothic"/>
              </a:rPr>
              <a:t>If</a:t>
            </a:r>
            <a:r>
              <a:rPr sz="1400" b="1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400" b="1" spc="-1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400" b="1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400" b="1" spc="-5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400" b="1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400" b="1" spc="-5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400" b="1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231F20"/>
                </a:solidFill>
                <a:latin typeface="Malgun Gothic"/>
                <a:cs typeface="Malgun Gothic"/>
              </a:rPr>
              <a:t>older</a:t>
            </a:r>
            <a:r>
              <a:rPr sz="1400" b="1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231F20"/>
                </a:solidFill>
                <a:latin typeface="Malgun Gothic"/>
                <a:cs typeface="Malgun Gothic"/>
              </a:rPr>
              <a:t>one:</a:t>
            </a:r>
            <a:endParaRPr sz="1400">
              <a:latin typeface="Malgun Gothic"/>
              <a:cs typeface="Malgun Gothic"/>
            </a:endParaRPr>
          </a:p>
          <a:p>
            <a:pPr marL="154940" indent="-142875">
              <a:lnSpc>
                <a:spcPct val="100000"/>
              </a:lnSpc>
              <a:spcBef>
                <a:spcPts val="720"/>
              </a:spcBef>
              <a:buAutoNum type="arabicPeriod"/>
              <a:tabLst>
                <a:tab pos="155575" algn="l"/>
              </a:tabLst>
            </a:pP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말</a:t>
            </a:r>
            <a:r>
              <a:rPr sz="10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놔도</a:t>
            </a:r>
            <a:r>
              <a:rPr sz="10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돼요?</a:t>
            </a:r>
            <a:endParaRPr sz="10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[mal</a:t>
            </a:r>
            <a:r>
              <a:rPr sz="10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nwa-do</a:t>
            </a:r>
            <a:r>
              <a:rPr sz="10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dwae-yo?]</a:t>
            </a:r>
            <a:endParaRPr sz="10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Can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speak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in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반말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with</a:t>
            </a:r>
            <a:r>
              <a:rPr sz="10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you?</a:t>
            </a:r>
            <a:endParaRPr sz="10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**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말을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놓다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 [ma-reul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no-ta] literally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means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to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“put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 down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the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 language” or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“lower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language”.</a:t>
            </a:r>
            <a:endParaRPr sz="1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80"/>
              </a:spcBef>
            </a:pPr>
            <a:endParaRPr sz="1500">
              <a:latin typeface="Malgun Gothic"/>
              <a:cs typeface="Malgun Gothic"/>
            </a:endParaRPr>
          </a:p>
          <a:p>
            <a:pPr marL="154940" indent="-142875">
              <a:lnSpc>
                <a:spcPct val="100000"/>
              </a:lnSpc>
              <a:buAutoNum type="arabicPeriod" startAt="2"/>
              <a:tabLst>
                <a:tab pos="155575" algn="l"/>
              </a:tabLst>
            </a:pP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말</a:t>
            </a:r>
            <a:r>
              <a:rPr sz="10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편하게</a:t>
            </a:r>
            <a:r>
              <a:rPr sz="10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해도</a:t>
            </a:r>
            <a:r>
              <a:rPr sz="10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돼요?</a:t>
            </a:r>
            <a:endParaRPr sz="10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[mal</a:t>
            </a:r>
            <a:r>
              <a:rPr sz="10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pyeon-ha-ge</a:t>
            </a:r>
            <a:r>
              <a:rPr sz="10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hae-do</a:t>
            </a:r>
            <a:r>
              <a:rPr sz="10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dwae-yo?]</a:t>
            </a:r>
            <a:endParaRPr sz="10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Can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 speak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comfortably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with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 you?</a:t>
            </a:r>
            <a:endParaRPr sz="1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85"/>
              </a:spcBef>
            </a:pPr>
            <a:endParaRPr sz="155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b="1" spc="-5" dirty="0">
                <a:solidFill>
                  <a:srgbClr val="231F20"/>
                </a:solidFill>
                <a:latin typeface="Malgun Gothic"/>
                <a:cs typeface="Malgun Gothic"/>
              </a:rPr>
              <a:t>If</a:t>
            </a:r>
            <a:r>
              <a:rPr sz="1400" b="1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400" b="1" spc="-10" dirty="0">
                <a:solidFill>
                  <a:srgbClr val="231F20"/>
                </a:solidFill>
                <a:latin typeface="Malgun Gothic"/>
                <a:cs typeface="Malgun Gothic"/>
              </a:rPr>
              <a:t>you </a:t>
            </a:r>
            <a:r>
              <a:rPr sz="1400" b="1" spc="-5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400" b="1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400" b="1" spc="-5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400" b="1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400" b="1" spc="-5" dirty="0">
                <a:solidFill>
                  <a:srgbClr val="231F20"/>
                </a:solidFill>
                <a:latin typeface="Malgun Gothic"/>
                <a:cs typeface="Malgun Gothic"/>
              </a:rPr>
              <a:t>younger</a:t>
            </a:r>
            <a:r>
              <a:rPr sz="1400" b="1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231F20"/>
                </a:solidFill>
                <a:latin typeface="Malgun Gothic"/>
                <a:cs typeface="Malgun Gothic"/>
              </a:rPr>
              <a:t>one: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5" dirty="0"/>
              <a:t> </a:t>
            </a:r>
            <a:r>
              <a:rPr dirty="0"/>
              <a:t>PDF </a:t>
            </a:r>
            <a:r>
              <a:rPr spc="-5" dirty="0"/>
              <a:t>is to be used along with the MP3 audio </a:t>
            </a:r>
            <a:r>
              <a:rPr dirty="0"/>
              <a:t>lesson</a:t>
            </a:r>
            <a:r>
              <a:rPr spc="-5" dirty="0"/>
              <a:t> available at</a:t>
            </a:r>
            <a:r>
              <a:rPr spc="-10" dirty="0"/>
              <a:t> </a:t>
            </a:r>
            <a:r>
              <a:rPr spc="-15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 feel free </a:t>
            </a:r>
            <a:r>
              <a:rPr spc="-5" dirty="0"/>
              <a:t>to </a:t>
            </a:r>
            <a:r>
              <a:rPr dirty="0"/>
              <a:t>share </a:t>
            </a:r>
            <a:r>
              <a:rPr spc="-20" dirty="0"/>
              <a:t>TalkToMeInKorean’s </a:t>
            </a:r>
            <a:r>
              <a:rPr dirty="0"/>
              <a:t>free </a:t>
            </a:r>
            <a:r>
              <a:rPr spc="-5" dirty="0"/>
              <a:t>Korean </a:t>
            </a:r>
            <a:r>
              <a:rPr dirty="0"/>
              <a:t>lessons </a:t>
            </a:r>
            <a:r>
              <a:rPr spc="-5" dirty="0"/>
              <a:t>and </a:t>
            </a:r>
            <a:r>
              <a:rPr dirty="0"/>
              <a:t>PDF </a:t>
            </a:r>
            <a:r>
              <a:rPr spc="-15" dirty="0"/>
              <a:t>files </a:t>
            </a:r>
            <a:r>
              <a:rPr spc="-5" dirty="0"/>
              <a:t>with anybody who </a:t>
            </a:r>
            <a:r>
              <a:rPr spc="-260" dirty="0"/>
              <a:t> </a:t>
            </a:r>
            <a:r>
              <a:rPr spc="-5" dirty="0"/>
              <a:t>is</a:t>
            </a:r>
            <a:r>
              <a:rPr spc="-10" dirty="0"/>
              <a:t> </a:t>
            </a:r>
            <a:r>
              <a:rPr dirty="0"/>
              <a:t>studying </a:t>
            </a:r>
            <a:r>
              <a:rPr spc="-5" dirty="0"/>
              <a:t>Korean.</a:t>
            </a:r>
            <a:r>
              <a:rPr dirty="0"/>
              <a:t> </a:t>
            </a:r>
            <a:r>
              <a:rPr spc="-5" dirty="0"/>
              <a:t>If you have</a:t>
            </a:r>
            <a:r>
              <a:rPr spc="-10" dirty="0"/>
              <a:t> </a:t>
            </a:r>
            <a:r>
              <a:rPr spc="-5" dirty="0"/>
              <a:t>any questions </a:t>
            </a:r>
            <a:r>
              <a:rPr dirty="0"/>
              <a:t>or feedback, visit</a:t>
            </a:r>
            <a:r>
              <a:rPr spc="-15" dirty="0"/>
              <a:t> TalkToMeInKorean.com.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6"/>
            <a:ext cx="3469640" cy="53784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10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5" dirty="0">
                <a:solidFill>
                  <a:srgbClr val="231F20"/>
                </a:solidFill>
                <a:latin typeface="Trebuchet MS"/>
                <a:cs typeface="Trebuchet MS"/>
              </a:rPr>
              <a:t> 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5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3</a:t>
            </a:r>
            <a:r>
              <a:rPr sz="1800" spc="-3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231F20"/>
                </a:solidFill>
                <a:latin typeface="Trebuchet MS"/>
                <a:cs typeface="Trebuchet MS"/>
              </a:rPr>
              <a:t>27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80"/>
            <a:ext cx="1494465" cy="58479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44500" y="1339095"/>
            <a:ext cx="4074795" cy="4051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4940" indent="-142875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155575" algn="l"/>
              </a:tabLst>
            </a:pP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말</a:t>
            </a:r>
            <a:r>
              <a:rPr sz="10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놓으셔도</a:t>
            </a:r>
            <a:r>
              <a:rPr sz="10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돼요.</a:t>
            </a:r>
            <a:endParaRPr sz="10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[mal</a:t>
            </a:r>
            <a:r>
              <a:rPr sz="10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no-eu-syeo-do</a:t>
            </a:r>
            <a:r>
              <a:rPr sz="10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dwae-yo.]</a:t>
            </a:r>
            <a:endParaRPr sz="10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0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35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0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can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speak</a:t>
            </a:r>
            <a:r>
              <a:rPr sz="10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casually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with</a:t>
            </a:r>
            <a:r>
              <a:rPr sz="10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me.</a:t>
            </a:r>
            <a:endParaRPr sz="1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5"/>
              </a:spcBef>
            </a:pPr>
            <a:endParaRPr sz="1500">
              <a:latin typeface="Malgun Gothic"/>
              <a:cs typeface="Malgun Gothic"/>
            </a:endParaRPr>
          </a:p>
          <a:p>
            <a:pPr marL="154940" indent="-142875">
              <a:lnSpc>
                <a:spcPct val="100000"/>
              </a:lnSpc>
              <a:spcBef>
                <a:spcPts val="5"/>
              </a:spcBef>
              <a:buAutoNum type="arabicPeriod" startAt="2"/>
              <a:tabLst>
                <a:tab pos="155575" algn="l"/>
              </a:tabLst>
            </a:pP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말</a:t>
            </a:r>
            <a:r>
              <a:rPr sz="10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편하게</a:t>
            </a:r>
            <a:r>
              <a:rPr sz="10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하셔도</a:t>
            </a:r>
            <a:r>
              <a:rPr sz="10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돼요.</a:t>
            </a:r>
            <a:endParaRPr sz="10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[mal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pyeon-ha-ge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ha-syeo-do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 dwae-yo.]</a:t>
            </a:r>
            <a:endParaRPr sz="10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35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can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 speak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comfortably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 with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me. /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35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can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 speak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반말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 with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me.</a:t>
            </a:r>
            <a:endParaRPr sz="1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85"/>
              </a:spcBef>
            </a:pPr>
            <a:endParaRPr sz="155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400" b="1" spc="-5" dirty="0">
                <a:solidFill>
                  <a:srgbClr val="231F20"/>
                </a:solidFill>
                <a:latin typeface="Malgun Gothic"/>
                <a:cs typeface="Malgun Gothic"/>
              </a:rPr>
              <a:t>If </a:t>
            </a:r>
            <a:r>
              <a:rPr sz="1400" b="1" spc="-1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400" b="1" spc="-5" dirty="0">
                <a:solidFill>
                  <a:srgbClr val="231F20"/>
                </a:solidFill>
                <a:latin typeface="Malgun Gothic"/>
                <a:cs typeface="Malgun Gothic"/>
              </a:rPr>
              <a:t> are </a:t>
            </a:r>
            <a:r>
              <a:rPr sz="1400" b="1" spc="-15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400" b="1" spc="-5" dirty="0">
                <a:solidFill>
                  <a:srgbClr val="231F20"/>
                </a:solidFill>
                <a:latin typeface="Malgun Gothic"/>
                <a:cs typeface="Malgun Gothic"/>
              </a:rPr>
              <a:t> the </a:t>
            </a:r>
            <a:r>
              <a:rPr sz="1400" b="1" dirty="0">
                <a:solidFill>
                  <a:srgbClr val="231F20"/>
                </a:solidFill>
                <a:latin typeface="Malgun Gothic"/>
                <a:cs typeface="Malgun Gothic"/>
              </a:rPr>
              <a:t>same</a:t>
            </a:r>
            <a:r>
              <a:rPr sz="1400" b="1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231F20"/>
                </a:solidFill>
                <a:latin typeface="Malgun Gothic"/>
                <a:cs typeface="Malgun Gothic"/>
              </a:rPr>
              <a:t>age</a:t>
            </a:r>
            <a:r>
              <a:rPr sz="1400" b="1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231F20"/>
                </a:solidFill>
                <a:latin typeface="Malgun Gothic"/>
                <a:cs typeface="Malgun Gothic"/>
              </a:rPr>
              <a:t>as</a:t>
            </a:r>
            <a:r>
              <a:rPr sz="1400" b="1" spc="-5" dirty="0">
                <a:solidFill>
                  <a:srgbClr val="231F20"/>
                </a:solidFill>
                <a:latin typeface="Malgun Gothic"/>
                <a:cs typeface="Malgun Gothic"/>
              </a:rPr>
              <a:t> the</a:t>
            </a:r>
            <a:r>
              <a:rPr sz="1400" b="1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231F20"/>
                </a:solidFill>
                <a:latin typeface="Malgun Gothic"/>
                <a:cs typeface="Malgun Gothic"/>
              </a:rPr>
              <a:t>other </a:t>
            </a:r>
            <a:r>
              <a:rPr sz="1400" b="1" spc="-5" dirty="0">
                <a:solidFill>
                  <a:srgbClr val="231F20"/>
                </a:solidFill>
                <a:latin typeface="Malgun Gothic"/>
                <a:cs typeface="Malgun Gothic"/>
              </a:rPr>
              <a:t>person:</a:t>
            </a:r>
            <a:endParaRPr sz="1400">
              <a:latin typeface="Malgun Gothic"/>
              <a:cs typeface="Malgun Gothic"/>
            </a:endParaRPr>
          </a:p>
          <a:p>
            <a:pPr marL="154940" indent="-142875">
              <a:lnSpc>
                <a:spcPct val="100000"/>
              </a:lnSpc>
              <a:spcBef>
                <a:spcPts val="720"/>
              </a:spcBef>
              <a:buAutoNum type="arabicPeriod"/>
              <a:tabLst>
                <a:tab pos="155575" algn="l"/>
              </a:tabLst>
            </a:pP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우리</a:t>
            </a:r>
            <a:r>
              <a:rPr sz="10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말</a:t>
            </a:r>
            <a:r>
              <a:rPr sz="10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놓을까요?</a:t>
            </a:r>
            <a:endParaRPr sz="10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[u-ri</a:t>
            </a:r>
            <a:r>
              <a:rPr sz="10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mal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 no-eul-kka-yo?]</a:t>
            </a:r>
            <a:endParaRPr sz="10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Shall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we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speak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반말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each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other?</a:t>
            </a:r>
            <a:endParaRPr sz="1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80"/>
              </a:spcBef>
            </a:pPr>
            <a:endParaRPr sz="1500">
              <a:latin typeface="Malgun Gothic"/>
              <a:cs typeface="Malgun Gothic"/>
            </a:endParaRPr>
          </a:p>
          <a:p>
            <a:pPr marL="154940" indent="-142875">
              <a:lnSpc>
                <a:spcPct val="100000"/>
              </a:lnSpc>
              <a:buAutoNum type="arabicPeriod" startAt="2"/>
              <a:tabLst>
                <a:tab pos="155575" algn="l"/>
              </a:tabLst>
            </a:pP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말</a:t>
            </a:r>
            <a:r>
              <a:rPr sz="10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편하게</a:t>
            </a:r>
            <a:r>
              <a:rPr sz="10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해도</a:t>
            </a:r>
            <a:r>
              <a:rPr sz="10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되죠?</a:t>
            </a:r>
            <a:endParaRPr sz="10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[mal</a:t>
            </a:r>
            <a:r>
              <a:rPr sz="10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pyeon-ha-ge</a:t>
            </a:r>
            <a:r>
              <a:rPr sz="10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hae-do</a:t>
            </a:r>
            <a:r>
              <a:rPr sz="10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doe-jyo?]</a:t>
            </a:r>
            <a:endParaRPr sz="10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0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can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talk</a:t>
            </a:r>
            <a:r>
              <a:rPr sz="10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반말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with</a:t>
            </a:r>
            <a:r>
              <a:rPr sz="10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you,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right?</a:t>
            </a:r>
            <a:endParaRPr sz="1000">
              <a:latin typeface="Malgun Gothic"/>
              <a:cs typeface="Malgun Gothic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5" dirty="0"/>
              <a:t> </a:t>
            </a:r>
            <a:r>
              <a:rPr dirty="0"/>
              <a:t>PDF </a:t>
            </a:r>
            <a:r>
              <a:rPr spc="-5" dirty="0"/>
              <a:t>is to be used along with the MP3 audio </a:t>
            </a:r>
            <a:r>
              <a:rPr dirty="0"/>
              <a:t>lesson</a:t>
            </a:r>
            <a:r>
              <a:rPr spc="-5" dirty="0"/>
              <a:t> available at</a:t>
            </a:r>
            <a:r>
              <a:rPr spc="-10" dirty="0"/>
              <a:t> </a:t>
            </a:r>
            <a:r>
              <a:rPr spc="-15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 feel free </a:t>
            </a:r>
            <a:r>
              <a:rPr spc="-5" dirty="0"/>
              <a:t>to </a:t>
            </a:r>
            <a:r>
              <a:rPr dirty="0"/>
              <a:t>share </a:t>
            </a:r>
            <a:r>
              <a:rPr spc="-20" dirty="0"/>
              <a:t>TalkToMeInKorean’s </a:t>
            </a:r>
            <a:r>
              <a:rPr dirty="0"/>
              <a:t>free </a:t>
            </a:r>
            <a:r>
              <a:rPr spc="-5" dirty="0"/>
              <a:t>Korean </a:t>
            </a:r>
            <a:r>
              <a:rPr dirty="0"/>
              <a:t>lessons </a:t>
            </a:r>
            <a:r>
              <a:rPr spc="-5" dirty="0"/>
              <a:t>and </a:t>
            </a:r>
            <a:r>
              <a:rPr dirty="0"/>
              <a:t>PDF </a:t>
            </a:r>
            <a:r>
              <a:rPr spc="-15" dirty="0"/>
              <a:t>files </a:t>
            </a:r>
            <a:r>
              <a:rPr spc="-5" dirty="0"/>
              <a:t>with anybody who </a:t>
            </a:r>
            <a:r>
              <a:rPr spc="-260" dirty="0"/>
              <a:t> </a:t>
            </a:r>
            <a:r>
              <a:rPr spc="-5" dirty="0"/>
              <a:t>is</a:t>
            </a:r>
            <a:r>
              <a:rPr spc="-10" dirty="0"/>
              <a:t> </a:t>
            </a:r>
            <a:r>
              <a:rPr dirty="0"/>
              <a:t>studying </a:t>
            </a:r>
            <a:r>
              <a:rPr spc="-5" dirty="0"/>
              <a:t>Korean.</a:t>
            </a:r>
            <a:r>
              <a:rPr dirty="0"/>
              <a:t> </a:t>
            </a:r>
            <a:r>
              <a:rPr spc="-5" dirty="0"/>
              <a:t>If you have</a:t>
            </a:r>
            <a:r>
              <a:rPr spc="-10" dirty="0"/>
              <a:t> </a:t>
            </a:r>
            <a:r>
              <a:rPr spc="-5" dirty="0"/>
              <a:t>any questions </a:t>
            </a:r>
            <a:r>
              <a:rPr dirty="0"/>
              <a:t>or feedback, visit</a:t>
            </a:r>
            <a:r>
              <a:rPr spc="-15" dirty="0"/>
              <a:t> TalkToMeInKorean.com.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44500" y="5987295"/>
            <a:ext cx="2579370" cy="3594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231F20"/>
                </a:solidFill>
                <a:latin typeface="Malgun Gothic"/>
                <a:cs typeface="Malgun Gothic"/>
              </a:rPr>
              <a:t>How</a:t>
            </a:r>
            <a:r>
              <a:rPr sz="1400" b="1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400" b="1" spc="-5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400" b="1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400" b="1" spc="-5" dirty="0">
                <a:solidFill>
                  <a:srgbClr val="231F20"/>
                </a:solidFill>
                <a:latin typeface="Malgun Gothic"/>
                <a:cs typeface="Malgun Gothic"/>
              </a:rPr>
              <a:t>change</a:t>
            </a:r>
            <a:r>
              <a:rPr sz="1400" b="1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231F20"/>
                </a:solidFill>
                <a:latin typeface="Malgun Gothic"/>
                <a:cs typeface="Malgun Gothic"/>
              </a:rPr>
              <a:t>존댓말</a:t>
            </a:r>
            <a:r>
              <a:rPr sz="1400" b="1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400" b="1" spc="-5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400" b="1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231F20"/>
                </a:solidFill>
                <a:latin typeface="Malgun Gothic"/>
                <a:cs typeface="Malgun Gothic"/>
              </a:rPr>
              <a:t>반말</a:t>
            </a:r>
            <a:endParaRPr sz="14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90"/>
              </a:spcBef>
            </a:pPr>
            <a:endParaRPr sz="145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Present</a:t>
            </a:r>
            <a:r>
              <a:rPr sz="10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tense</a:t>
            </a:r>
            <a:endParaRPr sz="10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-아/어/여요</a:t>
            </a:r>
            <a:r>
              <a:rPr sz="10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---&gt;</a:t>
            </a:r>
            <a:r>
              <a:rPr sz="10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-아/어/여</a:t>
            </a:r>
            <a:endParaRPr sz="10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-이에요</a:t>
            </a:r>
            <a:r>
              <a:rPr sz="10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/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-예요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--&gt;</a:t>
            </a:r>
            <a:r>
              <a:rPr sz="10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-이야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/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-야</a:t>
            </a:r>
            <a:endParaRPr sz="1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80"/>
              </a:spcBef>
            </a:pPr>
            <a:endParaRPr sz="15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Past</a:t>
            </a:r>
            <a:r>
              <a:rPr sz="10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tense</a:t>
            </a:r>
            <a:endParaRPr sz="10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-았/♘/였어요</a:t>
            </a:r>
            <a:r>
              <a:rPr sz="10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---&gt;</a:t>
            </a:r>
            <a:r>
              <a:rPr sz="10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-았/♘/였어</a:t>
            </a:r>
            <a:endParaRPr sz="1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80"/>
              </a:spcBef>
            </a:pPr>
            <a:endParaRPr sz="15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Future</a:t>
            </a:r>
            <a:r>
              <a:rPr sz="10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tense</a:t>
            </a:r>
            <a:endParaRPr sz="10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-(으)ㄹ</a:t>
            </a:r>
            <a:r>
              <a:rPr sz="10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거예요</a:t>
            </a:r>
            <a:r>
              <a:rPr sz="10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--&gt;</a:t>
            </a:r>
            <a:r>
              <a:rPr sz="10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-(으)ㄹ</a:t>
            </a:r>
            <a:r>
              <a:rPr sz="10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거야</a:t>
            </a:r>
            <a:endParaRPr sz="1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endParaRPr sz="145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600" b="1" dirty="0">
                <a:solidFill>
                  <a:srgbClr val="00AEEF"/>
                </a:solidFill>
                <a:latin typeface="Malgun Gothic"/>
                <a:cs typeface="Malgun Gothic"/>
              </a:rPr>
              <a:t>Examples</a:t>
            </a:r>
            <a:endParaRPr sz="16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680"/>
              </a:spcBef>
            </a:pP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1.</a:t>
            </a:r>
            <a:r>
              <a:rPr sz="10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What</a:t>
            </a:r>
            <a:r>
              <a:rPr sz="10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0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this?</a:t>
            </a:r>
            <a:endParaRPr sz="10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6"/>
            <a:ext cx="6654165" cy="916178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10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5" dirty="0">
                <a:solidFill>
                  <a:srgbClr val="231F20"/>
                </a:solidFill>
                <a:latin typeface="Trebuchet MS"/>
                <a:cs typeface="Trebuchet MS"/>
              </a:rPr>
              <a:t> 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5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10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3</a:t>
            </a:r>
            <a:r>
              <a:rPr sz="1800" spc="-3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3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231F20"/>
                </a:solidFill>
                <a:latin typeface="Trebuchet MS"/>
                <a:cs typeface="Trebuchet MS"/>
              </a:rPr>
              <a:t>27</a:t>
            </a:r>
            <a:endParaRPr sz="1800">
              <a:latin typeface="Trebuchet MS"/>
              <a:cs typeface="Trebuchet MS"/>
            </a:endParaRPr>
          </a:p>
          <a:p>
            <a:pPr marL="12700" marR="4259580">
              <a:lnSpc>
                <a:spcPct val="166700"/>
              </a:lnSpc>
              <a:spcBef>
                <a:spcPts val="905"/>
              </a:spcBef>
            </a:pP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존댓말: 이거 뭐예요? [i-geo 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mwo-ye-yo?] </a:t>
            </a:r>
            <a:r>
              <a:rPr sz="1000" spc="-3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반말: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이거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뭐야?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[i-geo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 mwo-ya?]</a:t>
            </a:r>
            <a:endParaRPr sz="1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80"/>
              </a:spcBef>
            </a:pPr>
            <a:endParaRPr sz="1500">
              <a:latin typeface="Malgun Gothic"/>
              <a:cs typeface="Malgun Gothic"/>
            </a:endParaRPr>
          </a:p>
          <a:p>
            <a:pPr marL="154940" indent="-142875">
              <a:lnSpc>
                <a:spcPct val="100000"/>
              </a:lnSpc>
              <a:buAutoNum type="arabicPeriod" startAt="2"/>
              <a:tabLst>
                <a:tab pos="155575" algn="l"/>
              </a:tabLst>
            </a:pP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I’m</a:t>
            </a:r>
            <a:r>
              <a:rPr sz="10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going</a:t>
            </a:r>
            <a:r>
              <a:rPr sz="10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work</a:t>
            </a:r>
            <a:r>
              <a:rPr sz="1000" spc="-15" dirty="0">
                <a:solidFill>
                  <a:srgbClr val="231F20"/>
                </a:solidFill>
                <a:latin typeface="Malgun Gothic"/>
                <a:cs typeface="Malgun Gothic"/>
              </a:rPr>
              <a:t> tomorrow.</a:t>
            </a:r>
            <a:endParaRPr sz="1000">
              <a:latin typeface="Malgun Gothic"/>
              <a:cs typeface="Malgun Gothic"/>
            </a:endParaRPr>
          </a:p>
          <a:p>
            <a:pPr marL="12700" marR="3734435">
              <a:lnSpc>
                <a:spcPct val="166700"/>
              </a:lnSpc>
            </a:pP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존댓말: 내일 일할 거예요. [nae-il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il-hal 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geo-ye-yo.] </a:t>
            </a:r>
            <a:r>
              <a:rPr sz="1000" spc="-3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반말: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내일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일할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거야.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[nae-il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 il-hal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geo-ya.]</a:t>
            </a:r>
            <a:endParaRPr sz="1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80"/>
              </a:spcBef>
            </a:pPr>
            <a:endParaRPr sz="1500">
              <a:latin typeface="Malgun Gothic"/>
              <a:cs typeface="Malgun Gothic"/>
            </a:endParaRPr>
          </a:p>
          <a:p>
            <a:pPr marL="154940" indent="-142875">
              <a:lnSpc>
                <a:spcPct val="100000"/>
              </a:lnSpc>
              <a:buAutoNum type="arabicPeriod" startAt="3"/>
              <a:tabLst>
                <a:tab pos="155575" algn="l"/>
              </a:tabLst>
            </a:pP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sz="10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met</a:t>
            </a:r>
            <a:r>
              <a:rPr sz="10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0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friend</a:t>
            </a:r>
            <a:r>
              <a:rPr sz="10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15" dirty="0">
                <a:solidFill>
                  <a:srgbClr val="231F20"/>
                </a:solidFill>
                <a:latin typeface="Malgun Gothic"/>
                <a:cs typeface="Malgun Gothic"/>
              </a:rPr>
              <a:t>yesterday.</a:t>
            </a:r>
            <a:endParaRPr sz="1000">
              <a:latin typeface="Malgun Gothic"/>
              <a:cs typeface="Malgun Gothic"/>
            </a:endParaRPr>
          </a:p>
          <a:p>
            <a:pPr marL="12700" marR="3132455">
              <a:lnSpc>
                <a:spcPct val="166700"/>
              </a:lnSpc>
            </a:pP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존댓말: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어제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친구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만났어요.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[eo-je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chin-gu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 man-na-sseo-yo.] </a:t>
            </a:r>
            <a:r>
              <a:rPr sz="1000" spc="-3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반말: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어제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친구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만났어.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[eo-je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chin-gu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man-na-sseo.]</a:t>
            </a:r>
            <a:endParaRPr sz="1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endParaRPr sz="145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600" b="1" dirty="0">
                <a:solidFill>
                  <a:srgbClr val="EC008C"/>
                </a:solidFill>
                <a:latin typeface="Malgun Gothic"/>
                <a:cs typeface="Malgun Gothic"/>
              </a:rPr>
              <a:t>Calling</a:t>
            </a:r>
            <a:r>
              <a:rPr sz="1600" b="1" spc="-5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EC008C"/>
                </a:solidFill>
                <a:latin typeface="Malgun Gothic"/>
                <a:cs typeface="Malgun Gothic"/>
              </a:rPr>
              <a:t>names</a:t>
            </a:r>
            <a:endParaRPr sz="1600">
              <a:latin typeface="Malgun Gothic"/>
              <a:cs typeface="Malgun Gothic"/>
            </a:endParaRPr>
          </a:p>
          <a:p>
            <a:pPr marL="12700" marR="5080">
              <a:lnSpc>
                <a:spcPts val="2000"/>
              </a:lnSpc>
              <a:spcBef>
                <a:spcPts val="80"/>
              </a:spcBef>
            </a:pP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When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 speaking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존댓말,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you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add the 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word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“씨”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 to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address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the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person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politely,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as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경은 씨,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현우 씨, 석진 씨, 소 </a:t>
            </a:r>
            <a:r>
              <a:rPr sz="1000" spc="-3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연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씨, and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현정 씨.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Or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add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the title </a:t>
            </a:r>
            <a:r>
              <a:rPr sz="1000" spc="-15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the 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person’s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 job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or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status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after that,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like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경은 선생님,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현우 선생님,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etc.</a:t>
            </a:r>
            <a:endParaRPr sz="1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5"/>
              </a:spcBef>
            </a:pPr>
            <a:endParaRPr sz="950">
              <a:latin typeface="Malgun Gothic"/>
              <a:cs typeface="Malgun Gothic"/>
            </a:endParaRPr>
          </a:p>
          <a:p>
            <a:pPr marL="12700" marR="141605">
              <a:lnSpc>
                <a:spcPct val="166700"/>
              </a:lnSpc>
            </a:pP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But when you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speak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반말,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just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say</a:t>
            </a:r>
            <a:r>
              <a:rPr sz="10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the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name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15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the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person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without </a:t>
            </a:r>
            <a:r>
              <a:rPr sz="1000" spc="-15" dirty="0">
                <a:solidFill>
                  <a:srgbClr val="231F20"/>
                </a:solidFill>
                <a:latin typeface="Malgun Gothic"/>
                <a:cs typeface="Malgun Gothic"/>
              </a:rPr>
              <a:t>“씨”.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But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order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make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the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name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sound more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natural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when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calling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the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person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by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 name,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need to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add “아”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 or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“야” at the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 end.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Names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that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end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WITHOUT a consonant 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are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followed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by 야 [ya] and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names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that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end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WITH a consonant 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are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followed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by </a:t>
            </a:r>
            <a:r>
              <a:rPr sz="1000" spc="-3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아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[a].</a:t>
            </a:r>
            <a:endParaRPr sz="1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endParaRPr sz="145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600" b="1" dirty="0">
                <a:solidFill>
                  <a:srgbClr val="00AEEF"/>
                </a:solidFill>
                <a:latin typeface="Malgun Gothic"/>
                <a:cs typeface="Malgun Gothic"/>
              </a:rPr>
              <a:t>Examples:</a:t>
            </a:r>
            <a:endParaRPr sz="16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680"/>
              </a:spcBef>
            </a:pP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경은</a:t>
            </a:r>
            <a:r>
              <a:rPr sz="10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----&gt;</a:t>
            </a:r>
            <a:r>
              <a:rPr sz="10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경은아!</a:t>
            </a:r>
            <a:r>
              <a:rPr sz="10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(Hey</a:t>
            </a:r>
            <a:r>
              <a:rPr sz="10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Kyeong-eun!)</a:t>
            </a:r>
            <a:endParaRPr sz="10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현우</a:t>
            </a:r>
            <a:r>
              <a:rPr sz="10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----&gt;</a:t>
            </a:r>
            <a:r>
              <a:rPr sz="10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현우야!</a:t>
            </a:r>
            <a:r>
              <a:rPr sz="10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(Hey</a:t>
            </a:r>
            <a:r>
              <a:rPr sz="10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Hyunwoo!)</a:t>
            </a:r>
            <a:endParaRPr sz="1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80"/>
              </a:spcBef>
            </a:pPr>
            <a:endParaRPr sz="15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000" spc="-20" dirty="0">
                <a:solidFill>
                  <a:srgbClr val="231F20"/>
                </a:solidFill>
                <a:latin typeface="Malgun Gothic"/>
                <a:cs typeface="Malgun Gothic"/>
              </a:rPr>
              <a:t>Talking</a:t>
            </a:r>
            <a:r>
              <a:rPr sz="10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about</a:t>
            </a:r>
            <a:r>
              <a:rPr sz="10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names</a:t>
            </a:r>
            <a:endParaRPr sz="1000">
              <a:latin typeface="Malgun Gothic"/>
              <a:cs typeface="Malgun Gothic"/>
            </a:endParaRPr>
          </a:p>
          <a:p>
            <a:pPr marL="12700" marR="132715">
              <a:lnSpc>
                <a:spcPct val="166700"/>
              </a:lnSpc>
            </a:pP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For the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same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reason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as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above,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when 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Korean</a:t>
            </a:r>
            <a:r>
              <a:rPr sz="10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people add the 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letter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“이” after the</a:t>
            </a:r>
            <a:r>
              <a:rPr sz="10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names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that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end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with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a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conso-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nant, when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they 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talking about the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 person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using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their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name.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So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names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like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경은 and 석진 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 followed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by 이 </a:t>
            </a:r>
            <a:r>
              <a:rPr sz="1000" spc="-3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in 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sentences.</a:t>
            </a:r>
            <a:endParaRPr sz="1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100">
              <a:latin typeface="Malgun Gothic"/>
              <a:cs typeface="Malgun Gothic"/>
            </a:endParaRPr>
          </a:p>
          <a:p>
            <a:pPr marL="12700" marR="2034539">
              <a:lnSpc>
                <a:spcPct val="166700"/>
              </a:lnSpc>
            </a:pP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If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현우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wants to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talk about 석진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in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a 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sentence,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he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says </a:t>
            </a:r>
            <a:r>
              <a:rPr sz="1000" spc="-20" dirty="0">
                <a:solidFill>
                  <a:srgbClr val="231F20"/>
                </a:solidFill>
                <a:latin typeface="Malgun Gothic"/>
                <a:cs typeface="Malgun Gothic"/>
              </a:rPr>
              <a:t>석진’s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name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as 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“석진이”. </a:t>
            </a:r>
            <a:r>
              <a:rPr sz="1000" spc="-3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Ex)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석진이가 했어.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[seok-jin-i-ga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hae-sseo.] =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Seokjin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did it.</a:t>
            </a:r>
            <a:endParaRPr sz="1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80"/>
              </a:spcBef>
            </a:pPr>
            <a:endParaRPr sz="15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This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the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basic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information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about 반말 and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we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will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look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at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more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expressions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using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반말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the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following lesson.</a:t>
            </a:r>
            <a:endParaRPr sz="10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80"/>
            <a:ext cx="1494465" cy="58479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5" dirty="0"/>
              <a:t> </a:t>
            </a:r>
            <a:r>
              <a:rPr dirty="0"/>
              <a:t>PDF </a:t>
            </a:r>
            <a:r>
              <a:rPr spc="-5" dirty="0"/>
              <a:t>is to be used along with the MP3 audio </a:t>
            </a:r>
            <a:r>
              <a:rPr dirty="0"/>
              <a:t>lesson</a:t>
            </a:r>
            <a:r>
              <a:rPr spc="-5" dirty="0"/>
              <a:t> available at</a:t>
            </a:r>
            <a:r>
              <a:rPr spc="-10" dirty="0"/>
              <a:t> </a:t>
            </a:r>
            <a:r>
              <a:rPr spc="-15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 feel free </a:t>
            </a:r>
            <a:r>
              <a:rPr spc="-5" dirty="0"/>
              <a:t>to </a:t>
            </a:r>
            <a:r>
              <a:rPr dirty="0"/>
              <a:t>share </a:t>
            </a:r>
            <a:r>
              <a:rPr spc="-20" dirty="0"/>
              <a:t>TalkToMeInKorean’s </a:t>
            </a:r>
            <a:r>
              <a:rPr dirty="0"/>
              <a:t>free </a:t>
            </a:r>
            <a:r>
              <a:rPr spc="-5" dirty="0"/>
              <a:t>Korean </a:t>
            </a:r>
            <a:r>
              <a:rPr dirty="0"/>
              <a:t>lessons </a:t>
            </a:r>
            <a:r>
              <a:rPr spc="-5" dirty="0"/>
              <a:t>and </a:t>
            </a:r>
            <a:r>
              <a:rPr dirty="0"/>
              <a:t>PDF </a:t>
            </a:r>
            <a:r>
              <a:rPr spc="-15" dirty="0"/>
              <a:t>files </a:t>
            </a:r>
            <a:r>
              <a:rPr spc="-5" dirty="0"/>
              <a:t>with anybody who </a:t>
            </a:r>
            <a:r>
              <a:rPr spc="-260" dirty="0"/>
              <a:t> </a:t>
            </a:r>
            <a:r>
              <a:rPr spc="-5" dirty="0"/>
              <a:t>is</a:t>
            </a:r>
            <a:r>
              <a:rPr spc="-10" dirty="0"/>
              <a:t> </a:t>
            </a:r>
            <a:r>
              <a:rPr dirty="0"/>
              <a:t>studying </a:t>
            </a:r>
            <a:r>
              <a:rPr spc="-5" dirty="0"/>
              <a:t>Korean.</a:t>
            </a:r>
            <a:r>
              <a:rPr dirty="0"/>
              <a:t> </a:t>
            </a:r>
            <a:r>
              <a:rPr spc="-5" dirty="0"/>
              <a:t>If you have</a:t>
            </a:r>
            <a:r>
              <a:rPr spc="-10" dirty="0"/>
              <a:t> </a:t>
            </a:r>
            <a:r>
              <a:rPr spc="-5" dirty="0"/>
              <a:t>any questions </a:t>
            </a:r>
            <a:r>
              <a:rPr dirty="0"/>
              <a:t>or feedback, visit</a:t>
            </a:r>
            <a:r>
              <a:rPr spc="-15" dirty="0"/>
              <a:t> TalkToMeInKorean.com.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5"/>
            <a:ext cx="6870700" cy="853694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10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5" dirty="0">
                <a:solidFill>
                  <a:srgbClr val="231F20"/>
                </a:solidFill>
                <a:latin typeface="Trebuchet MS"/>
                <a:cs typeface="Trebuchet MS"/>
              </a:rPr>
              <a:t> 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5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3</a:t>
            </a:r>
            <a:r>
              <a:rPr sz="1800" spc="-3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231F20"/>
                </a:solidFill>
                <a:latin typeface="Trebuchet MS"/>
                <a:cs typeface="Trebuchet MS"/>
              </a:rPr>
              <a:t>28</a:t>
            </a:r>
            <a:endParaRPr sz="1800">
              <a:latin typeface="Trebuchet MS"/>
              <a:cs typeface="Trebuchet MS"/>
            </a:endParaRPr>
          </a:p>
          <a:p>
            <a:pPr marL="153035" marR="115570">
              <a:lnSpc>
                <a:spcPts val="2500"/>
              </a:lnSpc>
              <a:spcBef>
                <a:spcPts val="1790"/>
              </a:spcBef>
            </a:pP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In the p</a:t>
            </a:r>
            <a:r>
              <a:rPr sz="1000" spc="-20" dirty="0">
                <a:solidFill>
                  <a:srgbClr val="231F20"/>
                </a:solidFill>
                <a:latin typeface="Malgun Gothic"/>
                <a:cs typeface="Malgun Gothic"/>
              </a:rPr>
              <a:t>r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eviou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s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lesson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, 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w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e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int</a:t>
            </a:r>
            <a:r>
              <a:rPr sz="1000" spc="-20" dirty="0">
                <a:solidFill>
                  <a:srgbClr val="231F20"/>
                </a:solidFill>
                <a:latin typeface="Malgun Gothic"/>
                <a:cs typeface="Malgun Gothic"/>
              </a:rPr>
              <a:t>r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oduce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d how 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t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o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us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e </a:t>
            </a:r>
            <a:r>
              <a:rPr sz="1600" b="1" dirty="0">
                <a:solidFill>
                  <a:srgbClr val="EC008C"/>
                </a:solidFill>
                <a:latin typeface="Malgun Gothic"/>
                <a:cs typeface="Malgun Gothic"/>
              </a:rPr>
              <a:t>반말</a:t>
            </a:r>
            <a:r>
              <a:rPr sz="1600" b="1" spc="-21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(casual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language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) as 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w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el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l as the cases and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situation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s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in  which you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can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safely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speak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반말. </a:t>
            </a:r>
            <a:r>
              <a:rPr sz="1000" spc="-15" dirty="0">
                <a:solidFill>
                  <a:srgbClr val="231F20"/>
                </a:solidFill>
                <a:latin typeface="Malgun Gothic"/>
                <a:cs typeface="Malgun Gothic"/>
              </a:rPr>
              <a:t>Now,</a:t>
            </a:r>
            <a:r>
              <a:rPr sz="10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this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lesson,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we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taking a</a:t>
            </a:r>
            <a:r>
              <a:rPr sz="10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look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at how 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make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b="1" spc="-15" dirty="0">
                <a:solidFill>
                  <a:srgbClr val="EC008C"/>
                </a:solidFill>
                <a:latin typeface="Malgun Gothic"/>
                <a:cs typeface="Malgun Gothic"/>
              </a:rPr>
              <a:t>“let’s”</a:t>
            </a:r>
            <a:r>
              <a:rPr sz="1000" b="1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000" b="1" spc="-5" dirty="0">
                <a:solidFill>
                  <a:srgbClr val="EC008C"/>
                </a:solidFill>
                <a:latin typeface="Malgun Gothic"/>
                <a:cs typeface="Malgun Gothic"/>
              </a:rPr>
              <a:t>sentences</a:t>
            </a:r>
            <a:r>
              <a:rPr sz="1000" b="1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000" b="1" spc="-5" dirty="0">
                <a:solidFill>
                  <a:srgbClr val="EC008C"/>
                </a:solidFill>
                <a:latin typeface="Malgun Gothic"/>
                <a:cs typeface="Malgun Gothic"/>
              </a:rPr>
              <a:t>in </a:t>
            </a:r>
            <a:r>
              <a:rPr sz="1000" b="1" spc="-33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000" b="1" dirty="0">
                <a:solidFill>
                  <a:srgbClr val="EC008C"/>
                </a:solidFill>
                <a:latin typeface="Malgun Gothic"/>
                <a:cs typeface="Malgun Gothic"/>
              </a:rPr>
              <a:t>반말.</a:t>
            </a:r>
            <a:endParaRPr sz="1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sz="900">
              <a:latin typeface="Malgun Gothic"/>
              <a:cs typeface="Malgun Gothic"/>
            </a:endParaRPr>
          </a:p>
          <a:p>
            <a:pPr marL="153035" marR="5080">
              <a:lnSpc>
                <a:spcPct val="166700"/>
              </a:lnSpc>
            </a:pP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For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 sentences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the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plain 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present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tense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and the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past tense,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can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 just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drop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the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suffix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“-요” at the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 end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change </a:t>
            </a:r>
            <a:r>
              <a:rPr sz="1000" spc="-3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a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sentence</a:t>
            </a:r>
            <a:r>
              <a:rPr sz="10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from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존댓말</a:t>
            </a:r>
            <a:r>
              <a:rPr sz="10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반말.</a:t>
            </a:r>
            <a:r>
              <a:rPr sz="10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But, if</a:t>
            </a:r>
            <a:r>
              <a:rPr sz="10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want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say</a:t>
            </a:r>
            <a:r>
              <a:rPr sz="10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“let’s”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do</a:t>
            </a:r>
            <a:r>
              <a:rPr sz="10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something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when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speaking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0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반말,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0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need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to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use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a 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different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ending.</a:t>
            </a:r>
            <a:endParaRPr sz="1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endParaRPr sz="1450">
              <a:latin typeface="Malgun Gothic"/>
              <a:cs typeface="Malgun Gothic"/>
            </a:endParaRPr>
          </a:p>
          <a:p>
            <a:pPr marL="153035">
              <a:lnSpc>
                <a:spcPct val="100000"/>
              </a:lnSpc>
            </a:pPr>
            <a:r>
              <a:rPr sz="1600" b="1" spc="-10" dirty="0">
                <a:solidFill>
                  <a:srgbClr val="EC008C"/>
                </a:solidFill>
                <a:latin typeface="Malgun Gothic"/>
                <a:cs typeface="Malgun Gothic"/>
              </a:rPr>
              <a:t>Structure</a:t>
            </a:r>
            <a:endParaRPr sz="1600">
              <a:latin typeface="Malgun Gothic"/>
              <a:cs typeface="Malgun Gothic"/>
            </a:endParaRPr>
          </a:p>
          <a:p>
            <a:pPr marL="153035">
              <a:lnSpc>
                <a:spcPct val="100000"/>
              </a:lnSpc>
              <a:spcBef>
                <a:spcPts val="780"/>
              </a:spcBef>
            </a:pPr>
            <a:r>
              <a:rPr sz="1400" b="1" spc="-25" dirty="0">
                <a:solidFill>
                  <a:srgbClr val="231F20"/>
                </a:solidFill>
                <a:latin typeface="Malgun Gothic"/>
                <a:cs typeface="Malgun Gothic"/>
              </a:rPr>
              <a:t>Verb</a:t>
            </a:r>
            <a:r>
              <a:rPr sz="1400" b="1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400" b="1" spc="-5" dirty="0">
                <a:solidFill>
                  <a:srgbClr val="231F20"/>
                </a:solidFill>
                <a:latin typeface="Malgun Gothic"/>
                <a:cs typeface="Malgun Gothic"/>
              </a:rPr>
              <a:t>stem</a:t>
            </a:r>
            <a:r>
              <a:rPr sz="1400" b="1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sz="1400" b="1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231F20"/>
                </a:solidFill>
                <a:latin typeface="Malgun Gothic"/>
                <a:cs typeface="Malgun Gothic"/>
              </a:rPr>
              <a:t>-자</a:t>
            </a:r>
            <a:r>
              <a:rPr sz="1400" b="1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231F20"/>
                </a:solidFill>
                <a:latin typeface="Malgun Gothic"/>
                <a:cs typeface="Malgun Gothic"/>
              </a:rPr>
              <a:t>[-ja]</a:t>
            </a:r>
            <a:endParaRPr sz="14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80"/>
              </a:spcBef>
            </a:pPr>
            <a:endParaRPr sz="1400">
              <a:latin typeface="Malgun Gothic"/>
              <a:cs typeface="Malgun Gothic"/>
            </a:endParaRPr>
          </a:p>
          <a:p>
            <a:pPr marL="153035">
              <a:lnSpc>
                <a:spcPct val="100000"/>
              </a:lnSpc>
            </a:pPr>
            <a:r>
              <a:rPr sz="1600" b="1" dirty="0">
                <a:solidFill>
                  <a:srgbClr val="00AEEF"/>
                </a:solidFill>
                <a:latin typeface="Malgun Gothic"/>
                <a:cs typeface="Malgun Gothic"/>
              </a:rPr>
              <a:t>Examples</a:t>
            </a:r>
            <a:endParaRPr sz="1600">
              <a:latin typeface="Malgun Gothic"/>
              <a:cs typeface="Malgun Gothic"/>
            </a:endParaRPr>
          </a:p>
          <a:p>
            <a:pPr marL="153035">
              <a:lnSpc>
                <a:spcPct val="100000"/>
              </a:lnSpc>
              <a:spcBef>
                <a:spcPts val="680"/>
              </a:spcBef>
            </a:pP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하다</a:t>
            </a:r>
            <a:r>
              <a:rPr sz="10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[ha-da]</a:t>
            </a:r>
            <a:r>
              <a:rPr sz="10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0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0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do</a:t>
            </a:r>
            <a:endParaRPr sz="1000">
              <a:latin typeface="Malgun Gothic"/>
              <a:cs typeface="Malgun Gothic"/>
            </a:endParaRPr>
          </a:p>
          <a:p>
            <a:pPr marL="153035">
              <a:lnSpc>
                <a:spcPct val="100000"/>
              </a:lnSpc>
              <a:spcBef>
                <a:spcPts val="800"/>
              </a:spcBef>
            </a:pP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하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자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하자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[ha-ja]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15" dirty="0">
                <a:solidFill>
                  <a:srgbClr val="231F20"/>
                </a:solidFill>
                <a:latin typeface="Malgun Gothic"/>
                <a:cs typeface="Malgun Gothic"/>
              </a:rPr>
              <a:t>Let’s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do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it.</a:t>
            </a:r>
            <a:endParaRPr sz="1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80"/>
              </a:spcBef>
            </a:pPr>
            <a:endParaRPr sz="1500">
              <a:latin typeface="Malgun Gothic"/>
              <a:cs typeface="Malgun Gothic"/>
            </a:endParaRPr>
          </a:p>
          <a:p>
            <a:pPr marL="153035">
              <a:lnSpc>
                <a:spcPct val="100000"/>
              </a:lnSpc>
            </a:pP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하지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말다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[ha-ji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mal-da]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 to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not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do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it</a:t>
            </a:r>
            <a:endParaRPr sz="1000">
              <a:latin typeface="Malgun Gothic"/>
              <a:cs typeface="Malgun Gothic"/>
            </a:endParaRPr>
          </a:p>
          <a:p>
            <a:pPr marL="153035">
              <a:lnSpc>
                <a:spcPct val="100000"/>
              </a:lnSpc>
              <a:spcBef>
                <a:spcPts val="800"/>
              </a:spcBef>
            </a:pP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하지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말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자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하지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말자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[ha-ji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mal-ja]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15" dirty="0">
                <a:solidFill>
                  <a:srgbClr val="231F20"/>
                </a:solidFill>
                <a:latin typeface="Malgun Gothic"/>
                <a:cs typeface="Malgun Gothic"/>
              </a:rPr>
              <a:t>Let’s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 not do it.</a:t>
            </a:r>
            <a:endParaRPr sz="1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80"/>
              </a:spcBef>
            </a:pPr>
            <a:endParaRPr sz="1500">
              <a:latin typeface="Malgun Gothic"/>
              <a:cs typeface="Malgun Gothic"/>
            </a:endParaRPr>
          </a:p>
          <a:p>
            <a:pPr marL="153035">
              <a:lnSpc>
                <a:spcPct val="100000"/>
              </a:lnSpc>
            </a:pP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먹다</a:t>
            </a:r>
            <a:r>
              <a:rPr sz="10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[meok-da]</a:t>
            </a:r>
            <a:r>
              <a:rPr sz="10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0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0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eat</a:t>
            </a:r>
            <a:endParaRPr sz="1000">
              <a:latin typeface="Malgun Gothic"/>
              <a:cs typeface="Malgun Gothic"/>
            </a:endParaRPr>
          </a:p>
          <a:p>
            <a:pPr marL="153035">
              <a:lnSpc>
                <a:spcPct val="100000"/>
              </a:lnSpc>
              <a:spcBef>
                <a:spcPts val="800"/>
              </a:spcBef>
            </a:pP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먹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자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먹자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15" dirty="0">
                <a:solidFill>
                  <a:srgbClr val="231F20"/>
                </a:solidFill>
                <a:latin typeface="Malgun Gothic"/>
                <a:cs typeface="Malgun Gothic"/>
              </a:rPr>
              <a:t>[meok-ja]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15" dirty="0">
                <a:solidFill>
                  <a:srgbClr val="231F20"/>
                </a:solidFill>
                <a:latin typeface="Malgun Gothic"/>
                <a:cs typeface="Malgun Gothic"/>
              </a:rPr>
              <a:t>Let’s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 eat.</a:t>
            </a:r>
            <a:endParaRPr sz="1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endParaRPr sz="1450">
              <a:latin typeface="Malgun Gothic"/>
              <a:cs typeface="Malgun Gothic"/>
            </a:endParaRPr>
          </a:p>
          <a:p>
            <a:pPr marL="153035">
              <a:lnSpc>
                <a:spcPct val="100000"/>
              </a:lnSpc>
            </a:pPr>
            <a:r>
              <a:rPr sz="1600" b="1" dirty="0">
                <a:solidFill>
                  <a:srgbClr val="00AEEF"/>
                </a:solidFill>
                <a:latin typeface="Malgun Gothic"/>
                <a:cs typeface="Malgun Gothic"/>
              </a:rPr>
              <a:t>Sample</a:t>
            </a:r>
            <a:r>
              <a:rPr sz="1600" b="1" spc="-3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00AEEF"/>
                </a:solidFill>
                <a:latin typeface="Malgun Gothic"/>
                <a:cs typeface="Malgun Gothic"/>
              </a:rPr>
              <a:t>sentences</a:t>
            </a:r>
            <a:endParaRPr sz="1600">
              <a:latin typeface="Malgun Gothic"/>
              <a:cs typeface="Malgun Gothic"/>
            </a:endParaRPr>
          </a:p>
          <a:p>
            <a:pPr marL="153035" marR="5962015">
              <a:lnSpc>
                <a:spcPts val="2000"/>
              </a:lnSpc>
              <a:spcBef>
                <a:spcPts val="80"/>
              </a:spcBef>
              <a:buAutoNum type="arabicPeriod"/>
              <a:tabLst>
                <a:tab pos="295910" algn="l"/>
              </a:tabLst>
            </a:pP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내일 보자. </a:t>
            </a:r>
            <a:r>
              <a:rPr sz="1000" spc="-3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[nae-il bo-ja]</a:t>
            </a:r>
            <a:endParaRPr sz="1000">
              <a:latin typeface="Malgun Gothic"/>
              <a:cs typeface="Malgun Gothic"/>
            </a:endParaRPr>
          </a:p>
          <a:p>
            <a:pPr marL="153035">
              <a:lnSpc>
                <a:spcPct val="100000"/>
              </a:lnSpc>
              <a:spcBef>
                <a:spcPts val="600"/>
              </a:spcBef>
            </a:pP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15" dirty="0">
                <a:solidFill>
                  <a:srgbClr val="231F20"/>
                </a:solidFill>
                <a:latin typeface="Malgun Gothic"/>
                <a:cs typeface="Malgun Gothic"/>
              </a:rPr>
              <a:t>Let’s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meet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15" dirty="0">
                <a:solidFill>
                  <a:srgbClr val="231F20"/>
                </a:solidFill>
                <a:latin typeface="Malgun Gothic"/>
                <a:cs typeface="Malgun Gothic"/>
              </a:rPr>
              <a:t>tomorrow.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/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See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 you </a:t>
            </a:r>
            <a:r>
              <a:rPr sz="1000" spc="-15" dirty="0">
                <a:solidFill>
                  <a:srgbClr val="231F20"/>
                </a:solidFill>
                <a:latin typeface="Malgun Gothic"/>
                <a:cs typeface="Malgun Gothic"/>
              </a:rPr>
              <a:t>tomorrow.</a:t>
            </a:r>
            <a:endParaRPr sz="1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100">
              <a:latin typeface="Malgun Gothic"/>
              <a:cs typeface="Malgun Gothic"/>
            </a:endParaRPr>
          </a:p>
          <a:p>
            <a:pPr marL="153035" marR="5986145">
              <a:lnSpc>
                <a:spcPct val="166700"/>
              </a:lnSpc>
              <a:buAutoNum type="arabicPeriod" startAt="2"/>
              <a:tabLst>
                <a:tab pos="295910" algn="l"/>
              </a:tabLst>
            </a:pP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이거 사자.  [i-geo</a:t>
            </a:r>
            <a:r>
              <a:rPr sz="1000" spc="-6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sa-ja]</a:t>
            </a:r>
            <a:endParaRPr sz="1000">
              <a:latin typeface="Malgun Gothic"/>
              <a:cs typeface="Malgun Gothic"/>
            </a:endParaRPr>
          </a:p>
          <a:p>
            <a:pPr marL="153035">
              <a:lnSpc>
                <a:spcPct val="100000"/>
              </a:lnSpc>
              <a:spcBef>
                <a:spcPts val="800"/>
              </a:spcBef>
            </a:pP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0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15" dirty="0">
                <a:solidFill>
                  <a:srgbClr val="231F20"/>
                </a:solidFill>
                <a:latin typeface="Malgun Gothic"/>
                <a:cs typeface="Malgun Gothic"/>
              </a:rPr>
              <a:t>Let’s</a:t>
            </a:r>
            <a:r>
              <a:rPr sz="10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buy</a:t>
            </a:r>
            <a:r>
              <a:rPr sz="10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this.</a:t>
            </a:r>
            <a:endParaRPr sz="10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9"/>
            <a:ext cx="1494465" cy="58479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5" dirty="0"/>
              <a:t> </a:t>
            </a:r>
            <a:r>
              <a:rPr dirty="0"/>
              <a:t>PDF </a:t>
            </a:r>
            <a:r>
              <a:rPr spc="-5" dirty="0"/>
              <a:t>is to be used along with the MP3 audio </a:t>
            </a:r>
            <a:r>
              <a:rPr dirty="0"/>
              <a:t>lesson</a:t>
            </a:r>
            <a:r>
              <a:rPr spc="-5" dirty="0"/>
              <a:t> available at</a:t>
            </a:r>
            <a:r>
              <a:rPr spc="-10" dirty="0"/>
              <a:t> </a:t>
            </a:r>
            <a:r>
              <a:rPr spc="-15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 feel free </a:t>
            </a:r>
            <a:r>
              <a:rPr spc="-5" dirty="0"/>
              <a:t>to </a:t>
            </a:r>
            <a:r>
              <a:rPr dirty="0"/>
              <a:t>share </a:t>
            </a:r>
            <a:r>
              <a:rPr spc="-20" dirty="0"/>
              <a:t>TalkToMeInKorean’s </a:t>
            </a:r>
            <a:r>
              <a:rPr dirty="0"/>
              <a:t>free </a:t>
            </a:r>
            <a:r>
              <a:rPr spc="-5" dirty="0"/>
              <a:t>Korean </a:t>
            </a:r>
            <a:r>
              <a:rPr dirty="0"/>
              <a:t>lessons </a:t>
            </a:r>
            <a:r>
              <a:rPr spc="-5" dirty="0"/>
              <a:t>and </a:t>
            </a:r>
            <a:r>
              <a:rPr dirty="0"/>
              <a:t>PDF </a:t>
            </a:r>
            <a:r>
              <a:rPr spc="-15" dirty="0"/>
              <a:t>files </a:t>
            </a:r>
            <a:r>
              <a:rPr spc="-5" dirty="0"/>
              <a:t>with anybody who </a:t>
            </a:r>
            <a:r>
              <a:rPr spc="-260" dirty="0"/>
              <a:t> </a:t>
            </a:r>
            <a:r>
              <a:rPr spc="-5" dirty="0"/>
              <a:t>is</a:t>
            </a:r>
            <a:r>
              <a:rPr spc="-10" dirty="0"/>
              <a:t> </a:t>
            </a:r>
            <a:r>
              <a:rPr dirty="0"/>
              <a:t>studying </a:t>
            </a:r>
            <a:r>
              <a:rPr spc="-5" dirty="0"/>
              <a:t>Korean.</a:t>
            </a:r>
            <a:r>
              <a:rPr dirty="0"/>
              <a:t> </a:t>
            </a:r>
            <a:r>
              <a:rPr spc="-5" dirty="0"/>
              <a:t>If you have</a:t>
            </a:r>
            <a:r>
              <a:rPr spc="-10" dirty="0"/>
              <a:t> </a:t>
            </a:r>
            <a:r>
              <a:rPr spc="-5" dirty="0"/>
              <a:t>any questions </a:t>
            </a:r>
            <a:r>
              <a:rPr dirty="0"/>
              <a:t>or feedback, visit</a:t>
            </a:r>
            <a:r>
              <a:rPr spc="-15" dirty="0"/>
              <a:t> TalkToMeInKorean.com.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3"/>
            <a:ext cx="3469640" cy="53784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10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5" dirty="0">
                <a:solidFill>
                  <a:srgbClr val="231F20"/>
                </a:solidFill>
                <a:latin typeface="Trebuchet MS"/>
                <a:cs typeface="Trebuchet MS"/>
              </a:rPr>
              <a:t> 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5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3</a:t>
            </a:r>
            <a:r>
              <a:rPr sz="1800" spc="-3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231F20"/>
                </a:solidFill>
                <a:latin typeface="Trebuchet MS"/>
                <a:cs typeface="Trebuchet MS"/>
              </a:rPr>
              <a:t>28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8"/>
            <a:ext cx="1494465" cy="58479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67903" y="1270480"/>
            <a:ext cx="4924425" cy="5067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4940" indent="-142875">
              <a:lnSpc>
                <a:spcPct val="100000"/>
              </a:lnSpc>
              <a:spcBef>
                <a:spcPts val="100"/>
              </a:spcBef>
              <a:buAutoNum type="arabicPeriod" startAt="3"/>
              <a:tabLst>
                <a:tab pos="155575" algn="l"/>
              </a:tabLst>
            </a:pP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우리</a:t>
            </a:r>
            <a:r>
              <a:rPr sz="1000" spc="-5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내일은</a:t>
            </a:r>
            <a:r>
              <a:rPr sz="1000" spc="-5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쉬자.</a:t>
            </a:r>
            <a:endParaRPr sz="10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[u-ri</a:t>
            </a:r>
            <a:r>
              <a:rPr sz="10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nae-i-reun</a:t>
            </a:r>
            <a:r>
              <a:rPr sz="10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swi-ja]</a:t>
            </a:r>
            <a:endParaRPr sz="10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15" dirty="0">
                <a:solidFill>
                  <a:srgbClr val="231F20"/>
                </a:solidFill>
                <a:latin typeface="Malgun Gothic"/>
                <a:cs typeface="Malgun Gothic"/>
              </a:rPr>
              <a:t>Let’s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take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day 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off </a:t>
            </a:r>
            <a:r>
              <a:rPr sz="1000" spc="-15" dirty="0">
                <a:solidFill>
                  <a:srgbClr val="231F20"/>
                </a:solidFill>
                <a:latin typeface="Malgun Gothic"/>
                <a:cs typeface="Malgun Gothic"/>
              </a:rPr>
              <a:t>tomorrow.</a:t>
            </a:r>
            <a:endParaRPr sz="1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</a:pPr>
            <a:endParaRPr sz="1100">
              <a:latin typeface="Malgun Gothic"/>
              <a:cs typeface="Malgun Gothic"/>
            </a:endParaRPr>
          </a:p>
          <a:p>
            <a:pPr marL="12700" marR="4130040">
              <a:lnSpc>
                <a:spcPct val="166700"/>
              </a:lnSpc>
              <a:spcBef>
                <a:spcPts val="5"/>
              </a:spcBef>
              <a:buAutoNum type="arabicPeriod" startAt="4"/>
              <a:tabLst>
                <a:tab pos="155575" algn="l"/>
              </a:tabLst>
            </a:pP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같이 가자. </a:t>
            </a:r>
            <a:r>
              <a:rPr sz="1000" spc="-3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[ga-chi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ga-ja]</a:t>
            </a:r>
            <a:endParaRPr sz="10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0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15" dirty="0">
                <a:solidFill>
                  <a:srgbClr val="231F20"/>
                </a:solidFill>
                <a:latin typeface="Malgun Gothic"/>
                <a:cs typeface="Malgun Gothic"/>
              </a:rPr>
              <a:t>Let’s</a:t>
            </a:r>
            <a:r>
              <a:rPr sz="10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go</a:t>
            </a:r>
            <a:r>
              <a:rPr sz="10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15" dirty="0">
                <a:solidFill>
                  <a:srgbClr val="231F20"/>
                </a:solidFill>
                <a:latin typeface="Malgun Gothic"/>
                <a:cs typeface="Malgun Gothic"/>
              </a:rPr>
              <a:t>together.</a:t>
            </a:r>
            <a:endParaRPr sz="1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5"/>
              </a:spcBef>
            </a:pPr>
            <a:endParaRPr sz="1500">
              <a:latin typeface="Malgun Gothic"/>
              <a:cs typeface="Malgun Gothic"/>
            </a:endParaRPr>
          </a:p>
          <a:p>
            <a:pPr marL="154940" indent="-142875">
              <a:lnSpc>
                <a:spcPct val="100000"/>
              </a:lnSpc>
              <a:spcBef>
                <a:spcPts val="5"/>
              </a:spcBef>
              <a:buAutoNum type="arabicPeriod" startAt="5"/>
              <a:tabLst>
                <a:tab pos="155575" algn="l"/>
              </a:tabLst>
            </a:pP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조금만</a:t>
            </a:r>
            <a:r>
              <a:rPr sz="10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더</a:t>
            </a:r>
            <a:r>
              <a:rPr sz="10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기다리자.</a:t>
            </a:r>
            <a:endParaRPr sz="10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[</a:t>
            </a:r>
            <a:r>
              <a:rPr sz="1000" spc="-229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jo-geum-ma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n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de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o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gi-da-ri-ja]</a:t>
            </a:r>
            <a:endParaRPr sz="10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000" spc="-15" dirty="0">
                <a:solidFill>
                  <a:srgbClr val="231F20"/>
                </a:solidFill>
                <a:latin typeface="Malgun Gothic"/>
                <a:cs typeface="Malgun Gothic"/>
              </a:rPr>
              <a:t> Let’s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wait</a:t>
            </a:r>
            <a:r>
              <a:rPr sz="10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little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Malgun Gothic"/>
                <a:cs typeface="Malgun Gothic"/>
              </a:rPr>
              <a:t>longer.</a:t>
            </a:r>
            <a:endParaRPr sz="1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endParaRPr sz="145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600" b="1" spc="-5" dirty="0">
                <a:solidFill>
                  <a:srgbClr val="EC008C"/>
                </a:solidFill>
                <a:latin typeface="Malgun Gothic"/>
                <a:cs typeface="Malgun Gothic"/>
              </a:rPr>
              <a:t>More</a:t>
            </a:r>
            <a:r>
              <a:rPr sz="1600" b="1" spc="-2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EC008C"/>
                </a:solidFill>
                <a:latin typeface="Malgun Gothic"/>
                <a:cs typeface="Malgun Gothic"/>
              </a:rPr>
              <a:t>Phrases</a:t>
            </a:r>
            <a:r>
              <a:rPr sz="1600" b="1" spc="-2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EC008C"/>
                </a:solidFill>
                <a:latin typeface="Malgun Gothic"/>
                <a:cs typeface="Malgun Gothic"/>
              </a:rPr>
              <a:t>in</a:t>
            </a:r>
            <a:r>
              <a:rPr sz="1600" b="1" spc="-3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EC008C"/>
                </a:solidFill>
                <a:latin typeface="Malgun Gothic"/>
                <a:cs typeface="Malgun Gothic"/>
              </a:rPr>
              <a:t>반말</a:t>
            </a:r>
            <a:endParaRPr sz="1600">
              <a:latin typeface="Malgun Gothic"/>
              <a:cs typeface="Malgun Gothic"/>
            </a:endParaRPr>
          </a:p>
          <a:p>
            <a:pPr marL="154940" indent="-142875">
              <a:lnSpc>
                <a:spcPct val="100000"/>
              </a:lnSpc>
              <a:spcBef>
                <a:spcPts val="680"/>
              </a:spcBef>
              <a:buAutoNum type="arabicPeriod"/>
              <a:tabLst>
                <a:tab pos="155575" algn="l"/>
              </a:tabLst>
            </a:pP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안녕하세요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[an-nyeong-ha-se-yo]</a:t>
            </a:r>
            <a:r>
              <a:rPr sz="1000" spc="3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-&gt;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안녕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 [an-nyeong]</a:t>
            </a:r>
            <a:endParaRPr sz="1000">
              <a:latin typeface="Malgun Gothic"/>
              <a:cs typeface="Malgun Gothic"/>
            </a:endParaRPr>
          </a:p>
          <a:p>
            <a:pPr marL="154940" indent="-142875">
              <a:lnSpc>
                <a:spcPct val="100000"/>
              </a:lnSpc>
              <a:spcBef>
                <a:spcPts val="800"/>
              </a:spcBef>
              <a:buAutoNum type="arabicPeriod"/>
              <a:tabLst>
                <a:tab pos="155575" algn="l"/>
              </a:tabLst>
            </a:pP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안녕히 가세요 [an-n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y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eong-h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i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ga-se-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y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o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]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-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&gt; 안녕 [an-n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y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eong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] / 잘 가 [</a:t>
            </a:r>
            <a:r>
              <a:rPr sz="1000" spc="-2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ja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l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ga]</a:t>
            </a:r>
            <a:endParaRPr sz="1000">
              <a:latin typeface="Malgun Gothic"/>
              <a:cs typeface="Malgun Gothic"/>
            </a:endParaRPr>
          </a:p>
          <a:p>
            <a:pPr marL="154940" indent="-142875">
              <a:lnSpc>
                <a:spcPct val="100000"/>
              </a:lnSpc>
              <a:spcBef>
                <a:spcPts val="800"/>
              </a:spcBef>
              <a:buAutoNum type="arabicPeriod"/>
              <a:tabLst>
                <a:tab pos="155575" algn="l"/>
              </a:tabLst>
            </a:pP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안녕히 계세요. [an-n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y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eong-h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i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ge-se-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y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o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]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-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&gt; 안녕 [an-n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y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eong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] / 잘 있어. [</a:t>
            </a:r>
            <a:r>
              <a:rPr sz="1000" spc="-2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ja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l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i-sseo]</a:t>
            </a:r>
            <a:endParaRPr sz="1000">
              <a:latin typeface="Malgun Gothic"/>
              <a:cs typeface="Malgun Gothic"/>
            </a:endParaRPr>
          </a:p>
          <a:p>
            <a:pPr marL="154940" indent="-142875">
              <a:lnSpc>
                <a:spcPct val="100000"/>
              </a:lnSpc>
              <a:spcBef>
                <a:spcPts val="800"/>
              </a:spcBef>
              <a:buAutoNum type="arabicPeriod"/>
              <a:tabLst>
                <a:tab pos="155575" algn="l"/>
              </a:tabLst>
            </a:pP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저 [</a:t>
            </a:r>
            <a:r>
              <a:rPr sz="1000" spc="-2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jeo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]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-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&gt; 나 [na]</a:t>
            </a:r>
            <a:endParaRPr sz="1000">
              <a:latin typeface="Malgun Gothic"/>
              <a:cs typeface="Malgun Gothic"/>
            </a:endParaRPr>
          </a:p>
          <a:p>
            <a:pPr marL="154940" indent="-142875">
              <a:lnSpc>
                <a:spcPct val="100000"/>
              </a:lnSpc>
              <a:spcBef>
                <a:spcPts val="800"/>
              </a:spcBef>
              <a:buAutoNum type="arabicPeriod"/>
              <a:tabLst>
                <a:tab pos="155575" algn="l"/>
              </a:tabLst>
            </a:pP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~</a:t>
            </a:r>
            <a:r>
              <a:rPr sz="10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씨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[ssi]</a:t>
            </a:r>
            <a:r>
              <a:rPr sz="10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/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35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-&gt;</a:t>
            </a:r>
            <a:r>
              <a:rPr sz="10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너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[neo]</a:t>
            </a:r>
            <a:endParaRPr sz="1000">
              <a:latin typeface="Malgun Gothic"/>
              <a:cs typeface="Malgun Gothic"/>
            </a:endParaRPr>
          </a:p>
          <a:p>
            <a:pPr marL="154940" indent="-142875">
              <a:lnSpc>
                <a:spcPct val="100000"/>
              </a:lnSpc>
              <a:spcBef>
                <a:spcPts val="800"/>
              </a:spcBef>
              <a:buAutoNum type="arabicPeriod"/>
              <a:tabLst>
                <a:tab pos="155575" algn="l"/>
              </a:tabLst>
            </a:pP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네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[ne]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/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예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[ye]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-&gt;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응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[eung]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/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어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[eo]</a:t>
            </a:r>
            <a:endParaRPr sz="1000">
              <a:latin typeface="Malgun Gothic"/>
              <a:cs typeface="Malgun Gothic"/>
            </a:endParaRPr>
          </a:p>
          <a:p>
            <a:pPr marL="154940" indent="-142875">
              <a:lnSpc>
                <a:spcPct val="100000"/>
              </a:lnSpc>
              <a:spcBef>
                <a:spcPts val="800"/>
              </a:spcBef>
              <a:buAutoNum type="arabicPeriod"/>
              <a:tabLst>
                <a:tab pos="155575" algn="l"/>
              </a:tabLst>
            </a:pP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아니요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[a-ni-yo]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-&gt;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아니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[a-ni]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/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아니야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[a-ni-ya]</a:t>
            </a:r>
            <a:endParaRPr sz="1000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5" dirty="0"/>
              <a:t> </a:t>
            </a:r>
            <a:r>
              <a:rPr dirty="0"/>
              <a:t>PDF </a:t>
            </a:r>
            <a:r>
              <a:rPr spc="-5" dirty="0"/>
              <a:t>is to be used along with the MP3 audio </a:t>
            </a:r>
            <a:r>
              <a:rPr dirty="0"/>
              <a:t>lesson</a:t>
            </a:r>
            <a:r>
              <a:rPr spc="-5" dirty="0"/>
              <a:t> available at</a:t>
            </a:r>
            <a:r>
              <a:rPr spc="-10" dirty="0"/>
              <a:t> </a:t>
            </a:r>
            <a:r>
              <a:rPr spc="-15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 feel free </a:t>
            </a:r>
            <a:r>
              <a:rPr spc="-5" dirty="0"/>
              <a:t>to </a:t>
            </a:r>
            <a:r>
              <a:rPr dirty="0"/>
              <a:t>share </a:t>
            </a:r>
            <a:r>
              <a:rPr spc="-20" dirty="0"/>
              <a:t>TalkToMeInKorean’s </a:t>
            </a:r>
            <a:r>
              <a:rPr dirty="0"/>
              <a:t>free </a:t>
            </a:r>
            <a:r>
              <a:rPr spc="-5" dirty="0"/>
              <a:t>Korean </a:t>
            </a:r>
            <a:r>
              <a:rPr dirty="0"/>
              <a:t>lessons </a:t>
            </a:r>
            <a:r>
              <a:rPr spc="-5" dirty="0"/>
              <a:t>and </a:t>
            </a:r>
            <a:r>
              <a:rPr dirty="0"/>
              <a:t>PDF </a:t>
            </a:r>
            <a:r>
              <a:rPr spc="-15" dirty="0"/>
              <a:t>files </a:t>
            </a:r>
            <a:r>
              <a:rPr spc="-5" dirty="0"/>
              <a:t>with anybody who </a:t>
            </a:r>
            <a:r>
              <a:rPr spc="-260" dirty="0"/>
              <a:t> </a:t>
            </a:r>
            <a:r>
              <a:rPr spc="-5" dirty="0"/>
              <a:t>is</a:t>
            </a:r>
            <a:r>
              <a:rPr spc="-10" dirty="0"/>
              <a:t> </a:t>
            </a:r>
            <a:r>
              <a:rPr dirty="0"/>
              <a:t>studying </a:t>
            </a:r>
            <a:r>
              <a:rPr spc="-5" dirty="0"/>
              <a:t>Korean.</a:t>
            </a:r>
            <a:r>
              <a:rPr dirty="0"/>
              <a:t> </a:t>
            </a:r>
            <a:r>
              <a:rPr spc="-5" dirty="0"/>
              <a:t>If you have</a:t>
            </a:r>
            <a:r>
              <a:rPr spc="-10" dirty="0"/>
              <a:t> </a:t>
            </a:r>
            <a:r>
              <a:rPr spc="-5" dirty="0"/>
              <a:t>any questions </a:t>
            </a:r>
            <a:r>
              <a:rPr dirty="0"/>
              <a:t>or feedback, visit</a:t>
            </a:r>
            <a:r>
              <a:rPr spc="-15" dirty="0"/>
              <a:t> TalkToMeInKorean.com.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5"/>
            <a:ext cx="6819900" cy="873315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10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5" dirty="0">
                <a:solidFill>
                  <a:srgbClr val="231F20"/>
                </a:solidFill>
                <a:latin typeface="Trebuchet MS"/>
                <a:cs typeface="Trebuchet MS"/>
              </a:rPr>
              <a:t> 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5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3</a:t>
            </a:r>
            <a:r>
              <a:rPr sz="1800" spc="-3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231F20"/>
                </a:solidFill>
                <a:latin typeface="Trebuchet MS"/>
                <a:cs typeface="Trebuchet MS"/>
              </a:rPr>
              <a:t>29</a:t>
            </a:r>
            <a:endParaRPr sz="1800">
              <a:latin typeface="Trebuchet MS"/>
              <a:cs typeface="Trebuchet MS"/>
            </a:endParaRPr>
          </a:p>
          <a:p>
            <a:pPr marL="153035" marR="142875">
              <a:lnSpc>
                <a:spcPct val="158300"/>
              </a:lnSpc>
              <a:spcBef>
                <a:spcPts val="1630"/>
              </a:spcBef>
            </a:pP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In this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lesson,</a:t>
            </a:r>
            <a:r>
              <a:rPr sz="10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we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looking</a:t>
            </a:r>
            <a:r>
              <a:rPr sz="10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at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one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more</a:t>
            </a:r>
            <a:r>
              <a:rPr sz="10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irregularity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the</a:t>
            </a:r>
            <a:r>
              <a:rPr sz="10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Korean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language.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The</a:t>
            </a:r>
            <a:r>
              <a:rPr sz="10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irregularity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that</a:t>
            </a:r>
            <a:r>
              <a:rPr sz="10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we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intro- </a:t>
            </a:r>
            <a:r>
              <a:rPr sz="1000" spc="-3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ducing in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this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lesson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the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EC008C"/>
                </a:solidFill>
                <a:latin typeface="Malgun Gothic"/>
                <a:cs typeface="Malgun Gothic"/>
              </a:rPr>
              <a:t>“ㅅ”</a:t>
            </a:r>
            <a:r>
              <a:rPr sz="1600" b="1" spc="-5" dirty="0">
                <a:solidFill>
                  <a:srgbClr val="EC008C"/>
                </a:solidFill>
                <a:latin typeface="Malgun Gothic"/>
                <a:cs typeface="Malgun Gothic"/>
              </a:rPr>
              <a:t> irregular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.</a:t>
            </a:r>
            <a:endParaRPr sz="1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100">
              <a:latin typeface="Malgun Gothic"/>
              <a:cs typeface="Malgun Gothic"/>
            </a:endParaRPr>
          </a:p>
          <a:p>
            <a:pPr marL="153035" marR="5080">
              <a:lnSpc>
                <a:spcPct val="130200"/>
              </a:lnSpc>
              <a:spcBef>
                <a:spcPts val="5"/>
              </a:spcBef>
            </a:pPr>
            <a:r>
              <a:rPr sz="1400" b="1" dirty="0">
                <a:solidFill>
                  <a:srgbClr val="231F20"/>
                </a:solidFill>
                <a:latin typeface="Malgun Gothic"/>
                <a:cs typeface="Malgun Gothic"/>
              </a:rPr>
              <a:t>When a </a:t>
            </a:r>
            <a:r>
              <a:rPr sz="1400" b="1" spc="-5" dirty="0">
                <a:solidFill>
                  <a:srgbClr val="231F20"/>
                </a:solidFill>
                <a:latin typeface="Malgun Gothic"/>
                <a:cs typeface="Malgun Gothic"/>
              </a:rPr>
              <a:t>verb stem </a:t>
            </a:r>
            <a:r>
              <a:rPr sz="1400" b="1" dirty="0">
                <a:solidFill>
                  <a:srgbClr val="231F20"/>
                </a:solidFill>
                <a:latin typeface="Malgun Gothic"/>
                <a:cs typeface="Malgun Gothic"/>
              </a:rPr>
              <a:t>ends </a:t>
            </a:r>
            <a:r>
              <a:rPr sz="1400" b="1" spc="-5" dirty="0">
                <a:solidFill>
                  <a:srgbClr val="231F20"/>
                </a:solidFill>
                <a:latin typeface="Malgun Gothic"/>
                <a:cs typeface="Malgun Gothic"/>
              </a:rPr>
              <a:t>with the consonant </a:t>
            </a:r>
            <a:r>
              <a:rPr sz="1600" b="1" dirty="0">
                <a:solidFill>
                  <a:srgbClr val="EC008C"/>
                </a:solidFill>
                <a:latin typeface="Malgun Gothic"/>
                <a:cs typeface="Malgun Gothic"/>
              </a:rPr>
              <a:t>“ㅅ” </a:t>
            </a:r>
            <a:r>
              <a:rPr sz="1400" b="1" dirty="0">
                <a:solidFill>
                  <a:srgbClr val="231F20"/>
                </a:solidFill>
                <a:latin typeface="Malgun Gothic"/>
                <a:cs typeface="Malgun Gothic"/>
              </a:rPr>
              <a:t>and </a:t>
            </a:r>
            <a:r>
              <a:rPr sz="1400" b="1" spc="-5" dirty="0">
                <a:solidFill>
                  <a:srgbClr val="231F20"/>
                </a:solidFill>
                <a:latin typeface="Malgun Gothic"/>
                <a:cs typeface="Malgun Gothic"/>
              </a:rPr>
              <a:t>it is followed by </a:t>
            </a:r>
            <a:r>
              <a:rPr sz="1400" b="1" dirty="0">
                <a:solidFill>
                  <a:srgbClr val="231F20"/>
                </a:solidFill>
                <a:latin typeface="Malgun Gothic"/>
                <a:cs typeface="Malgun Gothic"/>
              </a:rPr>
              <a:t>a </a:t>
            </a:r>
            <a:r>
              <a:rPr sz="1400" b="1" spc="-5" dirty="0">
                <a:solidFill>
                  <a:srgbClr val="231F20"/>
                </a:solidFill>
                <a:latin typeface="Malgun Gothic"/>
                <a:cs typeface="Malgun Gothic"/>
              </a:rPr>
              <a:t>vow- </a:t>
            </a:r>
            <a:r>
              <a:rPr sz="1400" b="1" spc="-48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231F20"/>
                </a:solidFill>
                <a:latin typeface="Malgun Gothic"/>
                <a:cs typeface="Malgun Gothic"/>
              </a:rPr>
              <a:t>el,</a:t>
            </a:r>
            <a:r>
              <a:rPr sz="1400" b="1" spc="-5" dirty="0">
                <a:solidFill>
                  <a:srgbClr val="231F20"/>
                </a:solidFill>
                <a:latin typeface="Malgun Gothic"/>
                <a:cs typeface="Malgun Gothic"/>
              </a:rPr>
              <a:t> the consonant</a:t>
            </a:r>
            <a:r>
              <a:rPr sz="1400" b="1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EC008C"/>
                </a:solidFill>
                <a:latin typeface="Malgun Gothic"/>
                <a:cs typeface="Malgun Gothic"/>
              </a:rPr>
              <a:t>“ㅅ”</a:t>
            </a:r>
            <a:r>
              <a:rPr sz="1600" b="1" spc="-7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400" b="1" spc="-5" dirty="0">
                <a:solidFill>
                  <a:srgbClr val="231F20"/>
                </a:solidFill>
                <a:latin typeface="Malgun Gothic"/>
                <a:cs typeface="Malgun Gothic"/>
              </a:rPr>
              <a:t>is dropped.</a:t>
            </a:r>
            <a:endParaRPr sz="14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00">
              <a:latin typeface="Malgun Gothic"/>
              <a:cs typeface="Malgun Gothic"/>
            </a:endParaRPr>
          </a:p>
          <a:p>
            <a:pPr marL="153035">
              <a:lnSpc>
                <a:spcPct val="100000"/>
              </a:lnSpc>
            </a:pPr>
            <a:r>
              <a:rPr sz="1600" b="1" dirty="0">
                <a:solidFill>
                  <a:srgbClr val="00AEEF"/>
                </a:solidFill>
                <a:latin typeface="Malgun Gothic"/>
                <a:cs typeface="Malgun Gothic"/>
              </a:rPr>
              <a:t>Example:</a:t>
            </a:r>
            <a:endParaRPr sz="1600">
              <a:latin typeface="Malgun Gothic"/>
              <a:cs typeface="Malgun Gothic"/>
            </a:endParaRPr>
          </a:p>
          <a:p>
            <a:pPr marL="153035">
              <a:lnSpc>
                <a:spcPct val="100000"/>
              </a:lnSpc>
              <a:spcBef>
                <a:spcPts val="680"/>
              </a:spcBef>
            </a:pP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낫다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[nat-da]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=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heal,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 to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Malgun Gothic"/>
                <a:cs typeface="Malgun Gothic"/>
              </a:rPr>
              <a:t>recover,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be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 better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(in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comparison)</a:t>
            </a:r>
            <a:endParaRPr sz="1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80"/>
              </a:spcBef>
            </a:pPr>
            <a:endParaRPr sz="1500">
              <a:latin typeface="Malgun Gothic"/>
              <a:cs typeface="Malgun Gothic"/>
            </a:endParaRPr>
          </a:p>
          <a:p>
            <a:pPr marL="153035">
              <a:lnSpc>
                <a:spcPct val="100000"/>
              </a:lnSpc>
            </a:pP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낫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아요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(present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tense) --&gt;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나아요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[na-a-yo]</a:t>
            </a:r>
            <a:endParaRPr sz="1000">
              <a:latin typeface="Malgun Gothic"/>
              <a:cs typeface="Malgun Gothic"/>
            </a:endParaRPr>
          </a:p>
          <a:p>
            <a:pPr marL="153035">
              <a:lnSpc>
                <a:spcPct val="100000"/>
              </a:lnSpc>
              <a:spcBef>
                <a:spcPts val="800"/>
              </a:spcBef>
            </a:pP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Malgun Gothic"/>
                <a:cs typeface="Malgun Gothic"/>
              </a:rPr>
              <a:t>It’s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Malgun Gothic"/>
                <a:cs typeface="Malgun Gothic"/>
              </a:rPr>
              <a:t>better.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/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Please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feel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Malgun Gothic"/>
                <a:cs typeface="Malgun Gothic"/>
              </a:rPr>
              <a:t>better.</a:t>
            </a:r>
            <a:endParaRPr sz="1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endParaRPr sz="1450">
              <a:latin typeface="Malgun Gothic"/>
              <a:cs typeface="Malgun Gothic"/>
            </a:endParaRPr>
          </a:p>
          <a:p>
            <a:pPr marL="153035">
              <a:lnSpc>
                <a:spcPct val="100000"/>
              </a:lnSpc>
            </a:pPr>
            <a:r>
              <a:rPr sz="1600" b="1" spc="-5" dirty="0">
                <a:solidFill>
                  <a:srgbClr val="00AEEF"/>
                </a:solidFill>
                <a:latin typeface="Malgun Gothic"/>
                <a:cs typeface="Malgun Gothic"/>
              </a:rPr>
              <a:t>More</a:t>
            </a:r>
            <a:r>
              <a:rPr sz="1600" b="1" spc="-5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00AEEF"/>
                </a:solidFill>
                <a:latin typeface="Malgun Gothic"/>
                <a:cs typeface="Malgun Gothic"/>
              </a:rPr>
              <a:t>examples</a:t>
            </a:r>
            <a:endParaRPr sz="1600">
              <a:latin typeface="Malgun Gothic"/>
              <a:cs typeface="Malgun Gothic"/>
            </a:endParaRPr>
          </a:p>
          <a:p>
            <a:pPr marL="153035" marR="4759325">
              <a:lnSpc>
                <a:spcPts val="2000"/>
              </a:lnSpc>
              <a:spcBef>
                <a:spcPts val="80"/>
              </a:spcBef>
              <a:buAutoNum type="arabicPeriod"/>
              <a:tabLst>
                <a:tab pos="295910" algn="l"/>
              </a:tabLst>
            </a:pP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젓다 [</a:t>
            </a:r>
            <a:r>
              <a:rPr sz="1000" spc="-2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jeo</a:t>
            </a:r>
            <a:r>
              <a:rPr sz="1000" spc="-65" dirty="0">
                <a:solidFill>
                  <a:srgbClr val="231F20"/>
                </a:solidFill>
                <a:latin typeface="Malgun Gothic"/>
                <a:cs typeface="Malgun Gothic"/>
              </a:rPr>
              <a:t>t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-da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] = 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t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o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sti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r (liquid)  젓 + 어요 = 저어요 [</a:t>
            </a:r>
            <a:r>
              <a:rPr sz="1000" spc="-2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ji-eo-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y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o]</a:t>
            </a:r>
            <a:endParaRPr sz="1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5"/>
              </a:spcBef>
              <a:buClr>
                <a:srgbClr val="231F20"/>
              </a:buClr>
              <a:buFont typeface="Malgun Gothic"/>
              <a:buAutoNum type="arabicPeriod"/>
            </a:pPr>
            <a:endParaRPr sz="950">
              <a:latin typeface="Malgun Gothic"/>
              <a:cs typeface="Malgun Gothic"/>
            </a:endParaRPr>
          </a:p>
          <a:p>
            <a:pPr marL="153035" marR="4644390">
              <a:lnSpc>
                <a:spcPct val="166700"/>
              </a:lnSpc>
              <a:buAutoNum type="arabicPeriod"/>
              <a:tabLst>
                <a:tab pos="295910" algn="l"/>
              </a:tabLst>
            </a:pP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잇다 </a:t>
            </a:r>
            <a:r>
              <a:rPr sz="1000" spc="-15" dirty="0">
                <a:solidFill>
                  <a:srgbClr val="231F20"/>
                </a:solidFill>
                <a:latin typeface="Malgun Gothic"/>
                <a:cs typeface="Malgun Gothic"/>
              </a:rPr>
              <a:t>[it-da]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=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to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connect,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to link </a:t>
            </a:r>
            <a:r>
              <a:rPr sz="1000" spc="-3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잇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으면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이으면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[i-eu-myeon]</a:t>
            </a:r>
            <a:endParaRPr sz="1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231F20"/>
              </a:buClr>
              <a:buFont typeface="Malgun Gothic"/>
              <a:buAutoNum type="arabicPeriod"/>
            </a:pPr>
            <a:endParaRPr sz="1100">
              <a:latin typeface="Malgun Gothic"/>
              <a:cs typeface="Malgun Gothic"/>
            </a:endParaRPr>
          </a:p>
          <a:p>
            <a:pPr marL="153035" marR="4392930">
              <a:lnSpc>
                <a:spcPct val="166700"/>
              </a:lnSpc>
              <a:buAutoNum type="arabicPeriod"/>
              <a:tabLst>
                <a:tab pos="295910" algn="l"/>
              </a:tabLst>
            </a:pP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짓다 [</a:t>
            </a:r>
            <a:r>
              <a:rPr sz="1000" spc="-2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ji</a:t>
            </a:r>
            <a:r>
              <a:rPr sz="1000" spc="-65" dirty="0">
                <a:solidFill>
                  <a:srgbClr val="231F20"/>
                </a:solidFill>
                <a:latin typeface="Malgun Gothic"/>
                <a:cs typeface="Malgun Gothic"/>
              </a:rPr>
              <a:t>t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-da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] = 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t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o build, 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t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o compose  짓 + ♘어요 = 지♘어요 [</a:t>
            </a:r>
            <a:r>
              <a:rPr sz="1000" spc="-2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ji-eo-sseo-yo]</a:t>
            </a:r>
            <a:endParaRPr sz="1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endParaRPr sz="1450">
              <a:latin typeface="Malgun Gothic"/>
              <a:cs typeface="Malgun Gothic"/>
            </a:endParaRPr>
          </a:p>
          <a:p>
            <a:pPr marL="153035">
              <a:lnSpc>
                <a:spcPct val="100000"/>
              </a:lnSpc>
            </a:pPr>
            <a:r>
              <a:rPr sz="1600" b="1" dirty="0">
                <a:solidFill>
                  <a:srgbClr val="00AEEF"/>
                </a:solidFill>
                <a:latin typeface="Malgun Gothic"/>
                <a:cs typeface="Malgun Gothic"/>
              </a:rPr>
              <a:t>Sample</a:t>
            </a:r>
            <a:r>
              <a:rPr sz="1600" b="1" spc="-3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00AEEF"/>
                </a:solidFill>
                <a:latin typeface="Malgun Gothic"/>
                <a:cs typeface="Malgun Gothic"/>
              </a:rPr>
              <a:t>sentences</a:t>
            </a:r>
            <a:endParaRPr sz="1600">
              <a:latin typeface="Malgun Gothic"/>
              <a:cs typeface="Malgun Gothic"/>
            </a:endParaRPr>
          </a:p>
          <a:p>
            <a:pPr marL="153035" marR="5630545">
              <a:lnSpc>
                <a:spcPts val="2000"/>
              </a:lnSpc>
              <a:spcBef>
                <a:spcPts val="80"/>
              </a:spcBef>
              <a:buAutoNum type="arabicPeriod"/>
              <a:tabLst>
                <a:tab pos="295910" algn="l"/>
              </a:tabLst>
            </a:pP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잘   </a:t>
            </a:r>
            <a:r>
              <a:rPr sz="1000" spc="6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저으세요. </a:t>
            </a:r>
            <a:r>
              <a:rPr sz="1000" spc="-3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[</a:t>
            </a:r>
            <a:r>
              <a:rPr sz="1000" spc="-229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ja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l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jeo-eu-se-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y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o.]</a:t>
            </a:r>
            <a:endParaRPr sz="1000">
              <a:latin typeface="Malgun Gothic"/>
              <a:cs typeface="Malgun Gothic"/>
            </a:endParaRPr>
          </a:p>
          <a:p>
            <a:pPr marL="153035">
              <a:lnSpc>
                <a:spcPct val="100000"/>
              </a:lnSpc>
              <a:spcBef>
                <a:spcPts val="600"/>
              </a:spcBef>
            </a:pP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0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Stir</a:t>
            </a:r>
            <a:r>
              <a:rPr sz="10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it</a:t>
            </a:r>
            <a:r>
              <a:rPr sz="10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well.</a:t>
            </a:r>
            <a:endParaRPr sz="1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80"/>
              </a:spcBef>
            </a:pPr>
            <a:endParaRPr sz="1500">
              <a:latin typeface="Malgun Gothic"/>
              <a:cs typeface="Malgun Gothic"/>
            </a:endParaRPr>
          </a:p>
          <a:p>
            <a:pPr marL="295275" indent="-142875">
              <a:lnSpc>
                <a:spcPct val="100000"/>
              </a:lnSpc>
              <a:buAutoNum type="arabicPeriod" startAt="2"/>
              <a:tabLst>
                <a:tab pos="295910" algn="l"/>
              </a:tabLst>
            </a:pP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두</a:t>
            </a:r>
            <a:r>
              <a:rPr sz="10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개를</a:t>
            </a:r>
            <a:r>
              <a:rPr sz="10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이♘어요.</a:t>
            </a:r>
            <a:endParaRPr sz="1000">
              <a:latin typeface="Malgun Gothic"/>
              <a:cs typeface="Malgun Gothic"/>
            </a:endParaRPr>
          </a:p>
          <a:p>
            <a:pPr marL="153035">
              <a:lnSpc>
                <a:spcPct val="100000"/>
              </a:lnSpc>
              <a:spcBef>
                <a:spcPts val="800"/>
              </a:spcBef>
            </a:pP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[du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gae-reul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i-eo-sseo-yo.]</a:t>
            </a:r>
            <a:endParaRPr sz="1000">
              <a:latin typeface="Malgun Gothic"/>
              <a:cs typeface="Malgun Gothic"/>
            </a:endParaRPr>
          </a:p>
          <a:p>
            <a:pPr marL="153035">
              <a:lnSpc>
                <a:spcPct val="100000"/>
              </a:lnSpc>
              <a:spcBef>
                <a:spcPts val="800"/>
              </a:spcBef>
            </a:pP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0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connected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two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(objects).</a:t>
            </a:r>
            <a:endParaRPr sz="10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9"/>
            <a:ext cx="1494465" cy="58479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5" dirty="0"/>
              <a:t> </a:t>
            </a:r>
            <a:r>
              <a:rPr dirty="0"/>
              <a:t>PDF </a:t>
            </a:r>
            <a:r>
              <a:rPr spc="-5" dirty="0"/>
              <a:t>is to be used along with the MP3 audio </a:t>
            </a:r>
            <a:r>
              <a:rPr dirty="0"/>
              <a:t>lesson</a:t>
            </a:r>
            <a:r>
              <a:rPr spc="-5" dirty="0"/>
              <a:t> available at</a:t>
            </a:r>
            <a:r>
              <a:rPr spc="-10" dirty="0"/>
              <a:t> </a:t>
            </a:r>
            <a:r>
              <a:rPr spc="-15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 feel free </a:t>
            </a:r>
            <a:r>
              <a:rPr spc="-5" dirty="0"/>
              <a:t>to </a:t>
            </a:r>
            <a:r>
              <a:rPr dirty="0"/>
              <a:t>share </a:t>
            </a:r>
            <a:r>
              <a:rPr spc="-20" dirty="0"/>
              <a:t>TalkToMeInKorean’s </a:t>
            </a:r>
            <a:r>
              <a:rPr dirty="0"/>
              <a:t>free </a:t>
            </a:r>
            <a:r>
              <a:rPr spc="-5" dirty="0"/>
              <a:t>Korean </a:t>
            </a:r>
            <a:r>
              <a:rPr dirty="0"/>
              <a:t>lessons </a:t>
            </a:r>
            <a:r>
              <a:rPr spc="-5" dirty="0"/>
              <a:t>and </a:t>
            </a:r>
            <a:r>
              <a:rPr dirty="0"/>
              <a:t>PDF </a:t>
            </a:r>
            <a:r>
              <a:rPr spc="-15" dirty="0"/>
              <a:t>files </a:t>
            </a:r>
            <a:r>
              <a:rPr spc="-5" dirty="0"/>
              <a:t>with anybody who </a:t>
            </a:r>
            <a:r>
              <a:rPr spc="-260" dirty="0"/>
              <a:t> </a:t>
            </a:r>
            <a:r>
              <a:rPr spc="-5" dirty="0"/>
              <a:t>is</a:t>
            </a:r>
            <a:r>
              <a:rPr spc="-10" dirty="0"/>
              <a:t> </a:t>
            </a:r>
            <a:r>
              <a:rPr dirty="0"/>
              <a:t>studying </a:t>
            </a:r>
            <a:r>
              <a:rPr spc="-5" dirty="0"/>
              <a:t>Korean.</a:t>
            </a:r>
            <a:r>
              <a:rPr dirty="0"/>
              <a:t> </a:t>
            </a:r>
            <a:r>
              <a:rPr spc="-5" dirty="0"/>
              <a:t>If you have</a:t>
            </a:r>
            <a:r>
              <a:rPr spc="-10" dirty="0"/>
              <a:t> </a:t>
            </a:r>
            <a:r>
              <a:rPr spc="-5" dirty="0"/>
              <a:t>any questions </a:t>
            </a:r>
            <a:r>
              <a:rPr dirty="0"/>
              <a:t>or feedback, visit</a:t>
            </a:r>
            <a:r>
              <a:rPr spc="-15" dirty="0"/>
              <a:t> TalkToMeInKorean.com.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3"/>
            <a:ext cx="3469640" cy="53784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10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5" dirty="0">
                <a:solidFill>
                  <a:srgbClr val="231F20"/>
                </a:solidFill>
                <a:latin typeface="Trebuchet MS"/>
                <a:cs typeface="Trebuchet MS"/>
              </a:rPr>
              <a:t> 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5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3</a:t>
            </a:r>
            <a:r>
              <a:rPr sz="1800" spc="-3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231F20"/>
                </a:solidFill>
                <a:latin typeface="Trebuchet MS"/>
                <a:cs typeface="Trebuchet MS"/>
              </a:rPr>
              <a:t>29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8"/>
            <a:ext cx="1494465" cy="58479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67903" y="1270480"/>
            <a:ext cx="6528434" cy="5956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4940" indent="-142875">
              <a:lnSpc>
                <a:spcPct val="100000"/>
              </a:lnSpc>
              <a:spcBef>
                <a:spcPts val="100"/>
              </a:spcBef>
              <a:buAutoNum type="arabicPeriod" startAt="3"/>
              <a:tabLst>
                <a:tab pos="155575" algn="l"/>
              </a:tabLst>
            </a:pP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이</a:t>
            </a:r>
            <a:r>
              <a:rPr sz="10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집을</a:t>
            </a:r>
            <a:r>
              <a:rPr sz="10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누가</a:t>
            </a:r>
            <a:r>
              <a:rPr sz="10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지♘어요?</a:t>
            </a:r>
            <a:endParaRPr sz="10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[i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ji-beul nu-ga 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ji-eo-sseo-yo?]</a:t>
            </a:r>
            <a:endParaRPr sz="10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0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Who</a:t>
            </a:r>
            <a:r>
              <a:rPr sz="10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built</a:t>
            </a:r>
            <a:r>
              <a:rPr sz="10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this</a:t>
            </a:r>
            <a:r>
              <a:rPr sz="10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house?</a:t>
            </a:r>
            <a:endParaRPr sz="1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5"/>
              </a:spcBef>
            </a:pPr>
            <a:endParaRPr sz="1500">
              <a:latin typeface="Malgun Gothic"/>
              <a:cs typeface="Malgun Gothic"/>
            </a:endParaRPr>
          </a:p>
          <a:p>
            <a:pPr marL="154940" indent="-142875">
              <a:lnSpc>
                <a:spcPct val="100000"/>
              </a:lnSpc>
              <a:spcBef>
                <a:spcPts val="5"/>
              </a:spcBef>
              <a:buAutoNum type="arabicPeriod" startAt="4"/>
              <a:tabLst>
                <a:tab pos="155575" algn="l"/>
              </a:tabLst>
            </a:pP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좋은</a:t>
            </a:r>
            <a:r>
              <a:rPr sz="10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이름을</a:t>
            </a:r>
            <a:r>
              <a:rPr sz="10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지을</a:t>
            </a:r>
            <a:r>
              <a:rPr sz="10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거예요.</a:t>
            </a:r>
            <a:endParaRPr sz="10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[</a:t>
            </a:r>
            <a:r>
              <a:rPr sz="1000" spc="-229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jo-eu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n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i-</a:t>
            </a:r>
            <a:r>
              <a:rPr sz="1000" spc="-15" dirty="0">
                <a:solidFill>
                  <a:srgbClr val="231F20"/>
                </a:solidFill>
                <a:latin typeface="Malgun Gothic"/>
                <a:cs typeface="Malgun Gothic"/>
              </a:rPr>
              <a:t>r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eu-meu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l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ji-eu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l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geo-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y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e-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y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o.]</a:t>
            </a:r>
            <a:endParaRPr sz="10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I’m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going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 make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good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name.</a:t>
            </a:r>
            <a:endParaRPr sz="1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5"/>
              </a:spcBef>
            </a:pPr>
            <a:endParaRPr sz="1500">
              <a:latin typeface="Malgun Gothic"/>
              <a:cs typeface="Malgun Gothic"/>
            </a:endParaRPr>
          </a:p>
          <a:p>
            <a:pPr marL="154940" indent="-142875">
              <a:lnSpc>
                <a:spcPct val="100000"/>
              </a:lnSpc>
              <a:spcBef>
                <a:spcPts val="5"/>
              </a:spcBef>
              <a:buAutoNum type="arabicPeriod" startAt="5"/>
              <a:tabLst>
                <a:tab pos="155575" algn="l"/>
              </a:tabLst>
            </a:pP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감기</a:t>
            </a:r>
            <a:r>
              <a:rPr sz="10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다</a:t>
            </a:r>
            <a:r>
              <a:rPr sz="10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나았어요?</a:t>
            </a:r>
            <a:endParaRPr sz="10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[gam-gi</a:t>
            </a:r>
            <a:r>
              <a:rPr sz="10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da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 na-a-sseo-yo?]</a:t>
            </a:r>
            <a:endParaRPr sz="10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 Did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recover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 (completely) 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from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the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cold?</a:t>
            </a:r>
            <a:endParaRPr sz="1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endParaRPr sz="145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600" b="1" spc="-10" dirty="0">
                <a:solidFill>
                  <a:srgbClr val="EC008C"/>
                </a:solidFill>
                <a:latin typeface="Malgun Gothic"/>
                <a:cs typeface="Malgun Gothic"/>
              </a:rPr>
              <a:t>Exceptions</a:t>
            </a:r>
            <a:endParaRPr sz="16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780"/>
              </a:spcBef>
            </a:pPr>
            <a:r>
              <a:rPr sz="1400" b="1" dirty="0">
                <a:solidFill>
                  <a:srgbClr val="231F20"/>
                </a:solidFill>
                <a:latin typeface="Malgun Gothic"/>
                <a:cs typeface="Malgun Gothic"/>
              </a:rPr>
              <a:t>Some</a:t>
            </a:r>
            <a:r>
              <a:rPr sz="1400" b="1" spc="-5" dirty="0">
                <a:solidFill>
                  <a:srgbClr val="231F20"/>
                </a:solidFill>
                <a:latin typeface="Malgun Gothic"/>
                <a:cs typeface="Malgun Gothic"/>
              </a:rPr>
              <a:t> words </a:t>
            </a:r>
            <a:r>
              <a:rPr sz="1400" b="1" dirty="0">
                <a:solidFill>
                  <a:srgbClr val="231F20"/>
                </a:solidFill>
                <a:latin typeface="Malgun Gothic"/>
                <a:cs typeface="Malgun Gothic"/>
              </a:rPr>
              <a:t>do </a:t>
            </a:r>
            <a:r>
              <a:rPr sz="1400" b="1" spc="-5" dirty="0">
                <a:solidFill>
                  <a:srgbClr val="231F20"/>
                </a:solidFill>
                <a:latin typeface="Malgun Gothic"/>
                <a:cs typeface="Malgun Gothic"/>
              </a:rPr>
              <a:t>not</a:t>
            </a:r>
            <a:r>
              <a:rPr sz="1400" b="1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231F20"/>
                </a:solidFill>
                <a:latin typeface="Malgun Gothic"/>
                <a:cs typeface="Malgun Gothic"/>
              </a:rPr>
              <a:t>follow</a:t>
            </a:r>
            <a:r>
              <a:rPr sz="1400" b="1" spc="-5" dirty="0">
                <a:solidFill>
                  <a:srgbClr val="231F20"/>
                </a:solidFill>
                <a:latin typeface="Malgun Gothic"/>
                <a:cs typeface="Malgun Gothic"/>
              </a:rPr>
              <a:t> this irregularity</a:t>
            </a:r>
            <a:r>
              <a:rPr sz="1400" b="1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400" b="1" spc="-5" dirty="0">
                <a:solidFill>
                  <a:srgbClr val="231F20"/>
                </a:solidFill>
                <a:latin typeface="Malgun Gothic"/>
                <a:cs typeface="Malgun Gothic"/>
              </a:rPr>
              <a:t>rule</a:t>
            </a:r>
            <a:r>
              <a:rPr sz="1400" b="1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231F20"/>
                </a:solidFill>
                <a:latin typeface="Malgun Gothic"/>
                <a:cs typeface="Malgun Gothic"/>
              </a:rPr>
              <a:t>and still</a:t>
            </a:r>
            <a:r>
              <a:rPr sz="1400" b="1" spc="-5" dirty="0">
                <a:solidFill>
                  <a:srgbClr val="231F20"/>
                </a:solidFill>
                <a:latin typeface="Malgun Gothic"/>
                <a:cs typeface="Malgun Gothic"/>
              </a:rPr>
              <a:t> keep the consonant</a:t>
            </a:r>
            <a:endParaRPr sz="14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620"/>
              </a:spcBef>
            </a:pPr>
            <a:r>
              <a:rPr sz="1600" b="1" dirty="0">
                <a:solidFill>
                  <a:srgbClr val="EC008C"/>
                </a:solidFill>
                <a:latin typeface="Malgun Gothic"/>
                <a:cs typeface="Malgun Gothic"/>
              </a:rPr>
              <a:t>“ㅅ”</a:t>
            </a:r>
            <a:r>
              <a:rPr sz="1600" b="1" spc="-9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400" b="1" spc="-5" dirty="0">
                <a:solidFill>
                  <a:srgbClr val="231F20"/>
                </a:solidFill>
                <a:latin typeface="Malgun Gothic"/>
                <a:cs typeface="Malgun Gothic"/>
              </a:rPr>
              <a:t>even</a:t>
            </a:r>
            <a:r>
              <a:rPr sz="1400" b="1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400" b="1" spc="-5" dirty="0">
                <a:solidFill>
                  <a:srgbClr val="231F20"/>
                </a:solidFill>
                <a:latin typeface="Malgun Gothic"/>
                <a:cs typeface="Malgun Gothic"/>
              </a:rPr>
              <a:t>before</a:t>
            </a:r>
            <a:r>
              <a:rPr sz="1400" b="1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400" b="1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400" b="1" spc="-5" dirty="0">
                <a:solidFill>
                  <a:srgbClr val="231F20"/>
                </a:solidFill>
                <a:latin typeface="Malgun Gothic"/>
                <a:cs typeface="Malgun Gothic"/>
              </a:rPr>
              <a:t>vowel.</a:t>
            </a:r>
            <a:endParaRPr sz="14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450">
              <a:latin typeface="Malgun Gothic"/>
              <a:cs typeface="Malgun Gothic"/>
            </a:endParaRPr>
          </a:p>
          <a:p>
            <a:pPr marL="154940" indent="-142875">
              <a:lnSpc>
                <a:spcPct val="100000"/>
              </a:lnSpc>
              <a:buAutoNum type="arabicPeriod"/>
              <a:tabLst>
                <a:tab pos="155575" algn="l"/>
              </a:tabLst>
            </a:pP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웃다</a:t>
            </a:r>
            <a:r>
              <a:rPr sz="1000" spc="-15" dirty="0">
                <a:solidFill>
                  <a:srgbClr val="231F20"/>
                </a:solidFill>
                <a:latin typeface="Malgun Gothic"/>
                <a:cs typeface="Malgun Gothic"/>
              </a:rPr>
              <a:t> [ut-da]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smile,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laugh</a:t>
            </a:r>
            <a:endParaRPr sz="1000">
              <a:latin typeface="Malgun Gothic"/>
              <a:cs typeface="Malgun Gothic"/>
            </a:endParaRPr>
          </a:p>
          <a:p>
            <a:pPr marL="154940" indent="-142875">
              <a:lnSpc>
                <a:spcPct val="100000"/>
              </a:lnSpc>
              <a:spcBef>
                <a:spcPts val="800"/>
              </a:spcBef>
              <a:buAutoNum type="arabicPeriod"/>
              <a:tabLst>
                <a:tab pos="155575" algn="l"/>
              </a:tabLst>
            </a:pP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씻다</a:t>
            </a:r>
            <a:r>
              <a:rPr sz="10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[ssit-da]</a:t>
            </a:r>
            <a:r>
              <a:rPr sz="10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0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0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wash</a:t>
            </a:r>
            <a:endParaRPr sz="1000">
              <a:latin typeface="Malgun Gothic"/>
              <a:cs typeface="Malgun Gothic"/>
            </a:endParaRPr>
          </a:p>
          <a:p>
            <a:pPr marL="154940" indent="-142875">
              <a:lnSpc>
                <a:spcPct val="100000"/>
              </a:lnSpc>
              <a:spcBef>
                <a:spcPts val="800"/>
              </a:spcBef>
              <a:buAutoNum type="arabicPeriod"/>
              <a:tabLst>
                <a:tab pos="155575" algn="l"/>
              </a:tabLst>
            </a:pP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벗다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 [beot-da]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 take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(clothes)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15" dirty="0">
                <a:solidFill>
                  <a:srgbClr val="231F20"/>
                </a:solidFill>
                <a:latin typeface="Malgun Gothic"/>
                <a:cs typeface="Malgun Gothic"/>
              </a:rPr>
              <a:t>off</a:t>
            </a:r>
            <a:endParaRPr sz="1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80"/>
              </a:spcBef>
            </a:pPr>
            <a:endParaRPr sz="15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웃어요.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 [u-seo-yo.]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Smile.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/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 smile.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/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He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 smiles.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/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They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 laugh.</a:t>
            </a:r>
            <a:endParaRPr sz="1000">
              <a:latin typeface="Malgun Gothic"/>
              <a:cs typeface="Malgun Gothic"/>
            </a:endParaRPr>
          </a:p>
          <a:p>
            <a:pPr marL="12700" marR="1805305">
              <a:lnSpc>
                <a:spcPct val="166700"/>
              </a:lnSpc>
            </a:pP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씻을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거예요. [ssi-seul 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geo-ye-yo.]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= I’m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 going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wash up.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/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I’m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going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wash it. </a:t>
            </a:r>
            <a:r>
              <a:rPr sz="1000" spc="-3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신발을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벗어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주세요.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 [sin-ba-reul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beo-seo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 ju-se-yo.]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Please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take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 your shoes </a:t>
            </a:r>
            <a:r>
              <a:rPr sz="1000" spc="-25" dirty="0">
                <a:solidFill>
                  <a:srgbClr val="231F20"/>
                </a:solidFill>
                <a:latin typeface="Malgun Gothic"/>
                <a:cs typeface="Malgun Gothic"/>
              </a:rPr>
              <a:t>off.</a:t>
            </a:r>
            <a:endParaRPr sz="1000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5" dirty="0"/>
              <a:t> </a:t>
            </a:r>
            <a:r>
              <a:rPr dirty="0"/>
              <a:t>PDF </a:t>
            </a:r>
            <a:r>
              <a:rPr spc="-5" dirty="0"/>
              <a:t>is to be used along with the MP3 audio </a:t>
            </a:r>
            <a:r>
              <a:rPr dirty="0"/>
              <a:t>lesson</a:t>
            </a:r>
            <a:r>
              <a:rPr spc="-5" dirty="0"/>
              <a:t> available at</a:t>
            </a:r>
            <a:r>
              <a:rPr spc="-10" dirty="0"/>
              <a:t> </a:t>
            </a:r>
            <a:r>
              <a:rPr spc="-15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 feel free </a:t>
            </a:r>
            <a:r>
              <a:rPr spc="-5" dirty="0"/>
              <a:t>to </a:t>
            </a:r>
            <a:r>
              <a:rPr dirty="0"/>
              <a:t>share </a:t>
            </a:r>
            <a:r>
              <a:rPr spc="-20" dirty="0"/>
              <a:t>TalkToMeInKorean’s </a:t>
            </a:r>
            <a:r>
              <a:rPr dirty="0"/>
              <a:t>free </a:t>
            </a:r>
            <a:r>
              <a:rPr spc="-5" dirty="0"/>
              <a:t>Korean </a:t>
            </a:r>
            <a:r>
              <a:rPr dirty="0"/>
              <a:t>lessons </a:t>
            </a:r>
            <a:r>
              <a:rPr spc="-5" dirty="0"/>
              <a:t>and </a:t>
            </a:r>
            <a:r>
              <a:rPr dirty="0"/>
              <a:t>PDF </a:t>
            </a:r>
            <a:r>
              <a:rPr spc="-15" dirty="0"/>
              <a:t>files </a:t>
            </a:r>
            <a:r>
              <a:rPr spc="-5" dirty="0"/>
              <a:t>with anybody who </a:t>
            </a:r>
            <a:r>
              <a:rPr spc="-260" dirty="0"/>
              <a:t> </a:t>
            </a:r>
            <a:r>
              <a:rPr spc="-5" dirty="0"/>
              <a:t>is</a:t>
            </a:r>
            <a:r>
              <a:rPr spc="-10" dirty="0"/>
              <a:t> </a:t>
            </a:r>
            <a:r>
              <a:rPr dirty="0"/>
              <a:t>studying </a:t>
            </a:r>
            <a:r>
              <a:rPr spc="-5" dirty="0"/>
              <a:t>Korean.</a:t>
            </a:r>
            <a:r>
              <a:rPr dirty="0"/>
              <a:t> </a:t>
            </a:r>
            <a:r>
              <a:rPr spc="-5" dirty="0"/>
              <a:t>If you have</a:t>
            </a:r>
            <a:r>
              <a:rPr spc="-10" dirty="0"/>
              <a:t> </a:t>
            </a:r>
            <a:r>
              <a:rPr spc="-5" dirty="0"/>
              <a:t>any questions </a:t>
            </a:r>
            <a:r>
              <a:rPr dirty="0"/>
              <a:t>or feedback, visit</a:t>
            </a:r>
            <a:r>
              <a:rPr spc="-15" dirty="0"/>
              <a:t> TalkToMeInKorean.com.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5"/>
            <a:ext cx="6863715" cy="892873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10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5" dirty="0">
                <a:solidFill>
                  <a:srgbClr val="231F20"/>
                </a:solidFill>
                <a:latin typeface="Trebuchet MS"/>
                <a:cs typeface="Trebuchet MS"/>
              </a:rPr>
              <a:t> 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5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8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3</a:t>
            </a:r>
            <a:r>
              <a:rPr sz="18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231F20"/>
                </a:solidFill>
                <a:latin typeface="Trebuchet MS"/>
                <a:cs typeface="Trebuchet MS"/>
              </a:rPr>
              <a:t>30</a:t>
            </a:r>
            <a:r>
              <a:rPr sz="18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8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231F20"/>
                </a:solidFill>
                <a:latin typeface="Trebuchet MS"/>
                <a:cs typeface="Trebuchet MS"/>
              </a:rPr>
              <a:t>WORD</a:t>
            </a:r>
            <a:r>
              <a:rPr sz="18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BUILDER</a:t>
            </a:r>
            <a:r>
              <a:rPr sz="18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2</a:t>
            </a:r>
            <a:endParaRPr sz="1800">
              <a:latin typeface="Trebuchet MS"/>
              <a:cs typeface="Trebuchet MS"/>
            </a:endParaRPr>
          </a:p>
          <a:p>
            <a:pPr marL="153035" marR="5080">
              <a:lnSpc>
                <a:spcPct val="166700"/>
              </a:lnSpc>
              <a:spcBef>
                <a:spcPts val="1530"/>
              </a:spcBef>
            </a:pPr>
            <a:r>
              <a:rPr sz="1000" spc="-15" dirty="0">
                <a:solidFill>
                  <a:srgbClr val="231F20"/>
                </a:solidFill>
                <a:latin typeface="Malgun Gothic"/>
                <a:cs typeface="Malgun Gothic"/>
              </a:rPr>
              <a:t>Word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 Builder lessons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designed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help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you understand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how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expand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your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vocabulary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by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learning/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understanding some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common and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basic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building blocks </a:t>
            </a:r>
            <a:r>
              <a:rPr sz="1000" spc="-15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Korean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words.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The 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words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and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letters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that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will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be </a:t>
            </a:r>
            <a:r>
              <a:rPr sz="10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introduced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through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15" dirty="0">
                <a:solidFill>
                  <a:srgbClr val="231F20"/>
                </a:solidFill>
                <a:latin typeface="Malgun Gothic"/>
                <a:cs typeface="Malgun Gothic"/>
              </a:rPr>
              <a:t>Word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Builder lessons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not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necessarily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all Chinese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characters,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or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한자 [han-ja]. Though many </a:t>
            </a:r>
            <a:r>
              <a:rPr sz="10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them 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0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based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on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Chinese</a:t>
            </a:r>
            <a:r>
              <a:rPr sz="10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characters,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the meanings</a:t>
            </a:r>
            <a:r>
              <a:rPr sz="10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can be 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different</a:t>
            </a:r>
            <a:r>
              <a:rPr sz="10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from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modern-day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Chinese.</a:t>
            </a:r>
            <a:r>
              <a:rPr sz="10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30" dirty="0">
                <a:solidFill>
                  <a:srgbClr val="231F20"/>
                </a:solidFill>
                <a:latin typeface="Malgun Gothic"/>
                <a:cs typeface="Malgun Gothic"/>
              </a:rPr>
              <a:t>Your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goal,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through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these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lessons,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understand</a:t>
            </a:r>
            <a:r>
              <a:rPr sz="10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how 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words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formed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and</a:t>
            </a:r>
            <a:r>
              <a:rPr sz="10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remember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the 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keywords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Korean</a:t>
            </a:r>
            <a:r>
              <a:rPr sz="10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expand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your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Korean</a:t>
            </a:r>
            <a:r>
              <a:rPr sz="10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vocabulary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from</a:t>
            </a:r>
            <a:r>
              <a:rPr sz="10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there.</a:t>
            </a:r>
            <a:r>
              <a:rPr sz="1000" spc="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35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0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certainly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don’t</a:t>
            </a:r>
            <a:r>
              <a:rPr sz="10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have</a:t>
            </a:r>
            <a:r>
              <a:rPr sz="10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memorize</a:t>
            </a:r>
            <a:r>
              <a:rPr sz="10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0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Hanja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characters,</a:t>
            </a:r>
            <a:r>
              <a:rPr sz="10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but</a:t>
            </a:r>
            <a:r>
              <a:rPr sz="10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if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0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want</a:t>
            </a:r>
            <a:r>
              <a:rPr sz="10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to, </a:t>
            </a:r>
            <a:r>
              <a:rPr sz="1000" spc="-3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Malgun Gothic"/>
                <a:cs typeface="Malgun Gothic"/>
              </a:rPr>
              <a:t>feel</a:t>
            </a:r>
            <a:r>
              <a:rPr sz="1000" spc="-10" dirty="0">
                <a:solidFill>
                  <a:srgbClr val="231F20"/>
                </a:solidFill>
                <a:latin typeface="Malgun Gothic"/>
                <a:cs typeface="Malgun Gothic"/>
              </a:rPr>
              <a:t> free!</a:t>
            </a:r>
            <a:endParaRPr sz="1000">
              <a:latin typeface="Malgun Gothic"/>
              <a:cs typeface="Malgun Gothic"/>
            </a:endParaRPr>
          </a:p>
          <a:p>
            <a:pPr marL="153035">
              <a:lnSpc>
                <a:spcPts val="4520"/>
              </a:lnSpc>
              <a:spcBef>
                <a:spcPts val="100"/>
              </a:spcBef>
            </a:pPr>
            <a:r>
              <a:rPr sz="1200" spc="-135" dirty="0">
                <a:solidFill>
                  <a:srgbClr val="231F20"/>
                </a:solidFill>
                <a:latin typeface="Malgun Gothic"/>
                <a:cs typeface="Malgun Gothic"/>
              </a:rPr>
              <a:t>T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oday</a:t>
            </a:r>
            <a:r>
              <a:rPr sz="1200" spc="-75" dirty="0">
                <a:solidFill>
                  <a:srgbClr val="231F20"/>
                </a:solidFill>
                <a:latin typeface="Malgun Gothic"/>
                <a:cs typeface="Malgun Gothic"/>
              </a:rPr>
              <a:t>’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 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k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eywo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r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 </a:t>
            </a:r>
            <a:r>
              <a:rPr sz="4200" dirty="0">
                <a:solidFill>
                  <a:srgbClr val="EC008C"/>
                </a:solidFill>
                <a:latin typeface="Malgun Gothic"/>
                <a:cs typeface="Malgun Gothic"/>
              </a:rPr>
              <a:t>실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.</a:t>
            </a:r>
            <a:endParaRPr sz="1200">
              <a:latin typeface="Malgun Gothic"/>
              <a:cs typeface="Malgun Gothic"/>
            </a:endParaRPr>
          </a:p>
          <a:p>
            <a:pPr marL="153035">
              <a:lnSpc>
                <a:spcPts val="452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Chinese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character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for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this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4200" spc="-420" dirty="0">
                <a:solidFill>
                  <a:srgbClr val="231F20"/>
                </a:solidFill>
                <a:latin typeface="SimSun"/>
                <a:cs typeface="SimSun"/>
              </a:rPr>
              <a:t>室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.</a:t>
            </a:r>
            <a:endParaRPr sz="1200">
              <a:latin typeface="Malgun Gothic"/>
              <a:cs typeface="Malgun Gothic"/>
            </a:endParaRPr>
          </a:p>
          <a:p>
            <a:pPr marL="153035">
              <a:lnSpc>
                <a:spcPct val="100000"/>
              </a:lnSpc>
              <a:spcBef>
                <a:spcPts val="2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word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실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is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related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“</a:t>
            </a:r>
            <a:r>
              <a:rPr sz="1600" b="1" spc="-15" dirty="0">
                <a:solidFill>
                  <a:srgbClr val="00AEEF"/>
                </a:solidFill>
                <a:latin typeface="Malgun Gothic"/>
                <a:cs typeface="Malgun Gothic"/>
              </a:rPr>
              <a:t>room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”.</a:t>
            </a:r>
            <a:endParaRPr sz="1200">
              <a:latin typeface="Malgun Gothic"/>
              <a:cs typeface="Malgun Gothic"/>
            </a:endParaRPr>
          </a:p>
          <a:p>
            <a:pPr marL="153035" marR="738505">
              <a:lnSpc>
                <a:spcPct val="156200"/>
              </a:lnSpc>
              <a:spcBef>
                <a:spcPts val="165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화장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(make-up)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+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실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(room)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=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EC008C"/>
                </a:solidFill>
                <a:latin typeface="Malgun Gothic"/>
                <a:cs typeface="Malgun Gothic"/>
              </a:rPr>
              <a:t>화장실</a:t>
            </a:r>
            <a:r>
              <a:rPr sz="1600" b="1" spc="-14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2400" spc="-240" dirty="0">
                <a:solidFill>
                  <a:srgbClr val="231F20"/>
                </a:solidFill>
                <a:latin typeface="SimSun"/>
                <a:cs typeface="SimSun"/>
              </a:rPr>
              <a:t>化粧室</a:t>
            </a:r>
            <a:r>
              <a:rPr sz="2400" spc="-780" dirty="0">
                <a:solidFill>
                  <a:srgbClr val="231F20"/>
                </a:solidFill>
                <a:latin typeface="SimSun"/>
                <a:cs typeface="SimSun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[hwa-jang-sil]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toilet,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bathroom </a:t>
            </a:r>
            <a:r>
              <a:rPr sz="1200" spc="-40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교 (school, 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t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each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) + 실 (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r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oom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)  =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EC008C"/>
                </a:solidFill>
                <a:latin typeface="Malgun Gothic"/>
                <a:cs typeface="Malgun Gothic"/>
              </a:rPr>
              <a:t>교실</a:t>
            </a:r>
            <a:r>
              <a:rPr sz="1600" b="1" spc="-14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2400" spc="-240" dirty="0">
                <a:solidFill>
                  <a:srgbClr val="231F20"/>
                </a:solidFill>
                <a:latin typeface="SimSun"/>
                <a:cs typeface="SimSun"/>
              </a:rPr>
              <a:t>敎</a:t>
            </a:r>
            <a:r>
              <a:rPr sz="2400" spc="180" dirty="0">
                <a:solidFill>
                  <a:srgbClr val="231F20"/>
                </a:solidFill>
                <a:latin typeface="SimSun"/>
                <a:cs typeface="SimSun"/>
              </a:rPr>
              <a:t>室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[g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y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o-sil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] = class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r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oom</a:t>
            </a:r>
            <a:endParaRPr sz="1200">
              <a:latin typeface="Malgun Gothic"/>
              <a:cs typeface="Malgun Gothic"/>
            </a:endParaRPr>
          </a:p>
          <a:p>
            <a:pPr marL="153035">
              <a:lnSpc>
                <a:spcPct val="100000"/>
              </a:lnSpc>
              <a:spcBef>
                <a:spcPts val="162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연습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(practice)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실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(room)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EC008C"/>
                </a:solidFill>
                <a:latin typeface="Malgun Gothic"/>
                <a:cs typeface="Malgun Gothic"/>
              </a:rPr>
              <a:t>연습실</a:t>
            </a:r>
            <a:r>
              <a:rPr sz="1600" b="1" spc="26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2400" spc="-240" dirty="0">
                <a:solidFill>
                  <a:srgbClr val="231F20"/>
                </a:solidFill>
                <a:latin typeface="SimSun"/>
                <a:cs typeface="SimSun"/>
              </a:rPr>
              <a:t>練習</a:t>
            </a:r>
            <a:r>
              <a:rPr sz="2400" spc="180" dirty="0">
                <a:solidFill>
                  <a:srgbClr val="231F20"/>
                </a:solidFill>
                <a:latin typeface="SimSun"/>
                <a:cs typeface="SimSun"/>
              </a:rPr>
              <a:t>室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[yeon-seup-sil]</a:t>
            </a:r>
            <a:endParaRPr sz="1200">
              <a:latin typeface="Malgun Gothic"/>
              <a:cs typeface="Malgun Gothic"/>
            </a:endParaRPr>
          </a:p>
          <a:p>
            <a:pPr marL="2084070">
              <a:lnSpc>
                <a:spcPct val="100000"/>
              </a:lnSpc>
              <a:spcBef>
                <a:spcPts val="32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practice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room,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practice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place</a:t>
            </a:r>
            <a:endParaRPr sz="1200">
              <a:latin typeface="Malgun Gothic"/>
              <a:cs typeface="Malgun Gothic"/>
            </a:endParaRPr>
          </a:p>
          <a:p>
            <a:pPr marL="153035" marR="1458595">
              <a:lnSpc>
                <a:spcPct val="156200"/>
              </a:lnSpc>
              <a:spcBef>
                <a:spcPts val="24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대기 (wait) + 실 (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r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oom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) =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EC008C"/>
                </a:solidFill>
                <a:latin typeface="Malgun Gothic"/>
                <a:cs typeface="Malgun Gothic"/>
              </a:rPr>
              <a:t>대기실</a:t>
            </a:r>
            <a:r>
              <a:rPr sz="1600" b="1" spc="-14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2400" spc="-240" dirty="0">
                <a:solidFill>
                  <a:srgbClr val="231F20"/>
                </a:solidFill>
                <a:latin typeface="SimSun"/>
                <a:cs typeface="SimSun"/>
              </a:rPr>
              <a:t>待機室</a:t>
            </a:r>
            <a:r>
              <a:rPr sz="2400" spc="-780" dirty="0">
                <a:solidFill>
                  <a:srgbClr val="231F20"/>
                </a:solidFill>
                <a:latin typeface="SimSun"/>
                <a:cs typeface="SimSun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[dae-gi-sil] =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waitin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r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oom 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회 (meet) 의 (discuss) + 실 (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r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oom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) 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EC008C"/>
                </a:solidFill>
                <a:latin typeface="Malgun Gothic"/>
                <a:cs typeface="Malgun Gothic"/>
              </a:rPr>
              <a:t>회의실</a:t>
            </a:r>
            <a:r>
              <a:rPr sz="1600" b="1" spc="-14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2400" spc="-240" dirty="0">
                <a:solidFill>
                  <a:srgbClr val="231F20"/>
                </a:solidFill>
                <a:latin typeface="SimSun"/>
                <a:cs typeface="SimSun"/>
              </a:rPr>
              <a:t>會議室</a:t>
            </a:r>
            <a:r>
              <a:rPr sz="2400" spc="-780" dirty="0">
                <a:solidFill>
                  <a:srgbClr val="231F20"/>
                </a:solidFill>
                <a:latin typeface="SimSun"/>
                <a:cs typeface="SimSun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[hoe-ui-sil]</a:t>
            </a:r>
            <a:endParaRPr sz="1200">
              <a:latin typeface="Malgun Gothic"/>
              <a:cs typeface="Malgun Gothic"/>
            </a:endParaRPr>
          </a:p>
          <a:p>
            <a:pPr marL="2566670">
              <a:lnSpc>
                <a:spcPct val="100000"/>
              </a:lnSpc>
              <a:spcBef>
                <a:spcPts val="32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meeting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room,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conference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room</a:t>
            </a:r>
            <a:endParaRPr sz="1200">
              <a:latin typeface="Malgun Gothic"/>
              <a:cs typeface="Malgun Gothic"/>
            </a:endParaRPr>
          </a:p>
          <a:p>
            <a:pPr marL="153035" marR="666115">
              <a:lnSpc>
                <a:spcPct val="156200"/>
              </a:lnSpc>
              <a:spcBef>
                <a:spcPts val="24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병 (disease) + 실 (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r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oom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) 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EC008C"/>
                </a:solidFill>
                <a:latin typeface="Malgun Gothic"/>
                <a:cs typeface="Malgun Gothic"/>
              </a:rPr>
              <a:t>병실</a:t>
            </a:r>
            <a:r>
              <a:rPr sz="1600" b="1" spc="-14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2400" spc="-240" dirty="0">
                <a:solidFill>
                  <a:srgbClr val="231F20"/>
                </a:solidFill>
                <a:latin typeface="SimSun"/>
                <a:cs typeface="SimSun"/>
              </a:rPr>
              <a:t>病</a:t>
            </a:r>
            <a:r>
              <a:rPr sz="2400" spc="180" dirty="0">
                <a:solidFill>
                  <a:srgbClr val="231F20"/>
                </a:solidFill>
                <a:latin typeface="SimSun"/>
                <a:cs typeface="SimSun"/>
              </a:rPr>
              <a:t>室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[b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y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eong-sil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] = hospital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r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oom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,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p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atient</a:t>
            </a:r>
            <a:r>
              <a:rPr sz="1200" spc="-75" dirty="0">
                <a:solidFill>
                  <a:srgbClr val="231F20"/>
                </a:solidFill>
                <a:latin typeface="Malgun Gothic"/>
                <a:cs typeface="Malgun Gothic"/>
              </a:rPr>
              <a:t>’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r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oom 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미용 (beauty 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r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eatment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) + 실 (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r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oom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) = </a:t>
            </a:r>
            <a:r>
              <a:rPr sz="1600" b="1" dirty="0">
                <a:solidFill>
                  <a:srgbClr val="EC008C"/>
                </a:solidFill>
                <a:latin typeface="Malgun Gothic"/>
                <a:cs typeface="Malgun Gothic"/>
              </a:rPr>
              <a:t>미용실</a:t>
            </a:r>
            <a:r>
              <a:rPr sz="1600" b="1" spc="-14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2400" spc="-240" dirty="0">
                <a:solidFill>
                  <a:srgbClr val="231F20"/>
                </a:solidFill>
                <a:latin typeface="SimSun"/>
                <a:cs typeface="SimSun"/>
              </a:rPr>
              <a:t>美容</a:t>
            </a:r>
            <a:r>
              <a:rPr sz="2400" spc="180" dirty="0">
                <a:solidFill>
                  <a:srgbClr val="231F20"/>
                </a:solidFill>
                <a:latin typeface="SimSun"/>
                <a:cs typeface="SimSun"/>
              </a:rPr>
              <a:t>室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[mi-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y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ong-sil]</a:t>
            </a:r>
            <a:endParaRPr sz="1200">
              <a:latin typeface="Malgun Gothic"/>
              <a:cs typeface="Malgun Gothic"/>
            </a:endParaRPr>
          </a:p>
          <a:p>
            <a:pPr marL="2727960">
              <a:lnSpc>
                <a:spcPct val="100000"/>
              </a:lnSpc>
              <a:spcBef>
                <a:spcPts val="32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beauty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parlor,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hairdresser’s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9"/>
            <a:ext cx="1494465" cy="58479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5" dirty="0"/>
              <a:t> </a:t>
            </a:r>
            <a:r>
              <a:rPr dirty="0"/>
              <a:t>PDF </a:t>
            </a:r>
            <a:r>
              <a:rPr spc="-5" dirty="0"/>
              <a:t>is to be used along with the MP3 audio </a:t>
            </a:r>
            <a:r>
              <a:rPr dirty="0"/>
              <a:t>lesson</a:t>
            </a:r>
            <a:r>
              <a:rPr spc="-5" dirty="0"/>
              <a:t> available at</a:t>
            </a:r>
            <a:r>
              <a:rPr spc="-10" dirty="0"/>
              <a:t> </a:t>
            </a:r>
            <a:r>
              <a:rPr spc="-15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 feel free </a:t>
            </a:r>
            <a:r>
              <a:rPr spc="-5" dirty="0"/>
              <a:t>to </a:t>
            </a:r>
            <a:r>
              <a:rPr dirty="0"/>
              <a:t>share </a:t>
            </a:r>
            <a:r>
              <a:rPr spc="-20" dirty="0"/>
              <a:t>TalkToMeInKorean’s </a:t>
            </a:r>
            <a:r>
              <a:rPr dirty="0"/>
              <a:t>free </a:t>
            </a:r>
            <a:r>
              <a:rPr spc="-5" dirty="0"/>
              <a:t>Korean </a:t>
            </a:r>
            <a:r>
              <a:rPr dirty="0"/>
              <a:t>lessons </a:t>
            </a:r>
            <a:r>
              <a:rPr spc="-5" dirty="0"/>
              <a:t>and </a:t>
            </a:r>
            <a:r>
              <a:rPr dirty="0"/>
              <a:t>PDF </a:t>
            </a:r>
            <a:r>
              <a:rPr spc="-15" dirty="0"/>
              <a:t>files </a:t>
            </a:r>
            <a:r>
              <a:rPr spc="-5" dirty="0"/>
              <a:t>with anybody who </a:t>
            </a:r>
            <a:r>
              <a:rPr spc="-260" dirty="0"/>
              <a:t> </a:t>
            </a:r>
            <a:r>
              <a:rPr spc="-5" dirty="0"/>
              <a:t>is</a:t>
            </a:r>
            <a:r>
              <a:rPr spc="-10" dirty="0"/>
              <a:t> </a:t>
            </a:r>
            <a:r>
              <a:rPr dirty="0"/>
              <a:t>studying </a:t>
            </a:r>
            <a:r>
              <a:rPr spc="-5" dirty="0"/>
              <a:t>Korean.</a:t>
            </a:r>
            <a:r>
              <a:rPr dirty="0"/>
              <a:t> </a:t>
            </a:r>
            <a:r>
              <a:rPr spc="-5" dirty="0"/>
              <a:t>If you have</a:t>
            </a:r>
            <a:r>
              <a:rPr spc="-10" dirty="0"/>
              <a:t> </a:t>
            </a:r>
            <a:r>
              <a:rPr spc="-5" dirty="0"/>
              <a:t>any questions </a:t>
            </a:r>
            <a:r>
              <a:rPr dirty="0"/>
              <a:t>or feedback, visit</a:t>
            </a:r>
            <a:r>
              <a:rPr spc="-15" dirty="0"/>
              <a:t> TalkToMeInKorean.com.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3"/>
            <a:ext cx="3903979" cy="53784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10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5" dirty="0">
                <a:solidFill>
                  <a:srgbClr val="231F20"/>
                </a:solidFill>
                <a:latin typeface="Trebuchet MS"/>
                <a:cs typeface="Trebuchet MS"/>
              </a:rPr>
              <a:t> 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5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8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3</a:t>
            </a:r>
            <a:r>
              <a:rPr sz="18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231F20"/>
                </a:solidFill>
                <a:latin typeface="Trebuchet MS"/>
                <a:cs typeface="Trebuchet MS"/>
              </a:rPr>
              <a:t>30</a:t>
            </a:r>
            <a:r>
              <a:rPr sz="18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8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231F20"/>
                </a:solidFill>
                <a:latin typeface="Trebuchet MS"/>
                <a:cs typeface="Trebuchet MS"/>
              </a:rPr>
              <a:t>WORD</a:t>
            </a:r>
            <a:r>
              <a:rPr sz="18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BUILDER</a:t>
            </a:r>
            <a:r>
              <a:rPr sz="18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2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8"/>
            <a:ext cx="1494465" cy="58479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67903" y="1223726"/>
            <a:ext cx="6343015" cy="2882900"/>
          </a:xfrm>
          <a:prstGeom prst="rect">
            <a:avLst/>
          </a:prstGeom>
        </p:spPr>
        <p:txBody>
          <a:bodyPr vert="horz" wrap="square" lIns="0" tIns="2184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2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사 (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work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) + 무 (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w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or</a:t>
            </a:r>
            <a:r>
              <a:rPr sz="1200" spc="50" dirty="0">
                <a:solidFill>
                  <a:srgbClr val="231F20"/>
                </a:solidFill>
                <a:latin typeface="Malgun Gothic"/>
                <a:cs typeface="Malgun Gothic"/>
              </a:rPr>
              <a:t>k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, task) + 실 (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r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oom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) =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EC008C"/>
                </a:solidFill>
                <a:latin typeface="Malgun Gothic"/>
                <a:cs typeface="Malgun Gothic"/>
              </a:rPr>
              <a:t>사무실</a:t>
            </a:r>
            <a:r>
              <a:rPr sz="1600" b="1" spc="-14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2400" spc="-240" dirty="0">
                <a:solidFill>
                  <a:srgbClr val="231F20"/>
                </a:solidFill>
                <a:latin typeface="SimSun"/>
                <a:cs typeface="SimSun"/>
              </a:rPr>
              <a:t>事務室</a:t>
            </a:r>
            <a:r>
              <a:rPr sz="2400" spc="-780" dirty="0">
                <a:solidFill>
                  <a:srgbClr val="231F20"/>
                </a:solidFill>
                <a:latin typeface="SimSun"/>
                <a:cs typeface="SimSun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[sa-mu-sil] = 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o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ffice</a:t>
            </a:r>
            <a:endParaRPr sz="1200">
              <a:latin typeface="Malgun Gothic"/>
              <a:cs typeface="Malgun Gothic"/>
            </a:endParaRPr>
          </a:p>
          <a:p>
            <a:pPr marL="12700" marR="5080">
              <a:lnSpc>
                <a:spcPts val="4500"/>
              </a:lnSpc>
              <a:spcBef>
                <a:spcPts val="42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교 (school) + 무 (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w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ork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) + 실 (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r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oom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) =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EC008C"/>
                </a:solidFill>
                <a:latin typeface="Malgun Gothic"/>
                <a:cs typeface="Malgun Gothic"/>
              </a:rPr>
              <a:t>교무실</a:t>
            </a:r>
            <a:r>
              <a:rPr sz="1600" b="1" spc="-14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2400" spc="-240" dirty="0">
                <a:solidFill>
                  <a:srgbClr val="231F20"/>
                </a:solidFill>
                <a:latin typeface="SimSun"/>
                <a:cs typeface="SimSun"/>
              </a:rPr>
              <a:t>敎務</a:t>
            </a:r>
            <a:r>
              <a:rPr sz="2400" spc="180" dirty="0">
                <a:solidFill>
                  <a:srgbClr val="231F20"/>
                </a:solidFill>
                <a:latin typeface="SimSun"/>
                <a:cs typeface="SimSun"/>
              </a:rPr>
              <a:t>室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[g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y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o-mu-sil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] = 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t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eache</a:t>
            </a:r>
            <a:r>
              <a:rPr sz="1200" spc="75" dirty="0">
                <a:solidFill>
                  <a:srgbClr val="231F20"/>
                </a:solidFill>
                <a:latin typeface="Malgun Gothic"/>
                <a:cs typeface="Malgun Gothic"/>
              </a:rPr>
              <a:t>r</a:t>
            </a:r>
            <a:r>
              <a:rPr sz="1200" spc="-75" dirty="0">
                <a:solidFill>
                  <a:srgbClr val="231F20"/>
                </a:solidFill>
                <a:latin typeface="Malgun Gothic"/>
                <a:cs typeface="Malgun Gothic"/>
              </a:rPr>
              <a:t>’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o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ffice 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실 (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r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oom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) + 장 (head,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leader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) 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EC008C"/>
                </a:solidFill>
                <a:latin typeface="Malgun Gothic"/>
                <a:cs typeface="Malgun Gothic"/>
              </a:rPr>
              <a:t>실장</a:t>
            </a:r>
            <a:r>
              <a:rPr sz="1600" b="1" spc="-14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2400" spc="-240" dirty="0">
                <a:solidFill>
                  <a:srgbClr val="231F20"/>
                </a:solidFill>
                <a:latin typeface="SimSun"/>
                <a:cs typeface="SimSun"/>
              </a:rPr>
              <a:t>室長</a:t>
            </a:r>
            <a:r>
              <a:rPr sz="2400" spc="-780" dirty="0">
                <a:solidFill>
                  <a:srgbClr val="231F20"/>
                </a:solidFill>
                <a:latin typeface="SimSun"/>
                <a:cs typeface="SimSun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[sil-jang] = head 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o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o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ffice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실 (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r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oom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) + 내 (inside) 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EC008C"/>
                </a:solidFill>
                <a:latin typeface="Malgun Gothic"/>
                <a:cs typeface="Malgun Gothic"/>
              </a:rPr>
              <a:t>실내</a:t>
            </a:r>
            <a:r>
              <a:rPr sz="1600" b="1" spc="-14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2400" spc="-240" dirty="0">
                <a:solidFill>
                  <a:srgbClr val="231F20"/>
                </a:solidFill>
                <a:latin typeface="SimSun"/>
                <a:cs typeface="SimSun"/>
              </a:rPr>
              <a:t>室內</a:t>
            </a:r>
            <a:r>
              <a:rPr sz="2400" spc="-780" dirty="0">
                <a:solidFill>
                  <a:srgbClr val="231F20"/>
                </a:solidFill>
                <a:latin typeface="SimSun"/>
                <a:cs typeface="SimSun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[sil-nae] =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indoo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r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62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실 (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r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oom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) + 외 (outside) 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EC008C"/>
                </a:solidFill>
                <a:latin typeface="Malgun Gothic"/>
                <a:cs typeface="Malgun Gothic"/>
              </a:rPr>
              <a:t>실외</a:t>
            </a:r>
            <a:r>
              <a:rPr sz="1600" b="1" spc="-14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2400" spc="-240" dirty="0">
                <a:solidFill>
                  <a:srgbClr val="231F20"/>
                </a:solidFill>
                <a:latin typeface="SimSun"/>
                <a:cs typeface="SimSun"/>
              </a:rPr>
              <a:t>室外</a:t>
            </a:r>
            <a:r>
              <a:rPr sz="2400" spc="-780" dirty="0">
                <a:solidFill>
                  <a:srgbClr val="231F20"/>
                </a:solidFill>
                <a:latin typeface="SimSun"/>
                <a:cs typeface="SimSun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[sil-oe] =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ou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t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doo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r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s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,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outside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5" dirty="0"/>
              <a:t> </a:t>
            </a:r>
            <a:r>
              <a:rPr dirty="0"/>
              <a:t>PDF </a:t>
            </a:r>
            <a:r>
              <a:rPr spc="-5" dirty="0"/>
              <a:t>is to be used along with the MP3 audio </a:t>
            </a:r>
            <a:r>
              <a:rPr dirty="0"/>
              <a:t>lesson</a:t>
            </a:r>
            <a:r>
              <a:rPr spc="-5" dirty="0"/>
              <a:t> available at</a:t>
            </a:r>
            <a:r>
              <a:rPr spc="-10" dirty="0"/>
              <a:t> </a:t>
            </a:r>
            <a:r>
              <a:rPr spc="-15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 feel free </a:t>
            </a:r>
            <a:r>
              <a:rPr spc="-5" dirty="0"/>
              <a:t>to </a:t>
            </a:r>
            <a:r>
              <a:rPr dirty="0"/>
              <a:t>share </a:t>
            </a:r>
            <a:r>
              <a:rPr spc="-20" dirty="0"/>
              <a:t>TalkToMeInKorean’s </a:t>
            </a:r>
            <a:r>
              <a:rPr dirty="0"/>
              <a:t>free </a:t>
            </a:r>
            <a:r>
              <a:rPr spc="-5" dirty="0"/>
              <a:t>Korean </a:t>
            </a:r>
            <a:r>
              <a:rPr dirty="0"/>
              <a:t>lessons </a:t>
            </a:r>
            <a:r>
              <a:rPr spc="-5" dirty="0"/>
              <a:t>and </a:t>
            </a:r>
            <a:r>
              <a:rPr dirty="0"/>
              <a:t>PDF </a:t>
            </a:r>
            <a:r>
              <a:rPr spc="-15" dirty="0"/>
              <a:t>files </a:t>
            </a:r>
            <a:r>
              <a:rPr spc="-5" dirty="0"/>
              <a:t>with anybody who </a:t>
            </a:r>
            <a:r>
              <a:rPr spc="-260" dirty="0"/>
              <a:t> </a:t>
            </a:r>
            <a:r>
              <a:rPr spc="-5" dirty="0"/>
              <a:t>is</a:t>
            </a:r>
            <a:r>
              <a:rPr spc="-10" dirty="0"/>
              <a:t> </a:t>
            </a:r>
            <a:r>
              <a:rPr dirty="0"/>
              <a:t>studying </a:t>
            </a:r>
            <a:r>
              <a:rPr spc="-5" dirty="0"/>
              <a:t>Korean.</a:t>
            </a:r>
            <a:r>
              <a:rPr dirty="0"/>
              <a:t> </a:t>
            </a:r>
            <a:r>
              <a:rPr spc="-5" dirty="0"/>
              <a:t>If you have</a:t>
            </a:r>
            <a:r>
              <a:rPr spc="-10" dirty="0"/>
              <a:t> </a:t>
            </a:r>
            <a:r>
              <a:rPr spc="-5" dirty="0"/>
              <a:t>any questions </a:t>
            </a:r>
            <a:r>
              <a:rPr dirty="0"/>
              <a:t>or feedback, visit</a:t>
            </a:r>
            <a:r>
              <a:rPr spc="-15" dirty="0"/>
              <a:t> TalkToMeInKorean.com.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3"/>
            <a:ext cx="6903720" cy="872045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10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5" dirty="0">
                <a:solidFill>
                  <a:srgbClr val="231F20"/>
                </a:solidFill>
                <a:latin typeface="Trebuchet MS"/>
                <a:cs typeface="Trebuchet MS"/>
              </a:rPr>
              <a:t> 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5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3</a:t>
            </a:r>
            <a:r>
              <a:rPr sz="1800" spc="-3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8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550">
              <a:latin typeface="Trebuchet MS"/>
              <a:cs typeface="Trebuchet MS"/>
            </a:endParaRPr>
          </a:p>
          <a:p>
            <a:pPr marL="203200">
              <a:lnSpc>
                <a:spcPct val="100000"/>
              </a:lnSpc>
            </a:pPr>
            <a:r>
              <a:rPr sz="1200" b="1" dirty="0">
                <a:solidFill>
                  <a:srgbClr val="231F20"/>
                </a:solidFill>
                <a:latin typeface="Malgun Gothic"/>
                <a:cs typeface="Malgun Gothic"/>
              </a:rPr>
              <a:t>Examples:</a:t>
            </a:r>
            <a:endParaRPr sz="1200">
              <a:latin typeface="Malgun Gothic"/>
              <a:cs typeface="Malgun Gothic"/>
            </a:endParaRPr>
          </a:p>
          <a:p>
            <a:pPr marL="203200" marR="193675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이거랑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이거랑 같아요? [i-geo-rang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i-geo-rang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ga-ta-yo?]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=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this and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this the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same?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우리는 나이가 같아요. [u-ri-neun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na-i-ga ga-ta-yo.]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We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have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same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age. (lit. “For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us,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 </a:t>
            </a:r>
            <a:r>
              <a:rPr sz="1200" spc="-409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age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is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the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same.”)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950">
              <a:latin typeface="Malgun Gothic"/>
              <a:cs typeface="Malgun Gothic"/>
            </a:endParaRPr>
          </a:p>
          <a:p>
            <a:pPr marL="203200">
              <a:lnSpc>
                <a:spcPct val="100000"/>
              </a:lnSpc>
            </a:pP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Now you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know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how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use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that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something is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similar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or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same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as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something else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endParaRPr sz="1200">
              <a:latin typeface="Malgun Gothic"/>
              <a:cs typeface="Malgun Gothic"/>
            </a:endParaRPr>
          </a:p>
          <a:p>
            <a:pPr marL="203200">
              <a:lnSpc>
                <a:spcPct val="100000"/>
              </a:lnSpc>
              <a:spcBef>
                <a:spcPts val="1060"/>
              </a:spcBef>
            </a:pP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Korean,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using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-랑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비슷하다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-랑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같다.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00">
              <a:latin typeface="Malgun Gothic"/>
              <a:cs typeface="Malgun Gothic"/>
            </a:endParaRPr>
          </a:p>
          <a:p>
            <a:pPr marL="203200" marR="612140">
              <a:lnSpc>
                <a:spcPct val="130200"/>
              </a:lnSpc>
            </a:pP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But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if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you use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the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word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EC008C"/>
                </a:solidFill>
                <a:latin typeface="Malgun Gothic"/>
                <a:cs typeface="Malgun Gothic"/>
              </a:rPr>
              <a:t>같다</a:t>
            </a:r>
            <a:r>
              <a:rPr sz="1600" b="1" spc="-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[gat-da]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which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means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“to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be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same” </a:t>
            </a:r>
            <a:r>
              <a:rPr sz="1600" b="1" spc="-5" dirty="0">
                <a:solidFill>
                  <a:srgbClr val="EC008C"/>
                </a:solidFill>
                <a:latin typeface="Malgun Gothic"/>
                <a:cs typeface="Malgun Gothic"/>
              </a:rPr>
              <a:t>without the </a:t>
            </a:r>
            <a:r>
              <a:rPr sz="1600" b="1" spc="-55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EC008C"/>
                </a:solidFill>
                <a:latin typeface="Malgun Gothic"/>
                <a:cs typeface="Malgun Gothic"/>
              </a:rPr>
              <a:t>particle</a:t>
            </a:r>
            <a:r>
              <a:rPr sz="1600" b="1" spc="-1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EC008C"/>
                </a:solidFill>
                <a:latin typeface="Malgun Gothic"/>
                <a:cs typeface="Malgun Gothic"/>
              </a:rPr>
              <a:t>-랑 or </a:t>
            </a:r>
            <a:r>
              <a:rPr sz="1600" b="1" spc="-5" dirty="0">
                <a:solidFill>
                  <a:srgbClr val="EC008C"/>
                </a:solidFill>
                <a:latin typeface="Malgun Gothic"/>
                <a:cs typeface="Malgun Gothic"/>
              </a:rPr>
              <a:t>-하고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,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it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takes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a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different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meaning.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</a:pPr>
            <a:endParaRPr sz="1700">
              <a:latin typeface="Malgun Gothic"/>
              <a:cs typeface="Malgun Gothic"/>
            </a:endParaRPr>
          </a:p>
          <a:p>
            <a:pPr marL="203200">
              <a:lnSpc>
                <a:spcPct val="100000"/>
              </a:lnSpc>
            </a:pPr>
            <a:r>
              <a:rPr sz="1600" b="1" spc="-5" dirty="0">
                <a:solidFill>
                  <a:srgbClr val="00AEEF"/>
                </a:solidFill>
                <a:latin typeface="Malgun Gothic"/>
                <a:cs typeface="Malgun Gothic"/>
              </a:rPr>
              <a:t>Construction</a:t>
            </a:r>
            <a:endParaRPr sz="1600">
              <a:latin typeface="Malgun Gothic"/>
              <a:cs typeface="Malgun Gothic"/>
            </a:endParaRPr>
          </a:p>
          <a:p>
            <a:pPr marL="203200">
              <a:lnSpc>
                <a:spcPct val="100000"/>
              </a:lnSpc>
              <a:spcBef>
                <a:spcPts val="980"/>
              </a:spcBef>
            </a:pP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Noun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+ 같다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like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+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Noun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/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look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like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+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Noun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/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seem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be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+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Noun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>
              <a:latin typeface="Malgun Gothic"/>
              <a:cs typeface="Malgun Gothic"/>
            </a:endParaRPr>
          </a:p>
          <a:p>
            <a:pPr marL="203200">
              <a:lnSpc>
                <a:spcPct val="100000"/>
              </a:lnSpc>
              <a:spcBef>
                <a:spcPts val="5"/>
              </a:spcBef>
            </a:pPr>
            <a:r>
              <a:rPr sz="1200" b="1" dirty="0">
                <a:solidFill>
                  <a:srgbClr val="231F20"/>
                </a:solidFill>
                <a:latin typeface="Malgun Gothic"/>
                <a:cs typeface="Malgun Gothic"/>
              </a:rPr>
              <a:t>Examples:</a:t>
            </a:r>
            <a:endParaRPr sz="1200">
              <a:latin typeface="Malgun Gothic"/>
              <a:cs typeface="Malgun Gothic"/>
            </a:endParaRPr>
          </a:p>
          <a:p>
            <a:pPr marL="203200" marR="280670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커피 같아요.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[keo-pi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ga-ta-yo]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=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It’s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like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coffee.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/ It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seems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be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coffee.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/ It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looks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like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coffee. </a:t>
            </a:r>
            <a:r>
              <a:rPr sz="1200" spc="-40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거짓말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같아요.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[geo-jit-mal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ga-ta-yo]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 It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seems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be a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lie.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/ It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sounds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like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a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lie.</a:t>
            </a:r>
            <a:endParaRPr sz="1200">
              <a:latin typeface="Malgun Gothic"/>
              <a:cs typeface="Malgun Gothic"/>
            </a:endParaRPr>
          </a:p>
          <a:p>
            <a:pPr marL="2032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로봇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같아요.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[ro-bot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ga-ta-yo]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It’s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like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a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robot.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/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seems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 a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robot.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/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looks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like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a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robot.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5"/>
              </a:spcBef>
            </a:pPr>
            <a:endParaRPr sz="1700">
              <a:latin typeface="Malgun Gothic"/>
              <a:cs typeface="Malgun Gothic"/>
            </a:endParaRPr>
          </a:p>
          <a:p>
            <a:pPr marL="203200">
              <a:lnSpc>
                <a:spcPct val="100000"/>
              </a:lnSpc>
            </a:pPr>
            <a:r>
              <a:rPr sz="1600" b="1" dirty="0">
                <a:solidFill>
                  <a:srgbClr val="00AEEF"/>
                </a:solidFill>
                <a:latin typeface="Malgun Gothic"/>
                <a:cs typeface="Malgun Gothic"/>
              </a:rPr>
              <a:t>Sample</a:t>
            </a:r>
            <a:r>
              <a:rPr sz="1600" b="1" spc="-3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00AEEF"/>
                </a:solidFill>
                <a:latin typeface="Malgun Gothic"/>
                <a:cs typeface="Malgun Gothic"/>
              </a:rPr>
              <a:t>sentences:</a:t>
            </a:r>
            <a:endParaRPr sz="1600">
              <a:latin typeface="Malgun Gothic"/>
              <a:cs typeface="Malgun Gothic"/>
            </a:endParaRPr>
          </a:p>
          <a:p>
            <a:pPr marL="374650" indent="-172085">
              <a:lnSpc>
                <a:spcPct val="100000"/>
              </a:lnSpc>
              <a:spcBef>
                <a:spcPts val="980"/>
              </a:spcBef>
              <a:buAutoNum type="arabicPeriod"/>
              <a:tabLst>
                <a:tab pos="37528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저 사람은 로봇 같아요. [</a:t>
            </a:r>
            <a:r>
              <a:rPr sz="1200" spc="-28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je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sa-ram-eu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r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o-bo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ga-ta-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y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o.]</a:t>
            </a:r>
            <a:endParaRPr sz="1200">
              <a:latin typeface="Malgun Gothic"/>
              <a:cs typeface="Malgun Gothic"/>
            </a:endParaRPr>
          </a:p>
          <a:p>
            <a:pPr marL="2032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That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person is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like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robot.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950">
              <a:latin typeface="Malgun Gothic"/>
              <a:cs typeface="Malgun Gothic"/>
            </a:endParaRPr>
          </a:p>
          <a:p>
            <a:pPr marL="374650" indent="-172085">
              <a:lnSpc>
                <a:spcPct val="100000"/>
              </a:lnSpc>
              <a:buAutoNum type="arabicPeriod" startAt="2"/>
              <a:tabLst>
                <a:tab pos="37528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경은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씨는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천사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같아요.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[gyeong-eun ssi-neun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cheon-sa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ga-ta-yo.]</a:t>
            </a:r>
            <a:endParaRPr sz="1200">
              <a:latin typeface="Malgun Gothic"/>
              <a:cs typeface="Malgun Gothic"/>
            </a:endParaRPr>
          </a:p>
          <a:p>
            <a:pPr marL="2032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Kyeong-eun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like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angel.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8"/>
            <a:ext cx="1494465" cy="58479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5" dirty="0"/>
              <a:t> </a:t>
            </a:r>
            <a:r>
              <a:rPr dirty="0"/>
              <a:t>PDF </a:t>
            </a:r>
            <a:r>
              <a:rPr spc="-5" dirty="0"/>
              <a:t>is to be used along with the MP3 audio </a:t>
            </a:r>
            <a:r>
              <a:rPr dirty="0"/>
              <a:t>lesson</a:t>
            </a:r>
            <a:r>
              <a:rPr spc="-5" dirty="0"/>
              <a:t> available at</a:t>
            </a:r>
            <a:r>
              <a:rPr spc="-10" dirty="0"/>
              <a:t> </a:t>
            </a:r>
            <a:r>
              <a:rPr spc="-15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 feel free </a:t>
            </a:r>
            <a:r>
              <a:rPr spc="-5" dirty="0"/>
              <a:t>to </a:t>
            </a:r>
            <a:r>
              <a:rPr dirty="0"/>
              <a:t>share </a:t>
            </a:r>
            <a:r>
              <a:rPr spc="-20" dirty="0"/>
              <a:t>TalkToMeInKorean’s </a:t>
            </a:r>
            <a:r>
              <a:rPr dirty="0"/>
              <a:t>free </a:t>
            </a:r>
            <a:r>
              <a:rPr spc="-5" dirty="0"/>
              <a:t>Korean </a:t>
            </a:r>
            <a:r>
              <a:rPr dirty="0"/>
              <a:t>lessons </a:t>
            </a:r>
            <a:r>
              <a:rPr spc="-5" dirty="0"/>
              <a:t>and </a:t>
            </a:r>
            <a:r>
              <a:rPr dirty="0"/>
              <a:t>PDF </a:t>
            </a:r>
            <a:r>
              <a:rPr spc="-15" dirty="0"/>
              <a:t>files </a:t>
            </a:r>
            <a:r>
              <a:rPr spc="-5" dirty="0"/>
              <a:t>with anybody who </a:t>
            </a:r>
            <a:r>
              <a:rPr spc="-260" dirty="0"/>
              <a:t> </a:t>
            </a:r>
            <a:r>
              <a:rPr spc="-5" dirty="0"/>
              <a:t>is</a:t>
            </a:r>
            <a:r>
              <a:rPr spc="-10" dirty="0"/>
              <a:t> </a:t>
            </a:r>
            <a:r>
              <a:rPr dirty="0"/>
              <a:t>studying </a:t>
            </a:r>
            <a:r>
              <a:rPr spc="-5" dirty="0"/>
              <a:t>Korean.</a:t>
            </a:r>
            <a:r>
              <a:rPr dirty="0"/>
              <a:t> </a:t>
            </a:r>
            <a:r>
              <a:rPr spc="-5" dirty="0"/>
              <a:t>If you have</a:t>
            </a:r>
            <a:r>
              <a:rPr spc="-10" dirty="0"/>
              <a:t> </a:t>
            </a:r>
            <a:r>
              <a:rPr spc="-5" dirty="0"/>
              <a:t>any questions </a:t>
            </a:r>
            <a:r>
              <a:rPr dirty="0"/>
              <a:t>or feedback, visit</a:t>
            </a:r>
            <a:r>
              <a:rPr spc="-15" dirty="0"/>
              <a:t> TalkToMeInKorean.com.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6"/>
            <a:ext cx="6637020" cy="423545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10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5" dirty="0">
                <a:solidFill>
                  <a:srgbClr val="231F20"/>
                </a:solidFill>
                <a:latin typeface="Trebuchet MS"/>
                <a:cs typeface="Trebuchet MS"/>
              </a:rPr>
              <a:t> 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5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3</a:t>
            </a:r>
            <a:r>
              <a:rPr sz="1800" spc="-3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8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300">
              <a:latin typeface="Trebuchet MS"/>
              <a:cs typeface="Trebuchet MS"/>
            </a:endParaRPr>
          </a:p>
          <a:p>
            <a:pPr marL="351155" indent="-171450">
              <a:lnSpc>
                <a:spcPct val="100000"/>
              </a:lnSpc>
              <a:buAutoNum type="arabicPeriod" startAt="3"/>
              <a:tabLst>
                <a:tab pos="351790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현우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씨는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천재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같아요.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[hyeo-nu ssi-neun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cheon-jae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ga-ta-yo.]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Hyunwoo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seems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to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genius.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950">
              <a:latin typeface="Malgun Gothic"/>
              <a:cs typeface="Malgun Gothic"/>
            </a:endParaRPr>
          </a:p>
          <a:p>
            <a:pPr marL="351155" indent="-171450">
              <a:lnSpc>
                <a:spcPct val="100000"/>
              </a:lnSpc>
              <a:buAutoNum type="arabicPeriod" startAt="4"/>
              <a:tabLst>
                <a:tab pos="351790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그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이야기는 거짓말 같아요. [geu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i-ya-gi-neun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geo-jit-mal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ga-ta-yo.]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That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story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sounds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like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lie.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950">
              <a:latin typeface="Malgun Gothic"/>
              <a:cs typeface="Malgun Gothic"/>
            </a:endParaRPr>
          </a:p>
          <a:p>
            <a:pPr marL="351155" indent="-171450">
              <a:lnSpc>
                <a:spcPct val="100000"/>
              </a:lnSpc>
              <a:buAutoNum type="arabicPeriod" startAt="5"/>
              <a:tabLst>
                <a:tab pos="351790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이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강아지는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고양이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같아요.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[i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go-yang-i-neun go-yang-i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ga-ta-yo.]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This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puppy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like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cat.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350">
              <a:latin typeface="Malgun Gothic"/>
              <a:cs typeface="Malgun Gothic"/>
            </a:endParaRPr>
          </a:p>
          <a:p>
            <a:pPr marL="180340" marR="5080">
              <a:lnSpc>
                <a:spcPct val="173600"/>
              </a:lnSpc>
            </a:pPr>
            <a:r>
              <a:rPr sz="1200" b="1" spc="-5" dirty="0">
                <a:solidFill>
                  <a:srgbClr val="231F20"/>
                </a:solidFill>
                <a:latin typeface="Malgun Gothic"/>
                <a:cs typeface="Malgun Gothic"/>
              </a:rPr>
              <a:t>In this lesson,</a:t>
            </a:r>
            <a:r>
              <a:rPr sz="1200" b="1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b="1" spc="-5" dirty="0">
                <a:solidFill>
                  <a:srgbClr val="231F20"/>
                </a:solidFill>
                <a:latin typeface="Malgun Gothic"/>
                <a:cs typeface="Malgun Gothic"/>
              </a:rPr>
              <a:t>we</a:t>
            </a:r>
            <a:r>
              <a:rPr sz="1200" b="1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b="1" spc="-10" dirty="0">
                <a:solidFill>
                  <a:srgbClr val="231F20"/>
                </a:solidFill>
                <a:latin typeface="Malgun Gothic"/>
                <a:cs typeface="Malgun Gothic"/>
              </a:rPr>
              <a:t>looked</a:t>
            </a:r>
            <a:r>
              <a:rPr sz="1200" b="1" dirty="0">
                <a:solidFill>
                  <a:srgbClr val="231F20"/>
                </a:solidFill>
                <a:latin typeface="Malgun Gothic"/>
                <a:cs typeface="Malgun Gothic"/>
              </a:rPr>
              <a:t> at</a:t>
            </a:r>
            <a:r>
              <a:rPr sz="1200" b="1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231F20"/>
                </a:solidFill>
                <a:latin typeface="Malgun Gothic"/>
                <a:cs typeface="Malgun Gothic"/>
              </a:rPr>
              <a:t>how </a:t>
            </a:r>
            <a:r>
              <a:rPr sz="1200" b="1" spc="-5" dirty="0">
                <a:solidFill>
                  <a:srgbClr val="231F20"/>
                </a:solidFill>
                <a:latin typeface="Malgun Gothic"/>
                <a:cs typeface="Malgun Gothic"/>
              </a:rPr>
              <a:t>to use </a:t>
            </a:r>
            <a:r>
              <a:rPr sz="1200" b="1" dirty="0">
                <a:solidFill>
                  <a:srgbClr val="231F20"/>
                </a:solidFill>
                <a:latin typeface="Malgun Gothic"/>
                <a:cs typeface="Malgun Gothic"/>
              </a:rPr>
              <a:t>같아요 </a:t>
            </a:r>
            <a:r>
              <a:rPr sz="1200" b="1" spc="-5" dirty="0">
                <a:solidFill>
                  <a:srgbClr val="231F20"/>
                </a:solidFill>
                <a:latin typeface="Malgun Gothic"/>
                <a:cs typeface="Malgun Gothic"/>
              </a:rPr>
              <a:t>with</a:t>
            </a:r>
            <a:r>
              <a:rPr sz="1200" b="1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b="1" spc="-5" dirty="0">
                <a:solidFill>
                  <a:srgbClr val="231F20"/>
                </a:solidFill>
                <a:latin typeface="Malgun Gothic"/>
                <a:cs typeface="Malgun Gothic"/>
              </a:rPr>
              <a:t>nouns </a:t>
            </a:r>
            <a:r>
              <a:rPr sz="1200" b="1" spc="-15" dirty="0">
                <a:solidFill>
                  <a:srgbClr val="231F20"/>
                </a:solidFill>
                <a:latin typeface="Malgun Gothic"/>
                <a:cs typeface="Malgun Gothic"/>
              </a:rPr>
              <a:t>only.</a:t>
            </a:r>
            <a:r>
              <a:rPr sz="1200" b="1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b="1" spc="-25" dirty="0">
                <a:solidFill>
                  <a:srgbClr val="231F20"/>
                </a:solidFill>
                <a:latin typeface="Malgun Gothic"/>
                <a:cs typeface="Malgun Gothic"/>
              </a:rPr>
              <a:t>Let’s</a:t>
            </a:r>
            <a:r>
              <a:rPr sz="1200" b="1" spc="-5" dirty="0">
                <a:solidFill>
                  <a:srgbClr val="231F20"/>
                </a:solidFill>
                <a:latin typeface="Malgun Gothic"/>
                <a:cs typeface="Malgun Gothic"/>
              </a:rPr>
              <a:t> look </a:t>
            </a:r>
            <a:r>
              <a:rPr sz="1200" b="1" dirty="0">
                <a:solidFill>
                  <a:srgbClr val="231F20"/>
                </a:solidFill>
                <a:latin typeface="Malgun Gothic"/>
                <a:cs typeface="Malgun Gothic"/>
              </a:rPr>
              <a:t>at</a:t>
            </a:r>
            <a:r>
              <a:rPr sz="1200" b="1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231F20"/>
                </a:solidFill>
                <a:latin typeface="Malgun Gothic"/>
                <a:cs typeface="Malgun Gothic"/>
              </a:rPr>
              <a:t>how </a:t>
            </a:r>
            <a:r>
              <a:rPr sz="1200" b="1" spc="-5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b="1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b="1" spc="-5" dirty="0">
                <a:solidFill>
                  <a:srgbClr val="231F20"/>
                </a:solidFill>
                <a:latin typeface="Malgun Gothic"/>
                <a:cs typeface="Malgun Gothic"/>
              </a:rPr>
              <a:t>use </a:t>
            </a:r>
            <a:r>
              <a:rPr sz="1200" b="1" spc="-409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231F20"/>
                </a:solidFill>
                <a:latin typeface="Malgun Gothic"/>
                <a:cs typeface="Malgun Gothic"/>
              </a:rPr>
              <a:t>같아요</a:t>
            </a:r>
            <a:r>
              <a:rPr sz="1200" b="1" spc="-5" dirty="0">
                <a:solidFill>
                  <a:srgbClr val="231F20"/>
                </a:solidFill>
                <a:latin typeface="Malgun Gothic"/>
                <a:cs typeface="Malgun Gothic"/>
              </a:rPr>
              <a:t> with verbs</a:t>
            </a:r>
            <a:r>
              <a:rPr sz="1200" b="1" dirty="0">
                <a:solidFill>
                  <a:srgbClr val="231F20"/>
                </a:solidFill>
                <a:latin typeface="Malgun Gothic"/>
                <a:cs typeface="Malgun Gothic"/>
              </a:rPr>
              <a:t> and</a:t>
            </a:r>
            <a:r>
              <a:rPr sz="1200" b="1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231F20"/>
                </a:solidFill>
                <a:latin typeface="Malgun Gothic"/>
                <a:cs typeface="Malgun Gothic"/>
              </a:rPr>
              <a:t>say </a:t>
            </a:r>
            <a:r>
              <a:rPr sz="1200" b="1" spc="-5" dirty="0">
                <a:solidFill>
                  <a:srgbClr val="231F20"/>
                </a:solidFill>
                <a:latin typeface="Malgun Gothic"/>
                <a:cs typeface="Malgun Gothic"/>
              </a:rPr>
              <a:t>many more</a:t>
            </a:r>
            <a:r>
              <a:rPr sz="1200" b="1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b="1" spc="-5" dirty="0">
                <a:solidFill>
                  <a:srgbClr val="231F20"/>
                </a:solidFill>
                <a:latin typeface="Malgun Gothic"/>
                <a:cs typeface="Malgun Gothic"/>
              </a:rPr>
              <a:t>things</a:t>
            </a:r>
            <a:r>
              <a:rPr sz="1200" b="1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b="1" spc="-5" dirty="0">
                <a:solidFill>
                  <a:srgbClr val="231F20"/>
                </a:solidFill>
                <a:latin typeface="Malgun Gothic"/>
                <a:cs typeface="Malgun Gothic"/>
              </a:rPr>
              <a:t>in the next lesson.</a:t>
            </a:r>
            <a:r>
              <a:rPr sz="1200" b="1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b="1" spc="-15" dirty="0">
                <a:solidFill>
                  <a:srgbClr val="231F20"/>
                </a:solidFill>
                <a:latin typeface="Malgun Gothic"/>
                <a:cs typeface="Malgun Gothic"/>
              </a:rPr>
              <a:t>Stay</a:t>
            </a:r>
            <a:r>
              <a:rPr sz="1200" b="1" spc="-5" dirty="0">
                <a:solidFill>
                  <a:srgbClr val="231F20"/>
                </a:solidFill>
                <a:latin typeface="Malgun Gothic"/>
                <a:cs typeface="Malgun Gothic"/>
              </a:rPr>
              <a:t> tuned!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80"/>
            <a:ext cx="1494465" cy="58479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5" dirty="0"/>
              <a:t> </a:t>
            </a:r>
            <a:r>
              <a:rPr dirty="0"/>
              <a:t>PDF </a:t>
            </a:r>
            <a:r>
              <a:rPr spc="-5" dirty="0"/>
              <a:t>is to be used along with the MP3 audio </a:t>
            </a:r>
            <a:r>
              <a:rPr dirty="0"/>
              <a:t>lesson</a:t>
            </a:r>
            <a:r>
              <a:rPr spc="-5" dirty="0"/>
              <a:t> available at</a:t>
            </a:r>
            <a:r>
              <a:rPr spc="-10" dirty="0"/>
              <a:t> </a:t>
            </a:r>
            <a:r>
              <a:rPr spc="-15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 feel free </a:t>
            </a:r>
            <a:r>
              <a:rPr spc="-5" dirty="0"/>
              <a:t>to </a:t>
            </a:r>
            <a:r>
              <a:rPr dirty="0"/>
              <a:t>share </a:t>
            </a:r>
            <a:r>
              <a:rPr spc="-20" dirty="0"/>
              <a:t>TalkToMeInKorean’s </a:t>
            </a:r>
            <a:r>
              <a:rPr dirty="0"/>
              <a:t>free </a:t>
            </a:r>
            <a:r>
              <a:rPr spc="-5" dirty="0"/>
              <a:t>Korean </a:t>
            </a:r>
            <a:r>
              <a:rPr dirty="0"/>
              <a:t>lessons </a:t>
            </a:r>
            <a:r>
              <a:rPr spc="-5" dirty="0"/>
              <a:t>and </a:t>
            </a:r>
            <a:r>
              <a:rPr dirty="0"/>
              <a:t>PDF </a:t>
            </a:r>
            <a:r>
              <a:rPr spc="-15" dirty="0"/>
              <a:t>files </a:t>
            </a:r>
            <a:r>
              <a:rPr spc="-5" dirty="0"/>
              <a:t>with anybody who </a:t>
            </a:r>
            <a:r>
              <a:rPr spc="-260" dirty="0"/>
              <a:t> </a:t>
            </a:r>
            <a:r>
              <a:rPr spc="-5" dirty="0"/>
              <a:t>is</a:t>
            </a:r>
            <a:r>
              <a:rPr spc="-10" dirty="0"/>
              <a:t> </a:t>
            </a:r>
            <a:r>
              <a:rPr dirty="0"/>
              <a:t>studying </a:t>
            </a:r>
            <a:r>
              <a:rPr spc="-5" dirty="0"/>
              <a:t>Korean.</a:t>
            </a:r>
            <a:r>
              <a:rPr dirty="0"/>
              <a:t> </a:t>
            </a:r>
            <a:r>
              <a:rPr spc="-5" dirty="0"/>
              <a:t>If you have</a:t>
            </a:r>
            <a:r>
              <a:rPr spc="-10" dirty="0"/>
              <a:t> </a:t>
            </a:r>
            <a:r>
              <a:rPr spc="-5" dirty="0"/>
              <a:t>any questions </a:t>
            </a:r>
            <a:r>
              <a:rPr dirty="0"/>
              <a:t>or feedback, visit</a:t>
            </a:r>
            <a:r>
              <a:rPr spc="-15" dirty="0"/>
              <a:t> TalkToMeInKorean.com.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5"/>
            <a:ext cx="6864984" cy="863092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10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5" dirty="0">
                <a:solidFill>
                  <a:srgbClr val="231F20"/>
                </a:solidFill>
                <a:latin typeface="Trebuchet MS"/>
                <a:cs typeface="Trebuchet MS"/>
              </a:rPr>
              <a:t> 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5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3</a:t>
            </a:r>
            <a:r>
              <a:rPr sz="1800" spc="-3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9</a:t>
            </a:r>
            <a:endParaRPr sz="1800">
              <a:latin typeface="Trebuchet MS"/>
              <a:cs typeface="Trebuchet MS"/>
            </a:endParaRPr>
          </a:p>
          <a:p>
            <a:pPr marL="153035" marR="14604">
              <a:lnSpc>
                <a:spcPct val="173600"/>
              </a:lnSpc>
              <a:spcBef>
                <a:spcPts val="1225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 the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previous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lesson,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we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looked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at how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use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같아요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[ga-ta-yo]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after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nouns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mean “it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looks </a:t>
            </a:r>
            <a:r>
              <a:rPr sz="1200" spc="-40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like”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or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“it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seems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be”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something.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5"/>
              </a:spcBef>
            </a:pPr>
            <a:endParaRPr sz="1700">
              <a:latin typeface="Malgun Gothic"/>
              <a:cs typeface="Malgun Gothic"/>
            </a:endParaRPr>
          </a:p>
          <a:p>
            <a:pPr marL="153035">
              <a:lnSpc>
                <a:spcPct val="100000"/>
              </a:lnSpc>
            </a:pPr>
            <a:r>
              <a:rPr sz="1600" b="1" dirty="0">
                <a:solidFill>
                  <a:srgbClr val="EC008C"/>
                </a:solidFill>
                <a:latin typeface="Malgun Gothic"/>
                <a:cs typeface="Malgun Gothic"/>
              </a:rPr>
              <a:t>Examples:</a:t>
            </a:r>
            <a:endParaRPr sz="1600">
              <a:latin typeface="Malgun Gothic"/>
              <a:cs typeface="Malgun Gothic"/>
            </a:endParaRPr>
          </a:p>
          <a:p>
            <a:pPr marL="153035">
              <a:lnSpc>
                <a:spcPct val="100000"/>
              </a:lnSpc>
              <a:spcBef>
                <a:spcPts val="98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커피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같아요.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[keo-pi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ga-ta-yo.]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 It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looks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like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coffee.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/ I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think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it’s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coffee.</a:t>
            </a:r>
            <a:endParaRPr sz="1200">
              <a:latin typeface="Malgun Gothic"/>
              <a:cs typeface="Malgun Gothic"/>
            </a:endParaRPr>
          </a:p>
          <a:p>
            <a:pPr marL="153035" marR="58419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저 사람 소연 씨 같아요. [</a:t>
            </a:r>
            <a:r>
              <a:rPr sz="1200" spc="-28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je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sa-ra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so-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y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eo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ss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ga-ta-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y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o.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] = That pe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r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so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look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li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k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 So-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y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eon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. / I  think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that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person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So-yeon.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350">
              <a:latin typeface="Malgun Gothic"/>
              <a:cs typeface="Malgun Gothic"/>
            </a:endParaRPr>
          </a:p>
          <a:p>
            <a:pPr marL="153035" marR="80645">
              <a:lnSpc>
                <a:spcPct val="173600"/>
              </a:lnSpc>
              <a:spcBef>
                <a:spcPts val="5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examples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above,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both 커피 and 소연 씨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were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nouns,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so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it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relatively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simple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use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같아 </a:t>
            </a:r>
            <a:r>
              <a:rPr sz="1200" spc="-409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요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in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the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sentences.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just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have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add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같아요 after the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nouns.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350">
              <a:latin typeface="Malgun Gothic"/>
              <a:cs typeface="Malgun Gothic"/>
            </a:endParaRPr>
          </a:p>
          <a:p>
            <a:pPr marL="153035" marR="5080">
              <a:lnSpc>
                <a:spcPct val="173600"/>
              </a:lnSpc>
            </a:pP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However,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when you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want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use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같아요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with verbs,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first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need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change the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verb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into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its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noun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form.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There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a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few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different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ways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change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verb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into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a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noun,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but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here,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we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going </a:t>
            </a:r>
            <a:r>
              <a:rPr sz="1200" spc="-40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use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the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-ㄴ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것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form.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We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learned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about this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noun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form in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Level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2 Lesson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19.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5"/>
              </a:spcBef>
            </a:pPr>
            <a:endParaRPr sz="1700">
              <a:latin typeface="Malgun Gothic"/>
              <a:cs typeface="Malgun Gothic"/>
            </a:endParaRPr>
          </a:p>
          <a:p>
            <a:pPr marL="153035">
              <a:lnSpc>
                <a:spcPct val="100000"/>
              </a:lnSpc>
            </a:pPr>
            <a:r>
              <a:rPr sz="1600" b="1" spc="-30" dirty="0">
                <a:solidFill>
                  <a:srgbClr val="EC008C"/>
                </a:solidFill>
                <a:latin typeface="Malgun Gothic"/>
                <a:cs typeface="Malgun Gothic"/>
              </a:rPr>
              <a:t>Let’s</a:t>
            </a:r>
            <a:r>
              <a:rPr sz="1600" b="1" spc="-2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EC008C"/>
                </a:solidFill>
                <a:latin typeface="Malgun Gothic"/>
                <a:cs typeface="Malgun Gothic"/>
              </a:rPr>
              <a:t>review</a:t>
            </a:r>
            <a:r>
              <a:rPr sz="1600" b="1" spc="-1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EC008C"/>
                </a:solidFill>
                <a:latin typeface="Malgun Gothic"/>
                <a:cs typeface="Malgun Gothic"/>
              </a:rPr>
              <a:t>a</a:t>
            </a:r>
            <a:r>
              <a:rPr sz="1600" b="1" spc="-1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EC008C"/>
                </a:solidFill>
                <a:latin typeface="Malgun Gothic"/>
                <a:cs typeface="Malgun Gothic"/>
              </a:rPr>
              <a:t>little</a:t>
            </a:r>
            <a:r>
              <a:rPr sz="1600" b="1" spc="-2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EC008C"/>
                </a:solidFill>
                <a:latin typeface="Malgun Gothic"/>
                <a:cs typeface="Malgun Gothic"/>
              </a:rPr>
              <a:t>bit.</a:t>
            </a:r>
            <a:endParaRPr sz="1600">
              <a:latin typeface="Malgun Gothic"/>
              <a:cs typeface="Malgun Gothic"/>
            </a:endParaRPr>
          </a:p>
          <a:p>
            <a:pPr marL="323850" indent="-171450">
              <a:lnSpc>
                <a:spcPct val="100000"/>
              </a:lnSpc>
              <a:spcBef>
                <a:spcPts val="980"/>
              </a:spcBef>
              <a:buAutoNum type="arabicPeriod"/>
              <a:tabLst>
                <a:tab pos="324485" algn="l"/>
              </a:tabLst>
            </a:pP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Descriptive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verbs</a:t>
            </a:r>
            <a:endParaRPr sz="1200">
              <a:latin typeface="Malgun Gothic"/>
              <a:cs typeface="Malgun Gothic"/>
            </a:endParaRPr>
          </a:p>
          <a:p>
            <a:pPr marL="313690">
              <a:lnSpc>
                <a:spcPct val="100000"/>
              </a:lnSpc>
              <a:spcBef>
                <a:spcPts val="1060"/>
              </a:spcBef>
            </a:pP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Verb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stem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-(으)ㄴ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것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950">
              <a:latin typeface="Malgun Gothic"/>
              <a:cs typeface="Malgun Gothic"/>
            </a:endParaRPr>
          </a:p>
          <a:p>
            <a:pPr marL="153035">
              <a:lnSpc>
                <a:spcPct val="100000"/>
              </a:lnSpc>
            </a:pP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Ex)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예쁘다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[ye-ppeu-da]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to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pretty</a:t>
            </a:r>
            <a:endParaRPr sz="1200">
              <a:latin typeface="Malgun Gothic"/>
              <a:cs typeface="Malgun Gothic"/>
            </a:endParaRPr>
          </a:p>
          <a:p>
            <a:pPr marL="47498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예쁜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것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[ye-ppeun geot]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being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pretty,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something 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pretty,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thing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that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is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pretty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950">
              <a:latin typeface="Malgun Gothic"/>
              <a:cs typeface="Malgun Gothic"/>
            </a:endParaRPr>
          </a:p>
          <a:p>
            <a:pPr marL="323850" indent="-171450">
              <a:lnSpc>
                <a:spcPct val="100000"/>
              </a:lnSpc>
              <a:buAutoNum type="arabicPeriod" startAt="2"/>
              <a:tabLst>
                <a:tab pos="324485" algn="l"/>
              </a:tabLst>
            </a:pP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Action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verbs</a:t>
            </a:r>
            <a:endParaRPr sz="1200">
              <a:latin typeface="Malgun Gothic"/>
              <a:cs typeface="Malgun Gothic"/>
            </a:endParaRPr>
          </a:p>
          <a:p>
            <a:pPr marL="153035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Present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tense</a:t>
            </a:r>
            <a:endParaRPr sz="1200">
              <a:latin typeface="Malgun Gothic"/>
              <a:cs typeface="Malgun Gothic"/>
            </a:endParaRPr>
          </a:p>
          <a:p>
            <a:pPr marL="313690">
              <a:lnSpc>
                <a:spcPct val="100000"/>
              </a:lnSpc>
              <a:spcBef>
                <a:spcPts val="1060"/>
              </a:spcBef>
            </a:pP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Verb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stem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-는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것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9"/>
            <a:ext cx="1494465" cy="58479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5" dirty="0"/>
              <a:t> </a:t>
            </a:r>
            <a:r>
              <a:rPr dirty="0"/>
              <a:t>PDF </a:t>
            </a:r>
            <a:r>
              <a:rPr spc="-5" dirty="0"/>
              <a:t>is to be used along with the MP3 audio </a:t>
            </a:r>
            <a:r>
              <a:rPr dirty="0"/>
              <a:t>lesson</a:t>
            </a:r>
            <a:r>
              <a:rPr spc="-5" dirty="0"/>
              <a:t> available at</a:t>
            </a:r>
            <a:r>
              <a:rPr spc="-10" dirty="0"/>
              <a:t> </a:t>
            </a:r>
            <a:r>
              <a:rPr spc="-15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 feel free </a:t>
            </a:r>
            <a:r>
              <a:rPr spc="-5" dirty="0"/>
              <a:t>to </a:t>
            </a:r>
            <a:r>
              <a:rPr dirty="0"/>
              <a:t>share </a:t>
            </a:r>
            <a:r>
              <a:rPr spc="-20" dirty="0"/>
              <a:t>TalkToMeInKorean’s </a:t>
            </a:r>
            <a:r>
              <a:rPr dirty="0"/>
              <a:t>free </a:t>
            </a:r>
            <a:r>
              <a:rPr spc="-5" dirty="0"/>
              <a:t>Korean </a:t>
            </a:r>
            <a:r>
              <a:rPr dirty="0"/>
              <a:t>lessons </a:t>
            </a:r>
            <a:r>
              <a:rPr spc="-5" dirty="0"/>
              <a:t>and </a:t>
            </a:r>
            <a:r>
              <a:rPr dirty="0"/>
              <a:t>PDF </a:t>
            </a:r>
            <a:r>
              <a:rPr spc="-15" dirty="0"/>
              <a:t>files </a:t>
            </a:r>
            <a:r>
              <a:rPr spc="-5" dirty="0"/>
              <a:t>with anybody who </a:t>
            </a:r>
            <a:r>
              <a:rPr spc="-260" dirty="0"/>
              <a:t> </a:t>
            </a:r>
            <a:r>
              <a:rPr spc="-5" dirty="0"/>
              <a:t>is</a:t>
            </a:r>
            <a:r>
              <a:rPr spc="-10" dirty="0"/>
              <a:t> </a:t>
            </a:r>
            <a:r>
              <a:rPr dirty="0"/>
              <a:t>studying </a:t>
            </a:r>
            <a:r>
              <a:rPr spc="-5" dirty="0"/>
              <a:t>Korean.</a:t>
            </a:r>
            <a:r>
              <a:rPr dirty="0"/>
              <a:t> </a:t>
            </a:r>
            <a:r>
              <a:rPr spc="-5" dirty="0"/>
              <a:t>If you have</a:t>
            </a:r>
            <a:r>
              <a:rPr spc="-10" dirty="0"/>
              <a:t> </a:t>
            </a:r>
            <a:r>
              <a:rPr spc="-5" dirty="0"/>
              <a:t>any questions </a:t>
            </a:r>
            <a:r>
              <a:rPr dirty="0"/>
              <a:t>or feedback, visit</a:t>
            </a:r>
            <a:r>
              <a:rPr spc="-15" dirty="0"/>
              <a:t> TalkToMeInKorean.com.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</TotalTime>
  <Words>16051</Words>
  <Application>Microsoft Office PowerPoint</Application>
  <PresentationFormat>Custom</PresentationFormat>
  <Paragraphs>1622</Paragraphs>
  <Slides>69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69</vt:i4>
      </vt:variant>
    </vt:vector>
  </HeadingPairs>
  <TitlesOfParts>
    <vt:vector size="7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PNE</cp:lastModifiedBy>
  <cp:revision>5</cp:revision>
  <dcterms:created xsi:type="dcterms:W3CDTF">2024-03-12T07:48:58Z</dcterms:created>
  <dcterms:modified xsi:type="dcterms:W3CDTF">2024-03-12T16:31:07Z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2010-08-02T00:00:00Z</vt:filetime>
  </property>
  <property fmtid="{D5CDD505-2E9C-101B-9397-08002B2CF9AE}" pid="3" name="Creator">
    <vt:lpwstr>Adobe InDesign CS3 (5.0)</vt:lpwstr>
  </property>
  <property fmtid="{D5CDD505-2E9C-101B-9397-08002B2CF9AE}" pid="4" name="LastSaved">
    <vt:filetime>2024-03-12T00:00:00Z</vt:filetime>
  </property>
</Properties>
</file>