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96405" cy="87718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ts val="4500"/>
              </a:lnSpc>
              <a:spcBef>
                <a:spcPts val="3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“anyone”</a:t>
            </a:r>
            <a:r>
              <a:rPr sz="1000" spc="-215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“anything”</a:t>
            </a:r>
            <a:r>
              <a:rPr sz="1000" spc="-180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“anywhere”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아무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mu].</a:t>
            </a:r>
            <a:endParaRPr sz="1000">
              <a:latin typeface="UKIJ CJK"/>
              <a:cs typeface="UKIJ CJK"/>
            </a:endParaRPr>
          </a:p>
          <a:p>
            <a:pPr marL="153035" marR="248285">
              <a:lnSpc>
                <a:spcPct val="135400"/>
              </a:lnSpc>
              <a:spcBef>
                <a:spcPts val="1320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아무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[a-mu]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“any”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a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noun.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Expressions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5" dirty="0">
                <a:solidFill>
                  <a:srgbClr val="00AEEF"/>
                </a:solidFill>
                <a:latin typeface="Noto Sans CJK HK"/>
                <a:cs typeface="Noto Sans CJK HK"/>
              </a:rPr>
              <a:t>(positive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sentences)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positive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나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[-na]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anybody,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anyone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i-sseo-yo.]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(Originally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것이나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[amu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geo-si-na].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[geot]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“thing”.)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(Originally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데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[de]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“place”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“spot”.)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Expressions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5" dirty="0">
                <a:solidFill>
                  <a:srgbClr val="00AEEF"/>
                </a:solidFill>
                <a:latin typeface="Noto Sans CJK HK"/>
                <a:cs typeface="Noto Sans CJK HK"/>
              </a:rPr>
              <a:t>(negative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sentences)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2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도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nobody,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없어요?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eop-seo-yo?]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nothing,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92074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아무한테도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주지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[a-mu-han-teo-do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anybody.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4305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5"/>
              <a:tabLst>
                <a:tab pos="154305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아무렇게나</a:t>
            </a:r>
            <a:r>
              <a:rPr sz="1600" b="1" spc="15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na]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way,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however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아무렇게나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ke-na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whatever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want.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4305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6"/>
              <a:tabLst>
                <a:tab pos="154305" algn="l"/>
              </a:tabLst>
            </a:pP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아무(런)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 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noun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도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(없어요)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[a-mu-(reon)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yo)]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kind)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소식도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(from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them).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맛도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mat-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tasteless.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6167285"/>
            <a:ext cx="1776095" cy="11233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expression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아무것도</a:t>
            </a:r>
            <a:r>
              <a:rPr sz="1600" b="1" spc="20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아니에요.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a-ni-e-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nothing.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4670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fluent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covered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feel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spacing.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Spacing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rules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in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Korean</a:t>
            </a:r>
            <a:endParaRPr sz="1600">
              <a:latin typeface="Noto Sans CJK HK"/>
              <a:cs typeface="Noto Sans CJK HK"/>
            </a:endParaRPr>
          </a:p>
          <a:p>
            <a:pPr marL="153035" marR="136525" algn="just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Independent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separately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words),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NOT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There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should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be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a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space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between:</a:t>
            </a:r>
            <a:endParaRPr sz="1600">
              <a:latin typeface="Noto Sans CJK HK"/>
              <a:cs typeface="Noto Sans CJK HK"/>
            </a:endParaRPr>
          </a:p>
          <a:p>
            <a:pPr marL="363220" indent="-21018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adjective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강아지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gang-a-ji]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puppy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adverb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조용히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걷다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jo-yong-hi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walk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quietly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3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(+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marker)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이거(를)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샀어요.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[i-geo(-reul)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sa-sseo-yo.]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4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another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여행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yeo-haeng]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trip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Korea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5"/>
              <a:tabLst>
                <a:tab pos="363220" algn="l"/>
              </a:tabLst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before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There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is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no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space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between:</a:t>
            </a:r>
            <a:endParaRPr sz="1600">
              <a:latin typeface="Noto Sans CJK HK"/>
              <a:cs typeface="Noto Sans CJK HK"/>
            </a:endParaRPr>
          </a:p>
          <a:p>
            <a:pPr marL="363220" lvl="1" indent="-21018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noun/pronoun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marker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jeo-neun]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marker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lvl="1" indent="-2101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3220" algn="l"/>
              </a:tabLst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nouns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proper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name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(if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they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choose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their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name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format)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한국관광공사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guk-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gwan-gwang-gong-sa]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Tourism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Organization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345" cy="3610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Exceptions:</a:t>
            </a:r>
            <a:endParaRPr sz="1600">
              <a:latin typeface="Noto Sans CJK HK"/>
              <a:cs typeface="Noto Sans CJK HK"/>
            </a:endParaRPr>
          </a:p>
          <a:p>
            <a:pPr marL="180340" marR="5080" indent="21018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390525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formed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written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together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without space.</a:t>
            </a:r>
            <a:endParaRPr sz="1400">
              <a:latin typeface="Noto Sans CJK HK"/>
              <a:cs typeface="Noto Sans CJK HK"/>
            </a:endParaRPr>
          </a:p>
          <a:p>
            <a:pPr marL="365760" lvl="1" indent="-96520">
              <a:lnSpc>
                <a:spcPct val="100000"/>
              </a:lnSpc>
              <a:spcBef>
                <a:spcPts val="5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이것</a:t>
            </a:r>
            <a:endParaRPr sz="1000">
              <a:latin typeface="UKIJ CJK"/>
              <a:cs typeface="UKIJ CJK"/>
            </a:endParaRPr>
          </a:p>
          <a:p>
            <a:pPr marL="36576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여자친구</a:t>
            </a:r>
            <a:endParaRPr sz="1000">
              <a:latin typeface="UKIJ CJK"/>
              <a:cs typeface="UKIJ CJK"/>
            </a:endParaRPr>
          </a:p>
          <a:p>
            <a:pPr marL="35877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found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sino-Korean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91795" indent="-211454">
              <a:lnSpc>
                <a:spcPct val="100000"/>
              </a:lnSpc>
              <a:buAutoNum type="arabicPeriod" startAt="2"/>
              <a:tabLst>
                <a:tab pos="391795" algn="l"/>
              </a:tabLst>
            </a:pPr>
            <a:r>
              <a:rPr sz="1400" b="1" dirty="0">
                <a:solidFill>
                  <a:srgbClr val="231F20"/>
                </a:solidFill>
                <a:latin typeface="Noto Sans Mono CJK HK"/>
                <a:cs typeface="Noto Sans Mono CJK HK"/>
              </a:rPr>
              <a:t>“Noun</a:t>
            </a:r>
            <a:r>
              <a:rPr sz="1400" b="1" spc="-160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400" b="1" spc="300" dirty="0">
                <a:solidFill>
                  <a:srgbClr val="231F20"/>
                </a:solidFill>
                <a:latin typeface="Noto Sans Mono CJK HK"/>
                <a:cs typeface="Noto Sans Mono CJK HK"/>
              </a:rPr>
              <a:t>+</a:t>
            </a:r>
            <a:r>
              <a:rPr sz="1400" b="1" spc="-15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Mono CJK HK"/>
                <a:cs typeface="Noto Sans Mono CJK HK"/>
              </a:rPr>
              <a:t>하다”</a:t>
            </a:r>
            <a:endParaRPr sz="1400">
              <a:latin typeface="Noto Sans Mono CJK HK"/>
              <a:cs typeface="Noto Sans Mono CJK HK"/>
            </a:endParaRPr>
          </a:p>
          <a:p>
            <a:pPr marL="365760" lvl="1" indent="-96520">
              <a:lnSpc>
                <a:spcPct val="100000"/>
              </a:lnSpc>
              <a:spcBef>
                <a:spcPts val="72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공부(를)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endParaRPr sz="1000">
              <a:latin typeface="UKIJ CJK"/>
              <a:cs typeface="UKIJ CJK"/>
            </a:endParaRPr>
          </a:p>
          <a:p>
            <a:pPr marL="36576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운동(을)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운동하다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0534" cy="1748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addition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“exceptions”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more)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without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space,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new,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number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part.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2437765"/>
            <a:ext cx="4624070" cy="6614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EC008C"/>
                </a:solidFill>
                <a:latin typeface="Noto Sans CJK HK"/>
                <a:cs typeface="Noto Sans CJK HK"/>
              </a:rPr>
              <a:t>Topic</a:t>
            </a:r>
            <a:r>
              <a:rPr sz="1600" b="1" spc="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Noto Sans CJK HK"/>
                <a:cs typeface="Noto Sans CJK HK"/>
              </a:rPr>
              <a:t>marker</a:t>
            </a:r>
            <a:r>
              <a:rPr sz="1600" b="1" spc="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contractions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저는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</a:t>
            </a:r>
            <a:r>
              <a:rPr sz="1400" b="1" spc="-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jeo-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전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</a:t>
            </a:r>
            <a:r>
              <a:rPr sz="1400" b="1" spc="-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jeon]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gwaen-cha-na-yo.]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alright.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gwaen-cha-na-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나는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[na-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난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[nan]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있을게.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i-sseul-ge.]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있을게.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i-sseul-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ge.]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이것은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[i-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seun]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이거는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[i-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이건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13131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이것은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뭐예요?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[i-geo-seun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mwo-ye-yo?]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이건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뭐예요?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[i-geon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mwo-ye-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서울에는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[seo-u-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re-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서울엔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[seo-u-ren]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27685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38544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서울에는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wa-sseo-yo?]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brings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Seoul?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서울엔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[seo-u-ren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5.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[eo-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je-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--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어젠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[eo-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jen]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[eo-je-neun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wa-sseo-yo?]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Why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7684" cy="89725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29,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“more”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더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[deo]</a:t>
            </a:r>
            <a:r>
              <a:rPr sz="1000" spc="229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jo-geum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ma-ni]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more.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먹고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Most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(+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adjective/adverb)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제일</a:t>
            </a:r>
            <a:r>
              <a:rPr sz="1600" b="1" spc="2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가장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jang]</a:t>
            </a: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“best”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usage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usage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adverb.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53035" marR="106680">
              <a:lnSpc>
                <a:spcPct val="1667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interchangeably.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sino-Korean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while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native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Example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 marL="153035" marR="206628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예뻐요.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ye-ppeo-yo.]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(subject)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prettiest/the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beautiful.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ye-ppeun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yeo-ja]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prettiest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girl/the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beautiful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girl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예뻐요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예뻐요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제일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commonly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spoken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Korean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가장.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899785" cy="6023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Example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jo-ta]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endParaRPr sz="1000">
              <a:latin typeface="UKIJ CJK"/>
              <a:cs typeface="UKIJ CJK"/>
            </a:endParaRPr>
          </a:p>
          <a:p>
            <a:pPr marL="180340" marR="19304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(subject)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good).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jo-eun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good)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phrases</a:t>
            </a:r>
            <a:endParaRPr sz="1600">
              <a:latin typeface="Noto Sans CJK HK"/>
              <a:cs typeface="Noto Sans CJK HK"/>
            </a:endParaRPr>
          </a:p>
          <a:p>
            <a:pPr marL="32258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(one).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2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가까운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역이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어디에요?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ga-kka-un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eo-di-e-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closest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station?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색깔이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saek-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kka-ri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ga-jang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favorite?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누구예요?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meon-je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sa-ra-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nu-gu-ye-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5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인기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있는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가수는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누구예요?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[yo-jeum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ga-jang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in-gi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ga-su-neun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nu-gu-ye-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singer?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44665" cy="8860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take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“less”.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“less”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adverb/adjective,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(modifying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only).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sseu-da]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춥다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chup-da]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phrases:</a:t>
            </a:r>
            <a:endParaRPr sz="1600">
              <a:latin typeface="Noto Sans CJK HK"/>
              <a:cs typeface="Noto Sans CJK HK"/>
            </a:endParaRPr>
          </a:p>
          <a:p>
            <a:pPr marL="295275" lvl="1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추워요.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[eo-je-bo-da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chu-wo-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lvl="1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비싼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없어요?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ssan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one?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lvl="1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마시고,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술은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마셔야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ma-si-go,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su-reun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ma-syeo-ya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water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alcohol.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-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20" dirty="0">
                <a:solidFill>
                  <a:srgbClr val="231F20"/>
                </a:solidFill>
                <a:latin typeface="Noto Sans CJK HK"/>
                <a:cs typeface="Noto Sans CJK HK"/>
              </a:rPr>
              <a:t>“not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completely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yet”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 marL="153035" marR="4953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“less”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fully”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completely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yet”.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naturally,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opposite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[da],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“all”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“completely”.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맥주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마셨어요?</a:t>
            </a:r>
            <a:endParaRPr sz="1000">
              <a:latin typeface="UKIJ CJK"/>
              <a:cs typeface="UKIJ CJK"/>
            </a:endParaRPr>
          </a:p>
          <a:p>
            <a:pPr marL="28702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maek-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3465829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beer?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아니요.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마셨어요.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마셨어요.</a:t>
            </a:r>
            <a:endParaRPr sz="1000">
              <a:latin typeface="UKIJ CJK"/>
              <a:cs typeface="UKIJ CJK"/>
            </a:endParaRPr>
          </a:p>
          <a:p>
            <a:pPr marL="14668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[a-ni-yo.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ma-syeo-sseo-yo.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endParaRPr sz="1000">
              <a:latin typeface="UKIJ CJK"/>
              <a:cs typeface="UKIJ CJK"/>
            </a:endParaRPr>
          </a:p>
          <a:p>
            <a:pPr marL="146685" marR="22967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돌려주세요.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dol-lyeo-ju-se-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back.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봤어요.</a:t>
            </a:r>
            <a:endParaRPr sz="1000">
              <a:latin typeface="UKIJ CJK"/>
              <a:cs typeface="UKIJ CJK"/>
            </a:endParaRPr>
          </a:p>
          <a:p>
            <a:pPr marL="146685" marR="188722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[a-jik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0850" cy="6750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22860" algn="just">
              <a:lnSpc>
                <a:spcPts val="2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35" dirty="0">
                <a:solidFill>
                  <a:srgbClr val="25408F"/>
                </a:solidFill>
                <a:latin typeface="Arial"/>
                <a:cs typeface="Arial"/>
              </a:rPr>
              <a:t>“Sentence</a:t>
            </a:r>
            <a:r>
              <a:rPr sz="1600" b="1" spc="2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Building</a:t>
            </a:r>
            <a:r>
              <a:rPr sz="1600" b="1" spc="2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25408F"/>
                </a:solidFill>
                <a:latin typeface="Arial"/>
                <a:cs typeface="Arial"/>
              </a:rPr>
              <a:t>Drill”</a:t>
            </a:r>
            <a:r>
              <a:rPr sz="1000" spc="-6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learned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focusing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comfortably.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possible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#1.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오늘부터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한국어를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더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열심히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공부할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[o-neun-bu-teo</a:t>
            </a:r>
            <a:r>
              <a:rPr sz="1000" spc="2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han-gu-geo-reul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yeol-si-mi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gong-bu-hal</a:t>
            </a:r>
            <a:r>
              <a:rPr sz="1000" spc="2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From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today,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am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going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study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Korean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harder.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#2.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내일부터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일요일까지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비가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[a-ma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nae-il-bu-teo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i-ryo-il-kka-ji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bi-ga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ril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It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probably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rain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from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tomorrow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until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Sunday.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#3.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시간이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있으면,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같이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커피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마실래요?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si-ga-ni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i-sseu-myeon,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ga-chi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keo-pi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If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time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tomorrow,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drink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coffee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together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(with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me)?</a:t>
            </a:r>
            <a:endParaRPr sz="10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629918"/>
            <a:ext cx="671703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오늘부터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한국어를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더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열심히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공부할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6662420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만지지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sz="1000" spc="4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mol-la-yo.]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nowhere,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geo-ye-yo.]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How</a:t>
            </a:r>
            <a:r>
              <a:rPr sz="1600" b="1" spc="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to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say</a:t>
            </a:r>
            <a:r>
              <a:rPr sz="1600" b="1" spc="8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4" dirty="0">
                <a:solidFill>
                  <a:srgbClr val="00AEEF"/>
                </a:solidFill>
                <a:latin typeface="Noto Sans CJK HK"/>
                <a:cs typeface="Noto Sans CJK HK"/>
              </a:rPr>
              <a:t>“not</a:t>
            </a:r>
            <a:r>
              <a:rPr sz="1600" b="1" spc="1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just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anybody”</a:t>
            </a:r>
            <a:endParaRPr sz="1600">
              <a:latin typeface="Noto Sans CJK HK"/>
              <a:cs typeface="Noto Sans CJK HK"/>
            </a:endParaRPr>
          </a:p>
          <a:p>
            <a:pPr marL="12700" marR="508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imply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careful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choice”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any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place.”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anybody.”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(without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enough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consideration).”,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“아무거나”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“아무데나”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everybody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아무”도”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먹으면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meo-geu-myeon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먹으면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meo-geu-myeon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all.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ga-go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sip-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ga-go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sip-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06182"/>
            <a:ext cx="641604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[a-mu],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아무때나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[a-mu-ttae-na]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“anytime”,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659120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312293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오늘부터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endParaRPr sz="1000">
              <a:latin typeface="UKIJ CJK"/>
              <a:cs typeface="UKIJ CJK"/>
            </a:endParaRPr>
          </a:p>
          <a:p>
            <a:pPr marL="12700" marR="41941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지금부터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언제부터?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when?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24447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연습할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쓸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 한국어로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배울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 marR="28505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준비할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prepare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preparation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연습할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 marL="12700" marR="332232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harder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44282"/>
            <a:ext cx="664210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내일부터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일요일까지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비가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903345" cy="5996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7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일요일까지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Sunday</a:t>
            </a:r>
            <a:endParaRPr sz="1000">
              <a:latin typeface="UKIJ CJK"/>
              <a:cs typeface="UKIJ CJK"/>
            </a:endParaRPr>
          </a:p>
          <a:p>
            <a:pPr marL="7493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모레까지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오늘까지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주부터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주까지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74930" marR="15722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snow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snow</a:t>
            </a:r>
            <a:endParaRPr sz="1000">
              <a:latin typeface="UKIJ CJK"/>
              <a:cs typeface="UKIJ CJK"/>
            </a:endParaRPr>
          </a:p>
          <a:p>
            <a:pPr marL="74930" marR="9671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그칠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stop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raining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그칠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stop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snowing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lot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snow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74930" marR="836294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probably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분명히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어쩌면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내릴지도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maybe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어쩌면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maybe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could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725" y="6876415"/>
            <a:ext cx="664210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시간이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있으면,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같이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커피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마실래요?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725" y="8857615"/>
            <a:ext cx="229425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504055" cy="63252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1703070">
              <a:lnSpc>
                <a:spcPct val="166700"/>
              </a:lnSpc>
              <a:spcBef>
                <a:spcPts val="157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000">
              <a:latin typeface="UKIJ CJK"/>
              <a:cs typeface="UKIJ CJK"/>
            </a:endParaRPr>
          </a:p>
          <a:p>
            <a:pPr marL="104139" marR="8223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전혀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04139" marR="15589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000">
              <a:latin typeface="UKIJ CJK"/>
              <a:cs typeface="UKIJ CJK"/>
            </a:endParaRPr>
          </a:p>
          <a:p>
            <a:pPr marL="104139" marR="10642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주말에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weekend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04139" marR="3149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coffee?,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coffee?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drink?,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drink?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kind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(drink)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drink?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어디에서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(something)?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04139" marR="81534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together?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me?</a:t>
            </a:r>
            <a:endParaRPr sz="1000">
              <a:latin typeface="UKIJ CJK"/>
              <a:cs typeface="UKIJ CJK"/>
            </a:endParaRPr>
          </a:p>
          <a:p>
            <a:pPr marL="104139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저랑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everyone?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7525" cy="2256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16,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independent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written separately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them,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pronoun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marker.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have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considered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inde-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pendent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independent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generally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combination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2882265"/>
            <a:ext cx="238315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1.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돌려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주다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돌려주다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349" y="4037965"/>
            <a:ext cx="425894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돌리다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[dol-li-da]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turn,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revolve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[dol-lyeo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돌려주다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[dol-lyeo-ju-da]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return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349" y="5041265"/>
            <a:ext cx="2383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2.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돌아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가다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돌아가다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349" y="5625465"/>
            <a:ext cx="393001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around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[do-ra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detour,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around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longer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path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돌아가다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[do-ra-ga-da]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return,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349" y="6628765"/>
            <a:ext cx="2383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3.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빌려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주다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빌려주다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349" y="7212965"/>
            <a:ext cx="489077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빌리다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borrow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[bil-lyeo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ju-da]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borrow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else)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빌려주다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[bil-lyeo-ju-da]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lend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349" y="8216265"/>
            <a:ext cx="1081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4.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알아보다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349" y="8800465"/>
            <a:ext cx="134239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[al-da]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8196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[a-ra-bo-da]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recognize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something/someone,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“알아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보다”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exist.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2019782"/>
            <a:ext cx="1576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5.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70" dirty="0">
                <a:solidFill>
                  <a:srgbClr val="EC008C"/>
                </a:solidFill>
                <a:latin typeface="Noto Sans Mono CJK HK"/>
                <a:cs typeface="Noto Sans Mono CJK HK"/>
              </a:rPr>
              <a:t>나오다/나가다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603982"/>
            <a:ext cx="491363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born,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own)</a:t>
            </a:r>
            <a:endParaRPr sz="1000">
              <a:latin typeface="UKIJ CJK"/>
              <a:cs typeface="UKIJ CJK"/>
            </a:endParaRPr>
          </a:p>
          <a:p>
            <a:pPr marL="12700" marR="35883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endParaRPr sz="1000">
              <a:latin typeface="UKIJ CJK"/>
              <a:cs typeface="UKIJ CJK"/>
            </a:endParaRPr>
          </a:p>
          <a:p>
            <a:pPr marL="12700" marR="28009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outside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나가다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[na-ga-da]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115282"/>
            <a:ext cx="1983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6.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85" dirty="0">
                <a:solidFill>
                  <a:srgbClr val="EC008C"/>
                </a:solidFill>
                <a:latin typeface="Noto Sans Mono CJK HK"/>
                <a:cs typeface="Noto Sans Mono CJK HK"/>
              </a:rPr>
              <a:t>들어오다/들어가다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4699482"/>
            <a:ext cx="468503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[deul-da]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own)</a:t>
            </a:r>
            <a:endParaRPr sz="1000">
              <a:latin typeface="UKIJ CJK"/>
              <a:cs typeface="UKIJ CJK"/>
            </a:endParaRPr>
          </a:p>
          <a:p>
            <a:pPr marL="12700" marR="33597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endParaRPr sz="1000">
              <a:latin typeface="UKIJ CJK"/>
              <a:cs typeface="UKIJ CJK"/>
            </a:endParaRPr>
          </a:p>
          <a:p>
            <a:pPr marL="12700" marR="22161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들어오다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[deu-reo-o-da]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inside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[deu-reo-ga-da]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inside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30670" cy="8949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5th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Word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Builder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lesson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TalkToMeInKorean.com.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tabLst>
                <a:tab pos="228981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	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</a:t>
            </a:r>
            <a:r>
              <a:rPr sz="3000" b="1" spc="-3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[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jang].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50" dirty="0">
                <a:solidFill>
                  <a:srgbClr val="231F20"/>
                </a:solidFill>
                <a:latin typeface="cwTeXHeiBold"/>
                <a:cs typeface="cwTeXHeiBold"/>
              </a:rPr>
              <a:t>場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Hanja,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600" b="1" spc="-325" dirty="0">
                <a:solidFill>
                  <a:srgbClr val="00AEEF"/>
                </a:solidFill>
                <a:latin typeface="Noto Sans CJK HK"/>
                <a:cs typeface="Noto Sans CJK HK"/>
              </a:rPr>
              <a:t>“yard,”</a:t>
            </a:r>
            <a:r>
              <a:rPr sz="1600" b="1" spc="19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90" dirty="0">
                <a:solidFill>
                  <a:srgbClr val="00AEEF"/>
                </a:solidFill>
                <a:latin typeface="Noto Sans CJK HK"/>
                <a:cs typeface="Noto Sans CJK HK"/>
              </a:rPr>
              <a:t>“place,”</a:t>
            </a:r>
            <a:r>
              <a:rPr sz="1600" b="1" spc="19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2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25" dirty="0">
                <a:solidFill>
                  <a:srgbClr val="00AEEF"/>
                </a:solidFill>
                <a:latin typeface="Noto Sans CJK HK"/>
                <a:cs typeface="Noto Sans CJK HK"/>
              </a:rPr>
              <a:t>“location.”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780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Examples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2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(yard/garden)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(spot)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장소</a:t>
            </a:r>
            <a:r>
              <a:rPr sz="30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5" dirty="0">
                <a:solidFill>
                  <a:srgbClr val="231F20"/>
                </a:solidFill>
                <a:latin typeface="cwTeXHeiBold"/>
                <a:cs typeface="cwTeXHeiBold"/>
              </a:rPr>
              <a:t>(場所)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place,</a:t>
            </a:r>
            <a:r>
              <a:rPr sz="14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venue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(exercise)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(yard)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운동장</a:t>
            </a:r>
            <a:r>
              <a:rPr sz="3000" b="1" spc="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50" dirty="0">
                <a:solidFill>
                  <a:srgbClr val="231F20"/>
                </a:solidFill>
                <a:latin typeface="cwTeXHeiBold"/>
                <a:cs typeface="cwTeXHeiBold"/>
              </a:rPr>
              <a:t>(運動場)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playground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stay)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차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(car)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주차장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(駐車場)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parking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lot</a:t>
            </a:r>
            <a:endParaRPr sz="1400">
              <a:latin typeface="Noto Sans CJK HK"/>
              <a:cs typeface="Noto Sans CJK HK"/>
            </a:endParaRPr>
          </a:p>
          <a:p>
            <a:pPr marL="153035" marR="2164080" algn="just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(aspect/surface)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장면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(場面)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scene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(city)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시장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(市場)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65" dirty="0">
                <a:solidFill>
                  <a:srgbClr val="231F20"/>
                </a:solidFill>
                <a:latin typeface="Noto Sans CJK HK"/>
                <a:cs typeface="Noto Sans CJK HK"/>
              </a:rPr>
              <a:t>marketplace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목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grow)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UKIJ CJK"/>
                <a:cs typeface="UKIJ CJK"/>
              </a:rPr>
              <a:t>(yard)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목장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(牧場)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60" dirty="0">
                <a:solidFill>
                  <a:srgbClr val="231F20"/>
                </a:solidFill>
                <a:latin typeface="Noto Sans CJK HK"/>
                <a:cs typeface="Noto Sans CJK HK"/>
              </a:rPr>
              <a:t>farm,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65" dirty="0">
                <a:solidFill>
                  <a:srgbClr val="231F20"/>
                </a:solidFill>
                <a:latin typeface="Noto Sans CJK HK"/>
                <a:cs typeface="Noto Sans CJK HK"/>
              </a:rPr>
              <a:t>ranch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  <a:tabLst>
                <a:tab pos="3297554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수영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(swimming)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195" dirty="0">
                <a:solidFill>
                  <a:srgbClr val="EC008C"/>
                </a:solidFill>
                <a:latin typeface="Noto Sans CJK HK"/>
                <a:cs typeface="Noto Sans CJK HK"/>
              </a:rPr>
              <a:t>수영장</a:t>
            </a:r>
            <a:r>
              <a:rPr sz="3000" b="1" dirty="0">
                <a:solidFill>
                  <a:srgbClr val="EC008C"/>
                </a:solidFill>
                <a:latin typeface="Noto Sans CJK HK"/>
                <a:cs typeface="Noto Sans CJK HK"/>
              </a:rPr>
              <a:t>	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(水泳場) 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swimming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pool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=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풀장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(courtesy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etiquette)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(ritual)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예식장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(禮式場) 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wedding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hall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(magnetic)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(energy)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(field)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자기장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(磁氣場) 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magnetic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field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400" b="1" spc="-55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(heavy)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(force)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(field)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중력장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(重力場) 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gravity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field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5455" cy="89388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53035" marR="307975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17,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subject markers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attached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전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이건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13557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“this”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“that”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sz="14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80" dirty="0">
                <a:solidFill>
                  <a:srgbClr val="231F20"/>
                </a:solidFill>
                <a:latin typeface="Noto Sans CJK HK"/>
                <a:cs typeface="Noto Sans CJK HK"/>
              </a:rPr>
              <a:t>“this/the/that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65" dirty="0">
                <a:solidFill>
                  <a:srgbClr val="231F20"/>
                </a:solidFill>
                <a:latin typeface="Noto Sans CJK HK"/>
                <a:cs typeface="Noto Sans CJK HK"/>
              </a:rPr>
              <a:t>noun”,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[i]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,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</a:t>
            </a:r>
            <a:r>
              <a:rPr sz="1600" b="1" spc="1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</a:t>
            </a:r>
            <a:r>
              <a:rPr sz="1600" b="1" spc="-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used.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가방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ga-bang]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the/that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bag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자동차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ja-dong-cha]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30" dirty="0">
                <a:solidFill>
                  <a:srgbClr val="231F20"/>
                </a:solidFill>
                <a:latin typeface="Noto Sans CJK HK"/>
                <a:cs typeface="Noto Sans CJK HK"/>
              </a:rPr>
              <a:t>“this/it/that”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as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pronouns,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이것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[i-geot]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그것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geot]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저것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jeo-geot]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used.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이렇다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[i-reo-ta]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그렇다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[geu-reo-ta]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저렇다</a:t>
            </a:r>
            <a:r>
              <a:rPr sz="1600" b="1" spc="-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jeo-reo-ta]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there),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“like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say: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UKIJ CJK"/>
              <a:cs typeface="UKIJ CJK"/>
            </a:endParaRPr>
          </a:p>
          <a:p>
            <a:pPr marL="153035" marR="3752850">
              <a:lnSpc>
                <a:spcPct val="1302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이렇게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[i-reo-ke]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그렇게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저렇게</a:t>
            </a:r>
            <a:r>
              <a:rPr sz="1600" b="1" spc="-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jeo-reo-ke]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6681470" cy="800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“verb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-(으)면”.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review,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23,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15,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UKIJ CJK"/>
              <a:cs typeface="UKIJ CJK"/>
            </a:endParaRPr>
          </a:p>
          <a:p>
            <a:pPr marL="12700" marR="2527300">
              <a:lnSpc>
                <a:spcPct val="1302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this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“이렇다”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(if)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changes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이러면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(the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consonant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ㅎ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dropped).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00">
              <a:latin typeface="Noto Sans CJK HK"/>
              <a:cs typeface="Noto Sans CJK HK"/>
            </a:endParaRPr>
          </a:p>
          <a:p>
            <a:pPr marL="12700" marR="3903979">
              <a:lnSpc>
                <a:spcPct val="130200"/>
              </a:lnSpc>
              <a:spcBef>
                <a:spcPts val="5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이렇다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이러면</a:t>
            </a:r>
            <a:r>
              <a:rPr sz="1600" b="1" spc="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그렇다</a:t>
            </a:r>
            <a:r>
              <a:rPr sz="1600" b="1" spc="2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3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그러면</a:t>
            </a:r>
            <a:r>
              <a:rPr sz="1600" b="1" spc="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저렇다</a:t>
            </a:r>
            <a:r>
              <a:rPr sz="1600" b="1" spc="229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29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저러면</a:t>
            </a:r>
            <a:r>
              <a:rPr sz="16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UKIJ CJK"/>
              <a:cs typeface="UKIJ CJK"/>
            </a:endParaRPr>
          </a:p>
          <a:p>
            <a:pPr marL="12700" marR="3425825">
              <a:lnSpc>
                <a:spcPct val="130200"/>
              </a:lnSpc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이렇게</a:t>
            </a:r>
            <a:r>
              <a:rPr sz="1600" b="1" spc="2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이러면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그렇게</a:t>
            </a:r>
            <a:r>
              <a:rPr sz="1600" b="1" spc="2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5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1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그러면</a:t>
            </a:r>
            <a:r>
              <a:rPr sz="1600" b="1" spc="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저렇게</a:t>
            </a:r>
            <a:r>
              <a:rPr sz="1600" b="1" spc="2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저러면</a:t>
            </a:r>
            <a:r>
              <a:rPr sz="1600" b="1" spc="2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similar.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“how”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24.)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어떻게</a:t>
            </a:r>
            <a:r>
              <a:rPr sz="1600" b="1" spc="3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ke]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0071" y="1386395"/>
            <a:ext cx="6633209" cy="741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happens.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어떻게</a:t>
            </a:r>
            <a:r>
              <a:rPr sz="1600" b="1" spc="2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하다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hada]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어떡하다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해요?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2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어떡해요?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supposed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deal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[eo-tteo-kal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35400"/>
              </a:lnSpc>
              <a:spcBef>
                <a:spcPts val="5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어떡할</a:t>
            </a:r>
            <a:r>
              <a:rPr sz="1600" b="1" spc="1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60" dirty="0">
                <a:solidFill>
                  <a:srgbClr val="00AEEF"/>
                </a:solidFill>
                <a:latin typeface="Noto Sans CJK HK"/>
                <a:cs typeface="Noto Sans CJK HK"/>
              </a:rPr>
              <a:t>거예요?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contracted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one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time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-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어쩔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거예요?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[eo-jjeol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geo-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4940" lvl="1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eo-tteo-kal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어쩔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eo-jjeol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lvl="1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이제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[i-je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eo-tteo-kal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이제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어쩔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[i-je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eo-jjeol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what?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4670" cy="8606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 marL="153035" marR="5080" algn="just">
              <a:lnSpc>
                <a:spcPts val="2500"/>
              </a:lnSpc>
              <a:spcBef>
                <a:spcPts val="13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21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29,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else”.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5" dirty="0">
                <a:solidFill>
                  <a:srgbClr val="231F20"/>
                </a:solidFill>
                <a:latin typeface="Noto Sans CJK HK"/>
                <a:cs typeface="Noto Sans CJK HK"/>
              </a:rPr>
              <a:t>“much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adjec-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tive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something”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000">
              <a:latin typeface="UKIJ CJK"/>
              <a:cs typeface="UKIJ CJK"/>
            </a:endParaRPr>
          </a:p>
          <a:p>
            <a:pPr marL="153035" marR="1778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Although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adverb)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[ma-ni]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cover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lesson),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[hwol-ssin].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훨씬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ssin]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much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(more),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far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(more),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etc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080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cool,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cooler,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cooler,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53035" marR="100965" indent="142240">
              <a:lnSpc>
                <a:spcPct val="1667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도쿄까지보다,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뉴욕까지가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멀어요.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[seo-u-re-seo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do-kyo-kka-ji-bo-da,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seo-u-re-seo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nyu-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yok-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kka-ji-ga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meo-reo-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Seoul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York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farther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away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Seoul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Tokyo.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일본어보다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한국어가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20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쉬워요.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[il-bo-neo-bo-da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han-gu-geo-ga</a:t>
            </a:r>
            <a:r>
              <a:rPr sz="1000" spc="20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swi-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easier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Japanese.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일본어보다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쉬워요.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11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“ㅂ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irregular”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2159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phrase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more”,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sometimes,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(only)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adjective/adverb”,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더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더.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7525" cy="8917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53035" marR="24765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아/어/여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Basic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meaning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아/어/여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sz="1600" b="1" spc="-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try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doing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something”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 marL="153035" marR="26543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comprised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[bo-da].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아/어/여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suffix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see”.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translation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endParaRPr sz="1000">
              <a:latin typeface="UKIJ CJK"/>
              <a:cs typeface="UKIJ CJK"/>
            </a:endParaRPr>
          </a:p>
          <a:p>
            <a:pPr marL="153035" marR="819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happens)”,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idiomatic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give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try.”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conjugation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examples: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[sseu-da]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endParaRPr sz="1000">
              <a:latin typeface="UKIJ CJK"/>
              <a:cs typeface="UKIJ CJK"/>
            </a:endParaRPr>
          </a:p>
          <a:p>
            <a:pPr marL="153035" marR="2545080">
              <a:lnSpc>
                <a:spcPct val="166700"/>
              </a:lnSpc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[sseo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봤어요?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tried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enter,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볼까요?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bol-kka-yo?]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like)?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여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보고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bo-go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verbs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containing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아/어/여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보다</a:t>
            </a:r>
            <a:endParaRPr sz="1400">
              <a:latin typeface="Noto Sans CJK HK"/>
              <a:cs typeface="Noto Sans CJK HK"/>
            </a:endParaRPr>
          </a:p>
          <a:p>
            <a:pPr marL="153035" marR="5080" algn="just">
              <a:lnSpc>
                <a:spcPts val="2000"/>
              </a:lnSpc>
              <a:spcBef>
                <a:spcPts val="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보다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actually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아/어/여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necessary.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67095" cy="5515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훨씬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“much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75" dirty="0">
                <a:solidFill>
                  <a:srgbClr val="231F20"/>
                </a:solidFill>
                <a:latin typeface="Noto Sans CJK HK"/>
                <a:cs typeface="Noto Sans CJK HK"/>
              </a:rPr>
              <a:t>adjective/adverb”</a:t>
            </a:r>
            <a:r>
              <a:rPr sz="1000" spc="-7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재미있어요.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재미있어요.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덜.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19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덜.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[bi-ssa-da]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[ga-kkap-da]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ga-kkap-da]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ga-kkap-da]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49745" cy="6637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53035" marR="106045">
              <a:lnSpc>
                <a:spcPts val="2500"/>
              </a:lnSpc>
              <a:spcBef>
                <a:spcPts val="13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“future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with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similar,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except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“past </a:t>
            </a:r>
            <a:r>
              <a:rPr sz="1400" b="1" spc="-155" dirty="0">
                <a:solidFill>
                  <a:srgbClr val="231F20"/>
                </a:solidFill>
                <a:latin typeface="Noto Sans CJK HK"/>
                <a:cs typeface="Noto Sans CJK HK"/>
              </a:rPr>
              <a:t>tense”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groups.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(으)ㄴ</a:t>
            </a:r>
            <a:r>
              <a:rPr sz="16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[-(eu)n]</a:t>
            </a:r>
            <a:r>
              <a:rPr sz="1000" spc="2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2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either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check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figure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294640" indent="-141605">
              <a:lnSpc>
                <a:spcPct val="100000"/>
              </a:lnSpc>
              <a:spcBef>
                <a:spcPts val="780"/>
              </a:spcBef>
              <a:buSzPct val="71428"/>
              <a:buFont typeface="UKIJ CJK"/>
              <a:buAutoNum type="arabicPeriod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보다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본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SzPct val="71428"/>
              <a:buFont typeface="UKIJ CJK"/>
              <a:buAutoNum type="arabicPeriod" startAt="2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오다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온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sa-ram-deul]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SzPct val="71428"/>
              <a:buFont typeface="UKIJ CJK"/>
              <a:buAutoNum type="arabicPeriod" startAt="3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말하다</a:t>
            </a:r>
            <a:r>
              <a:rPr sz="1400" b="1" spc="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말하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말한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[chin-gu-ga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ka-pe]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cafe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talked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593965"/>
            <a:ext cx="6734809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groups,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groups.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to”,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“the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invite”,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etc.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808220" cy="424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 marL="12700" marR="26650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18738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reading.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read.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222504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days.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studied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1645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000">
              <a:latin typeface="UKIJ CJK"/>
              <a:cs typeface="UKIJ CJK"/>
            </a:endParaRPr>
          </a:p>
          <a:p>
            <a:pPr marL="153035" marR="208279">
              <a:lnSpc>
                <a:spcPct val="175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생각하다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[saeng-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ha-da]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95" dirty="0">
                <a:solidFill>
                  <a:srgbClr val="231F20"/>
                </a:solidFill>
                <a:latin typeface="Noto Sans CJK HK"/>
                <a:cs typeface="Noto Sans CJK HK"/>
              </a:rPr>
              <a:t>“I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think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sz="1400" b="1" spc="-509" dirty="0">
                <a:solidFill>
                  <a:srgbClr val="231F20"/>
                </a:solidFill>
                <a:latin typeface="Noto Sans CJK HK"/>
                <a:cs typeface="Noto Sans CJK HK"/>
              </a:rPr>
              <a:t>…”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direct.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Instead,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seems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9" dirty="0">
                <a:solidFill>
                  <a:srgbClr val="231F20"/>
                </a:solidFill>
                <a:latin typeface="Noto Sans CJK HK"/>
                <a:cs typeface="Noto Sans CJK HK"/>
              </a:rPr>
              <a:t>…”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…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것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1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EC008C"/>
                </a:solidFill>
                <a:latin typeface="Noto Sans CJK HK"/>
                <a:cs typeface="Noto Sans CJK HK"/>
              </a:rPr>
              <a:t>같다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580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같다</a:t>
            </a: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[gat-da]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own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saeng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student.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student.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“noun”.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…”,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“sentence”.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Remember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make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groups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various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tenses?</a:t>
            </a:r>
            <a:endParaRPr sz="1400">
              <a:latin typeface="Noto Sans CJK HK"/>
              <a:cs typeface="Noto Sans CJK HK"/>
            </a:endParaRPr>
          </a:p>
          <a:p>
            <a:pPr marL="153035" marR="5305425">
              <a:lnSpc>
                <a:spcPct val="166700"/>
              </a:lnSpc>
              <a:spcBef>
                <a:spcPts val="19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After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that,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just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add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같다.</a:t>
            </a:r>
            <a:endParaRPr sz="1400">
              <a:latin typeface="Noto Sans CJK HK"/>
              <a:cs typeface="Noto Sans CJK HK"/>
            </a:endParaRPr>
          </a:p>
          <a:p>
            <a:pPr marL="153035" marR="5006975">
              <a:lnSpc>
                <a:spcPct val="166700"/>
              </a:lnSpc>
              <a:spcBef>
                <a:spcPts val="19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811520" cy="3665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sz="1000" spc="-45" dirty="0">
                <a:solidFill>
                  <a:srgbClr val="231F20"/>
                </a:solidFill>
                <a:latin typeface="UKIJ CJK"/>
                <a:cs typeface="UKIJ CJK"/>
              </a:rPr>
              <a:t>**하다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80340" marR="405002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벌써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[beol-sseo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(they/he/she/I/you)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does/is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354436"/>
            <a:ext cx="1804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sentences: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4938636"/>
            <a:ext cx="6628130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jo-eun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뭐인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같아요?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mwo-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누가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같아요?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[nu-ga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곧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도착할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[got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arrive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hearing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realize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“I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worry.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Until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form!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8795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do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applying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ending: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-아/어/여지다</a:t>
            </a:r>
            <a:r>
              <a:rPr sz="1600" b="1" spc="-3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[-a/eo/yeo-ji-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become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adjective”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verb/dictionary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(-다)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adjective.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-어지다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예뻐지다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[ye-ppeo-ji-da]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jak-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작아지다</a:t>
            </a:r>
            <a:r>
              <a:rPr sz="1400" b="1" spc="-160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ja-ga-ji-da]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이상하다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[i-sang-ha-da]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strange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이상하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-여지다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이상해지다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[i-sang-hae-ji-da]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strange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interesting,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fun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-어지다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재미있어지다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jae-mi-i-sseo-ji-da]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interesting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따뜻해졌어요.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[nal-ssi-ga</a:t>
            </a:r>
            <a:r>
              <a:rPr sz="1000" spc="229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tta-tteu-tae-jyeo-sseo-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warm.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컴퓨터가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빨라졌어요.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[keom-pyu-teo-ga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ppal-la-jyeo-sseo-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computer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fast.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공부가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재미있어졌어요.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[han-gu-geo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gong-bu-ga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jae-mi-i-sseo-jyeo-sseo-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3653154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줄이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길어졌어요.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gi-reo-jyeo-sse-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line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long/longer.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추워질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da-si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chu-wo-jil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041775" cy="811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[mu-reo-bo-da]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(묻다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보다)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[a-ra-bo-da]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recognize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지켜보다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ji-kyeo-bo-da]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ji-kyeo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keep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watchful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eye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someone/something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</a:t>
            </a:r>
            <a:endParaRPr sz="1600">
              <a:latin typeface="Noto Sans CJK HK"/>
              <a:cs typeface="Noto Sans CJK HK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meo-geo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봤어요.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jeo-do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geo-gi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either.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either.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볼게요.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meon-jeo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bol-ge-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누구한테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물어볼까요?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[nu-gu-han-te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mu-reo-bol-kka-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Whom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ask?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알아볼게요.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sz="1000" spc="4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a-ra-bol-ge-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345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gradually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eventually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oneself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doing something”.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게</a:t>
            </a:r>
            <a:r>
              <a:rPr sz="1600" b="1" spc="27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27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[-ge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게</a:t>
            </a:r>
            <a:r>
              <a:rPr sz="1600" b="1" spc="10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[-ge]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such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way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…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/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…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[doe-da]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become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Meanings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of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“-</a:t>
            </a:r>
            <a:r>
              <a:rPr sz="1400" b="1" spc="-70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되다”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happen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state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stem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120"/>
              </a:spcBef>
            </a:pPr>
            <a:r>
              <a:rPr sz="1600" b="1" spc="-140" dirty="0">
                <a:solidFill>
                  <a:srgbClr val="25408F"/>
                </a:solidFill>
                <a:latin typeface="Arial"/>
                <a:cs typeface="Arial"/>
              </a:rPr>
              <a:t>Example</a:t>
            </a:r>
            <a:r>
              <a:rPr sz="1600" b="1" spc="2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49676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[future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40" dirty="0">
                <a:solidFill>
                  <a:srgbClr val="25408F"/>
                </a:solidFill>
                <a:latin typeface="Arial"/>
                <a:cs typeface="Arial"/>
              </a:rPr>
              <a:t>Example</a:t>
            </a:r>
            <a:r>
              <a:rPr sz="1600" b="1" spc="2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69734" cy="91840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4885690">
              <a:lnSpc>
                <a:spcPct val="166700"/>
              </a:lnSpc>
              <a:spcBef>
                <a:spcPts val="1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[future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Usages</a:t>
            </a:r>
            <a:r>
              <a:rPr sz="1600" b="1" spc="1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of</a:t>
            </a:r>
            <a:r>
              <a:rPr sz="1600" b="1" spc="1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50" dirty="0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00AEEF"/>
                </a:solidFill>
                <a:latin typeface="Noto Sans CJK HK"/>
                <a:cs typeface="Noto Sans CJK HK"/>
              </a:rPr>
              <a:t>게 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되다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usages.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 indent="181610" algn="just">
              <a:lnSpc>
                <a:spcPct val="138900"/>
              </a:lnSpc>
              <a:buAutoNum type="arabicPeriod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don’t</a:t>
            </a:r>
            <a:r>
              <a:rPr sz="12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eventually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end</a:t>
            </a:r>
            <a:r>
              <a:rPr sz="12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up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do-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ing</a:t>
            </a:r>
            <a:r>
              <a:rPr sz="12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something,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structure.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231F20"/>
              </a:buClr>
              <a:buFont typeface="Noto Sans CJK HK"/>
              <a:buAutoNum type="arabicPeriod"/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그런데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geu-reon-de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ge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keep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2069" indent="181610" algn="just">
              <a:lnSpc>
                <a:spcPct val="138900"/>
              </a:lnSpc>
              <a:buAutoNum type="arabicPeriod" startAt="2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75" dirty="0">
                <a:solidFill>
                  <a:srgbClr val="231F20"/>
                </a:solidFill>
                <a:latin typeface="Noto Sans CJK HK"/>
                <a:cs typeface="Noto Sans CJK HK"/>
              </a:rPr>
              <a:t>didn’t</a:t>
            </a:r>
            <a:r>
              <a:rPr sz="12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intend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on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doing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75" dirty="0">
                <a:solidFill>
                  <a:srgbClr val="231F20"/>
                </a:solidFill>
                <a:latin typeface="Noto Sans CJK HK"/>
                <a:cs typeface="Noto Sans CJK HK"/>
              </a:rPr>
              <a:t>didn’t</a:t>
            </a:r>
            <a:r>
              <a:rPr sz="12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expect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got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into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a </a:t>
            </a:r>
            <a:r>
              <a:rPr sz="12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situation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where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did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it,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structure.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231F20"/>
              </a:buClr>
              <a:buFont typeface="Noto Sans CJK HK"/>
              <a:buAutoNum type="arabicPeriod" startAt="2"/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nan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yeong-hwa-reul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bo-ge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wasn’t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week.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8419" indent="181610" algn="just">
              <a:lnSpc>
                <a:spcPct val="138900"/>
              </a:lnSpc>
              <a:buAutoNum type="arabicPeriod" startAt="3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talking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about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future,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if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say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someone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eventually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whether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person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wants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to,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structure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in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future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tense.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ha-ge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eventually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80340" algn="just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al-ge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465955" cy="4461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278765" indent="-142240">
              <a:lnSpc>
                <a:spcPct val="100000"/>
              </a:lnSpc>
              <a:spcBef>
                <a:spcPts val="1695"/>
              </a:spcBef>
              <a:buAutoNum type="arabicPeriod" startAt="2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sa-ge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buying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everything.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buAutoNum type="arabicPeriod" startAt="3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다니게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[da-si</a:t>
            </a:r>
            <a:r>
              <a:rPr sz="1000" spc="25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gyo-e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da-ni-ge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(Things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happened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school.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buAutoNum type="arabicPeriod" startAt="4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됐어요?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3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yeo-gi-e</a:t>
            </a:r>
            <a:r>
              <a:rPr sz="1000" spc="3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o-ge</a:t>
            </a:r>
            <a:r>
              <a:rPr sz="1000" spc="3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[man-na-ge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doe-myeon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him,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980" cy="69456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ts val="2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second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“Sentence</a:t>
            </a:r>
            <a:r>
              <a:rPr sz="1600" b="1" spc="-3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5408F"/>
                </a:solidFill>
                <a:latin typeface="Arial"/>
                <a:cs typeface="Arial"/>
              </a:rPr>
              <a:t>Building</a:t>
            </a:r>
            <a:r>
              <a:rPr sz="1600" b="1" spc="-3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25408F"/>
                </a:solidFill>
                <a:latin typeface="Arial"/>
                <a:cs typeface="Arial"/>
              </a:rPr>
              <a:t>Drill”</a:t>
            </a:r>
            <a:r>
              <a:rPr sz="1000" spc="-6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focus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grammatical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comfortably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53035" marR="793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end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Ko-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rean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명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초대했는데,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아무도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올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수도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있어요.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myeong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cho-dae-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neun-de,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a-mu-do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su-do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4" dirty="0">
                <a:solidFill>
                  <a:srgbClr val="231F20"/>
                </a:solidFill>
                <a:latin typeface="Noto Sans CJK HK"/>
                <a:cs typeface="Noto Sans CJK HK"/>
              </a:rPr>
              <a:t>I’ve</a:t>
            </a:r>
            <a:r>
              <a:rPr sz="12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invited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10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people,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80" dirty="0">
                <a:solidFill>
                  <a:srgbClr val="231F20"/>
                </a:solidFill>
                <a:latin typeface="Noto Sans CJK HK"/>
                <a:cs typeface="Noto Sans CJK HK"/>
              </a:rPr>
              <a:t>it’s</a:t>
            </a:r>
            <a:r>
              <a:rPr sz="12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possible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no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one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come.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오늘은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어제보다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훨씬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따뜻한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것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같아요.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[o-neu-reul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eo-je-bo-da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tta-tteu-tan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think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today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much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warmer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yesterday.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#3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지금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카페에서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책을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읽고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있어요.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ka-pe-e-seo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eo-je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san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chae-geul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il-go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Right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now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am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cafe,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reading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book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bought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yesterday.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820418"/>
            <a:ext cx="671703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349" y="8912618"/>
            <a:ext cx="255333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초대했는데,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457065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32226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person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세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18700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초대했는데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invited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말했는데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조심했는데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careful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공부했는데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studied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 marR="17335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invite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(somebody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else)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(something)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case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웃길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funny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44282"/>
            <a:ext cx="664210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8636482"/>
            <a:ext cx="230886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635500" cy="4472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7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74930" marR="1402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 marL="74930" marR="12293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달보다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month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month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작년보다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74930" marR="11360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따뜻해요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warmer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한국어보다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어려워요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74930" marR="169798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warmer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재미있는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interesting/fun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725" y="5352415"/>
            <a:ext cx="664210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725" y="6444615"/>
            <a:ext cx="3596004" cy="297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카페에서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62674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now.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음악을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듣고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listening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music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2413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cafe.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여기에서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있어요?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20072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 marL="104139" marR="311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이번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작년에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찍은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picture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5780" cy="8593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TalkToMeInKorean.com.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ts val="3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[bul].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225" dirty="0">
                <a:solidFill>
                  <a:srgbClr val="231F20"/>
                </a:solidFill>
                <a:latin typeface="cwTeXHeiBold"/>
                <a:cs typeface="cwTeXHeiBold"/>
              </a:rPr>
              <a:t>不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Hanja,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pronounced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[bu],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depending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entire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rule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225" dirty="0">
                <a:solidFill>
                  <a:srgbClr val="231F20"/>
                </a:solidFill>
                <a:latin typeface="cwTeXHeiBold"/>
                <a:cs typeface="cwTeXHeiBold"/>
              </a:rPr>
              <a:t>不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3000" b="1" spc="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3000" b="1" spc="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depends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3000" b="1" spc="1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2000" b="1" spc="180" dirty="0">
                <a:solidFill>
                  <a:srgbClr val="00AEEF"/>
                </a:solidFill>
                <a:latin typeface="Noto Sans CJK HK"/>
                <a:cs typeface="Noto Sans CJK HK"/>
              </a:rPr>
              <a:t>/</a:t>
            </a:r>
            <a:r>
              <a:rPr sz="3000" b="1" spc="1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不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25" dirty="0">
                <a:solidFill>
                  <a:srgbClr val="231F20"/>
                </a:solidFill>
                <a:latin typeface="Noto Sans CJK HK"/>
                <a:cs typeface="Noto Sans CJK HK"/>
              </a:rPr>
              <a:t>“not”</a:t>
            </a:r>
            <a:r>
              <a:rPr sz="1400" b="1" spc="2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1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(comfortable,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relaxed)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불안</a:t>
            </a:r>
            <a:r>
              <a:rPr sz="3000" b="1" spc="-80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不安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anxiety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anxious</a:t>
            </a:r>
            <a:endParaRPr sz="1000">
              <a:latin typeface="UKIJ CJK"/>
              <a:cs typeface="UKIJ CJK"/>
            </a:endParaRPr>
          </a:p>
          <a:p>
            <a:pPr marL="153035" marR="1037590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(comfortable,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convenient)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불편</a:t>
            </a:r>
            <a:r>
              <a:rPr sz="3000" b="1" spc="-80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不便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inconvenient,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uncomfortable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완전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(complete)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불완전</a:t>
            </a:r>
            <a:r>
              <a:rPr sz="3000" b="1" spc="-11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不完全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incomplete</a:t>
            </a:r>
            <a:endParaRPr sz="1000">
              <a:latin typeface="UKIJ CJK"/>
              <a:cs typeface="UKIJ CJK"/>
            </a:endParaRPr>
          </a:p>
          <a:p>
            <a:pPr marL="153035" marR="2329180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균형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balance)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불균형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不均衡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imbalance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(full)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불만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不滿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complaint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정확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(correct)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부정확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不正確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incorrect</a:t>
            </a:r>
            <a:endParaRPr sz="1000">
              <a:latin typeface="UKIJ CJK"/>
              <a:cs typeface="UKIJ CJK"/>
            </a:endParaRPr>
          </a:p>
          <a:p>
            <a:pPr marL="153035" marR="2134235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(attention)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부주의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不注意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carelessness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(correct,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부당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不當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wrong,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unfair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unjust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737100" cy="13201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적절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(proper)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부적절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不適切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inappropriate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2161832"/>
            <a:ext cx="4679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副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”,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vice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vice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president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”.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31965" cy="87718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  <a:p>
            <a:pPr marL="153035" marR="206375">
              <a:lnSpc>
                <a:spcPct val="142900"/>
              </a:lnSpc>
              <a:spcBef>
                <a:spcPts val="151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frequency</a:t>
            </a:r>
            <a:r>
              <a:rPr sz="1000" spc="-4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important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them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actually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frequency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with.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Frequency</a:t>
            </a:r>
            <a:r>
              <a:rPr sz="1600" b="1" spc="6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words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in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Korean</a:t>
            </a:r>
            <a:endParaRPr sz="1600">
              <a:latin typeface="Noto Sans CJK HK"/>
              <a:cs typeface="Noto Sans CJK H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가끔</a:t>
            </a:r>
            <a:r>
              <a:rPr sz="1600" b="1" spc="-43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[ga-kkeum]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자주</a:t>
            </a:r>
            <a:r>
              <a:rPr sz="1600" b="1" spc="-4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ja-ju]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항상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[hang-sang]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language]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맨날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[maen-nal]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(lit.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everyday,)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always,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spoken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별로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[byeol-lo]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seldom,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전혀</a:t>
            </a:r>
            <a:r>
              <a:rPr sz="1600" b="1" spc="-434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jeon-hyeo]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거의</a:t>
            </a:r>
            <a:r>
              <a:rPr sz="1600" b="1" spc="-4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[geo-ui]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Where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they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go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inside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sentence?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frequency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position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as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clear,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placed.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however,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emphasize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cer-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intonation.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[ga-kkeum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seo-jeo-me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bookstore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often.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235450" cy="424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항상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싶었어요.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[hang-sang</a:t>
            </a:r>
            <a:r>
              <a:rPr sz="1000" spc="3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mu-reo-bo-go</a:t>
            </a:r>
            <a:r>
              <a:rPr sz="1000" spc="3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중국어를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맨날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공부하는데,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어려워요.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jung-gu-geo-reul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maen-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nal</a:t>
            </a:r>
            <a:r>
              <a:rPr sz="1000" spc="3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gong-bu-ha-neun-de,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a-jik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eo-ryeo-wo-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difficult.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요즘에는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[yo-jeu-me-neun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un-dong-eul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byeol-lo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days.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seldom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out.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often.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6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없어서,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친구들을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만나요.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[si-ga-ni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eop-seo-seo,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chin-gu-deu-reul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geo-ui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mot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friends.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0215" cy="8536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30200"/>
              </a:lnSpc>
              <a:spcBef>
                <a:spcPts val="16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follow-up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11,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아무나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(anybody),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아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무거나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(anything),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아무데나</a:t>
            </a:r>
            <a:r>
              <a:rPr sz="1600" b="1" spc="-1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(anywhere),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아무도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(nobody),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아무것도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(nothing),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95" dirty="0">
                <a:solidFill>
                  <a:srgbClr val="00AEEF"/>
                </a:solidFill>
                <a:latin typeface="Noto Sans CJK HK"/>
                <a:cs typeface="Noto Sans CJK HK"/>
              </a:rPr>
              <a:t>아무데도</a:t>
            </a:r>
            <a:endParaRPr sz="1600">
              <a:latin typeface="Noto Sans CJK HK"/>
              <a:cs typeface="Noto Sans CJK HK"/>
            </a:endParaRPr>
          </a:p>
          <a:p>
            <a:pPr marL="153035" marR="50800">
              <a:lnSpc>
                <a:spcPts val="2000"/>
              </a:lnSpc>
              <a:spcBef>
                <a:spcPts val="58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(nowhere).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-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well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sample sentences.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아무때나</a:t>
            </a:r>
            <a:r>
              <a:rPr sz="1600" b="1" spc="9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anytime,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anytime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(moment,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아무때나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오세요.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[a-mu-ttae-na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o-se-yo.]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anytime.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2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2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말도</a:t>
            </a:r>
            <a:r>
              <a:rPr sz="1600" b="1" spc="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mal-do]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2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이야기도</a:t>
            </a:r>
            <a:r>
              <a:rPr sz="1600" b="1" spc="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i-ya-gi-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mention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말/이야기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(language/word)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(even/also)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했죠?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mal-do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jyo?]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right?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3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아무렇지도</a:t>
            </a:r>
            <a:r>
              <a:rPr sz="1600" b="1" spc="3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않다</a:t>
            </a:r>
            <a:r>
              <a:rPr sz="1600" b="1" spc="3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alright,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unaffected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not)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아무렇지도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4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아무한테도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[a-mu-han-te-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(anybody)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-한테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(even/also)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10771</Words>
  <Application>Microsoft Office PowerPoint</Application>
  <PresentationFormat>Custom</PresentationFormat>
  <Paragraphs>1035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PNE</cp:lastModifiedBy>
  <cp:revision>6</cp:revision>
  <dcterms:created xsi:type="dcterms:W3CDTF">2024-03-12T17:35:26Z</dcterms:created>
  <dcterms:modified xsi:type="dcterms:W3CDTF">2024-03-12T17:46:06Z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2018-05-08T00:00:00Z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2024-03-12T00:00:00Z</vt:filetime>
  </property>
  <property fmtid="{D5CDD505-2E9C-101B-9397-08002B2CF9AE}" pid="5" name="Producer">
    <vt:lpwstr>3-Heights(TM) PDF Security Shell 4.8.25.2 (http://www.pdf-tools.com)</vt:lpwstr>
  </property>
</Properties>
</file>