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-1856" y="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4000" y="342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4000" y="977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36420" y="9797228"/>
            <a:ext cx="4985384" cy="488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779895" cy="87274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  <a:p>
            <a:pPr marL="153035" marR="142875">
              <a:lnSpc>
                <a:spcPct val="135400"/>
              </a:lnSpc>
              <a:spcBef>
                <a:spcPts val="151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looking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expression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“</a:t>
            </a:r>
            <a:r>
              <a:rPr sz="1600" b="1" spc="95" dirty="0">
                <a:solidFill>
                  <a:srgbClr val="EC008C"/>
                </a:solidFill>
                <a:latin typeface="Noto Sans CJK HK"/>
                <a:cs typeface="Noto Sans CJK HK"/>
              </a:rPr>
              <a:t>괜찮아요</a:t>
            </a:r>
            <a:r>
              <a:rPr sz="1600" b="1" spc="15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[gwaen-cha-na-yo]”.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괜찮아요</a:t>
            </a:r>
            <a:r>
              <a:rPr sz="1600" b="1" spc="-4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very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com-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monly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everyday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conversations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various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meanings.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basic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(and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most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widely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known)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meaning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괜찮아요</a:t>
            </a:r>
            <a:r>
              <a:rPr sz="1600" b="1" spc="-3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409" dirty="0">
                <a:solidFill>
                  <a:srgbClr val="231F20"/>
                </a:solidFill>
                <a:latin typeface="Noto Sans CJK HK"/>
                <a:cs typeface="Noto Sans CJK HK"/>
              </a:rPr>
              <a:t>“It’s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15" dirty="0">
                <a:solidFill>
                  <a:srgbClr val="231F20"/>
                </a:solidFill>
                <a:latin typeface="Noto Sans CJK HK"/>
                <a:cs typeface="Noto Sans CJK HK"/>
              </a:rPr>
              <a:t>okay.”</a:t>
            </a:r>
            <a:r>
              <a:rPr sz="14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475" dirty="0">
                <a:solidFill>
                  <a:srgbClr val="231F20"/>
                </a:solidFill>
                <a:latin typeface="Noto Sans CJK HK"/>
                <a:cs typeface="Noto Sans CJK HK"/>
              </a:rPr>
              <a:t>“I’m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15" dirty="0">
                <a:solidFill>
                  <a:srgbClr val="231F20"/>
                </a:solidFill>
                <a:latin typeface="Noto Sans CJK HK"/>
                <a:cs typeface="Noto Sans CJK HK"/>
              </a:rPr>
              <a:t>okay.”</a:t>
            </a:r>
            <a:r>
              <a:rPr sz="14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Let’s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examples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괜찮아요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used.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before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that,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break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down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괜찮아요.</a:t>
            </a:r>
            <a:endParaRPr sz="1000">
              <a:latin typeface="UKIJ CJK"/>
              <a:cs typeface="UKIJ CJK"/>
            </a:endParaRPr>
          </a:p>
          <a:p>
            <a:pPr marL="153035" marR="908050" algn="just">
              <a:lnSpc>
                <a:spcPct val="3333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괜찮아요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comes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longer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does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necessarily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make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sense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entirety.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괜하다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(gwaen-ha-da)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pointless,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meaningless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(This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almost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never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is.)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괜하지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않다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괜치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않다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괜찮다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okay.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Present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괜찮아요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[gwaen-cha-na-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yo]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19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Past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괜찮았어요</a:t>
            </a:r>
            <a:r>
              <a:rPr sz="1400" b="1" spc="2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[gwaen-cha-na-sseo-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yo]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19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괜찮을</a:t>
            </a:r>
            <a:r>
              <a:rPr sz="1400" b="1" spc="204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거예요</a:t>
            </a:r>
            <a:r>
              <a:rPr sz="1400" b="1" spc="204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[gwaen-cha-neul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geo-ye-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yo]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000">
              <a:latin typeface="UKIJ CJK"/>
              <a:cs typeface="UKIJ CJK"/>
            </a:endParaRPr>
          </a:p>
          <a:p>
            <a:pPr marL="153035" algn="just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Usages</a:t>
            </a:r>
            <a:r>
              <a:rPr sz="1600" b="1" spc="9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00AEEF"/>
                </a:solidFill>
                <a:latin typeface="Noto Sans CJK HK"/>
                <a:cs typeface="Noto Sans CJK HK"/>
              </a:rPr>
              <a:t>of</a:t>
            </a:r>
            <a:r>
              <a:rPr sz="1600" b="1" spc="9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95" dirty="0">
                <a:solidFill>
                  <a:srgbClr val="00AEEF"/>
                </a:solidFill>
                <a:latin typeface="Noto Sans CJK HK"/>
                <a:cs typeface="Noto Sans CJK HK"/>
              </a:rPr>
              <a:t>괜찮아요</a:t>
            </a:r>
            <a:endParaRPr sz="1600">
              <a:latin typeface="Noto Sans CJK HK"/>
              <a:cs typeface="Noto Sans CJK HK"/>
            </a:endParaRPr>
          </a:p>
          <a:p>
            <a:pPr marL="295275" indent="-14224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am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okay.”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am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alright.”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“Everything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fine.”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  <a:buClr>
                <a:srgbClr val="231F20"/>
              </a:buClr>
              <a:buFont typeface="UKIJ CJK"/>
              <a:buAutoNum type="arabicPeriod"/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(You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slip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fall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ground,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asks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alright.)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괜찮아요.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okay.</a:t>
            </a:r>
            <a:endParaRPr sz="1000">
              <a:latin typeface="UKIJ CJK"/>
              <a:cs typeface="UKIJ CJK"/>
            </a:endParaRPr>
          </a:p>
          <a:p>
            <a:pPr marL="153035" marR="4900930" indent="142240">
              <a:lnSpc>
                <a:spcPct val="333300"/>
              </a:lnSpc>
              <a:spcBef>
                <a:spcPts val="5"/>
              </a:spcBef>
              <a:buAutoNum type="arabicPeriod" startAt="2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“Don’t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UKIJ CJK"/>
                <a:cs typeface="UKIJ CJK"/>
              </a:rPr>
              <a:t>worry.”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“No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UKIJ CJK"/>
                <a:cs typeface="UKIJ CJK"/>
              </a:rPr>
              <a:t>worries.”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(Your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friend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worrying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tell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her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worry.)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괜찮아요.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worry.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270482"/>
            <a:ext cx="6662420" cy="557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아무것도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만지지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마세요.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[a-mu-geot-do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man-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ji-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ji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ma-se-yo.]</a:t>
            </a:r>
            <a:r>
              <a:rPr sz="1000" spc="4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touch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anything.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아무것도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몰라요.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[a-mu-geot-do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mol-la-yo.]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anything.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3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아무데도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[a-mu-de-do]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nowhere,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any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place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아무데도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갈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거예요.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[a-mu-de-do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gal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geo-ye-yo.]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anywhere.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Noto Sans CJK HK"/>
                <a:cs typeface="Noto Sans CJK HK"/>
              </a:rPr>
              <a:t>How</a:t>
            </a:r>
            <a:r>
              <a:rPr sz="1600" b="1" spc="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00AEEF"/>
                </a:solidFill>
                <a:latin typeface="Noto Sans CJK HK"/>
                <a:cs typeface="Noto Sans CJK HK"/>
              </a:rPr>
              <a:t>to</a:t>
            </a:r>
            <a:r>
              <a:rPr sz="1600" b="1" spc="8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00AEEF"/>
                </a:solidFill>
                <a:latin typeface="Noto Sans CJK HK"/>
                <a:cs typeface="Noto Sans CJK HK"/>
              </a:rPr>
              <a:t>say</a:t>
            </a:r>
            <a:r>
              <a:rPr sz="1600" b="1" spc="8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254" dirty="0">
                <a:solidFill>
                  <a:srgbClr val="00AEEF"/>
                </a:solidFill>
                <a:latin typeface="Noto Sans CJK HK"/>
                <a:cs typeface="Noto Sans CJK HK"/>
              </a:rPr>
              <a:t>“not</a:t>
            </a:r>
            <a:r>
              <a:rPr sz="1600" b="1" spc="16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just</a:t>
            </a:r>
            <a:r>
              <a:rPr sz="1600" b="1" spc="8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25" dirty="0">
                <a:solidFill>
                  <a:srgbClr val="00AEEF"/>
                </a:solidFill>
                <a:latin typeface="Noto Sans CJK HK"/>
                <a:cs typeface="Noto Sans CJK HK"/>
              </a:rPr>
              <a:t>anybody”</a:t>
            </a:r>
            <a:endParaRPr sz="1600">
              <a:latin typeface="Noto Sans CJK HK"/>
              <a:cs typeface="Noto Sans CJK HK"/>
            </a:endParaRPr>
          </a:p>
          <a:p>
            <a:pPr marL="12700" marR="5080">
              <a:lnSpc>
                <a:spcPts val="2000"/>
              </a:lnSpc>
              <a:spcBef>
                <a:spcPts val="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imply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“be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careful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make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choice”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things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“Don’t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eat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any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place.”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“Don’t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hang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out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anybody.”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“Don’t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buy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anything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(without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enough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consideration).”,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expressions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“아무나”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“아무거나”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“아무데나”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negative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sentence.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09220" lvl="1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10922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아무나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올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수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없어요.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[a-mu-na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ol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su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eop-seo-yo.]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everybody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come.</a:t>
            </a:r>
            <a:endParaRPr sz="1000">
              <a:latin typeface="UKIJ CJK"/>
              <a:cs typeface="UKIJ CJK"/>
            </a:endParaRPr>
          </a:p>
          <a:p>
            <a:pPr marL="109220" lvl="1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10922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아무”도”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올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수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없어요.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[a-mu-do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ol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su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eop-seo-yo.]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Nobody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come.</a:t>
            </a:r>
            <a:endParaRPr sz="1000">
              <a:latin typeface="UKIJ CJK"/>
              <a:cs typeface="UKIJ CJK"/>
            </a:endParaRPr>
          </a:p>
          <a:p>
            <a:pPr lvl="1">
              <a:lnSpc>
                <a:spcPct val="100000"/>
              </a:lnSpc>
              <a:spcBef>
                <a:spcPts val="1100"/>
              </a:spcBef>
              <a:buClr>
                <a:srgbClr val="231F20"/>
              </a:buClr>
              <a:buFont typeface="UKIJ CJK"/>
              <a:buChar char="-"/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09220" lvl="1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10922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아무거나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먹으면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[a-mu-geo-na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meo-geu-myeon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dwae-yo.]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shouldn’t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eat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anything.</a:t>
            </a:r>
            <a:endParaRPr sz="1000">
              <a:latin typeface="UKIJ CJK"/>
              <a:cs typeface="UKIJ CJK"/>
            </a:endParaRPr>
          </a:p>
          <a:p>
            <a:pPr marL="109220" lvl="1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10922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아무것도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먹으면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[a-mu-geot-do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meo-geu-myeon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dwae-yo.]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shouldn’t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eat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anything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all.</a:t>
            </a:r>
            <a:endParaRPr sz="1000">
              <a:latin typeface="UKIJ CJK"/>
              <a:cs typeface="UKIJ CJK"/>
            </a:endParaRPr>
          </a:p>
          <a:p>
            <a:pPr lvl="1">
              <a:lnSpc>
                <a:spcPct val="100000"/>
              </a:lnSpc>
              <a:spcBef>
                <a:spcPts val="1095"/>
              </a:spcBef>
              <a:buClr>
                <a:srgbClr val="231F20"/>
              </a:buClr>
              <a:buFont typeface="UKIJ CJK"/>
              <a:buChar char="-"/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09220" lvl="1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10922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아무데나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가고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싶지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않아요.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[a-mu-de-na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ga-go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sip-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ji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a-na-yo.]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anywhere.</a:t>
            </a:r>
            <a:endParaRPr sz="1000">
              <a:latin typeface="UKIJ CJK"/>
              <a:cs typeface="UKIJ CJK"/>
            </a:endParaRPr>
          </a:p>
          <a:p>
            <a:pPr marL="109220" lvl="1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10922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아무데도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가고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싶지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않아요.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[a-mu-de-do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ga-go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sip-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ji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a-na-yo.]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anywhere.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4500" y="7506182"/>
            <a:ext cx="6416040" cy="73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More</a:t>
            </a:r>
            <a:r>
              <a:rPr sz="1400" b="1" spc="18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expressions</a:t>
            </a:r>
            <a:endParaRPr sz="14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expressions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using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[a-mu],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such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아무때나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[a-mu-ttae-na]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“anytime”,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introduced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lesson.</a:t>
            </a:r>
            <a:endParaRPr sz="1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67525" cy="89179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12</a:t>
            </a:r>
            <a:endParaRPr sz="1800">
              <a:latin typeface="Trebuchet MS"/>
              <a:cs typeface="Trebuchet MS"/>
            </a:endParaRPr>
          </a:p>
          <a:p>
            <a:pPr marL="153035" marR="24765">
              <a:lnSpc>
                <a:spcPct val="135400"/>
              </a:lnSpc>
              <a:spcBef>
                <a:spcPts val="151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structure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50" dirty="0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sz="1600" b="1" spc="100" dirty="0">
                <a:solidFill>
                  <a:srgbClr val="EC008C"/>
                </a:solidFill>
                <a:latin typeface="Noto Sans CJK HK"/>
                <a:cs typeface="Noto Sans CJK HK"/>
              </a:rPr>
              <a:t>아/어/여</a:t>
            </a:r>
            <a:r>
              <a:rPr sz="1600" b="1" spc="18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보다</a:t>
            </a:r>
            <a:r>
              <a:rPr sz="1600" b="1" spc="-2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[-a/eo/yeo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bo-da]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it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used.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4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Basic</a:t>
            </a:r>
            <a:r>
              <a:rPr sz="14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meaning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620"/>
              </a:spcBef>
            </a:pPr>
            <a:r>
              <a:rPr sz="1600" b="1" spc="50" dirty="0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sz="1600" b="1" spc="100" dirty="0">
                <a:solidFill>
                  <a:srgbClr val="EC008C"/>
                </a:solidFill>
                <a:latin typeface="Noto Sans CJK HK"/>
                <a:cs typeface="Noto Sans CJK HK"/>
              </a:rPr>
              <a:t>아/어/여</a:t>
            </a:r>
            <a:r>
              <a:rPr sz="1600" b="1" spc="5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보다</a:t>
            </a:r>
            <a:r>
              <a:rPr sz="1600" b="1" spc="-6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basically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275" dirty="0">
                <a:solidFill>
                  <a:srgbClr val="231F20"/>
                </a:solidFill>
                <a:latin typeface="Noto Sans CJK HK"/>
                <a:cs typeface="Noto Sans CJK HK"/>
              </a:rPr>
              <a:t>“to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try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doing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something”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.</a:t>
            </a:r>
            <a:endParaRPr sz="1000">
              <a:latin typeface="UKIJ CJK"/>
              <a:cs typeface="UKIJ CJK"/>
            </a:endParaRPr>
          </a:p>
          <a:p>
            <a:pPr marL="153035" marR="265430">
              <a:lnSpc>
                <a:spcPct val="166700"/>
              </a:lnSpc>
              <a:spcBef>
                <a:spcPts val="18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break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down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structure,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comprised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two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parts.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-아/어/여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[-a/eo/yeo]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[bo-da].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아/어/여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basic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suffix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after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stems,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see”.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literal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translation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-아/어/여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UKIJ CJK"/>
                <a:cs typeface="UKIJ CJK"/>
              </a:rPr>
              <a:t>보</a:t>
            </a:r>
            <a:endParaRPr sz="1000">
              <a:latin typeface="UKIJ CJK"/>
              <a:cs typeface="UKIJ CJK"/>
            </a:endParaRPr>
          </a:p>
          <a:p>
            <a:pPr marL="153035" marR="8191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다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(what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happens)”,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idiomatic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meaning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try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doing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something”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give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try.”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Verb</a:t>
            </a:r>
            <a:r>
              <a:rPr sz="14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conjugation</a:t>
            </a:r>
            <a:r>
              <a:rPr sz="14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examples: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1)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쓰다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[sseu-da]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endParaRPr sz="1000">
              <a:latin typeface="UKIJ CJK"/>
              <a:cs typeface="UKIJ CJK"/>
            </a:endParaRPr>
          </a:p>
          <a:p>
            <a:pPr marL="153035" marR="2545080">
              <a:lnSpc>
                <a:spcPct val="166700"/>
              </a:lnSpc>
            </a:pP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쓰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어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써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[sseo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bo-da]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try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using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sz="1000" spc="5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써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봤어요?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[i-geo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sseo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bwa-sseo-yo?]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tried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using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this?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2)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들어가다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[deu-reo-ga-da]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enter,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들어가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아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들어가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[deu-reo-ga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bo-da]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try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들어가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볼까요?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[deu-reo-ga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bol-kka-yo?]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Shall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try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(and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see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like)?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3)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[ha-da]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여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해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[hae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bo-da]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try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doing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해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보고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싶어요.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[i-geo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hae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bo-go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si-peo-yo.]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try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doing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this.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Fixed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40" dirty="0">
                <a:solidFill>
                  <a:srgbClr val="231F20"/>
                </a:solidFill>
                <a:latin typeface="Noto Sans CJK HK"/>
                <a:cs typeface="Noto Sans CJK HK"/>
              </a:rPr>
              <a:t>expressions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and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verbs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containing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-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아/어/여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보다</a:t>
            </a:r>
            <a:endParaRPr sz="1400">
              <a:latin typeface="Noto Sans CJK HK"/>
              <a:cs typeface="Noto Sans CJK HK"/>
            </a:endParaRPr>
          </a:p>
          <a:p>
            <a:pPr marL="153035" marR="5080" algn="just">
              <a:lnSpc>
                <a:spcPts val="2000"/>
              </a:lnSpc>
              <a:spcBef>
                <a:spcPts val="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Since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-아/어/여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very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commonly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structure,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very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commonly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-아/어/여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UKIJ CJK"/>
                <a:cs typeface="UKIJ CJK"/>
              </a:rPr>
              <a:t>보다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structure,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actually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already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form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-아/어/여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보다.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case,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since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아/어/여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part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verbs,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space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between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-아/어/여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even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necessary.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270482"/>
            <a:ext cx="4041775" cy="811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 indent="-14224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물어보다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[mu-reo-bo-da]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vs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물어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[mu-reo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endParaRPr sz="1000">
              <a:latin typeface="UKIJ CJK"/>
              <a:cs typeface="UKIJ CJK"/>
            </a:endParaRPr>
          </a:p>
          <a:p>
            <a:pPr marL="109220" lvl="1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10922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물어보다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ask</a:t>
            </a:r>
            <a:endParaRPr sz="1000">
              <a:latin typeface="UKIJ CJK"/>
              <a:cs typeface="UKIJ CJK"/>
            </a:endParaRPr>
          </a:p>
          <a:p>
            <a:pPr marL="109220" lvl="1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10922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물어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try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asking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(묻다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보다)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2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알아보다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[a-ra-bo-da]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vs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알아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[a-ra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endParaRPr sz="1000">
              <a:latin typeface="UKIJ CJK"/>
              <a:cs typeface="UKIJ CJK"/>
            </a:endParaRPr>
          </a:p>
          <a:p>
            <a:pPr marL="109220" lvl="1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10922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알아보다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something,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recognize</a:t>
            </a:r>
            <a:endParaRPr sz="1000">
              <a:latin typeface="UKIJ CJK"/>
              <a:cs typeface="UKIJ CJK"/>
            </a:endParaRPr>
          </a:p>
          <a:p>
            <a:pPr marL="109220" lvl="1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10922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알아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(x)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3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지켜보다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ji-kyeo-bo-da]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vs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지켜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ji-kyeo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endParaRPr sz="1000">
              <a:latin typeface="UKIJ CJK"/>
              <a:cs typeface="UKIJ CJK"/>
            </a:endParaRPr>
          </a:p>
          <a:p>
            <a:pPr marL="109220" lvl="1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10922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지켜보다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keep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watchful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eye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someone/something</a:t>
            </a:r>
            <a:endParaRPr sz="1000">
              <a:latin typeface="UKIJ CJK"/>
              <a:cs typeface="UKIJ CJK"/>
            </a:endParaRPr>
          </a:p>
          <a:p>
            <a:pPr marL="109220" lvl="1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10922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(x)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600" b="1" spc="-45" dirty="0">
                <a:solidFill>
                  <a:srgbClr val="00AEEF"/>
                </a:solidFill>
                <a:latin typeface="Noto Sans CJK HK"/>
                <a:cs typeface="Noto Sans CJK HK"/>
              </a:rPr>
              <a:t>Sample</a:t>
            </a:r>
            <a:r>
              <a:rPr sz="1600" b="1" spc="4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sentences</a:t>
            </a:r>
            <a:endParaRPr sz="1600">
              <a:latin typeface="Noto Sans CJK HK"/>
              <a:cs typeface="Noto Sans CJK HK"/>
            </a:endParaRPr>
          </a:p>
          <a:p>
            <a:pPr marL="154940" indent="-14224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먹어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봐요.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[i-geo</a:t>
            </a:r>
            <a:r>
              <a:rPr sz="1000" spc="2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meo-geo</a:t>
            </a:r>
            <a:r>
              <a:rPr sz="1000" spc="2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bwa-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eating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this.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this.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2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저도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거기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봤어요.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jeo-do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geo-gi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bwa-sseo-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haven’t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been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yet,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either.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haven’t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tried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there,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either.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제가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먼저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해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볼게요.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je-ga</a:t>
            </a:r>
            <a:r>
              <a:rPr sz="1000" spc="1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meon-jeo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hae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bol-ge-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doing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first.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give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first.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4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누구한테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물어볼까요?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[nu-gu-han-te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mu-reo-bol-kka-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Whom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shall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ask?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5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제가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알아볼게요.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je-ga</a:t>
            </a:r>
            <a:r>
              <a:rPr sz="1000" spc="4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a-ra-bol-ge-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I’ll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75780" cy="85934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13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800" spc="-3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WORD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BUILDER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800">
              <a:latin typeface="Trebuchet MS"/>
              <a:cs typeface="Trebuchet MS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Welcome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4th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Builder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TalkToMeInKorean.com.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1000">
              <a:latin typeface="UKIJ CJK"/>
              <a:cs typeface="UKIJ CJK"/>
            </a:endParaRPr>
          </a:p>
          <a:p>
            <a:pPr marL="153035" marR="5080">
              <a:lnSpc>
                <a:spcPts val="3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-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3000" b="1" spc="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불</a:t>
            </a:r>
            <a:r>
              <a:rPr sz="3000" b="1" spc="-11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[bul].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written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2400" spc="-225" dirty="0">
                <a:solidFill>
                  <a:srgbClr val="231F20"/>
                </a:solidFill>
                <a:latin typeface="cwTeXHeiBold"/>
                <a:cs typeface="cwTeXHeiBold"/>
              </a:rPr>
              <a:t>不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Hanja,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sometimes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pronounced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1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부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[bu],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depending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entire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word.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rule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2400" spc="-225" dirty="0">
                <a:solidFill>
                  <a:srgbClr val="231F20"/>
                </a:solidFill>
                <a:latin typeface="cwTeXHeiBold"/>
                <a:cs typeface="cwTeXHeiBold"/>
              </a:rPr>
              <a:t>不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written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“</a:t>
            </a:r>
            <a:r>
              <a:rPr sz="3000" b="1" spc="80" dirty="0">
                <a:solidFill>
                  <a:srgbClr val="EC008C"/>
                </a:solidFill>
                <a:latin typeface="Noto Sans Mono CJK HK"/>
                <a:cs typeface="Noto Sans Mono CJK HK"/>
              </a:rPr>
              <a:t>불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”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is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written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“</a:t>
            </a:r>
            <a:r>
              <a:rPr sz="3000" b="1" spc="80" dirty="0">
                <a:solidFill>
                  <a:srgbClr val="EC008C"/>
                </a:solidFill>
                <a:latin typeface="Noto Sans Mono CJK HK"/>
                <a:cs typeface="Noto Sans Mono CJK HK"/>
              </a:rPr>
              <a:t>부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”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always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depends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certain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word.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900"/>
              </a:spcBef>
            </a:pPr>
            <a:r>
              <a:rPr sz="3000" b="1" spc="180" dirty="0">
                <a:solidFill>
                  <a:srgbClr val="EC008C"/>
                </a:solidFill>
                <a:latin typeface="Noto Sans Mono CJK HK"/>
                <a:cs typeface="Noto Sans Mono CJK HK"/>
              </a:rPr>
              <a:t>부</a:t>
            </a:r>
            <a:r>
              <a:rPr sz="2000" b="1" spc="180" dirty="0">
                <a:solidFill>
                  <a:srgbClr val="00AEEF"/>
                </a:solidFill>
                <a:latin typeface="Noto Sans CJK HK"/>
                <a:cs typeface="Noto Sans CJK HK"/>
              </a:rPr>
              <a:t>/</a:t>
            </a:r>
            <a:r>
              <a:rPr sz="3000" b="1" spc="180" dirty="0">
                <a:solidFill>
                  <a:srgbClr val="EC008C"/>
                </a:solidFill>
                <a:latin typeface="Noto Sans Mono CJK HK"/>
                <a:cs typeface="Noto Sans Mono CJK HK"/>
              </a:rPr>
              <a:t>불</a:t>
            </a:r>
            <a:r>
              <a:rPr sz="3000" b="1" spc="-11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(</a:t>
            </a:r>
            <a:r>
              <a:rPr sz="2400" spc="-75" dirty="0">
                <a:solidFill>
                  <a:srgbClr val="231F20"/>
                </a:solidFill>
                <a:latin typeface="cwTeXHeiBold"/>
                <a:cs typeface="cwTeXHeiBold"/>
              </a:rPr>
              <a:t>不</a:t>
            </a:r>
            <a:r>
              <a:rPr sz="1000" spc="10" dirty="0">
                <a:solidFill>
                  <a:srgbClr val="231F20"/>
                </a:solidFill>
                <a:latin typeface="UKIJ CJK"/>
                <a:cs typeface="UKIJ CJK"/>
              </a:rPr>
              <a:t>)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325" dirty="0">
                <a:solidFill>
                  <a:srgbClr val="231F20"/>
                </a:solidFill>
                <a:latin typeface="Noto Sans CJK HK"/>
                <a:cs typeface="Noto Sans CJK HK"/>
              </a:rPr>
              <a:t>“not”</a:t>
            </a:r>
            <a:r>
              <a:rPr sz="1400" b="1" spc="2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English.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Examples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11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불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(not)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(comfortable,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relaxed)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불안</a:t>
            </a:r>
            <a:r>
              <a:rPr sz="3000" b="1" spc="-80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2400" spc="100" dirty="0">
                <a:solidFill>
                  <a:srgbClr val="231F20"/>
                </a:solidFill>
                <a:latin typeface="cwTeXHeiBold"/>
                <a:cs typeface="cwTeXHeiBold"/>
              </a:rPr>
              <a:t>不安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=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anxiety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,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anxious</a:t>
            </a:r>
            <a:endParaRPr sz="1000">
              <a:latin typeface="UKIJ CJK"/>
              <a:cs typeface="UKIJ CJK"/>
            </a:endParaRPr>
          </a:p>
          <a:p>
            <a:pPr marL="153035" marR="1037590">
              <a:lnSpc>
                <a:spcPct val="1389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불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(not)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편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(comfortable,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convenient)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불편</a:t>
            </a:r>
            <a:r>
              <a:rPr sz="3000" b="1" spc="-80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2400" spc="100" dirty="0">
                <a:solidFill>
                  <a:srgbClr val="231F20"/>
                </a:solidFill>
                <a:latin typeface="cwTeXHeiBold"/>
                <a:cs typeface="cwTeXHeiBold"/>
              </a:rPr>
              <a:t>不便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=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inconvenient,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uncomfortable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불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(not)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완전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(complete)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불완전</a:t>
            </a:r>
            <a:r>
              <a:rPr sz="3000" b="1" spc="-1145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2400" spc="40" dirty="0">
                <a:solidFill>
                  <a:srgbClr val="231F20"/>
                </a:solidFill>
                <a:latin typeface="cwTeXHeiBold"/>
                <a:cs typeface="cwTeXHeiBold"/>
              </a:rPr>
              <a:t>不完全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=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incomplete</a:t>
            </a:r>
            <a:endParaRPr sz="1000">
              <a:latin typeface="UKIJ CJK"/>
              <a:cs typeface="UKIJ CJK"/>
            </a:endParaRPr>
          </a:p>
          <a:p>
            <a:pPr marL="153035" marR="2329180">
              <a:lnSpc>
                <a:spcPct val="1389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불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(not)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균형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balance)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불균형</a:t>
            </a:r>
            <a:r>
              <a:rPr sz="3000" b="1" spc="-11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2400" spc="40" dirty="0">
                <a:solidFill>
                  <a:srgbClr val="231F20"/>
                </a:solidFill>
                <a:latin typeface="cwTeXHeiBold"/>
                <a:cs typeface="cwTeXHeiBold"/>
              </a:rPr>
              <a:t>不均衡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=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imbalance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불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(not)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만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(full)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불만</a:t>
            </a:r>
            <a:r>
              <a:rPr sz="3000" b="1" spc="-11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2400" spc="100" dirty="0">
                <a:solidFill>
                  <a:srgbClr val="231F20"/>
                </a:solidFill>
                <a:latin typeface="cwTeXHeiBold"/>
                <a:cs typeface="cwTeXHeiBold"/>
              </a:rPr>
              <a:t>不滿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=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complaint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4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부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(not)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정확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(correct)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부정확</a:t>
            </a:r>
            <a:r>
              <a:rPr sz="3000" b="1" spc="-11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2400" spc="40" dirty="0">
                <a:solidFill>
                  <a:srgbClr val="231F20"/>
                </a:solidFill>
                <a:latin typeface="cwTeXHeiBold"/>
                <a:cs typeface="cwTeXHeiBold"/>
              </a:rPr>
              <a:t>不正確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=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incorrect</a:t>
            </a:r>
            <a:endParaRPr sz="1000">
              <a:latin typeface="UKIJ CJK"/>
              <a:cs typeface="UKIJ CJK"/>
            </a:endParaRPr>
          </a:p>
          <a:p>
            <a:pPr marL="153035" marR="2134235">
              <a:lnSpc>
                <a:spcPct val="1389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부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(not)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주의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(attention)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부주의</a:t>
            </a:r>
            <a:r>
              <a:rPr sz="3000" b="1" spc="-11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2400" spc="40" dirty="0">
                <a:solidFill>
                  <a:srgbClr val="231F20"/>
                </a:solidFill>
                <a:latin typeface="cwTeXHeiBold"/>
                <a:cs typeface="cwTeXHeiBold"/>
              </a:rPr>
              <a:t>不注意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=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carelessness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부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(not)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당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(correct,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right)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부당</a:t>
            </a:r>
            <a:r>
              <a:rPr sz="3000" b="1" spc="-11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2400" spc="100" dirty="0">
                <a:solidFill>
                  <a:srgbClr val="231F20"/>
                </a:solidFill>
                <a:latin typeface="cwTeXHeiBold"/>
                <a:cs typeface="cwTeXHeiBold"/>
              </a:rPr>
              <a:t>不當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=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wrong,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unfair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,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unjust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4737100" cy="132016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13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800" spc="-3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WORD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BUILDER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800">
              <a:latin typeface="Trebuchet MS"/>
              <a:cs typeface="Trebuchet MS"/>
            </a:endParaRPr>
          </a:p>
          <a:p>
            <a:pPr marL="20320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부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(not)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적절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(proper)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부적절</a:t>
            </a:r>
            <a:r>
              <a:rPr sz="3000" b="1" spc="-11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2400" spc="40" dirty="0">
                <a:solidFill>
                  <a:srgbClr val="231F20"/>
                </a:solidFill>
                <a:latin typeface="cwTeXHeiBold"/>
                <a:cs typeface="cwTeXHeiBold"/>
              </a:rPr>
              <a:t>不適切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=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inappropriate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7903" y="2161832"/>
            <a:ext cx="4679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3000" b="1" spc="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부</a:t>
            </a:r>
            <a:r>
              <a:rPr sz="3000" b="1" spc="-11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written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15" dirty="0">
                <a:solidFill>
                  <a:srgbClr val="231F20"/>
                </a:solidFill>
                <a:latin typeface="UKIJ CJK"/>
                <a:cs typeface="UKIJ CJK"/>
              </a:rPr>
              <a:t> “</a:t>
            </a:r>
            <a:r>
              <a:rPr sz="2400" spc="-75" dirty="0">
                <a:solidFill>
                  <a:srgbClr val="231F20"/>
                </a:solidFill>
                <a:latin typeface="cwTeXHeiBold"/>
                <a:cs typeface="cwTeXHeiBold"/>
              </a:rPr>
              <a:t>副</a:t>
            </a:r>
            <a:r>
              <a:rPr sz="1000" spc="10" dirty="0">
                <a:solidFill>
                  <a:srgbClr val="231F20"/>
                </a:solidFill>
                <a:latin typeface="UKIJ CJK"/>
                <a:cs typeface="UKIJ CJK"/>
              </a:rPr>
              <a:t>”,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5" dirty="0">
                <a:solidFill>
                  <a:srgbClr val="231F20"/>
                </a:solidFill>
                <a:latin typeface="UKIJ CJK"/>
                <a:cs typeface="UKIJ CJK"/>
              </a:rPr>
              <a:t> “</a:t>
            </a:r>
            <a:r>
              <a:rPr sz="1600" b="1" spc="-20" dirty="0">
                <a:solidFill>
                  <a:srgbClr val="00AEEF"/>
                </a:solidFill>
                <a:latin typeface="Noto Sans CJK HK"/>
                <a:cs typeface="Noto Sans CJK HK"/>
              </a:rPr>
              <a:t>vice</a:t>
            </a:r>
            <a:r>
              <a:rPr sz="1000" spc="5" dirty="0">
                <a:solidFill>
                  <a:srgbClr val="231F20"/>
                </a:solidFill>
                <a:latin typeface="UKIJ CJK"/>
                <a:cs typeface="UKIJ CJK"/>
              </a:rPr>
              <a:t>”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10" dirty="0">
                <a:solidFill>
                  <a:srgbClr val="231F20"/>
                </a:solidFill>
                <a:latin typeface="UKIJ CJK"/>
                <a:cs typeface="UKIJ CJK"/>
              </a:rPr>
              <a:t> “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vice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president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”.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31965" cy="877189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14</a:t>
            </a:r>
            <a:endParaRPr sz="1800">
              <a:latin typeface="Trebuchet MS"/>
              <a:cs typeface="Trebuchet MS"/>
            </a:endParaRPr>
          </a:p>
          <a:p>
            <a:pPr marL="153035" marR="206375">
              <a:lnSpc>
                <a:spcPct val="142900"/>
              </a:lnSpc>
              <a:spcBef>
                <a:spcPts val="1515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looking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express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45" dirty="0">
                <a:solidFill>
                  <a:srgbClr val="231F20"/>
                </a:solidFill>
                <a:latin typeface="Noto Sans CJK HK"/>
                <a:cs typeface="Noto Sans CJK HK"/>
              </a:rPr>
              <a:t>frequency</a:t>
            </a:r>
            <a:r>
              <a:rPr sz="1000" spc="-45" dirty="0">
                <a:solidFill>
                  <a:srgbClr val="231F20"/>
                </a:solidFill>
                <a:latin typeface="UKIJ CJK"/>
                <a:cs typeface="UKIJ CJK"/>
              </a:rPr>
              <a:t>.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important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practice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using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them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along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actually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those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frequency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with.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45" dirty="0">
                <a:solidFill>
                  <a:srgbClr val="00AEEF"/>
                </a:solidFill>
                <a:latin typeface="Noto Sans CJK HK"/>
                <a:cs typeface="Noto Sans CJK HK"/>
              </a:rPr>
              <a:t>Frequency</a:t>
            </a:r>
            <a:r>
              <a:rPr sz="1600" b="1" spc="6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25" dirty="0">
                <a:solidFill>
                  <a:srgbClr val="00AEEF"/>
                </a:solidFill>
                <a:latin typeface="Noto Sans CJK HK"/>
                <a:cs typeface="Noto Sans CJK HK"/>
              </a:rPr>
              <a:t>words</a:t>
            </a:r>
            <a:r>
              <a:rPr sz="1600" b="1" spc="6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00AEEF"/>
                </a:solidFill>
                <a:latin typeface="Noto Sans CJK HK"/>
                <a:cs typeface="Noto Sans CJK HK"/>
              </a:rPr>
              <a:t>in</a:t>
            </a:r>
            <a:r>
              <a:rPr sz="1600" b="1" spc="6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Korean</a:t>
            </a:r>
            <a:endParaRPr sz="1600">
              <a:latin typeface="Noto Sans CJK HK"/>
              <a:cs typeface="Noto Sans CJK HK"/>
            </a:endParaRPr>
          </a:p>
          <a:p>
            <a:pPr marL="248920" indent="-95885">
              <a:lnSpc>
                <a:spcPct val="100000"/>
              </a:lnSpc>
              <a:spcBef>
                <a:spcPts val="580"/>
              </a:spcBef>
              <a:buClr>
                <a:srgbClr val="231F20"/>
              </a:buClr>
              <a:buSzPct val="62500"/>
              <a:buFont typeface="UKIJ CJK"/>
              <a:buChar char="-"/>
              <a:tabLst>
                <a:tab pos="248920" algn="l"/>
              </a:tabLst>
            </a:pP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가끔</a:t>
            </a:r>
            <a:r>
              <a:rPr sz="1600" b="1" spc="-43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[ga-kkeum]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sometimes</a:t>
            </a:r>
            <a:endParaRPr sz="1000">
              <a:latin typeface="UKIJ CJK"/>
              <a:cs typeface="UKIJ CJK"/>
            </a:endParaRPr>
          </a:p>
          <a:p>
            <a:pPr marL="248920" indent="-95885">
              <a:lnSpc>
                <a:spcPct val="100000"/>
              </a:lnSpc>
              <a:spcBef>
                <a:spcPts val="580"/>
              </a:spcBef>
              <a:buClr>
                <a:srgbClr val="231F20"/>
              </a:buClr>
              <a:buSzPct val="62500"/>
              <a:buFont typeface="UKIJ CJK"/>
              <a:buChar char="-"/>
              <a:tabLst>
                <a:tab pos="248920" algn="l"/>
              </a:tabLst>
            </a:pP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자주</a:t>
            </a:r>
            <a:r>
              <a:rPr sz="1600" b="1" spc="-44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ja-ju]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often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75"/>
              </a:spcBef>
              <a:buClr>
                <a:srgbClr val="231F20"/>
              </a:buClr>
              <a:buFont typeface="UKIJ CJK"/>
              <a:buChar char="-"/>
            </a:pPr>
            <a:endParaRPr sz="1000">
              <a:latin typeface="UKIJ CJK"/>
              <a:cs typeface="UKIJ CJK"/>
            </a:endParaRPr>
          </a:p>
          <a:p>
            <a:pPr marL="248920" indent="-95885">
              <a:lnSpc>
                <a:spcPct val="100000"/>
              </a:lnSpc>
              <a:spcBef>
                <a:spcPts val="5"/>
              </a:spcBef>
              <a:buClr>
                <a:srgbClr val="231F20"/>
              </a:buClr>
              <a:buSzPct val="62500"/>
              <a:buFont typeface="UKIJ CJK"/>
              <a:buChar char="-"/>
              <a:tabLst>
                <a:tab pos="248920" algn="l"/>
              </a:tabLst>
            </a:pP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항상</a:t>
            </a:r>
            <a:r>
              <a:rPr sz="1600" b="1" spc="-4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[hang-sang]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always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[more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common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written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language]</a:t>
            </a:r>
            <a:endParaRPr sz="1000">
              <a:latin typeface="UKIJ CJK"/>
              <a:cs typeface="UKIJ CJK"/>
            </a:endParaRPr>
          </a:p>
          <a:p>
            <a:pPr marL="248920" indent="-95885">
              <a:lnSpc>
                <a:spcPct val="100000"/>
              </a:lnSpc>
              <a:spcBef>
                <a:spcPts val="580"/>
              </a:spcBef>
              <a:buClr>
                <a:srgbClr val="231F20"/>
              </a:buClr>
              <a:buSzPct val="62500"/>
              <a:buFont typeface="UKIJ CJK"/>
              <a:buChar char="-"/>
              <a:tabLst>
                <a:tab pos="248920" algn="l"/>
              </a:tabLst>
            </a:pP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맨날</a:t>
            </a:r>
            <a:r>
              <a:rPr sz="1600" b="1" spc="-4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[maen-nal]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(lit.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everyday,)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always,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all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time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[more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common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spoken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language]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75"/>
              </a:spcBef>
              <a:buClr>
                <a:srgbClr val="231F20"/>
              </a:buClr>
              <a:buFont typeface="UKIJ CJK"/>
              <a:buChar char="-"/>
            </a:pPr>
            <a:endParaRPr sz="1000">
              <a:latin typeface="UKIJ CJK"/>
              <a:cs typeface="UKIJ CJK"/>
            </a:endParaRPr>
          </a:p>
          <a:p>
            <a:pPr marL="248920" indent="-95885">
              <a:lnSpc>
                <a:spcPct val="100000"/>
              </a:lnSpc>
              <a:buClr>
                <a:srgbClr val="231F20"/>
              </a:buClr>
              <a:buSzPct val="62500"/>
              <a:buFont typeface="UKIJ CJK"/>
              <a:buChar char="-"/>
              <a:tabLst>
                <a:tab pos="248920" algn="l"/>
              </a:tabLst>
            </a:pP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별로</a:t>
            </a:r>
            <a:r>
              <a:rPr sz="1600" b="1" spc="-445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[byeol-lo]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seldom,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rarely</a:t>
            </a:r>
            <a:endParaRPr sz="1000">
              <a:latin typeface="UKIJ CJK"/>
              <a:cs typeface="UKIJ CJK"/>
            </a:endParaRPr>
          </a:p>
          <a:p>
            <a:pPr marL="248920" indent="-95885">
              <a:lnSpc>
                <a:spcPct val="100000"/>
              </a:lnSpc>
              <a:spcBef>
                <a:spcPts val="580"/>
              </a:spcBef>
              <a:buClr>
                <a:srgbClr val="231F20"/>
              </a:buClr>
              <a:buSzPct val="62500"/>
              <a:buFont typeface="UKIJ CJK"/>
              <a:buChar char="-"/>
              <a:tabLst>
                <a:tab pos="248920" algn="l"/>
              </a:tabLst>
            </a:pP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전혀</a:t>
            </a:r>
            <a:r>
              <a:rPr sz="1600" b="1" spc="-434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jeon-hyeo]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all</a:t>
            </a:r>
            <a:endParaRPr sz="1000">
              <a:latin typeface="UKIJ CJK"/>
              <a:cs typeface="UKIJ CJK"/>
            </a:endParaRPr>
          </a:p>
          <a:p>
            <a:pPr marL="248920" indent="-95885">
              <a:lnSpc>
                <a:spcPct val="100000"/>
              </a:lnSpc>
              <a:spcBef>
                <a:spcPts val="580"/>
              </a:spcBef>
              <a:buClr>
                <a:srgbClr val="231F20"/>
              </a:buClr>
              <a:buSzPct val="62500"/>
              <a:buFont typeface="UKIJ CJK"/>
              <a:buChar char="-"/>
              <a:tabLst>
                <a:tab pos="248920" algn="l"/>
              </a:tabLst>
            </a:pP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거의</a:t>
            </a:r>
            <a:r>
              <a:rPr sz="1600" b="1" spc="-44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[geo-ui]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almost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all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Where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do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they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go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inside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sentence?</a:t>
            </a:r>
            <a:endParaRPr sz="1400">
              <a:latin typeface="Noto Sans CJK HK"/>
              <a:cs typeface="Noto Sans CJK HK"/>
            </a:endParaRPr>
          </a:p>
          <a:p>
            <a:pPr marL="153035" marR="5080">
              <a:lnSpc>
                <a:spcPts val="2000"/>
              </a:lnSpc>
              <a:spcBef>
                <a:spcPts val="1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frequency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usually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right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before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position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flexible.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UKIJ CJK"/>
                <a:cs typeface="UKIJ CJK"/>
              </a:rPr>
              <a:t>as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meaning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your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clear,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doesn’t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matter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where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placed.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can,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however,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emphasize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cer-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tain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part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changing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order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intonation.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Examples</a:t>
            </a:r>
            <a:endParaRPr sz="1600">
              <a:latin typeface="Noto Sans CJK HK"/>
              <a:cs typeface="Noto Sans CJK HK"/>
            </a:endParaRPr>
          </a:p>
          <a:p>
            <a:pPr marL="295275" indent="-14224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가끔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서점에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가요.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[ga-kkeum</a:t>
            </a:r>
            <a:r>
              <a:rPr sz="1000" spc="2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seo-jeo-me</a:t>
            </a:r>
            <a:r>
              <a:rPr sz="1000" spc="2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bookstore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sometimes.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서점에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가끔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가요.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한국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영화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자주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봐요.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[han-guk</a:t>
            </a:r>
            <a:r>
              <a:rPr sz="1000" spc="1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yeong-hwa</a:t>
            </a:r>
            <a:r>
              <a:rPr sz="1000" spc="1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ja-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</a:t>
            </a:r>
            <a:r>
              <a:rPr sz="1000" spc="1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bwa-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watch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movies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often.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자주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한국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영화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봐요.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270482"/>
            <a:ext cx="4235450" cy="424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 indent="-14224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항상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물어보고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싶었어요.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[hang-sang</a:t>
            </a:r>
            <a:r>
              <a:rPr sz="1000" spc="3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mu-reo-bo-go</a:t>
            </a:r>
            <a:r>
              <a:rPr sz="1000" spc="3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si-peo-sseo-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I’ve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always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wanted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ask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you.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4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중국어를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맨날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공부하는데,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아직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어려워요.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jung-gu-geo-reul</a:t>
            </a:r>
            <a:r>
              <a:rPr sz="1000" spc="31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maen-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nal</a:t>
            </a:r>
            <a:r>
              <a:rPr sz="1000" spc="3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gong-bu-ha-neun-de,</a:t>
            </a:r>
            <a:r>
              <a:rPr sz="1000" spc="31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a-jik</a:t>
            </a:r>
            <a:r>
              <a:rPr sz="1000" spc="31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eo-ryeo-wo-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study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Chinese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all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time,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still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difficult.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5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요즘에는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운동을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별로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해요.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[yo-jeu-me-neun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un-dong-eul</a:t>
            </a:r>
            <a:r>
              <a:rPr sz="1000" spc="1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byeol-lo</a:t>
            </a:r>
            <a:r>
              <a:rPr sz="1000" spc="1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1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rarely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work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out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days.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days,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seldom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work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out.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days,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work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out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often.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6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시간이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없어서,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친구들을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거의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못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만나요.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[si-ga-ni</a:t>
            </a:r>
            <a:r>
              <a:rPr sz="1000" spc="21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eop-seo-seo,</a:t>
            </a:r>
            <a:r>
              <a:rPr sz="1000" spc="2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chin-gu-deu-reul</a:t>
            </a:r>
            <a:r>
              <a:rPr sz="1000" spc="2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geo-ui</a:t>
            </a:r>
            <a:r>
              <a:rPr sz="1000" spc="2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mot</a:t>
            </a:r>
            <a:r>
              <a:rPr sz="1000" spc="21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man-na-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time,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hardly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meet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friends.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00215" cy="85369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15</a:t>
            </a: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ct val="130200"/>
              </a:lnSpc>
              <a:spcBef>
                <a:spcPts val="161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follow-up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4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11,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where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introduced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expressions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아무나</a:t>
            </a:r>
            <a:r>
              <a:rPr sz="1600" b="1" spc="-5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(anybody),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65" dirty="0">
                <a:solidFill>
                  <a:srgbClr val="00AEEF"/>
                </a:solidFill>
                <a:latin typeface="Noto Sans CJK HK"/>
                <a:cs typeface="Noto Sans CJK HK"/>
              </a:rPr>
              <a:t>아 </a:t>
            </a: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무거나</a:t>
            </a:r>
            <a:r>
              <a:rPr sz="1600" b="1" spc="-2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(anything),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아무데나</a:t>
            </a:r>
            <a:r>
              <a:rPr sz="1600" b="1" spc="-1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(anywhere),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아무도</a:t>
            </a:r>
            <a:r>
              <a:rPr sz="1600" b="1" spc="-2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(nobody),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아무것도</a:t>
            </a:r>
            <a:r>
              <a:rPr sz="1600" b="1" spc="-2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(nothing),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95" dirty="0">
                <a:solidFill>
                  <a:srgbClr val="00AEEF"/>
                </a:solidFill>
                <a:latin typeface="Noto Sans CJK HK"/>
                <a:cs typeface="Noto Sans CJK HK"/>
              </a:rPr>
              <a:t>아무데도</a:t>
            </a:r>
            <a:endParaRPr sz="1600">
              <a:latin typeface="Noto Sans CJK HK"/>
              <a:cs typeface="Noto Sans CJK HK"/>
            </a:endParaRPr>
          </a:p>
          <a:p>
            <a:pPr marL="153035" marR="50800">
              <a:lnSpc>
                <a:spcPts val="2000"/>
              </a:lnSpc>
              <a:spcBef>
                <a:spcPts val="580"/>
              </a:spcBef>
            </a:pP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(nowhere).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expressions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related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아무</a:t>
            </a:r>
            <a:r>
              <a:rPr sz="1600" b="1" spc="-6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well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sample sentences.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000">
              <a:latin typeface="UKIJ CJK"/>
              <a:cs typeface="UKIJ CJK"/>
            </a:endParaRPr>
          </a:p>
          <a:p>
            <a:pPr marL="294640" indent="-141605">
              <a:lnSpc>
                <a:spcPct val="100000"/>
              </a:lnSpc>
              <a:buClr>
                <a:srgbClr val="231F20"/>
              </a:buClr>
              <a:buSzPct val="62500"/>
              <a:buFont typeface="UKIJ CJK"/>
              <a:buAutoNum type="arabicPeriod"/>
              <a:tabLst>
                <a:tab pos="294640" algn="l"/>
              </a:tabLst>
            </a:pP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아무때나</a:t>
            </a:r>
            <a:r>
              <a:rPr sz="1600" b="1" spc="9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[a-mu-ttae-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na]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anytime,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anytime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(any)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때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(moment,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time)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10" dirty="0">
                <a:solidFill>
                  <a:srgbClr val="231F20"/>
                </a:solidFill>
                <a:latin typeface="UKIJ CJK"/>
                <a:cs typeface="UKIJ CJK"/>
              </a:rPr>
              <a:t>나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아무때나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오세요.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[a-mu-ttae-na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o-se-yo.]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come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anytime.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294640" indent="-141605">
              <a:lnSpc>
                <a:spcPct val="100000"/>
              </a:lnSpc>
              <a:buClr>
                <a:srgbClr val="231F20"/>
              </a:buClr>
              <a:buSzPct val="62500"/>
              <a:buFont typeface="UKIJ CJK"/>
              <a:buAutoNum type="arabicPeriod" startAt="2"/>
              <a:tabLst>
                <a:tab pos="294640" algn="l"/>
              </a:tabLst>
            </a:pP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아무</a:t>
            </a:r>
            <a:r>
              <a:rPr sz="1600" b="1" spc="26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말도</a:t>
            </a:r>
            <a:r>
              <a:rPr sz="1600" b="1" spc="2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[a-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mal-do]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아무</a:t>
            </a:r>
            <a:r>
              <a:rPr sz="1600" b="1" spc="26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이야기도</a:t>
            </a:r>
            <a:r>
              <a:rPr sz="1600" b="1" spc="3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[a-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i-ya-gi-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do]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mention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(any)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말/이야기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(language/word)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도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(even/also)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말도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했죠?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[a-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mal-do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haet-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jyo?]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didn’t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tell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them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anything,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right?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294640" indent="-141605">
              <a:lnSpc>
                <a:spcPct val="100000"/>
              </a:lnSpc>
              <a:buClr>
                <a:srgbClr val="231F20"/>
              </a:buClr>
              <a:buSzPct val="62500"/>
              <a:buFont typeface="UKIJ CJK"/>
              <a:buAutoNum type="arabicPeriod" startAt="3"/>
              <a:tabLst>
                <a:tab pos="294640" algn="l"/>
              </a:tabLst>
            </a:pP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아무렇지도</a:t>
            </a:r>
            <a:r>
              <a:rPr sz="1600" b="1" spc="30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않다</a:t>
            </a:r>
            <a:r>
              <a:rPr sz="1600" b="1" spc="30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reot-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chi-do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ta]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alright,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okay,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unaffected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by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(any)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그렇다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지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않다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not)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저는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아무렇지도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않아요.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jeo-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neun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a-mu-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reot-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chi-do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a-na-yo.]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okay.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294640" indent="-141605">
              <a:lnSpc>
                <a:spcPct val="100000"/>
              </a:lnSpc>
              <a:buClr>
                <a:srgbClr val="231F20"/>
              </a:buClr>
              <a:buSzPct val="62500"/>
              <a:buFont typeface="UKIJ CJK"/>
              <a:buAutoNum type="arabicPeriod" startAt="4"/>
              <a:tabLst>
                <a:tab pos="294640" algn="l"/>
              </a:tabLst>
            </a:pP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아무한테도</a:t>
            </a:r>
            <a:r>
              <a:rPr sz="1600" b="1" spc="19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[a-mu-han-te-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do]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nobody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(anybody)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-한테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(to)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도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(even/also)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270482"/>
            <a:ext cx="5920740" cy="436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아무한테도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주지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마세요.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[a-mu-han-teo-do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ju-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ji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ma-se-yo.]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give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anybody.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54305" indent="-141605">
              <a:lnSpc>
                <a:spcPct val="100000"/>
              </a:lnSpc>
              <a:buClr>
                <a:srgbClr val="231F20"/>
              </a:buClr>
              <a:buSzPct val="62500"/>
              <a:buFont typeface="UKIJ CJK"/>
              <a:buAutoNum type="arabicPeriod" startAt="5"/>
              <a:tabLst>
                <a:tab pos="154305" algn="l"/>
              </a:tabLst>
            </a:pP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아무렇게나</a:t>
            </a:r>
            <a:r>
              <a:rPr sz="1600" b="1" spc="15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reot-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ke-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na]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any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way,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however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아무렇게나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해도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reot-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ke-na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hae-do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dwae-yo.]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whatever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way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want.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4305" indent="-141605">
              <a:lnSpc>
                <a:spcPct val="100000"/>
              </a:lnSpc>
              <a:buClr>
                <a:srgbClr val="231F20"/>
              </a:buClr>
              <a:buSzPct val="62500"/>
              <a:buFont typeface="UKIJ CJK"/>
              <a:buAutoNum type="arabicPeriod" startAt="6"/>
              <a:tabLst>
                <a:tab pos="154305" algn="l"/>
              </a:tabLst>
            </a:pPr>
            <a:r>
              <a:rPr sz="1600" b="1" spc="55" dirty="0">
                <a:solidFill>
                  <a:srgbClr val="EC008C"/>
                </a:solidFill>
                <a:latin typeface="Noto Sans CJK HK"/>
                <a:cs typeface="Noto Sans CJK HK"/>
              </a:rPr>
              <a:t>아무(런)</a:t>
            </a:r>
            <a:r>
              <a:rPr sz="1600" b="1" spc="204" dirty="0">
                <a:solidFill>
                  <a:srgbClr val="EC008C"/>
                </a:solidFill>
                <a:latin typeface="Noto Sans CJK HK"/>
                <a:cs typeface="Noto Sans CJK HK"/>
              </a:rPr>
              <a:t> +</a:t>
            </a:r>
            <a:r>
              <a:rPr sz="1600" b="1" spc="21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Noto Sans CJK HK"/>
                <a:cs typeface="Noto Sans CJK HK"/>
              </a:rPr>
              <a:t>noun</a:t>
            </a:r>
            <a:r>
              <a:rPr sz="1600" b="1" spc="21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204" dirty="0">
                <a:solidFill>
                  <a:srgbClr val="EC008C"/>
                </a:solidFill>
                <a:latin typeface="Noto Sans CJK HK"/>
                <a:cs typeface="Noto Sans CJK HK"/>
              </a:rPr>
              <a:t>+</a:t>
            </a:r>
            <a:r>
              <a:rPr sz="1600" b="1" spc="21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50" dirty="0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sz="1600" b="1" spc="130" dirty="0">
                <a:solidFill>
                  <a:srgbClr val="EC008C"/>
                </a:solidFill>
                <a:latin typeface="Noto Sans CJK HK"/>
                <a:cs typeface="Noto Sans CJK HK"/>
              </a:rPr>
              <a:t>도</a:t>
            </a:r>
            <a:r>
              <a:rPr sz="1600" b="1" spc="21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204" dirty="0">
                <a:solidFill>
                  <a:srgbClr val="EC008C"/>
                </a:solidFill>
                <a:latin typeface="Noto Sans CJK HK"/>
                <a:cs typeface="Noto Sans CJK HK"/>
              </a:rPr>
              <a:t>+</a:t>
            </a:r>
            <a:r>
              <a:rPr sz="1600" b="1" spc="21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55" dirty="0">
                <a:solidFill>
                  <a:srgbClr val="EC008C"/>
                </a:solidFill>
                <a:latin typeface="Noto Sans CJK HK"/>
                <a:cs typeface="Noto Sans CJK HK"/>
              </a:rPr>
              <a:t>(없어요)</a:t>
            </a:r>
            <a:r>
              <a:rPr sz="1600" b="1" spc="-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[a-mu-(reon)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-do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(eop-seo-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yo)]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(of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kind)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소식도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없어요.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[a-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sik-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eop-seo-yo.]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news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(from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them).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맛도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없어요.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[a-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mat-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eop-seo-yo.]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tasteless.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4500" y="6167285"/>
            <a:ext cx="1776095" cy="112331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**</a:t>
            </a:r>
            <a:r>
              <a:rPr sz="1400" b="1" spc="2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Fixed</a:t>
            </a:r>
            <a:r>
              <a:rPr sz="1400" b="1" spc="2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expression</a:t>
            </a:r>
            <a:endParaRPr sz="14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아무것도</a:t>
            </a:r>
            <a:r>
              <a:rPr sz="1600" b="1" spc="204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65" dirty="0">
                <a:solidFill>
                  <a:srgbClr val="00AEEF"/>
                </a:solidFill>
                <a:latin typeface="Noto Sans CJK HK"/>
                <a:cs typeface="Noto Sans CJK HK"/>
              </a:rPr>
              <a:t>아니에요.</a:t>
            </a:r>
            <a:endParaRPr sz="16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[a-mu-geot-do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a-ni-e-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nothing.</a:t>
            </a:r>
            <a:endParaRPr sz="1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84670" cy="89871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16</a:t>
            </a: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ct val="166700"/>
              </a:lnSpc>
              <a:spcBef>
                <a:spcPts val="153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Among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many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rules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order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speak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fluent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Korean,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thing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covered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spacing.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After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learning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grammar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points,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feel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right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time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UKIJ CJK"/>
                <a:cs typeface="UKIJ CJK"/>
              </a:rPr>
              <a:t>at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spacing.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30" dirty="0">
                <a:solidFill>
                  <a:srgbClr val="EC008C"/>
                </a:solidFill>
                <a:latin typeface="Noto Sans CJK HK"/>
                <a:cs typeface="Noto Sans CJK HK"/>
              </a:rPr>
              <a:t>Spacing</a:t>
            </a:r>
            <a:r>
              <a:rPr sz="1600" b="1" spc="5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30" dirty="0">
                <a:solidFill>
                  <a:srgbClr val="EC008C"/>
                </a:solidFill>
                <a:latin typeface="Noto Sans CJK HK"/>
                <a:cs typeface="Noto Sans CJK HK"/>
              </a:rPr>
              <a:t>rules</a:t>
            </a:r>
            <a:r>
              <a:rPr sz="1600" b="1" spc="6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EC008C"/>
                </a:solidFill>
                <a:latin typeface="Noto Sans CJK HK"/>
                <a:cs typeface="Noto Sans CJK HK"/>
              </a:rPr>
              <a:t>in</a:t>
            </a:r>
            <a:r>
              <a:rPr sz="1600" b="1" spc="6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Noto Sans CJK HK"/>
                <a:cs typeface="Noto Sans CJK HK"/>
              </a:rPr>
              <a:t>Korean</a:t>
            </a:r>
            <a:endParaRPr sz="1600">
              <a:latin typeface="Noto Sans CJK HK"/>
              <a:cs typeface="Noto Sans CJK HK"/>
            </a:endParaRPr>
          </a:p>
          <a:p>
            <a:pPr marL="153035" marR="136525" algn="just">
              <a:lnSpc>
                <a:spcPts val="2000"/>
              </a:lnSpc>
              <a:spcBef>
                <a:spcPts val="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Spacing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basically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difficult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understand,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still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very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different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English.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Independent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written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separately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(with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space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between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two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words),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cases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which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should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NOT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space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between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two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words.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30" dirty="0">
                <a:solidFill>
                  <a:srgbClr val="00AEEF"/>
                </a:solidFill>
                <a:latin typeface="Noto Sans CJK HK"/>
                <a:cs typeface="Noto Sans CJK HK"/>
              </a:rPr>
              <a:t>There</a:t>
            </a:r>
            <a:r>
              <a:rPr sz="1600" b="1" spc="6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20" dirty="0">
                <a:solidFill>
                  <a:srgbClr val="00AEEF"/>
                </a:solidFill>
                <a:latin typeface="Noto Sans CJK HK"/>
                <a:cs typeface="Noto Sans CJK HK"/>
              </a:rPr>
              <a:t>should</a:t>
            </a:r>
            <a:r>
              <a:rPr sz="1600" b="1" spc="6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00AEEF"/>
                </a:solidFill>
                <a:latin typeface="Noto Sans CJK HK"/>
                <a:cs typeface="Noto Sans CJK HK"/>
              </a:rPr>
              <a:t>be</a:t>
            </a:r>
            <a:r>
              <a:rPr sz="1600" b="1" spc="7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00AEEF"/>
                </a:solidFill>
                <a:latin typeface="Noto Sans CJK HK"/>
                <a:cs typeface="Noto Sans CJK HK"/>
              </a:rPr>
              <a:t>a</a:t>
            </a:r>
            <a:r>
              <a:rPr sz="1600" b="1" spc="6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25" dirty="0">
                <a:solidFill>
                  <a:srgbClr val="00AEEF"/>
                </a:solidFill>
                <a:latin typeface="Noto Sans CJK HK"/>
                <a:cs typeface="Noto Sans CJK HK"/>
              </a:rPr>
              <a:t>space</a:t>
            </a:r>
            <a:r>
              <a:rPr sz="1600" b="1" spc="6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between:</a:t>
            </a:r>
            <a:endParaRPr sz="1600">
              <a:latin typeface="Noto Sans CJK HK"/>
              <a:cs typeface="Noto Sans CJK HK"/>
            </a:endParaRPr>
          </a:p>
          <a:p>
            <a:pPr marL="363220" indent="-210185">
              <a:lnSpc>
                <a:spcPct val="100000"/>
              </a:lnSpc>
              <a:spcBef>
                <a:spcPts val="780"/>
              </a:spcBef>
              <a:buAutoNum type="arabicPeriod"/>
              <a:tabLst>
                <a:tab pos="363220" algn="l"/>
              </a:tabLst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an</a:t>
            </a:r>
            <a:r>
              <a:rPr sz="14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40" dirty="0">
                <a:solidFill>
                  <a:srgbClr val="231F20"/>
                </a:solidFill>
                <a:latin typeface="Noto Sans CJK HK"/>
                <a:cs typeface="Noto Sans CJK HK"/>
              </a:rPr>
              <a:t>adjective</a:t>
            </a:r>
            <a:r>
              <a:rPr sz="14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and</a:t>
            </a:r>
            <a:r>
              <a:rPr sz="14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</a:t>
            </a:r>
            <a:r>
              <a:rPr sz="14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noun</a:t>
            </a:r>
            <a:endParaRPr sz="1400">
              <a:latin typeface="Noto Sans CJK HK"/>
              <a:cs typeface="Noto Sans CJK HK"/>
            </a:endParaRPr>
          </a:p>
          <a:p>
            <a:pPr marL="242570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예쁜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강아지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[ye-ppeun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gang-a-ji]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pretty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puppy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000">
              <a:latin typeface="UKIJ CJK"/>
              <a:cs typeface="UKIJ CJK"/>
            </a:endParaRPr>
          </a:p>
          <a:p>
            <a:pPr marL="363220" indent="-21018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63220" algn="l"/>
              </a:tabLst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an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adverb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and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verb</a:t>
            </a:r>
            <a:endParaRPr sz="1400">
              <a:latin typeface="Noto Sans CJK HK"/>
              <a:cs typeface="Noto Sans CJK HK"/>
            </a:endParaRPr>
          </a:p>
          <a:p>
            <a:pPr marL="242570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조용히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걷다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jo-yong-hi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geot-da]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walk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quietly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000">
              <a:latin typeface="UKIJ CJK"/>
              <a:cs typeface="UKIJ CJK"/>
            </a:endParaRPr>
          </a:p>
          <a:p>
            <a:pPr marL="363220" indent="-210185">
              <a:lnSpc>
                <a:spcPct val="100000"/>
              </a:lnSpc>
              <a:buAutoNum type="arabicPeriod" startAt="3"/>
              <a:tabLst>
                <a:tab pos="363220" algn="l"/>
              </a:tabLst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</a:t>
            </a:r>
            <a:r>
              <a:rPr sz="1400" b="1" spc="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noun</a:t>
            </a:r>
            <a:r>
              <a:rPr sz="1400" b="1" spc="70" dirty="0">
                <a:solidFill>
                  <a:srgbClr val="231F20"/>
                </a:solidFill>
                <a:latin typeface="Noto Sans CJK HK"/>
                <a:cs typeface="Noto Sans CJK HK"/>
              </a:rPr>
              <a:t> (+ </a:t>
            </a:r>
            <a:r>
              <a:rPr sz="1400" b="1" spc="-50" dirty="0">
                <a:solidFill>
                  <a:srgbClr val="231F20"/>
                </a:solidFill>
                <a:latin typeface="Noto Sans CJK HK"/>
                <a:cs typeface="Noto Sans CJK HK"/>
              </a:rPr>
              <a:t>marker)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and</a:t>
            </a:r>
            <a:r>
              <a:rPr sz="1400" b="1" spc="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</a:t>
            </a:r>
            <a:r>
              <a:rPr sz="1400" b="1" spc="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verb</a:t>
            </a:r>
            <a:endParaRPr sz="1400">
              <a:latin typeface="Noto Sans CJK HK"/>
              <a:cs typeface="Noto Sans CJK HK"/>
            </a:endParaRPr>
          </a:p>
          <a:p>
            <a:pPr marL="242570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이거(를)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샀어요.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[i-geo(-reul)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sa-sseo-yo.]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bought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this.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000">
              <a:latin typeface="UKIJ CJK"/>
              <a:cs typeface="UKIJ CJK"/>
            </a:endParaRPr>
          </a:p>
          <a:p>
            <a:pPr marL="363220" indent="-210185">
              <a:lnSpc>
                <a:spcPct val="100000"/>
              </a:lnSpc>
              <a:buAutoNum type="arabicPeriod" startAt="4"/>
              <a:tabLst>
                <a:tab pos="363220" algn="l"/>
              </a:tabLst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</a:t>
            </a:r>
            <a:r>
              <a:rPr sz="14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noun</a:t>
            </a:r>
            <a:r>
              <a:rPr sz="1400" b="1" spc="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and</a:t>
            </a:r>
            <a:r>
              <a:rPr sz="1400" b="1" spc="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another</a:t>
            </a:r>
            <a:r>
              <a:rPr sz="1400" b="1" spc="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noun</a:t>
            </a:r>
            <a:endParaRPr sz="1400">
              <a:latin typeface="Noto Sans CJK HK"/>
              <a:cs typeface="Noto Sans CJK HK"/>
            </a:endParaRPr>
          </a:p>
          <a:p>
            <a:pPr marL="242570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한국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여행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[han-guk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yeo-haeng]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trip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Korea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000">
              <a:latin typeface="UKIJ CJK"/>
              <a:cs typeface="UKIJ CJK"/>
            </a:endParaRPr>
          </a:p>
          <a:p>
            <a:pPr marL="363220" indent="-210185">
              <a:lnSpc>
                <a:spcPct val="100000"/>
              </a:lnSpc>
              <a:buAutoNum type="arabicPeriod" startAt="5"/>
              <a:tabLst>
                <a:tab pos="363220" algn="l"/>
              </a:tabLst>
            </a:pP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before</a:t>
            </a:r>
            <a:r>
              <a:rPr sz="14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</a:t>
            </a:r>
            <a:r>
              <a:rPr sz="14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noun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2620"/>
              </a:spcBef>
            </a:pPr>
            <a:r>
              <a:rPr sz="1600" b="1" spc="-30" dirty="0">
                <a:solidFill>
                  <a:srgbClr val="00AEEF"/>
                </a:solidFill>
                <a:latin typeface="Noto Sans CJK HK"/>
                <a:cs typeface="Noto Sans CJK HK"/>
              </a:rPr>
              <a:t>There</a:t>
            </a:r>
            <a:r>
              <a:rPr sz="1600" b="1" spc="7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00AEEF"/>
                </a:solidFill>
                <a:latin typeface="Noto Sans CJK HK"/>
                <a:cs typeface="Noto Sans CJK HK"/>
              </a:rPr>
              <a:t>is</a:t>
            </a:r>
            <a:r>
              <a:rPr sz="1600" b="1" spc="7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00AEEF"/>
                </a:solidFill>
                <a:latin typeface="Noto Sans CJK HK"/>
                <a:cs typeface="Noto Sans CJK HK"/>
              </a:rPr>
              <a:t>no</a:t>
            </a:r>
            <a:r>
              <a:rPr sz="1600" b="1" spc="7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25" dirty="0">
                <a:solidFill>
                  <a:srgbClr val="00AEEF"/>
                </a:solidFill>
                <a:latin typeface="Noto Sans CJK HK"/>
                <a:cs typeface="Noto Sans CJK HK"/>
              </a:rPr>
              <a:t>space</a:t>
            </a:r>
            <a:r>
              <a:rPr sz="1600" b="1" spc="7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between:</a:t>
            </a:r>
            <a:endParaRPr sz="1600">
              <a:latin typeface="Noto Sans CJK HK"/>
              <a:cs typeface="Noto Sans CJK HK"/>
            </a:endParaRPr>
          </a:p>
          <a:p>
            <a:pPr marL="363220" lvl="1" indent="-210185">
              <a:lnSpc>
                <a:spcPct val="100000"/>
              </a:lnSpc>
              <a:spcBef>
                <a:spcPts val="780"/>
              </a:spcBef>
              <a:buAutoNum type="arabicPeriod"/>
              <a:tabLst>
                <a:tab pos="363220" algn="l"/>
              </a:tabLst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</a:t>
            </a:r>
            <a:r>
              <a:rPr sz="1400" b="1" spc="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noun/pronoun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and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</a:t>
            </a:r>
            <a:r>
              <a:rPr sz="1400" b="1" spc="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marker</a:t>
            </a:r>
            <a:endParaRPr sz="1400">
              <a:latin typeface="Noto Sans CJK HK"/>
              <a:cs typeface="Noto Sans CJK HK"/>
            </a:endParaRPr>
          </a:p>
          <a:p>
            <a:pPr marL="242570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저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는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저는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jeo-neun]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subject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marker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000">
              <a:latin typeface="UKIJ CJK"/>
              <a:cs typeface="UKIJ CJK"/>
            </a:endParaRPr>
          </a:p>
          <a:p>
            <a:pPr marL="363220" lvl="1" indent="-21018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63220" algn="l"/>
              </a:tabLst>
            </a:pP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nouns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in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proper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name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(if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they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choose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their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name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to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be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in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that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format)</a:t>
            </a:r>
            <a:endParaRPr sz="1400">
              <a:latin typeface="Noto Sans CJK HK"/>
              <a:cs typeface="Noto Sans CJK HK"/>
            </a:endParaRPr>
          </a:p>
          <a:p>
            <a:pPr marL="242570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1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한국관광공사</a:t>
            </a:r>
            <a:r>
              <a:rPr sz="1000" spc="1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[han-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guk-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gwan-gwang-gong-sa]</a:t>
            </a:r>
            <a:r>
              <a:rPr sz="1000" spc="1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</a:t>
            </a:r>
            <a:r>
              <a:rPr sz="1000" spc="1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Tourism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Organization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7903" y="1270482"/>
            <a:ext cx="3844290" cy="271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 indent="-14224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“It’s</a:t>
            </a:r>
            <a:r>
              <a:rPr sz="1000" spc="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good.”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  <a:buClr>
                <a:srgbClr val="231F20"/>
              </a:buClr>
              <a:buFont typeface="UKIJ CJK"/>
              <a:buAutoNum type="arabicPeriod" startAt="3"/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(You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refer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“cool”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“good”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“recommendable”.)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영화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진짜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괜찮아요.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movie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really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good.</a:t>
            </a:r>
            <a:endParaRPr sz="1000">
              <a:latin typeface="UKIJ CJK"/>
              <a:cs typeface="UKIJ CJK"/>
            </a:endParaRPr>
          </a:p>
          <a:p>
            <a:pPr marL="12700" marR="2329180" indent="142240">
              <a:lnSpc>
                <a:spcPct val="333300"/>
              </a:lnSpc>
              <a:spcBef>
                <a:spcPts val="5"/>
              </a:spcBef>
              <a:buAutoNum type="arabicPeriod" startAt="4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“I’m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cool.”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“No,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UKIJ CJK"/>
                <a:cs typeface="UKIJ CJK"/>
              </a:rPr>
              <a:t>thanks.”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(Your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friend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offers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drink,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politely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refuse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it.)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괜찮아요.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thanks.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good.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24345" cy="36106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Exceptions:</a:t>
            </a:r>
            <a:endParaRPr sz="1600">
              <a:latin typeface="Noto Sans CJK HK"/>
              <a:cs typeface="Noto Sans CJK HK"/>
            </a:endParaRPr>
          </a:p>
          <a:p>
            <a:pPr marL="180340" marR="5080" indent="210185">
              <a:lnSpc>
                <a:spcPts val="2500"/>
              </a:lnSpc>
              <a:spcBef>
                <a:spcPts val="180"/>
              </a:spcBef>
              <a:buAutoNum type="arabicPeriod"/>
              <a:tabLst>
                <a:tab pos="390525" algn="l"/>
              </a:tabLst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Words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that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have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formed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fixed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40" dirty="0">
                <a:solidFill>
                  <a:srgbClr val="231F20"/>
                </a:solidFill>
                <a:latin typeface="Noto Sans CJK HK"/>
                <a:cs typeface="Noto Sans CJK HK"/>
              </a:rPr>
              <a:t>expressions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can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be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45" dirty="0">
                <a:solidFill>
                  <a:srgbClr val="231F20"/>
                </a:solidFill>
                <a:latin typeface="Noto Sans CJK HK"/>
                <a:cs typeface="Noto Sans CJK HK"/>
              </a:rPr>
              <a:t>written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together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without space.</a:t>
            </a:r>
            <a:endParaRPr sz="1400">
              <a:latin typeface="Noto Sans CJK HK"/>
              <a:cs typeface="Noto Sans CJK HK"/>
            </a:endParaRPr>
          </a:p>
          <a:p>
            <a:pPr marL="365760" lvl="1" indent="-96520">
              <a:lnSpc>
                <a:spcPct val="100000"/>
              </a:lnSpc>
              <a:spcBef>
                <a:spcPts val="500"/>
              </a:spcBef>
              <a:buChar char="-"/>
              <a:tabLst>
                <a:tab pos="36576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이것</a:t>
            </a:r>
            <a:endParaRPr sz="1000">
              <a:latin typeface="UKIJ CJK"/>
              <a:cs typeface="UKIJ CJK"/>
            </a:endParaRPr>
          </a:p>
          <a:p>
            <a:pPr marL="365760" lvl="1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36576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여자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친구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여자친구</a:t>
            </a:r>
            <a:endParaRPr sz="1000">
              <a:latin typeface="UKIJ CJK"/>
              <a:cs typeface="UKIJ CJK"/>
            </a:endParaRPr>
          </a:p>
          <a:p>
            <a:pPr marL="35877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(This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commonly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found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sino-Korean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words.)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000">
              <a:latin typeface="UKIJ CJK"/>
              <a:cs typeface="UKIJ CJK"/>
            </a:endParaRPr>
          </a:p>
          <a:p>
            <a:pPr marL="391795" indent="-211454">
              <a:lnSpc>
                <a:spcPct val="100000"/>
              </a:lnSpc>
              <a:buAutoNum type="arabicPeriod" startAt="2"/>
              <a:tabLst>
                <a:tab pos="391795" algn="l"/>
              </a:tabLst>
            </a:pPr>
            <a:r>
              <a:rPr sz="1400" b="1" dirty="0">
                <a:solidFill>
                  <a:srgbClr val="231F20"/>
                </a:solidFill>
                <a:latin typeface="Noto Sans Mono CJK HK"/>
                <a:cs typeface="Noto Sans Mono CJK HK"/>
              </a:rPr>
              <a:t>“Noun</a:t>
            </a:r>
            <a:r>
              <a:rPr sz="1400" b="1" spc="-160" dirty="0">
                <a:solidFill>
                  <a:srgbClr val="231F20"/>
                </a:solidFill>
                <a:latin typeface="Noto Sans Mono CJK HK"/>
                <a:cs typeface="Noto Sans Mono CJK HK"/>
              </a:rPr>
              <a:t> </a:t>
            </a:r>
            <a:r>
              <a:rPr sz="1400" b="1" spc="300" dirty="0">
                <a:solidFill>
                  <a:srgbClr val="231F20"/>
                </a:solidFill>
                <a:latin typeface="Noto Sans Mono CJK HK"/>
                <a:cs typeface="Noto Sans Mono CJK HK"/>
              </a:rPr>
              <a:t>+</a:t>
            </a:r>
            <a:r>
              <a:rPr sz="1400" b="1" spc="-155" dirty="0">
                <a:solidFill>
                  <a:srgbClr val="231F20"/>
                </a:solidFill>
                <a:latin typeface="Noto Sans Mono CJK HK"/>
                <a:cs typeface="Noto Sans Mono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Mono CJK HK"/>
                <a:cs typeface="Noto Sans Mono CJK HK"/>
              </a:rPr>
              <a:t>하다”</a:t>
            </a:r>
            <a:endParaRPr sz="1400">
              <a:latin typeface="Noto Sans Mono CJK HK"/>
              <a:cs typeface="Noto Sans Mono CJK HK"/>
            </a:endParaRPr>
          </a:p>
          <a:p>
            <a:pPr marL="365760" lvl="1" indent="-96520">
              <a:lnSpc>
                <a:spcPct val="100000"/>
              </a:lnSpc>
              <a:spcBef>
                <a:spcPts val="720"/>
              </a:spcBef>
              <a:buChar char="-"/>
              <a:tabLst>
                <a:tab pos="36576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공부(를)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공부하다</a:t>
            </a:r>
            <a:endParaRPr sz="1000">
              <a:latin typeface="UKIJ CJK"/>
              <a:cs typeface="UKIJ CJK"/>
            </a:endParaRPr>
          </a:p>
          <a:p>
            <a:pPr marL="365760" lvl="1" indent="-96520">
              <a:lnSpc>
                <a:spcPct val="100000"/>
              </a:lnSpc>
              <a:spcBef>
                <a:spcPts val="800"/>
              </a:spcBef>
              <a:buChar char="-"/>
              <a:tabLst>
                <a:tab pos="36576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운동(을)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운동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운동하다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20534" cy="17481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17</a:t>
            </a: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ct val="166700"/>
              </a:lnSpc>
              <a:spcBef>
                <a:spcPts val="153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previous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looked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spacing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rules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addition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“exceptions”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spacing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in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Korean,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which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were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cases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which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two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different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(or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more)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were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written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together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without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space,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are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also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times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certain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put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together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make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new,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shorter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form.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take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word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contractions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through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number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lessons,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first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part.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7349" y="2437765"/>
            <a:ext cx="4624070" cy="6614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solidFill>
                  <a:srgbClr val="EC008C"/>
                </a:solidFill>
                <a:latin typeface="Noto Sans CJK HK"/>
                <a:cs typeface="Noto Sans CJK HK"/>
              </a:rPr>
              <a:t>Topic</a:t>
            </a:r>
            <a:r>
              <a:rPr sz="1600" b="1" spc="3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50" dirty="0">
                <a:solidFill>
                  <a:srgbClr val="EC008C"/>
                </a:solidFill>
                <a:latin typeface="Noto Sans CJK HK"/>
                <a:cs typeface="Noto Sans CJK HK"/>
              </a:rPr>
              <a:t>marker</a:t>
            </a:r>
            <a:r>
              <a:rPr sz="1600" b="1" spc="3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Noto Sans CJK HK"/>
                <a:cs typeface="Noto Sans CJK HK"/>
              </a:rPr>
              <a:t>contractions</a:t>
            </a:r>
            <a:endParaRPr sz="16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2680"/>
              </a:spcBef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저는</a:t>
            </a:r>
            <a:r>
              <a:rPr sz="1400" b="1" spc="1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[</a:t>
            </a:r>
            <a:r>
              <a:rPr sz="1400" b="1" spc="-1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jeo-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neun]</a:t>
            </a:r>
            <a:r>
              <a:rPr sz="1400" b="1" spc="1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---</a:t>
            </a:r>
            <a:r>
              <a:rPr sz="1400" b="1" spc="130" dirty="0">
                <a:solidFill>
                  <a:srgbClr val="231F20"/>
                </a:solidFill>
                <a:latin typeface="Noto Sans CJK HK"/>
                <a:cs typeface="Noto Sans CJK HK"/>
              </a:rPr>
              <a:t>&gt;</a:t>
            </a:r>
            <a:r>
              <a:rPr sz="1400" b="1" spc="1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전</a:t>
            </a:r>
            <a:r>
              <a:rPr sz="1400" b="1" spc="1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[</a:t>
            </a:r>
            <a:r>
              <a:rPr sz="1400" b="1" spc="-1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jeon]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4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저는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괜찮아요.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jeo-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neun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gwaen-cha-na-yo.]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alright.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전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괜찮아요.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jeon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gwaen-cha-na-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2.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나는</a:t>
            </a:r>
            <a:r>
              <a:rPr sz="1400" b="1" spc="1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[na-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neun]</a:t>
            </a:r>
            <a:r>
              <a:rPr sz="1400" b="1" spc="1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---</a:t>
            </a:r>
            <a:r>
              <a:rPr sz="1400" b="1" spc="130" dirty="0">
                <a:solidFill>
                  <a:srgbClr val="231F20"/>
                </a:solidFill>
                <a:latin typeface="Noto Sans CJK HK"/>
                <a:cs typeface="Noto Sans CJK HK"/>
              </a:rPr>
              <a:t>&gt;</a:t>
            </a:r>
            <a:r>
              <a:rPr sz="1400" b="1" spc="1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난</a:t>
            </a:r>
            <a:r>
              <a:rPr sz="1400" b="1" spc="1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[nan]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4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나는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여기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있을게.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[na-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neun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yeo-gi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i-sseul-ge.]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I’ll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stay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here.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난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여기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있을게.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[nan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yeo-gi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i-sseul-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ge.]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3.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이것은</a:t>
            </a:r>
            <a:r>
              <a:rPr sz="1400" b="1" spc="1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[i-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geo-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seun]</a:t>
            </a:r>
            <a:r>
              <a:rPr sz="1400" b="1" spc="1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---</a:t>
            </a:r>
            <a:r>
              <a:rPr sz="1400" b="1" spc="130" dirty="0">
                <a:solidFill>
                  <a:srgbClr val="231F20"/>
                </a:solidFill>
                <a:latin typeface="Noto Sans CJK HK"/>
                <a:cs typeface="Noto Sans CJK HK"/>
              </a:rPr>
              <a:t>&gt;</a:t>
            </a:r>
            <a:r>
              <a:rPr sz="1400" b="1" spc="1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이거는</a:t>
            </a:r>
            <a:r>
              <a:rPr sz="1400" b="1" spc="1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[i-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geo-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neun]</a:t>
            </a:r>
            <a:r>
              <a:rPr sz="1400" b="1" spc="1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---</a:t>
            </a:r>
            <a:r>
              <a:rPr sz="1400" b="1" spc="130" dirty="0">
                <a:solidFill>
                  <a:srgbClr val="231F20"/>
                </a:solidFill>
                <a:latin typeface="Noto Sans CJK HK"/>
                <a:cs typeface="Noto Sans CJK HK"/>
              </a:rPr>
              <a:t>&gt;</a:t>
            </a:r>
            <a:r>
              <a:rPr sz="1400" b="1" spc="1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이건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4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2700" marR="13131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이것은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뭐예요?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[i-geo-seun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mwo-ye-yo?]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this?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이건</a:t>
            </a:r>
            <a:r>
              <a:rPr sz="1000" spc="1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뭐예요?</a:t>
            </a:r>
            <a:r>
              <a:rPr sz="1000" spc="1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[i-geon</a:t>
            </a:r>
            <a:r>
              <a:rPr sz="1000" spc="1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mwo-ye-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4.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서울에는</a:t>
            </a:r>
            <a:r>
              <a:rPr sz="1400" b="1" spc="1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[seo-u-</a:t>
            </a:r>
            <a:r>
              <a:rPr sz="14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re-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neun]</a:t>
            </a:r>
            <a:r>
              <a:rPr sz="1400" b="1" spc="1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---</a:t>
            </a:r>
            <a:r>
              <a:rPr sz="1400" b="1" spc="130" dirty="0">
                <a:solidFill>
                  <a:srgbClr val="231F20"/>
                </a:solidFill>
                <a:latin typeface="Noto Sans CJK HK"/>
                <a:cs typeface="Noto Sans CJK HK"/>
              </a:rPr>
              <a:t>&gt;</a:t>
            </a:r>
            <a:r>
              <a:rPr sz="1400" b="1" spc="1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서울엔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[seo-u-ren]</a:t>
            </a:r>
            <a:endParaRPr sz="1400">
              <a:latin typeface="Noto Sans CJK HK"/>
              <a:cs typeface="Noto Sans CJK H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17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270482"/>
            <a:ext cx="5276850" cy="252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2700" marR="38544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서울에는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왜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왔어요?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[seo-u-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neun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wae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wa-sseo-yo?]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brings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Seoul?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서울엔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왜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왔어요?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[seo-u-ren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wae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5.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어제는</a:t>
            </a:r>
            <a:r>
              <a:rPr sz="1400" b="1" spc="1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[eo-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je-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neun]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--</a:t>
            </a:r>
            <a:r>
              <a:rPr sz="1400" b="1" spc="140" dirty="0">
                <a:solidFill>
                  <a:srgbClr val="231F20"/>
                </a:solidFill>
                <a:latin typeface="Noto Sans CJK HK"/>
                <a:cs typeface="Noto Sans CJK HK"/>
              </a:rPr>
              <a:t>&gt;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어젠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[eo-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jen]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4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2700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어제는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왜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왔어요?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[eo-je-neun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wae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wa-sseo-yo?]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Why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didn’t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come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yesterday?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어젠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왜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왔어요?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[eo-jen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wae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77684" cy="89725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18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800">
              <a:latin typeface="Trebuchet MS"/>
              <a:cs typeface="Trebuchet MS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1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2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29,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introduced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1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285" dirty="0">
                <a:solidFill>
                  <a:srgbClr val="231F20"/>
                </a:solidFill>
                <a:latin typeface="Noto Sans CJK HK"/>
                <a:cs typeface="Noto Sans CJK HK"/>
              </a:rPr>
              <a:t>“more”</a:t>
            </a:r>
            <a:r>
              <a:rPr sz="1400" b="1" spc="1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더</a:t>
            </a:r>
            <a:r>
              <a:rPr sz="1600" b="1" spc="204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[deo]</a:t>
            </a:r>
            <a:r>
              <a:rPr sz="1000" spc="229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=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more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10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Examples:</a:t>
            </a:r>
            <a:endParaRPr sz="1600">
              <a:latin typeface="Noto Sans CJK HK"/>
              <a:cs typeface="Noto Sans CJK HK"/>
            </a:endParaRPr>
          </a:p>
          <a:p>
            <a:pPr marL="295275" indent="-14224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조금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더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jo-geum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deo]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little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더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많이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ma-ni]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더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주세요.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ju-se-yo.]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Give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more.</a:t>
            </a: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더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먹고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싶어요.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meok-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si-peo-yo.]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eat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more.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“the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best”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“the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most”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Most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70" dirty="0">
                <a:solidFill>
                  <a:srgbClr val="231F20"/>
                </a:solidFill>
                <a:latin typeface="Noto Sans CJK HK"/>
                <a:cs typeface="Noto Sans CJK HK"/>
              </a:rPr>
              <a:t>(+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40" dirty="0">
                <a:solidFill>
                  <a:srgbClr val="231F20"/>
                </a:solidFill>
                <a:latin typeface="Noto Sans CJK HK"/>
                <a:cs typeface="Noto Sans CJK HK"/>
              </a:rPr>
              <a:t>adjective/adverb)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 =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제일</a:t>
            </a:r>
            <a:r>
              <a:rPr sz="1600" b="1" spc="21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je-il]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가장</a:t>
            </a:r>
            <a:r>
              <a:rPr sz="1600" b="1" spc="-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[ga-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jang]</a:t>
            </a:r>
            <a:endParaRPr sz="1000">
              <a:latin typeface="UKIJ CJK"/>
              <a:cs typeface="UKIJ CJK"/>
            </a:endParaRPr>
          </a:p>
          <a:p>
            <a:pPr marL="153035" marR="5080">
              <a:lnSpc>
                <a:spcPct val="166700"/>
              </a:lnSpc>
              <a:spcBef>
                <a:spcPts val="18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English,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“most”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“best”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both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adverbs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nouns.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usage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looking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at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today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usage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only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adverb.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(When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“most”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works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be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introduced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lesson.)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000">
              <a:latin typeface="UKIJ CJK"/>
              <a:cs typeface="UKIJ CJK"/>
            </a:endParaRPr>
          </a:p>
          <a:p>
            <a:pPr marL="153035" marR="106680">
              <a:lnSpc>
                <a:spcPct val="166700"/>
              </a:lnSpc>
              <a:spcBef>
                <a:spcPts val="5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제일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가장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almost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same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thing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interchangeably.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제일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sino-Korean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while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가장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native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word.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50" dirty="0">
                <a:solidFill>
                  <a:srgbClr val="00AEEF"/>
                </a:solidFill>
                <a:latin typeface="Noto Sans CJK HK"/>
                <a:cs typeface="Noto Sans CJK HK"/>
              </a:rPr>
              <a:t>Example</a:t>
            </a:r>
            <a:r>
              <a:rPr sz="1600" b="1" spc="6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25" dirty="0">
                <a:solidFill>
                  <a:srgbClr val="00AEEF"/>
                </a:solidFill>
                <a:latin typeface="Noto Sans CJK HK"/>
                <a:cs typeface="Noto Sans CJK HK"/>
              </a:rPr>
              <a:t>#1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예쁘다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[ye-ppeu-da]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pretty</a:t>
            </a:r>
            <a:endParaRPr sz="1000">
              <a:latin typeface="UKIJ CJK"/>
              <a:cs typeface="UKIJ CJK"/>
            </a:endParaRPr>
          </a:p>
          <a:p>
            <a:pPr marL="153035" marR="2066289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제일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예뻐요.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je-il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ye-ppeo-yo.]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(subject)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prettiest/the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most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beautiful.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제일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예쁜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여자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je-il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ye-ppeun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yeo-ja]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prettiest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girl/the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most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beautiful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girl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제일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가장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제일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예뻐요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가장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예뻐요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제일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예쁜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여자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가장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예쁜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여자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**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제일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is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used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more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commonly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in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spoken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40" dirty="0">
                <a:solidFill>
                  <a:srgbClr val="231F20"/>
                </a:solidFill>
                <a:latin typeface="Noto Sans CJK HK"/>
                <a:cs typeface="Noto Sans CJK HK"/>
              </a:rPr>
              <a:t>Korean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than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가장.</a:t>
            </a:r>
            <a:endParaRPr sz="1400">
              <a:latin typeface="Noto Sans CJK HK"/>
              <a:cs typeface="Noto Sans CJK H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5899785" cy="60236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18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600" b="1" spc="-50" dirty="0">
                <a:solidFill>
                  <a:srgbClr val="00AEEF"/>
                </a:solidFill>
                <a:latin typeface="Noto Sans CJK HK"/>
                <a:cs typeface="Noto Sans CJK HK"/>
              </a:rPr>
              <a:t>Example</a:t>
            </a:r>
            <a:r>
              <a:rPr sz="1600" b="1" spc="6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25" dirty="0">
                <a:solidFill>
                  <a:srgbClr val="00AEEF"/>
                </a:solidFill>
                <a:latin typeface="Noto Sans CJK HK"/>
                <a:cs typeface="Noto Sans CJK HK"/>
              </a:rPr>
              <a:t>#2</a:t>
            </a:r>
            <a:endParaRPr sz="1600">
              <a:latin typeface="Noto Sans CJK HK"/>
              <a:cs typeface="Noto Sans CJK HK"/>
            </a:endParaRPr>
          </a:p>
          <a:p>
            <a:pPr marL="180340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좋다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jo-ta]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good</a:t>
            </a:r>
            <a:endParaRPr sz="1000">
              <a:latin typeface="UKIJ CJK"/>
              <a:cs typeface="UKIJ CJK"/>
            </a:endParaRPr>
          </a:p>
          <a:p>
            <a:pPr marL="180340" marR="193040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제일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좋아요.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je-il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jo-a-yo.]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(subject)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best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(most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good).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제일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좋은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je-il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jo-eun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geot]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best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(most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good)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thing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sz="1600" b="1" spc="-45" dirty="0">
                <a:solidFill>
                  <a:srgbClr val="00AEEF"/>
                </a:solidFill>
                <a:latin typeface="Noto Sans CJK HK"/>
                <a:cs typeface="Noto Sans CJK HK"/>
              </a:rPr>
              <a:t>Sample</a:t>
            </a:r>
            <a:r>
              <a:rPr sz="1600" b="1" spc="4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phrases</a:t>
            </a:r>
            <a:endParaRPr sz="1600">
              <a:latin typeface="Noto Sans CJK HK"/>
              <a:cs typeface="Noto Sans CJK HK"/>
            </a:endParaRPr>
          </a:p>
          <a:p>
            <a:pPr marL="322580" indent="-14224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32258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이게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제일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좋아요.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[i-ge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je-il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jo-a-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best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(one).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322580" indent="-142240">
              <a:lnSpc>
                <a:spcPct val="100000"/>
              </a:lnSpc>
              <a:buAutoNum type="arabicPeriod" startAt="2"/>
              <a:tabLst>
                <a:tab pos="32258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제일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가까운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역이</a:t>
            </a:r>
            <a:r>
              <a:rPr sz="1000" spc="1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어디에요?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je-il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ga-kka-un</a:t>
            </a:r>
            <a:r>
              <a:rPr sz="1000" spc="1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yeo-gi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eo-di-e-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Where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closest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station?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322580" indent="-14224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32258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어떤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색깔이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가장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좋아요?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[eo-tteon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UKIJ CJK"/>
                <a:cs typeface="UKIJ CJK"/>
              </a:rPr>
              <a:t>saek-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kka-ri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ga-jang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jo-a-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Which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color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best?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Which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color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your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favorite?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322580" indent="-142240">
              <a:lnSpc>
                <a:spcPct val="100000"/>
              </a:lnSpc>
              <a:buAutoNum type="arabicPeriod" startAt="4"/>
              <a:tabLst>
                <a:tab pos="32258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제일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먼저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온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사람이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누구예요?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je-il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meon-je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sa-ra-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mi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nu-gu-ye-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person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came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here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first?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322580" indent="-142240">
              <a:lnSpc>
                <a:spcPct val="100000"/>
              </a:lnSpc>
              <a:buAutoNum type="arabicPeriod" startAt="5"/>
              <a:tabLst>
                <a:tab pos="32258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요즘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가장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인기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있는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가수는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누구예요?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[yo-jeum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ga-jang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in-gi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UKIJ CJK"/>
                <a:cs typeface="UKIJ CJK"/>
              </a:rPr>
              <a:t>it-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neun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ga-su-neun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nu-gu-ye-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days,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most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popular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singer?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44665" cy="88601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19</a:t>
            </a: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ct val="166700"/>
              </a:lnSpc>
              <a:spcBef>
                <a:spcPts val="153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looked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“more”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“most”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our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previous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lessons.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take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“less”.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덜</a:t>
            </a:r>
            <a:r>
              <a:rPr sz="1600" b="1" spc="-445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[deol]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less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0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While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English,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“less”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well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adverb/adjective,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only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adverb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(modifying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only).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Examples:</a:t>
            </a:r>
            <a:endParaRPr sz="1600">
              <a:latin typeface="Noto Sans CJK HK"/>
              <a:cs typeface="Noto Sans CJK HK"/>
            </a:endParaRPr>
          </a:p>
          <a:p>
            <a:pPr marL="295275" indent="-14224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먹다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[deol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meok-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eat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(something)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less</a:t>
            </a: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쓰다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[deol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sseu-da]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(something)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less</a:t>
            </a: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춥다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[deol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chup-da]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cold</a:t>
            </a: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비싸다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[deol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bi-ssa-da]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expensive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  <a:buClr>
                <a:srgbClr val="231F20"/>
              </a:buClr>
              <a:buFont typeface="UKIJ CJK"/>
              <a:buAutoNum type="arabicPeriod"/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45" dirty="0">
                <a:solidFill>
                  <a:srgbClr val="00AEEF"/>
                </a:solidFill>
                <a:latin typeface="Noto Sans CJK HK"/>
                <a:cs typeface="Noto Sans CJK HK"/>
              </a:rPr>
              <a:t>Sample</a:t>
            </a:r>
            <a:r>
              <a:rPr sz="1600" b="1" spc="4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phrases:</a:t>
            </a:r>
            <a:endParaRPr sz="1600">
              <a:latin typeface="Noto Sans CJK HK"/>
              <a:cs typeface="Noto Sans CJK HK"/>
            </a:endParaRPr>
          </a:p>
          <a:p>
            <a:pPr marL="295275" lvl="1" indent="-14224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어제보다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추워요.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[eo-je-bo-da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deol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chu-wo-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cold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yesterday.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295275" lvl="1" indent="-142240">
              <a:lnSpc>
                <a:spcPct val="100000"/>
              </a:lnSpc>
              <a:buAutoNum type="arabicPeriod" startAt="2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비싼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없어요?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[deol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bi-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ssan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geot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eop-seo-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expensive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one?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295275" lvl="1" indent="-14224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물은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더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마시고,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술은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마셔야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[mu-reun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ma-si-go,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su-reun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deol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ma-syeo-ya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should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drink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water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alcohol.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덜</a:t>
            </a:r>
            <a:r>
              <a:rPr sz="1600" b="1" spc="-4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-1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also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220" dirty="0">
                <a:solidFill>
                  <a:srgbClr val="231F20"/>
                </a:solidFill>
                <a:latin typeface="Noto Sans CJK HK"/>
                <a:cs typeface="Noto Sans CJK HK"/>
              </a:rPr>
              <a:t>“not</a:t>
            </a:r>
            <a:r>
              <a:rPr sz="1400" b="1" spc="1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45" dirty="0">
                <a:solidFill>
                  <a:srgbClr val="231F20"/>
                </a:solidFill>
                <a:latin typeface="Noto Sans CJK HK"/>
                <a:cs typeface="Noto Sans CJK HK"/>
              </a:rPr>
              <a:t>completely</a:t>
            </a:r>
            <a:r>
              <a:rPr sz="1400" b="1" spc="114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yet”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.</a:t>
            </a:r>
            <a:endParaRPr sz="1000">
              <a:latin typeface="UKIJ CJK"/>
              <a:cs typeface="UKIJ CJK"/>
            </a:endParaRPr>
          </a:p>
          <a:p>
            <a:pPr marL="153035" marR="49530">
              <a:lnSpc>
                <a:spcPts val="2000"/>
              </a:lnSpc>
              <a:spcBef>
                <a:spcPts val="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basically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“less”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also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“not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fully”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“not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completely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yet”.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naturally,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opposite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word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다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[da],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which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“all”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“completely”.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A: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그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맥주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다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마셨어요?</a:t>
            </a:r>
            <a:endParaRPr sz="1000">
              <a:latin typeface="UKIJ CJK"/>
              <a:cs typeface="UKIJ CJK"/>
            </a:endParaRPr>
          </a:p>
          <a:p>
            <a:pPr marL="28702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[geu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UKIJ CJK"/>
                <a:cs typeface="UKIJ CJK"/>
              </a:rPr>
              <a:t>maek-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ma-syeo-sseo-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19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270482"/>
            <a:ext cx="3465829" cy="576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drink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all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beer?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B: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아니요.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다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마셨어요.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마셨어요.</a:t>
            </a:r>
            <a:endParaRPr sz="1000">
              <a:latin typeface="UKIJ CJK"/>
              <a:cs typeface="UKIJ CJK"/>
            </a:endParaRPr>
          </a:p>
          <a:p>
            <a:pPr marL="146685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[a-ni-yo.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ma-syeo-sseo-yo.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deol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ma-syeo-sseo-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didn’t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drink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all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haven’t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finished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yet.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2.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A: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다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왔어요?</a:t>
            </a:r>
            <a:endParaRPr sz="1000">
              <a:latin typeface="UKIJ CJK"/>
              <a:cs typeface="UKIJ CJK"/>
            </a:endParaRPr>
          </a:p>
          <a:p>
            <a:pPr marL="146685" marR="229679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[da</a:t>
            </a:r>
            <a:r>
              <a:rPr sz="1000" spc="1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yet?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B: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왔어요.</a:t>
            </a:r>
            <a:endParaRPr sz="1000">
              <a:latin typeface="UKIJ CJK"/>
              <a:cs typeface="UKIJ CJK"/>
            </a:endParaRPr>
          </a:p>
          <a:p>
            <a:pPr marL="14668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[deol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wa-sse-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4668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yet.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3.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A: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책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돌려주세요.</a:t>
            </a:r>
            <a:endParaRPr sz="1000">
              <a:latin typeface="UKIJ CJK"/>
              <a:cs typeface="UKIJ CJK"/>
            </a:endParaRPr>
          </a:p>
          <a:p>
            <a:pPr marL="14668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chaek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dol-lyeo-ju-se-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4668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Give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my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book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back.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B: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아직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봤어요.</a:t>
            </a:r>
            <a:endParaRPr sz="1000">
              <a:latin typeface="UKIJ CJK"/>
              <a:cs typeface="UKIJ CJK"/>
            </a:endParaRPr>
          </a:p>
          <a:p>
            <a:pPr marL="146685" marR="188722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[a-jik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deol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bwa-sseo-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haven’t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finished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yet.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00850" cy="67500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20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rebuchet MS"/>
              <a:cs typeface="Trebuchet MS"/>
            </a:endParaRPr>
          </a:p>
          <a:p>
            <a:pPr marL="153035" marR="22860" algn="just">
              <a:lnSpc>
                <a:spcPts val="2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-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-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first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series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-135" dirty="0">
                <a:solidFill>
                  <a:srgbClr val="25408F"/>
                </a:solidFill>
                <a:latin typeface="Arial"/>
                <a:cs typeface="Arial"/>
              </a:rPr>
              <a:t>“Sentence</a:t>
            </a:r>
            <a:r>
              <a:rPr sz="1600" b="1" spc="2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30" dirty="0">
                <a:solidFill>
                  <a:srgbClr val="25408F"/>
                </a:solidFill>
                <a:latin typeface="Arial"/>
                <a:cs typeface="Arial"/>
              </a:rPr>
              <a:t>Building</a:t>
            </a:r>
            <a:r>
              <a:rPr sz="1600" b="1" spc="2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65" dirty="0">
                <a:solidFill>
                  <a:srgbClr val="25408F"/>
                </a:solidFill>
                <a:latin typeface="Arial"/>
                <a:cs typeface="Arial"/>
              </a:rPr>
              <a:t>Drill”</a:t>
            </a:r>
            <a:r>
              <a:rPr sz="1000" spc="-65" dirty="0">
                <a:solidFill>
                  <a:srgbClr val="231F20"/>
                </a:solidFill>
                <a:latin typeface="UKIJ CJK"/>
                <a:cs typeface="UKIJ CJK"/>
              </a:rPr>
              <a:t>.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Through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our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previous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lessons,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learned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understand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grammar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points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language.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series,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focusing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on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train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yourself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make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sentences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comfortably.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000">
              <a:latin typeface="UKIJ CJK"/>
              <a:cs typeface="UKIJ CJK"/>
            </a:endParaRPr>
          </a:p>
          <a:p>
            <a:pPr marL="153035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start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off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THREE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key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sentences,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practice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changing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parts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that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up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memorizing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same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three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sentences.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able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flexible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possible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make.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10" dirty="0">
                <a:solidFill>
                  <a:srgbClr val="EC008C"/>
                </a:solidFill>
                <a:latin typeface="Noto Sans CJK HK"/>
                <a:cs typeface="Noto Sans CJK HK"/>
              </a:rPr>
              <a:t>Key</a:t>
            </a:r>
            <a:r>
              <a:rPr sz="1600" b="1" spc="4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45" dirty="0">
                <a:solidFill>
                  <a:srgbClr val="EC008C"/>
                </a:solidFill>
                <a:latin typeface="Noto Sans CJK HK"/>
                <a:cs typeface="Noto Sans CJK HK"/>
              </a:rPr>
              <a:t>sentence</a:t>
            </a:r>
            <a:r>
              <a:rPr sz="1600" b="1" spc="4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25" dirty="0">
                <a:solidFill>
                  <a:srgbClr val="EC008C"/>
                </a:solidFill>
                <a:latin typeface="Noto Sans CJK HK"/>
                <a:cs typeface="Noto Sans CJK HK"/>
              </a:rPr>
              <a:t>#1.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80"/>
              </a:spcBef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오늘부터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한국어를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더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열심히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공부할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거예요.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[o-neun-bu-teo</a:t>
            </a:r>
            <a:r>
              <a:rPr sz="1000" spc="2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han-gu-geo-reul</a:t>
            </a:r>
            <a:r>
              <a:rPr sz="1000" spc="2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deo</a:t>
            </a:r>
            <a:r>
              <a:rPr sz="1000" spc="2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yeol-si-mi</a:t>
            </a:r>
            <a:r>
              <a:rPr sz="1000" spc="2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gong-bu-hal</a:t>
            </a:r>
            <a:r>
              <a:rPr sz="1000" spc="2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b="1" spc="125" dirty="0">
                <a:solidFill>
                  <a:srgbClr val="231F20"/>
                </a:solidFill>
                <a:latin typeface="Noto Sans CJK HK"/>
                <a:cs typeface="Noto Sans CJK HK"/>
              </a:rPr>
              <a:t>=</a:t>
            </a:r>
            <a:r>
              <a:rPr sz="10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From</a:t>
            </a:r>
            <a:r>
              <a:rPr sz="10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today,</a:t>
            </a:r>
            <a:r>
              <a:rPr sz="10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dirty="0">
                <a:solidFill>
                  <a:srgbClr val="231F20"/>
                </a:solidFill>
                <a:latin typeface="Noto Sans CJK HK"/>
                <a:cs typeface="Noto Sans CJK HK"/>
              </a:rPr>
              <a:t>I</a:t>
            </a:r>
            <a:r>
              <a:rPr sz="10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dirty="0">
                <a:solidFill>
                  <a:srgbClr val="231F20"/>
                </a:solidFill>
                <a:latin typeface="Noto Sans CJK HK"/>
                <a:cs typeface="Noto Sans CJK HK"/>
              </a:rPr>
              <a:t>am</a:t>
            </a:r>
            <a:r>
              <a:rPr sz="10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dirty="0">
                <a:solidFill>
                  <a:srgbClr val="231F20"/>
                </a:solidFill>
                <a:latin typeface="Noto Sans CJK HK"/>
                <a:cs typeface="Noto Sans CJK HK"/>
              </a:rPr>
              <a:t>going</a:t>
            </a:r>
            <a:r>
              <a:rPr sz="10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dirty="0">
                <a:solidFill>
                  <a:srgbClr val="231F20"/>
                </a:solidFill>
                <a:latin typeface="Noto Sans CJK HK"/>
                <a:cs typeface="Noto Sans CJK HK"/>
              </a:rPr>
              <a:t>to</a:t>
            </a:r>
            <a:r>
              <a:rPr sz="10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study</a:t>
            </a:r>
            <a:r>
              <a:rPr sz="10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Korean</a:t>
            </a:r>
            <a:r>
              <a:rPr sz="10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harder.</a:t>
            </a:r>
            <a:endParaRPr sz="10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10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</a:pPr>
            <a:r>
              <a:rPr sz="1600" b="1" spc="-10" dirty="0">
                <a:solidFill>
                  <a:srgbClr val="EC008C"/>
                </a:solidFill>
                <a:latin typeface="Noto Sans CJK HK"/>
                <a:cs typeface="Noto Sans CJK HK"/>
              </a:rPr>
              <a:t>Key</a:t>
            </a:r>
            <a:r>
              <a:rPr sz="1600" b="1" spc="4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45" dirty="0">
                <a:solidFill>
                  <a:srgbClr val="EC008C"/>
                </a:solidFill>
                <a:latin typeface="Noto Sans CJK HK"/>
                <a:cs typeface="Noto Sans CJK HK"/>
              </a:rPr>
              <a:t>sentence</a:t>
            </a:r>
            <a:r>
              <a:rPr sz="1600" b="1" spc="4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25" dirty="0">
                <a:solidFill>
                  <a:srgbClr val="EC008C"/>
                </a:solidFill>
                <a:latin typeface="Noto Sans CJK HK"/>
                <a:cs typeface="Noto Sans CJK HK"/>
              </a:rPr>
              <a:t>#2.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80"/>
              </a:spcBef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아마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내일부터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일요일까지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비가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내릴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거예요.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[a-ma</a:t>
            </a:r>
            <a:r>
              <a:rPr sz="1000" spc="2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nae-il-bu-teo</a:t>
            </a:r>
            <a:r>
              <a:rPr sz="1000" spc="2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i-ryo-il-kka-ji</a:t>
            </a:r>
            <a:r>
              <a:rPr sz="1000" spc="2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bi-ga</a:t>
            </a:r>
            <a:r>
              <a:rPr sz="1000" spc="2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nae-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ril</a:t>
            </a:r>
            <a:r>
              <a:rPr sz="1000" spc="2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b="1" spc="125" dirty="0">
                <a:solidFill>
                  <a:srgbClr val="231F20"/>
                </a:solidFill>
                <a:latin typeface="Noto Sans CJK HK"/>
                <a:cs typeface="Noto Sans CJK HK"/>
              </a:rPr>
              <a:t>=</a:t>
            </a:r>
            <a:r>
              <a:rPr sz="10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dirty="0">
                <a:solidFill>
                  <a:srgbClr val="231F20"/>
                </a:solidFill>
                <a:latin typeface="Noto Sans CJK HK"/>
                <a:cs typeface="Noto Sans CJK HK"/>
              </a:rPr>
              <a:t>It</a:t>
            </a:r>
            <a:r>
              <a:rPr sz="10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will</a:t>
            </a:r>
            <a:r>
              <a:rPr sz="10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probably</a:t>
            </a:r>
            <a:r>
              <a:rPr sz="10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rain</a:t>
            </a:r>
            <a:r>
              <a:rPr sz="10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dirty="0">
                <a:solidFill>
                  <a:srgbClr val="231F20"/>
                </a:solidFill>
                <a:latin typeface="Noto Sans CJK HK"/>
                <a:cs typeface="Noto Sans CJK HK"/>
              </a:rPr>
              <a:t>from</a:t>
            </a:r>
            <a:r>
              <a:rPr sz="10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tomorrow</a:t>
            </a:r>
            <a:r>
              <a:rPr sz="10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until</a:t>
            </a:r>
            <a:r>
              <a:rPr sz="10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Sunday.</a:t>
            </a:r>
            <a:endParaRPr sz="10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10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EC008C"/>
                </a:solidFill>
                <a:latin typeface="Noto Sans CJK HK"/>
                <a:cs typeface="Noto Sans CJK HK"/>
              </a:rPr>
              <a:t>Key</a:t>
            </a:r>
            <a:r>
              <a:rPr sz="1600" b="1" spc="4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45" dirty="0">
                <a:solidFill>
                  <a:srgbClr val="EC008C"/>
                </a:solidFill>
                <a:latin typeface="Noto Sans CJK HK"/>
                <a:cs typeface="Noto Sans CJK HK"/>
              </a:rPr>
              <a:t>sentence</a:t>
            </a:r>
            <a:r>
              <a:rPr sz="1600" b="1" spc="4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25" dirty="0">
                <a:solidFill>
                  <a:srgbClr val="EC008C"/>
                </a:solidFill>
                <a:latin typeface="Noto Sans CJK HK"/>
                <a:cs typeface="Noto Sans CJK HK"/>
              </a:rPr>
              <a:t>#3.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80"/>
              </a:spcBef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내일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시간이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있으면,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같이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커피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마실래요?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20"/>
              </a:spcBef>
            </a:pP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[nae-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il</a:t>
            </a:r>
            <a:r>
              <a:rPr sz="1000" spc="1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si-ga-ni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i-sseu-myeon,</a:t>
            </a:r>
            <a:r>
              <a:rPr sz="1000" spc="1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ga-chi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keo-pi</a:t>
            </a:r>
            <a:r>
              <a:rPr sz="1000" spc="1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ma-sil-lae-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b="1" spc="125" dirty="0">
                <a:solidFill>
                  <a:srgbClr val="231F20"/>
                </a:solidFill>
                <a:latin typeface="Noto Sans CJK HK"/>
                <a:cs typeface="Noto Sans CJK HK"/>
              </a:rPr>
              <a:t>=</a:t>
            </a:r>
            <a:r>
              <a:rPr sz="10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dirty="0">
                <a:solidFill>
                  <a:srgbClr val="231F20"/>
                </a:solidFill>
                <a:latin typeface="Noto Sans CJK HK"/>
                <a:cs typeface="Noto Sans CJK HK"/>
              </a:rPr>
              <a:t>If</a:t>
            </a:r>
            <a:r>
              <a:rPr sz="10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dirty="0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sz="10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have</a:t>
            </a:r>
            <a:r>
              <a:rPr sz="10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time</a:t>
            </a:r>
            <a:r>
              <a:rPr sz="10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40" dirty="0">
                <a:solidFill>
                  <a:srgbClr val="231F20"/>
                </a:solidFill>
                <a:latin typeface="Noto Sans CJK HK"/>
                <a:cs typeface="Noto Sans CJK HK"/>
              </a:rPr>
              <a:t>tomorrow,</a:t>
            </a:r>
            <a:r>
              <a:rPr sz="10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will</a:t>
            </a:r>
            <a:r>
              <a:rPr sz="10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dirty="0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sz="10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drink</a:t>
            </a:r>
            <a:r>
              <a:rPr sz="10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coffee</a:t>
            </a:r>
            <a:r>
              <a:rPr sz="10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together</a:t>
            </a:r>
            <a:r>
              <a:rPr sz="10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(with</a:t>
            </a:r>
            <a:r>
              <a:rPr sz="10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me)?</a:t>
            </a:r>
            <a:endParaRPr sz="1000">
              <a:latin typeface="Noto Sans CJK HK"/>
              <a:cs typeface="Noto Sans CJK H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7349" y="7629918"/>
            <a:ext cx="6717030" cy="166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50" dirty="0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----------------------------------------------------------------------------------------</a:t>
            </a:r>
            <a:r>
              <a:rPr sz="1600" b="1" dirty="0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b="1" spc="-150" dirty="0">
                <a:solidFill>
                  <a:srgbClr val="25408F"/>
                </a:solidFill>
                <a:latin typeface="Arial"/>
                <a:cs typeface="Arial"/>
              </a:rPr>
              <a:t>Expansion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55" dirty="0">
                <a:solidFill>
                  <a:srgbClr val="25408F"/>
                </a:solidFill>
                <a:latin typeface="Arial"/>
                <a:cs typeface="Arial"/>
              </a:rPr>
              <a:t>&amp;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95" dirty="0">
                <a:solidFill>
                  <a:srgbClr val="25408F"/>
                </a:solidFill>
                <a:latin typeface="Arial"/>
                <a:cs typeface="Arial"/>
              </a:rPr>
              <a:t>variation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00" dirty="0">
                <a:solidFill>
                  <a:srgbClr val="25408F"/>
                </a:solidFill>
                <a:latin typeface="Arial"/>
                <a:cs typeface="Arial"/>
              </a:rPr>
              <a:t>practice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70" dirty="0">
                <a:solidFill>
                  <a:srgbClr val="25408F"/>
                </a:solidFill>
                <a:latin typeface="Arial"/>
                <a:cs typeface="Arial"/>
              </a:rPr>
              <a:t>with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14" dirty="0">
                <a:solidFill>
                  <a:srgbClr val="25408F"/>
                </a:solidFill>
                <a:latin typeface="Arial"/>
                <a:cs typeface="Arial"/>
              </a:rPr>
              <a:t>key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30" dirty="0">
                <a:solidFill>
                  <a:srgbClr val="25408F"/>
                </a:solidFill>
                <a:latin typeface="Arial"/>
                <a:cs typeface="Arial"/>
              </a:rPr>
              <a:t>sentence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5408F"/>
                </a:solidFill>
                <a:latin typeface="Arial"/>
                <a:cs typeface="Arial"/>
              </a:rPr>
              <a:t>#1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b="1" spc="50" dirty="0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----------------------------------------------------------------------------------------</a:t>
            </a:r>
            <a:r>
              <a:rPr sz="1600" b="1" dirty="0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Noto Sans CJK HK"/>
                <a:cs typeface="Noto Sans CJK HK"/>
              </a:rPr>
              <a:t>0.</a:t>
            </a:r>
            <a:r>
              <a:rPr sz="1600" b="1" spc="7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30" dirty="0">
                <a:solidFill>
                  <a:srgbClr val="00AEEF"/>
                </a:solidFill>
                <a:latin typeface="Noto Sans CJK HK"/>
                <a:cs typeface="Noto Sans CJK HK"/>
              </a:rPr>
              <a:t>Original</a:t>
            </a:r>
            <a:r>
              <a:rPr sz="1600" b="1" spc="7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sentence:</a:t>
            </a:r>
            <a:endParaRPr sz="16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오늘부터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한국어를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더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열심히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공부할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거예요.</a:t>
            </a:r>
            <a:endParaRPr sz="1400">
              <a:latin typeface="Noto Sans CJK HK"/>
              <a:cs typeface="Noto Sans CJK H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270482"/>
            <a:ext cx="5659120" cy="576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endParaRPr sz="1000">
              <a:latin typeface="UKIJ CJK"/>
              <a:cs typeface="UKIJ CJK"/>
            </a:endParaRPr>
          </a:p>
          <a:p>
            <a:pPr marL="12700" marR="312293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오늘부터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today,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starting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today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내일부터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tomorrow</a:t>
            </a:r>
            <a:endParaRPr sz="1000">
              <a:latin typeface="UKIJ CJK"/>
              <a:cs typeface="UKIJ CJK"/>
            </a:endParaRPr>
          </a:p>
          <a:p>
            <a:pPr marL="12700" marR="419417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지금부터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on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언제부터?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since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when?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2.</a:t>
            </a:r>
            <a:endParaRPr sz="1000">
              <a:latin typeface="UKIJ CJK"/>
              <a:cs typeface="UKIJ CJK"/>
            </a:endParaRPr>
          </a:p>
          <a:p>
            <a:pPr marL="12700" marR="244475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한국어를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공부할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study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한국어를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연습할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practice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한국어를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쓸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 한국어로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말할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talk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한국어를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배울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learn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3.</a:t>
            </a:r>
            <a:endParaRPr sz="1000">
              <a:latin typeface="UKIJ CJK"/>
              <a:cs typeface="UKIJ CJK"/>
            </a:endParaRPr>
          </a:p>
          <a:p>
            <a:pPr marL="12700" marR="285051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열심히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공부할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study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hard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열심히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일할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work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hard</a:t>
            </a:r>
            <a:endParaRPr sz="1000">
              <a:latin typeface="UKIJ CJK"/>
              <a:cs typeface="UKIJ CJK"/>
            </a:endParaRPr>
          </a:p>
          <a:p>
            <a:pPr marL="12700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열심히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준비할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prepare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hard,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my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best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preparation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열심히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연습할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practice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hard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4.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열심히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공부하다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study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hard</a:t>
            </a:r>
            <a:endParaRPr sz="1000">
              <a:latin typeface="UKIJ CJK"/>
              <a:cs typeface="UKIJ CJK"/>
            </a:endParaRPr>
          </a:p>
          <a:p>
            <a:pPr marL="12700" marR="332232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더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열심히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공부하다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study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harder</a:t>
            </a:r>
            <a:r>
              <a:rPr sz="1000" spc="5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열심히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공부하다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study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hard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4500" y="7544282"/>
            <a:ext cx="6642100" cy="166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50" dirty="0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</a:t>
            </a:r>
            <a:r>
              <a:rPr sz="1600" b="1" dirty="0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b="1" spc="-150" dirty="0">
                <a:solidFill>
                  <a:srgbClr val="25408F"/>
                </a:solidFill>
                <a:latin typeface="Arial"/>
                <a:cs typeface="Arial"/>
              </a:rPr>
              <a:t>Expansion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55" dirty="0">
                <a:solidFill>
                  <a:srgbClr val="25408F"/>
                </a:solidFill>
                <a:latin typeface="Arial"/>
                <a:cs typeface="Arial"/>
              </a:rPr>
              <a:t>&amp;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95" dirty="0">
                <a:solidFill>
                  <a:srgbClr val="25408F"/>
                </a:solidFill>
                <a:latin typeface="Arial"/>
                <a:cs typeface="Arial"/>
              </a:rPr>
              <a:t>variation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00" dirty="0">
                <a:solidFill>
                  <a:srgbClr val="25408F"/>
                </a:solidFill>
                <a:latin typeface="Arial"/>
                <a:cs typeface="Arial"/>
              </a:rPr>
              <a:t>practice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70" dirty="0">
                <a:solidFill>
                  <a:srgbClr val="25408F"/>
                </a:solidFill>
                <a:latin typeface="Arial"/>
                <a:cs typeface="Arial"/>
              </a:rPr>
              <a:t>with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14" dirty="0">
                <a:solidFill>
                  <a:srgbClr val="25408F"/>
                </a:solidFill>
                <a:latin typeface="Arial"/>
                <a:cs typeface="Arial"/>
              </a:rPr>
              <a:t>key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30" dirty="0">
                <a:solidFill>
                  <a:srgbClr val="25408F"/>
                </a:solidFill>
                <a:latin typeface="Arial"/>
                <a:cs typeface="Arial"/>
              </a:rPr>
              <a:t>sentence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5408F"/>
                </a:solidFill>
                <a:latin typeface="Arial"/>
                <a:cs typeface="Arial"/>
              </a:rPr>
              <a:t>#2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b="1" spc="50" dirty="0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</a:t>
            </a:r>
            <a:r>
              <a:rPr sz="1600" b="1" dirty="0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Noto Sans CJK HK"/>
                <a:cs typeface="Noto Sans CJK HK"/>
              </a:rPr>
              <a:t>0.</a:t>
            </a:r>
            <a:r>
              <a:rPr sz="1600" b="1" spc="7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30" dirty="0">
                <a:solidFill>
                  <a:srgbClr val="00AEEF"/>
                </a:solidFill>
                <a:latin typeface="Noto Sans CJK HK"/>
                <a:cs typeface="Noto Sans CJK HK"/>
              </a:rPr>
              <a:t>Original</a:t>
            </a:r>
            <a:r>
              <a:rPr sz="1600" b="1" spc="7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sentence:</a:t>
            </a:r>
            <a:endParaRPr sz="16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아마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내일부터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일요일까지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비가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내릴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거예요.</a:t>
            </a:r>
            <a:endParaRPr sz="1400">
              <a:latin typeface="Noto Sans CJK HK"/>
              <a:cs typeface="Noto Sans CJK H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903345" cy="59963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20</a:t>
            </a:r>
            <a:endParaRPr sz="1800">
              <a:latin typeface="Trebuchet MS"/>
              <a:cs typeface="Trebuchet MS"/>
            </a:endParaRPr>
          </a:p>
          <a:p>
            <a:pPr marL="74930">
              <a:lnSpc>
                <a:spcPct val="100000"/>
              </a:lnSpc>
              <a:spcBef>
                <a:spcPts val="1780"/>
              </a:spcBef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endParaRPr sz="1000">
              <a:latin typeface="UKIJ CJK"/>
              <a:cs typeface="UKIJ CJK"/>
            </a:endParaRPr>
          </a:p>
          <a:p>
            <a:pPr marL="7493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내일부터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일요일까지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tomorrow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until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Sunday</a:t>
            </a:r>
            <a:endParaRPr sz="1000">
              <a:latin typeface="UKIJ CJK"/>
              <a:cs typeface="UKIJ CJK"/>
            </a:endParaRPr>
          </a:p>
          <a:p>
            <a:pPr marL="74930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내일부터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모레까지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tomorrow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until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after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tomorrow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어제부터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오늘까지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yesterday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until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today</a:t>
            </a:r>
            <a:endParaRPr sz="1000">
              <a:latin typeface="UKIJ CJK"/>
              <a:cs typeface="UKIJ CJK"/>
            </a:endParaRPr>
          </a:p>
          <a:p>
            <a:pPr marL="7493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지난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주부터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다음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주까지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last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week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until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next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week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7493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2.</a:t>
            </a:r>
            <a:endParaRPr sz="1000">
              <a:latin typeface="UKIJ CJK"/>
              <a:cs typeface="UKIJ CJK"/>
            </a:endParaRPr>
          </a:p>
          <a:p>
            <a:pPr marL="74930" marR="157226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비가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내릴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rain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비가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올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rain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눈이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내릴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snow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눈이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올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snow</a:t>
            </a:r>
            <a:endParaRPr sz="1000">
              <a:latin typeface="UKIJ CJK"/>
              <a:cs typeface="UKIJ CJK"/>
            </a:endParaRPr>
          </a:p>
          <a:p>
            <a:pPr marL="74930" marR="96710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비가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그칠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stop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raining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눈이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그칠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stop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snowing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비가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많이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내릴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rain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lot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눈이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많이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내릴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snow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lot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7493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3.</a:t>
            </a:r>
            <a:endParaRPr sz="1000">
              <a:latin typeface="UKIJ CJK"/>
              <a:cs typeface="UKIJ CJK"/>
            </a:endParaRPr>
          </a:p>
          <a:p>
            <a:pPr marL="74930" marR="836294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아마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비가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내릴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probably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rain</a:t>
            </a:r>
            <a:r>
              <a:rPr sz="1000" spc="5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분명히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비가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내릴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certainly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rain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어쩌면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비가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내릴지도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몰라요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maybe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might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rain</a:t>
            </a:r>
            <a:endParaRPr sz="1000">
              <a:latin typeface="UKIJ CJK"/>
              <a:cs typeface="UKIJ CJK"/>
            </a:endParaRPr>
          </a:p>
          <a:p>
            <a:pPr marL="7493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어쩌면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비가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내릴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수도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있어요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maybe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could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rain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39725" y="6876415"/>
            <a:ext cx="6642100" cy="166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50" dirty="0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</a:t>
            </a:r>
            <a:r>
              <a:rPr sz="1600" b="1" dirty="0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b="1" spc="-150" dirty="0">
                <a:solidFill>
                  <a:srgbClr val="25408F"/>
                </a:solidFill>
                <a:latin typeface="Arial"/>
                <a:cs typeface="Arial"/>
              </a:rPr>
              <a:t>Expansion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55" dirty="0">
                <a:solidFill>
                  <a:srgbClr val="25408F"/>
                </a:solidFill>
                <a:latin typeface="Arial"/>
                <a:cs typeface="Arial"/>
              </a:rPr>
              <a:t>&amp;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95" dirty="0">
                <a:solidFill>
                  <a:srgbClr val="25408F"/>
                </a:solidFill>
                <a:latin typeface="Arial"/>
                <a:cs typeface="Arial"/>
              </a:rPr>
              <a:t>variation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00" dirty="0">
                <a:solidFill>
                  <a:srgbClr val="25408F"/>
                </a:solidFill>
                <a:latin typeface="Arial"/>
                <a:cs typeface="Arial"/>
              </a:rPr>
              <a:t>practice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70" dirty="0">
                <a:solidFill>
                  <a:srgbClr val="25408F"/>
                </a:solidFill>
                <a:latin typeface="Arial"/>
                <a:cs typeface="Arial"/>
              </a:rPr>
              <a:t>with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14" dirty="0">
                <a:solidFill>
                  <a:srgbClr val="25408F"/>
                </a:solidFill>
                <a:latin typeface="Arial"/>
                <a:cs typeface="Arial"/>
              </a:rPr>
              <a:t>key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30" dirty="0">
                <a:solidFill>
                  <a:srgbClr val="25408F"/>
                </a:solidFill>
                <a:latin typeface="Arial"/>
                <a:cs typeface="Arial"/>
              </a:rPr>
              <a:t>sentence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5408F"/>
                </a:solidFill>
                <a:latin typeface="Arial"/>
                <a:cs typeface="Arial"/>
              </a:rPr>
              <a:t>#3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b="1" spc="50" dirty="0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</a:t>
            </a:r>
            <a:r>
              <a:rPr sz="1600" b="1" dirty="0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Noto Sans CJK HK"/>
                <a:cs typeface="Noto Sans CJK HK"/>
              </a:rPr>
              <a:t>0.</a:t>
            </a:r>
            <a:r>
              <a:rPr sz="1600" b="1" spc="7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30" dirty="0">
                <a:solidFill>
                  <a:srgbClr val="00AEEF"/>
                </a:solidFill>
                <a:latin typeface="Noto Sans CJK HK"/>
                <a:cs typeface="Noto Sans CJK HK"/>
              </a:rPr>
              <a:t>Original</a:t>
            </a:r>
            <a:r>
              <a:rPr sz="1600" b="1" spc="7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sentence:</a:t>
            </a:r>
            <a:endParaRPr sz="1600">
              <a:latin typeface="Noto Sans CJK HK"/>
              <a:cs typeface="Noto Sans CJK HK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내일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시간이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있으면,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같이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커피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마실래요?</a:t>
            </a:r>
            <a:endParaRPr sz="1400">
              <a:latin typeface="Noto Sans CJK HK"/>
              <a:cs typeface="Noto Sans CJK H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9725" y="8857615"/>
            <a:ext cx="2294255" cy="68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endParaRPr sz="1000">
              <a:latin typeface="UKIJ CJK"/>
              <a:cs typeface="UKIJ CJK"/>
            </a:endParaRPr>
          </a:p>
          <a:p>
            <a:pPr marL="12700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시간이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있으면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time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시간이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없으면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time</a:t>
            </a:r>
            <a:endParaRPr sz="1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79590" cy="88544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8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800">
              <a:latin typeface="Trebuchet MS"/>
              <a:cs typeface="Trebuchet MS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-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1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285" dirty="0">
                <a:solidFill>
                  <a:srgbClr val="231F20"/>
                </a:solidFill>
                <a:latin typeface="Noto Sans CJK HK"/>
                <a:cs typeface="Noto Sans CJK HK"/>
              </a:rPr>
              <a:t>“It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is</a:t>
            </a:r>
            <a:r>
              <a:rPr sz="1400" b="1" spc="12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okay</a:t>
            </a:r>
            <a:r>
              <a:rPr sz="1400" b="1" spc="12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85" dirty="0">
                <a:solidFill>
                  <a:srgbClr val="231F20"/>
                </a:solidFill>
                <a:latin typeface="Noto Sans CJK HK"/>
                <a:cs typeface="Noto Sans CJK HK"/>
              </a:rPr>
              <a:t>to...”</a:t>
            </a:r>
            <a:r>
              <a:rPr sz="1400" b="1" spc="1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340" dirty="0">
                <a:solidFill>
                  <a:srgbClr val="231F20"/>
                </a:solidFill>
                <a:latin typeface="Noto Sans CJK HK"/>
                <a:cs typeface="Noto Sans CJK HK"/>
              </a:rPr>
              <a:t>“don’t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have</a:t>
            </a:r>
            <a:r>
              <a:rPr sz="1400" b="1" spc="12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10" dirty="0">
                <a:solidFill>
                  <a:srgbClr val="231F20"/>
                </a:solidFill>
                <a:latin typeface="Noto Sans CJK HK"/>
                <a:cs typeface="Noto Sans CJK HK"/>
              </a:rPr>
              <a:t>to...”</a:t>
            </a:r>
            <a:r>
              <a:rPr sz="14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20"/>
              </a:spcBef>
            </a:pPr>
            <a:r>
              <a:rPr sz="1400" b="1" spc="-340" dirty="0">
                <a:solidFill>
                  <a:srgbClr val="231F20"/>
                </a:solidFill>
                <a:latin typeface="Noto Sans CJK HK"/>
                <a:cs typeface="Noto Sans CJK HK"/>
              </a:rPr>
              <a:t>“don’t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need</a:t>
            </a:r>
            <a:r>
              <a:rPr sz="14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95" dirty="0">
                <a:solidFill>
                  <a:srgbClr val="231F20"/>
                </a:solidFill>
                <a:latin typeface="Noto Sans CJK HK"/>
                <a:cs typeface="Noto Sans CJK HK"/>
              </a:rPr>
              <a:t>to...”</a:t>
            </a:r>
            <a:r>
              <a:rPr sz="1400" b="1" spc="114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these,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following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common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structure: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1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Noto Sans Mono CJK HK"/>
                <a:cs typeface="Noto Sans Mono CJK HK"/>
              </a:rPr>
              <a:t>-아/어/여도</a:t>
            </a:r>
            <a:r>
              <a:rPr sz="1600" b="1" spc="-35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되다</a:t>
            </a:r>
            <a:r>
              <a:rPr sz="1600" b="1" spc="-315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[-a/eo/yeo-do</a:t>
            </a:r>
            <a:r>
              <a:rPr sz="1000" spc="2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doe-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How</a:t>
            </a:r>
            <a:r>
              <a:rPr sz="14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it</a:t>
            </a:r>
            <a:r>
              <a:rPr sz="1400" b="1" spc="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works: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620"/>
              </a:spcBef>
            </a:pP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되다</a:t>
            </a:r>
            <a:r>
              <a:rPr sz="1600" b="1" spc="-24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[doe-da]</a:t>
            </a:r>
            <a:r>
              <a:rPr sz="1000" spc="-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275" dirty="0">
                <a:solidFill>
                  <a:srgbClr val="231F20"/>
                </a:solidFill>
                <a:latin typeface="Noto Sans CJK HK"/>
                <a:cs typeface="Noto Sans CJK HK"/>
              </a:rPr>
              <a:t>“to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10" dirty="0">
                <a:solidFill>
                  <a:srgbClr val="231F20"/>
                </a:solidFill>
                <a:latin typeface="Noto Sans CJK HK"/>
                <a:cs typeface="Noto Sans CJK HK"/>
              </a:rPr>
              <a:t>function”</a:t>
            </a:r>
            <a:r>
              <a:rPr sz="1400" b="1" spc="1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75" dirty="0">
                <a:solidFill>
                  <a:srgbClr val="231F20"/>
                </a:solidFill>
                <a:latin typeface="Noto Sans CJK HK"/>
                <a:cs typeface="Noto Sans CJK HK"/>
              </a:rPr>
              <a:t>“to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be</a:t>
            </a:r>
            <a:r>
              <a:rPr sz="1400" b="1" spc="1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10" dirty="0">
                <a:solidFill>
                  <a:srgbClr val="231F20"/>
                </a:solidFill>
                <a:latin typeface="Noto Sans CJK HK"/>
                <a:cs typeface="Noto Sans CJK HK"/>
              </a:rPr>
              <a:t>possible”</a:t>
            </a:r>
            <a:r>
              <a:rPr sz="1400" b="1" spc="1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254" dirty="0">
                <a:solidFill>
                  <a:srgbClr val="231F20"/>
                </a:solidFill>
                <a:latin typeface="Noto Sans CJK HK"/>
                <a:cs typeface="Noto Sans CJK HK"/>
              </a:rPr>
              <a:t>“can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85" dirty="0">
                <a:solidFill>
                  <a:srgbClr val="231F20"/>
                </a:solidFill>
                <a:latin typeface="Noto Sans CJK HK"/>
                <a:cs typeface="Noto Sans CJK HK"/>
              </a:rPr>
              <a:t>do”.</a:t>
            </a:r>
            <a:endParaRPr sz="1400">
              <a:latin typeface="Noto Sans CJK HK"/>
              <a:cs typeface="Noto Sans CJK HK"/>
            </a:endParaRPr>
          </a:p>
          <a:p>
            <a:pPr marL="153035" marR="3669029">
              <a:lnSpc>
                <a:spcPct val="166700"/>
              </a:lnSpc>
              <a:spcBef>
                <a:spcPts val="18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지금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인터넷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돼요?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(Does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Internet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work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now?)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배달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돼요?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(Can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deliver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it?)</a:t>
            </a:r>
            <a:endParaRPr sz="1000">
              <a:latin typeface="UKIJ CJK"/>
              <a:cs typeface="UKIJ CJK"/>
            </a:endParaRPr>
          </a:p>
          <a:p>
            <a:pPr marL="153035" marR="3107690">
              <a:lnSpc>
                <a:spcPct val="239600"/>
              </a:lnSpc>
              <a:spcBef>
                <a:spcPts val="20"/>
              </a:spcBef>
            </a:pP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도</a:t>
            </a:r>
            <a:r>
              <a:rPr sz="1600" b="1" spc="-24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[-do]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300" dirty="0">
                <a:solidFill>
                  <a:srgbClr val="231F20"/>
                </a:solidFill>
                <a:latin typeface="Noto Sans CJK HK"/>
                <a:cs typeface="Noto Sans CJK HK"/>
              </a:rPr>
              <a:t>“also”</a:t>
            </a:r>
            <a:r>
              <a:rPr sz="14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2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340" dirty="0">
                <a:solidFill>
                  <a:srgbClr val="231F20"/>
                </a:solidFill>
                <a:latin typeface="Noto Sans CJK HK"/>
                <a:cs typeface="Noto Sans CJK HK"/>
              </a:rPr>
              <a:t>“too”</a:t>
            </a:r>
            <a:r>
              <a:rPr sz="14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(when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nouns)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저도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갈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거예요.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(I’m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go,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too.)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이것도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주세요.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(Give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one,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too.)</a:t>
            </a:r>
            <a:endParaRPr sz="1000">
              <a:latin typeface="UKIJ CJK"/>
              <a:cs typeface="UKIJ CJK"/>
            </a:endParaRPr>
          </a:p>
          <a:p>
            <a:pPr marL="153035" marR="1183005">
              <a:lnSpc>
                <a:spcPct val="239600"/>
              </a:lnSpc>
              <a:spcBef>
                <a:spcPts val="20"/>
              </a:spcBef>
            </a:pPr>
            <a:r>
              <a:rPr sz="1600" b="1" dirty="0">
                <a:solidFill>
                  <a:srgbClr val="EC008C"/>
                </a:solidFill>
                <a:latin typeface="Noto Sans Mono CJK HK"/>
                <a:cs typeface="Noto Sans Mono CJK HK"/>
              </a:rPr>
              <a:t>-아/어/여</a:t>
            </a:r>
            <a:r>
              <a:rPr sz="1600" b="1" spc="-24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340" dirty="0">
                <a:solidFill>
                  <a:srgbClr val="EC008C"/>
                </a:solidFill>
                <a:latin typeface="Noto Sans Mono CJK HK"/>
                <a:cs typeface="Noto Sans Mono CJK HK"/>
              </a:rPr>
              <a:t>+</a:t>
            </a:r>
            <a:r>
              <a:rPr sz="1600" b="1" spc="-24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Noto Sans Mono CJK HK"/>
                <a:cs typeface="Noto Sans Mono CJK HK"/>
              </a:rPr>
              <a:t>-</a:t>
            </a:r>
            <a:r>
              <a:rPr sz="1600" b="1" spc="-20" dirty="0">
                <a:solidFill>
                  <a:srgbClr val="EC008C"/>
                </a:solidFill>
                <a:latin typeface="Noto Sans Mono CJK HK"/>
                <a:cs typeface="Noto Sans Mono CJK HK"/>
              </a:rPr>
              <a:t>도</a:t>
            </a:r>
            <a:r>
              <a:rPr sz="1600" b="1" spc="-24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210" dirty="0">
                <a:solidFill>
                  <a:srgbClr val="231F20"/>
                </a:solidFill>
                <a:latin typeface="Noto Sans CJK HK"/>
                <a:cs typeface="Noto Sans CJK HK"/>
              </a:rPr>
              <a:t>“even</a:t>
            </a:r>
            <a:r>
              <a:rPr sz="1400" b="1" spc="1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45" dirty="0">
                <a:solidFill>
                  <a:srgbClr val="231F20"/>
                </a:solidFill>
                <a:latin typeface="Noto Sans CJK HK"/>
                <a:cs typeface="Noto Sans CJK HK"/>
              </a:rPr>
              <a:t>if”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10" dirty="0">
                <a:solidFill>
                  <a:srgbClr val="231F20"/>
                </a:solidFill>
                <a:latin typeface="Noto Sans CJK HK"/>
                <a:cs typeface="Noto Sans CJK HK"/>
              </a:rPr>
              <a:t>“even</a:t>
            </a:r>
            <a:r>
              <a:rPr sz="1400" b="1" spc="1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4" dirty="0">
                <a:solidFill>
                  <a:srgbClr val="231F20"/>
                </a:solidFill>
                <a:latin typeface="Noto Sans CJK HK"/>
                <a:cs typeface="Noto Sans CJK HK"/>
              </a:rPr>
              <a:t>when”</a:t>
            </a:r>
            <a:r>
              <a:rPr sz="14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(when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stems)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먹어도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(even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eat)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몰라도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(even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know)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combined,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-아/어/여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도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되다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-아/어/여도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되다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[-a/eo/yeo-do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doe-da]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“it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okay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to...”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“it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okay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even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you...”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Examples: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켜다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[kyeo-da]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turn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on,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switch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endParaRPr sz="1000">
              <a:latin typeface="UKIJ CJK"/>
              <a:cs typeface="UKIJ CJK"/>
            </a:endParaRPr>
          </a:p>
          <a:p>
            <a:pPr marL="153035" marR="162242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켜도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되다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[kyeo-do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doe-da]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okay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turn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…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on,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okay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even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switch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…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on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켜도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okay.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turn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on.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[ha-da]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4504055" cy="632523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20</a:t>
            </a:r>
            <a:endParaRPr sz="1800">
              <a:latin typeface="Trebuchet MS"/>
              <a:cs typeface="Trebuchet MS"/>
            </a:endParaRPr>
          </a:p>
          <a:p>
            <a:pPr marL="104139" marR="1703070">
              <a:lnSpc>
                <a:spcPct val="166700"/>
              </a:lnSpc>
              <a:spcBef>
                <a:spcPts val="157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시간이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많이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있으면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time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시간이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많으면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time</a:t>
            </a:r>
            <a:endParaRPr sz="1000">
              <a:latin typeface="UKIJ CJK"/>
              <a:cs typeface="UKIJ CJK"/>
            </a:endParaRPr>
          </a:p>
          <a:p>
            <a:pPr marL="104139" marR="82232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시간이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조금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밖에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없으면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only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little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bit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time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시간이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전혀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없으면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time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all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2.</a:t>
            </a:r>
            <a:endParaRPr sz="1000">
              <a:latin typeface="UKIJ CJK"/>
              <a:cs typeface="UKIJ CJK"/>
            </a:endParaRPr>
          </a:p>
          <a:p>
            <a:pPr marL="104139" marR="155892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내일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시간이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있으면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time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tomorrow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오늘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시간이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있으면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time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today</a:t>
            </a:r>
            <a:endParaRPr sz="1000">
              <a:latin typeface="UKIJ CJK"/>
              <a:cs typeface="UKIJ CJK"/>
            </a:endParaRPr>
          </a:p>
          <a:p>
            <a:pPr marL="104139" marR="106426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주말에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시간이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있으면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time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weekend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다음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주에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시간이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있으면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time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next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week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3.</a:t>
            </a:r>
            <a:endParaRPr sz="1000">
              <a:latin typeface="UKIJ CJK"/>
              <a:cs typeface="UKIJ CJK"/>
            </a:endParaRPr>
          </a:p>
          <a:p>
            <a:pPr marL="104139" marR="31496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커피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마실래요?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drink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coffee?,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Shall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drink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coffee?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뭐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마실래요?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drink?,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shall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drink?</a:t>
            </a:r>
            <a:r>
              <a:rPr sz="1000" spc="5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어떤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마실래요?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kind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(drink)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drink?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어디에서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마실래요?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Where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drink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(something)?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4.</a:t>
            </a:r>
            <a:endParaRPr sz="1000">
              <a:latin typeface="UKIJ CJK"/>
              <a:cs typeface="UKIJ CJK"/>
            </a:endParaRPr>
          </a:p>
          <a:p>
            <a:pPr marL="104139" marR="81534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같이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커피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마실래요?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drink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coffee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together?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저랑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커피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마실래요?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drink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coffee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me?</a:t>
            </a:r>
            <a:endParaRPr sz="1000">
              <a:latin typeface="UKIJ CJK"/>
              <a:cs typeface="UKIJ CJK"/>
            </a:endParaRPr>
          </a:p>
          <a:p>
            <a:pPr marL="104139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저랑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같이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커피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마실래요?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drink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coffee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together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me?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다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같이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커피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마실래요?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drink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coffee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everyone?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67525" cy="22561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21</a:t>
            </a: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ct val="166700"/>
              </a:lnSpc>
              <a:spcBef>
                <a:spcPts val="153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4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16,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looked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basic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spacing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rules.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learned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independent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written separately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space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between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them,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space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between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pronoun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UKIJ CJK"/>
                <a:cs typeface="UKIJ CJK"/>
              </a:rPr>
              <a:t>marker.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have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also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learned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certain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often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together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considered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inde-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pendent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word.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take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that,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over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time,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formed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new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meanings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are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being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independent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words.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generally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different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meanings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combination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5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original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meanings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combined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words.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7349" y="2882265"/>
            <a:ext cx="2383155" cy="84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solidFill>
                  <a:srgbClr val="25408F"/>
                </a:solidFill>
                <a:latin typeface="Arial"/>
                <a:cs typeface="Arial"/>
              </a:rPr>
              <a:t>Examples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35" dirty="0">
                <a:solidFill>
                  <a:srgbClr val="EC008C"/>
                </a:solidFill>
                <a:latin typeface="Noto Sans Mono CJK HK"/>
                <a:cs typeface="Noto Sans Mono CJK HK"/>
              </a:rPr>
              <a:t>1.</a:t>
            </a:r>
            <a:r>
              <a:rPr sz="1600" b="1" spc="-229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돌려</a:t>
            </a:r>
            <a:r>
              <a:rPr sz="1600" b="1" spc="-225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주다</a:t>
            </a:r>
            <a:r>
              <a:rPr sz="1600" b="1" spc="-229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-90" dirty="0">
                <a:solidFill>
                  <a:srgbClr val="EC008C"/>
                </a:solidFill>
                <a:latin typeface="Noto Sans Mono CJK HK"/>
                <a:cs typeface="Noto Sans Mono CJK HK"/>
              </a:rPr>
              <a:t>Vs.</a:t>
            </a:r>
            <a:r>
              <a:rPr sz="1600" b="1" spc="-225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95" dirty="0">
                <a:solidFill>
                  <a:srgbClr val="EC008C"/>
                </a:solidFill>
                <a:latin typeface="Noto Sans Mono CJK HK"/>
                <a:cs typeface="Noto Sans Mono CJK HK"/>
              </a:rPr>
              <a:t>돌려주다</a:t>
            </a:r>
            <a:endParaRPr sz="1600">
              <a:latin typeface="Noto Sans Mono CJK HK"/>
              <a:cs typeface="Noto Sans Mono CJK HK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7349" y="4037965"/>
            <a:ext cx="4258945" cy="68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돌리다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[dol-li-da]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turn,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revolve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돌려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주다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[dol-lyeo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ju-da]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turn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돌려주다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[dol-lyeo-ju-da]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return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something,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give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back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7349" y="5041265"/>
            <a:ext cx="23831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35" dirty="0">
                <a:solidFill>
                  <a:srgbClr val="EC008C"/>
                </a:solidFill>
                <a:latin typeface="Noto Sans Mono CJK HK"/>
                <a:cs typeface="Noto Sans Mono CJK HK"/>
              </a:rPr>
              <a:t>2.</a:t>
            </a:r>
            <a:r>
              <a:rPr sz="1600" b="1" spc="-229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돌아</a:t>
            </a:r>
            <a:r>
              <a:rPr sz="1600" b="1" spc="-225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가다</a:t>
            </a:r>
            <a:r>
              <a:rPr sz="1600" b="1" spc="-229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-90" dirty="0">
                <a:solidFill>
                  <a:srgbClr val="EC008C"/>
                </a:solidFill>
                <a:latin typeface="Noto Sans Mono CJK HK"/>
                <a:cs typeface="Noto Sans Mono CJK HK"/>
              </a:rPr>
              <a:t>Vs.</a:t>
            </a:r>
            <a:r>
              <a:rPr sz="1600" b="1" spc="-225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95" dirty="0">
                <a:solidFill>
                  <a:srgbClr val="EC008C"/>
                </a:solidFill>
                <a:latin typeface="Noto Sans Mono CJK HK"/>
                <a:cs typeface="Noto Sans Mono CJK HK"/>
              </a:rPr>
              <a:t>돌아가다</a:t>
            </a:r>
            <a:endParaRPr sz="1600">
              <a:latin typeface="Noto Sans Mono CJK HK"/>
              <a:cs typeface="Noto Sans Mono CJK H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7349" y="5625465"/>
            <a:ext cx="3930015" cy="68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돌다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[dol-da]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turn,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turn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around</a:t>
            </a:r>
            <a:endParaRPr sz="1000">
              <a:latin typeface="UKIJ CJK"/>
              <a:cs typeface="UKIJ CJK"/>
            </a:endParaRPr>
          </a:p>
          <a:p>
            <a:pPr marL="12700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돌아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가다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[do-ra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ga-da]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detour,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around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longer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path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돌아가다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[do-ra-ga-da]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return,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back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place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7349" y="6628765"/>
            <a:ext cx="23831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35" dirty="0">
                <a:solidFill>
                  <a:srgbClr val="EC008C"/>
                </a:solidFill>
                <a:latin typeface="Noto Sans Mono CJK HK"/>
                <a:cs typeface="Noto Sans Mono CJK HK"/>
              </a:rPr>
              <a:t>3.</a:t>
            </a:r>
            <a:r>
              <a:rPr sz="1600" b="1" spc="-229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빌려</a:t>
            </a:r>
            <a:r>
              <a:rPr sz="1600" b="1" spc="-225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주다</a:t>
            </a:r>
            <a:r>
              <a:rPr sz="1600" b="1" spc="-229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-90" dirty="0">
                <a:solidFill>
                  <a:srgbClr val="EC008C"/>
                </a:solidFill>
                <a:latin typeface="Noto Sans Mono CJK HK"/>
                <a:cs typeface="Noto Sans Mono CJK HK"/>
              </a:rPr>
              <a:t>Vs.</a:t>
            </a:r>
            <a:r>
              <a:rPr sz="1600" b="1" spc="-225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95" dirty="0">
                <a:solidFill>
                  <a:srgbClr val="EC008C"/>
                </a:solidFill>
                <a:latin typeface="Noto Sans Mono CJK HK"/>
                <a:cs typeface="Noto Sans Mono CJK HK"/>
              </a:rPr>
              <a:t>빌려주다</a:t>
            </a:r>
            <a:endParaRPr sz="1600">
              <a:latin typeface="Noto Sans Mono CJK HK"/>
              <a:cs typeface="Noto Sans Mono CJK H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7349" y="7212965"/>
            <a:ext cx="4890770" cy="68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빌리다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[bil-li-da]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borrow</a:t>
            </a:r>
            <a:endParaRPr sz="1000">
              <a:latin typeface="UKIJ CJK"/>
              <a:cs typeface="UKIJ CJK"/>
            </a:endParaRPr>
          </a:p>
          <a:p>
            <a:pPr marL="12700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빌려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주다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[bil-lyeo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ju-da]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borrow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(from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else)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someone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빌려주다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[bil-lyeo-ju-da]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lend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7349" y="8216265"/>
            <a:ext cx="10814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35" dirty="0">
                <a:solidFill>
                  <a:srgbClr val="EC008C"/>
                </a:solidFill>
                <a:latin typeface="Noto Sans Mono CJK HK"/>
                <a:cs typeface="Noto Sans Mono CJK HK"/>
              </a:rPr>
              <a:t>4.</a:t>
            </a:r>
            <a:r>
              <a:rPr sz="1600" b="1" spc="-229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95" dirty="0">
                <a:solidFill>
                  <a:srgbClr val="EC008C"/>
                </a:solidFill>
                <a:latin typeface="Noto Sans Mono CJK HK"/>
                <a:cs typeface="Noto Sans Mono CJK HK"/>
              </a:rPr>
              <a:t>알아보다</a:t>
            </a:r>
            <a:endParaRPr sz="1600">
              <a:latin typeface="Noto Sans Mono CJK HK"/>
              <a:cs typeface="Noto Sans Mono CJK H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7349" y="8800465"/>
            <a:ext cx="1342390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알다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[al-da]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[bo-da]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see</a:t>
            </a:r>
            <a:endParaRPr sz="1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270482"/>
            <a:ext cx="4819650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알아보다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[a-ra-bo-da]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recognize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something/someone,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into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“알아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보다”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doesn’t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exist.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4500" y="2019782"/>
            <a:ext cx="15767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35" dirty="0">
                <a:solidFill>
                  <a:srgbClr val="EC008C"/>
                </a:solidFill>
                <a:latin typeface="Noto Sans Mono CJK HK"/>
                <a:cs typeface="Noto Sans Mono CJK HK"/>
              </a:rPr>
              <a:t>5.</a:t>
            </a:r>
            <a:r>
              <a:rPr sz="1600" b="1" spc="-229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70" dirty="0">
                <a:solidFill>
                  <a:srgbClr val="EC008C"/>
                </a:solidFill>
                <a:latin typeface="Noto Sans Mono CJK HK"/>
                <a:cs typeface="Noto Sans Mono CJK HK"/>
              </a:rPr>
              <a:t>나오다/나가다</a:t>
            </a:r>
            <a:endParaRPr sz="1600">
              <a:latin typeface="Noto Sans Mono CJK HK"/>
              <a:cs typeface="Noto Sans Mono CJK H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0" y="2603982"/>
            <a:ext cx="4913630" cy="119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나다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[na-da]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born,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out,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out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(not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commonly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its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own)</a:t>
            </a:r>
            <a:endParaRPr sz="1000">
              <a:latin typeface="UKIJ CJK"/>
              <a:cs typeface="UKIJ CJK"/>
            </a:endParaRPr>
          </a:p>
          <a:p>
            <a:pPr marL="12700" marR="358838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오다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[o-da]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come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가다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[ga-da]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endParaRPr sz="1000">
              <a:latin typeface="UKIJ CJK"/>
              <a:cs typeface="UKIJ CJK"/>
            </a:endParaRPr>
          </a:p>
          <a:p>
            <a:pPr marL="12700" marR="280098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나오다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[na-o-da]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come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outside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나가다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[na-ga-da]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=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outside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500" y="4115282"/>
            <a:ext cx="19831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35" dirty="0">
                <a:solidFill>
                  <a:srgbClr val="EC008C"/>
                </a:solidFill>
                <a:latin typeface="Noto Sans Mono CJK HK"/>
                <a:cs typeface="Noto Sans Mono CJK HK"/>
              </a:rPr>
              <a:t>6.</a:t>
            </a:r>
            <a:r>
              <a:rPr sz="1600" b="1" spc="-229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85" dirty="0">
                <a:solidFill>
                  <a:srgbClr val="EC008C"/>
                </a:solidFill>
                <a:latin typeface="Noto Sans Mono CJK HK"/>
                <a:cs typeface="Noto Sans Mono CJK HK"/>
              </a:rPr>
              <a:t>들어오다/들어가다</a:t>
            </a:r>
            <a:endParaRPr sz="1600">
              <a:latin typeface="Noto Sans Mono CJK HK"/>
              <a:cs typeface="Noto Sans Mono CJK H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500" y="4699482"/>
            <a:ext cx="4685030" cy="119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들다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[deul-da]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in,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in,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(not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commonly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its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own)</a:t>
            </a:r>
            <a:endParaRPr sz="1000">
              <a:latin typeface="UKIJ CJK"/>
              <a:cs typeface="UKIJ CJK"/>
            </a:endParaRPr>
          </a:p>
          <a:p>
            <a:pPr marL="12700" marR="335978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오다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[o-da]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come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가다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[ga-da]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endParaRPr sz="1000">
              <a:latin typeface="UKIJ CJK"/>
              <a:cs typeface="UKIJ CJK"/>
            </a:endParaRPr>
          </a:p>
          <a:p>
            <a:pPr marL="12700" marR="221615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들어오다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[deu-reo-o-da]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come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inside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들어가다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[deu-reo-ga-da]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inside</a:t>
            </a:r>
            <a:endParaRPr sz="1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630670" cy="894969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22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800" spc="-3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WORD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BUILDER</a:t>
            </a:r>
            <a:r>
              <a:rPr sz="180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800">
              <a:latin typeface="Trebuchet MS"/>
              <a:cs typeface="Trebuchet MS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Welcome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the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5th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Word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Builder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40" dirty="0">
                <a:solidFill>
                  <a:srgbClr val="231F20"/>
                </a:solidFill>
                <a:latin typeface="Noto Sans CJK HK"/>
                <a:cs typeface="Noto Sans CJK HK"/>
              </a:rPr>
              <a:t>lesson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TalkToMeInKorean.com.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tabLst>
                <a:tab pos="228981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	</a:t>
            </a:r>
            <a:r>
              <a:rPr sz="3000" b="1" spc="220" dirty="0">
                <a:solidFill>
                  <a:srgbClr val="EC008C"/>
                </a:solidFill>
                <a:latin typeface="Noto Sans CJK HK"/>
                <a:cs typeface="Noto Sans CJK HK"/>
              </a:rPr>
              <a:t>장</a:t>
            </a:r>
            <a:r>
              <a:rPr sz="3000" b="1" spc="-33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spc="-70" dirty="0">
                <a:solidFill>
                  <a:srgbClr val="231F20"/>
                </a:solidFill>
                <a:latin typeface="UKIJ CJK"/>
                <a:cs typeface="UKIJ CJK"/>
              </a:rPr>
              <a:t>[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jang].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written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2400" spc="-50" dirty="0">
                <a:solidFill>
                  <a:srgbClr val="231F20"/>
                </a:solidFill>
                <a:latin typeface="cwTeXHeiBold"/>
                <a:cs typeface="cwTeXHeiBold"/>
              </a:rPr>
              <a:t>場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Hanja,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basically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refers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600" b="1" spc="-325" dirty="0">
                <a:solidFill>
                  <a:srgbClr val="00AEEF"/>
                </a:solidFill>
                <a:latin typeface="Noto Sans CJK HK"/>
                <a:cs typeface="Noto Sans CJK HK"/>
              </a:rPr>
              <a:t>“yard,”</a:t>
            </a:r>
            <a:r>
              <a:rPr sz="1600" b="1" spc="19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290" dirty="0">
                <a:solidFill>
                  <a:srgbClr val="00AEEF"/>
                </a:solidFill>
                <a:latin typeface="Noto Sans CJK HK"/>
                <a:cs typeface="Noto Sans CJK HK"/>
              </a:rPr>
              <a:t>“place,”</a:t>
            </a:r>
            <a:r>
              <a:rPr sz="1600" b="1" spc="19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2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-125" dirty="0">
                <a:solidFill>
                  <a:srgbClr val="00AEEF"/>
                </a:solidFill>
                <a:latin typeface="Noto Sans CJK HK"/>
                <a:cs typeface="Noto Sans CJK HK"/>
              </a:rPr>
              <a:t>“location.”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2780"/>
              </a:spcBef>
            </a:pP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Examples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12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장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(yard/garden)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소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(spot)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CJK HK"/>
                <a:cs typeface="Noto Sans CJK HK"/>
              </a:rPr>
              <a:t>장소</a:t>
            </a:r>
            <a:r>
              <a:rPr sz="3000" b="1" spc="1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2400" spc="-195" dirty="0">
                <a:solidFill>
                  <a:srgbClr val="231F20"/>
                </a:solidFill>
                <a:latin typeface="cwTeXHeiBold"/>
                <a:cs typeface="cwTeXHeiBold"/>
              </a:rPr>
              <a:t>(場所) 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sz="14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place,</a:t>
            </a:r>
            <a:r>
              <a:rPr sz="1400" b="1" spc="1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venue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14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운동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(exercise)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장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(yard)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CJK HK"/>
                <a:cs typeface="Noto Sans CJK HK"/>
              </a:rPr>
              <a:t>운동장</a:t>
            </a:r>
            <a:r>
              <a:rPr sz="3000" b="1" spc="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2400" spc="-150" dirty="0">
                <a:solidFill>
                  <a:srgbClr val="231F20"/>
                </a:solidFill>
                <a:latin typeface="cwTeXHeiBold"/>
                <a:cs typeface="cwTeXHeiBold"/>
              </a:rPr>
              <a:t>(運動場) 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playground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14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주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stay)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차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(car)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장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(place)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CJK HK"/>
                <a:cs typeface="Noto Sans CJK HK"/>
              </a:rPr>
              <a:t>주차장</a:t>
            </a:r>
            <a:r>
              <a:rPr sz="3000" b="1" spc="-33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2400" spc="-170" dirty="0">
                <a:solidFill>
                  <a:srgbClr val="231F20"/>
                </a:solidFill>
                <a:latin typeface="cwTeXHeiBold"/>
                <a:cs typeface="cwTeXHeiBold"/>
              </a:rPr>
              <a:t>(駐車場) 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parking</a:t>
            </a:r>
            <a:r>
              <a:rPr sz="1400" b="1" spc="1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lot</a:t>
            </a:r>
            <a:endParaRPr sz="1400">
              <a:latin typeface="Noto Sans CJK HK"/>
              <a:cs typeface="Noto Sans CJK HK"/>
            </a:endParaRPr>
          </a:p>
          <a:p>
            <a:pPr marL="153035" marR="2164080" algn="just">
              <a:lnSpc>
                <a:spcPct val="1389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장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UKIJ CJK"/>
                <a:cs typeface="UKIJ CJK"/>
              </a:rPr>
              <a:t>(place)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면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(aspect/surface)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CJK HK"/>
                <a:cs typeface="Noto Sans CJK HK"/>
              </a:rPr>
              <a:t>장면</a:t>
            </a:r>
            <a:r>
              <a:rPr sz="3000" b="1" spc="-33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2400" spc="-190" dirty="0">
                <a:solidFill>
                  <a:srgbClr val="231F20"/>
                </a:solidFill>
                <a:latin typeface="cwTeXHeiBold"/>
                <a:cs typeface="cwTeXHeiBold"/>
              </a:rPr>
              <a:t>(場面) 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sz="1400" b="1" spc="-50" dirty="0">
                <a:solidFill>
                  <a:srgbClr val="231F20"/>
                </a:solidFill>
                <a:latin typeface="Noto Sans CJK HK"/>
                <a:cs typeface="Noto Sans CJK HK"/>
              </a:rPr>
              <a:t>scene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(city)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장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UKIJ CJK"/>
                <a:cs typeface="UKIJ CJK"/>
              </a:rPr>
              <a:t>(place)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CJK HK"/>
                <a:cs typeface="Noto Sans CJK HK"/>
              </a:rPr>
              <a:t>시장</a:t>
            </a:r>
            <a:r>
              <a:rPr sz="3000" b="1" spc="-33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2400" spc="-190" dirty="0">
                <a:solidFill>
                  <a:srgbClr val="231F20"/>
                </a:solidFill>
                <a:latin typeface="cwTeXHeiBold"/>
                <a:cs typeface="cwTeXHeiBold"/>
              </a:rPr>
              <a:t>(市場) 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sz="1400" b="1" spc="-65" dirty="0">
                <a:solidFill>
                  <a:srgbClr val="231F20"/>
                </a:solidFill>
                <a:latin typeface="Noto Sans CJK HK"/>
                <a:cs typeface="Noto Sans CJK HK"/>
              </a:rPr>
              <a:t>marketplace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목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5" dirty="0">
                <a:solidFill>
                  <a:srgbClr val="231F20"/>
                </a:solidFill>
                <a:latin typeface="UKIJ CJK"/>
                <a:cs typeface="UKIJ CJK"/>
              </a:rPr>
              <a:t>(to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grow)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장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5" dirty="0">
                <a:solidFill>
                  <a:srgbClr val="231F20"/>
                </a:solidFill>
                <a:latin typeface="UKIJ CJK"/>
                <a:cs typeface="UKIJ CJK"/>
              </a:rPr>
              <a:t>(yard)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CJK HK"/>
                <a:cs typeface="Noto Sans CJK HK"/>
              </a:rPr>
              <a:t>목장</a:t>
            </a:r>
            <a:r>
              <a:rPr sz="3000" b="1" spc="-33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2400" spc="-190" dirty="0">
                <a:solidFill>
                  <a:srgbClr val="231F20"/>
                </a:solidFill>
                <a:latin typeface="cwTeXHeiBold"/>
                <a:cs typeface="cwTeXHeiBold"/>
              </a:rPr>
              <a:t>(牧場) 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sz="1400" b="1" spc="-60" dirty="0">
                <a:solidFill>
                  <a:srgbClr val="231F20"/>
                </a:solidFill>
                <a:latin typeface="Noto Sans CJK HK"/>
                <a:cs typeface="Noto Sans CJK HK"/>
              </a:rPr>
              <a:t>farm,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65" dirty="0">
                <a:solidFill>
                  <a:srgbClr val="231F20"/>
                </a:solidFill>
                <a:latin typeface="Noto Sans CJK HK"/>
                <a:cs typeface="Noto Sans CJK HK"/>
              </a:rPr>
              <a:t>ranch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1400"/>
              </a:spcBef>
              <a:tabLst>
                <a:tab pos="3297554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수영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(swimming)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장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(place)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195" dirty="0">
                <a:solidFill>
                  <a:srgbClr val="EC008C"/>
                </a:solidFill>
                <a:latin typeface="Noto Sans CJK HK"/>
                <a:cs typeface="Noto Sans CJK HK"/>
              </a:rPr>
              <a:t>수영장</a:t>
            </a:r>
            <a:r>
              <a:rPr sz="3000" b="1" dirty="0">
                <a:solidFill>
                  <a:srgbClr val="EC008C"/>
                </a:solidFill>
                <a:latin typeface="Noto Sans CJK HK"/>
                <a:cs typeface="Noto Sans CJK HK"/>
              </a:rPr>
              <a:t>	</a:t>
            </a:r>
            <a:r>
              <a:rPr sz="2400" spc="-170" dirty="0">
                <a:solidFill>
                  <a:srgbClr val="231F20"/>
                </a:solidFill>
                <a:latin typeface="cwTeXHeiBold"/>
                <a:cs typeface="cwTeXHeiBold"/>
              </a:rPr>
              <a:t>(水泳場) </a:t>
            </a:r>
            <a:r>
              <a:rPr sz="1400" b="1" spc="135" dirty="0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swimming</a:t>
            </a:r>
            <a:r>
              <a:rPr sz="1400" b="1" spc="12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pool</a:t>
            </a:r>
            <a:r>
              <a:rPr sz="1400" b="1" spc="140" dirty="0">
                <a:solidFill>
                  <a:srgbClr val="231F20"/>
                </a:solidFill>
                <a:latin typeface="Noto Sans CJK HK"/>
                <a:cs typeface="Noto Sans CJK HK"/>
              </a:rPr>
              <a:t> = 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풀장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14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예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(courtesy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,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etiquette)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식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(ritual)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장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(place)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CJK HK"/>
                <a:cs typeface="Noto Sans CJK HK"/>
              </a:rPr>
              <a:t>예식장</a:t>
            </a:r>
            <a:r>
              <a:rPr sz="3000" b="1" spc="-33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2400" spc="-170" dirty="0">
                <a:solidFill>
                  <a:srgbClr val="231F20"/>
                </a:solidFill>
                <a:latin typeface="cwTeXHeiBold"/>
                <a:cs typeface="cwTeXHeiBold"/>
              </a:rPr>
              <a:t>(禮式場) </a:t>
            </a:r>
            <a:r>
              <a:rPr sz="1400" b="1" spc="155" dirty="0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wedding</a:t>
            </a:r>
            <a:r>
              <a:rPr sz="1400" b="1" spc="1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hall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1400"/>
              </a:spcBef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**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자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(magnetic)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기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(energy)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장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(field)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CJK HK"/>
                <a:cs typeface="Noto Sans CJK HK"/>
              </a:rPr>
              <a:t>자기장</a:t>
            </a:r>
            <a:r>
              <a:rPr sz="3000" b="1" spc="-33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2400" spc="-170" dirty="0">
                <a:solidFill>
                  <a:srgbClr val="231F20"/>
                </a:solidFill>
                <a:latin typeface="cwTeXHeiBold"/>
                <a:cs typeface="cwTeXHeiBold"/>
              </a:rPr>
              <a:t>(磁氣場) </a:t>
            </a:r>
            <a:r>
              <a:rPr sz="1400" b="1" spc="160" dirty="0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magnetic</a:t>
            </a:r>
            <a:r>
              <a:rPr sz="1400" b="1" spc="1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field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1400"/>
              </a:spcBef>
            </a:pPr>
            <a:r>
              <a:rPr sz="1400" b="1" spc="-55" dirty="0">
                <a:solidFill>
                  <a:srgbClr val="231F20"/>
                </a:solidFill>
                <a:latin typeface="Noto Sans CJK HK"/>
                <a:cs typeface="Noto Sans CJK HK"/>
              </a:rPr>
              <a:t>**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중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(heavy)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력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(force)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+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장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(field)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3000" b="1" spc="220" dirty="0">
                <a:solidFill>
                  <a:srgbClr val="EC008C"/>
                </a:solidFill>
                <a:latin typeface="Noto Sans CJK HK"/>
                <a:cs typeface="Noto Sans CJK HK"/>
              </a:rPr>
              <a:t>중력장</a:t>
            </a:r>
            <a:r>
              <a:rPr sz="3000" b="1" spc="-33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2400" spc="-170" dirty="0">
                <a:solidFill>
                  <a:srgbClr val="231F20"/>
                </a:solidFill>
                <a:latin typeface="cwTeXHeiBold"/>
                <a:cs typeface="cwTeXHeiBold"/>
              </a:rPr>
              <a:t>(重力場) </a:t>
            </a:r>
            <a:r>
              <a:rPr sz="1400" b="1" spc="160" dirty="0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gravity</a:t>
            </a:r>
            <a:r>
              <a:rPr sz="1400" b="1" spc="1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field</a:t>
            </a:r>
            <a:endParaRPr sz="1400">
              <a:latin typeface="Noto Sans CJK HK"/>
              <a:cs typeface="Noto Sans CJK H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15455" cy="893889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23</a:t>
            </a:r>
            <a:endParaRPr sz="1800">
              <a:latin typeface="Trebuchet MS"/>
              <a:cs typeface="Trebuchet MS"/>
            </a:endParaRPr>
          </a:p>
          <a:p>
            <a:pPr marL="153035" marR="307975">
              <a:lnSpc>
                <a:spcPct val="166700"/>
              </a:lnSpc>
              <a:spcBef>
                <a:spcPts val="153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4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17,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our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first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Contractions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lesson.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looked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subject markers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contracted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shorter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forms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attached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previous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words.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35" dirty="0">
                <a:solidFill>
                  <a:srgbClr val="25408F"/>
                </a:solidFill>
                <a:latin typeface="Arial"/>
                <a:cs typeface="Arial"/>
              </a:rPr>
              <a:t>Examples:</a:t>
            </a:r>
            <a:endParaRPr sz="1600">
              <a:latin typeface="Arial"/>
              <a:cs typeface="Arial"/>
            </a:endParaRPr>
          </a:p>
          <a:p>
            <a:pPr marL="295275" indent="-14224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저는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UKIJ CJK"/>
                <a:cs typeface="UKIJ CJK"/>
              </a:rPr>
              <a:t>전</a:t>
            </a: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이것은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UKIJ CJK"/>
                <a:cs typeface="UKIJ CJK"/>
              </a:rPr>
              <a:t>이건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000">
              <a:latin typeface="UKIJ CJK"/>
              <a:cs typeface="UKIJ CJK"/>
            </a:endParaRPr>
          </a:p>
          <a:p>
            <a:pPr marL="153035" marR="135572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examples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contractions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remember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“this”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“that”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“it”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For</a:t>
            </a:r>
            <a:r>
              <a:rPr sz="14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80" dirty="0">
                <a:solidFill>
                  <a:srgbClr val="231F20"/>
                </a:solidFill>
                <a:latin typeface="Noto Sans CJK HK"/>
                <a:cs typeface="Noto Sans CJK HK"/>
              </a:rPr>
              <a:t>“this/the/that</a:t>
            </a:r>
            <a:r>
              <a:rPr sz="14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+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65" dirty="0">
                <a:solidFill>
                  <a:srgbClr val="231F20"/>
                </a:solidFill>
                <a:latin typeface="Noto Sans CJK HK"/>
                <a:cs typeface="Noto Sans CJK HK"/>
              </a:rPr>
              <a:t>noun”,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the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words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이</a:t>
            </a:r>
            <a:r>
              <a:rPr sz="1600" b="1" spc="6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[i]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,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그</a:t>
            </a:r>
            <a:r>
              <a:rPr sz="1600" b="1" spc="12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[geu]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and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저</a:t>
            </a:r>
            <a:r>
              <a:rPr sz="1600" b="1" spc="-6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jeo]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are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used.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책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chaek]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book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그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가방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[geu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ga-bang]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the/that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bag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저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자동차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ja-dong-cha]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car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over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there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When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30" dirty="0">
                <a:solidFill>
                  <a:srgbClr val="231F20"/>
                </a:solidFill>
                <a:latin typeface="Noto Sans CJK HK"/>
                <a:cs typeface="Noto Sans CJK HK"/>
              </a:rPr>
              <a:t>“this/it/that”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are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used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as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pronouns,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the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words</a:t>
            </a:r>
            <a:r>
              <a:rPr sz="1400" b="1" spc="8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이것</a:t>
            </a:r>
            <a:r>
              <a:rPr sz="1600" b="1" spc="5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[i-geot]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,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그것</a:t>
            </a:r>
            <a:r>
              <a:rPr sz="1600" b="1" spc="5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[geu-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geot]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80"/>
              </a:spcBef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and</a:t>
            </a:r>
            <a:r>
              <a:rPr sz="1400" b="1" spc="1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저것</a:t>
            </a:r>
            <a:r>
              <a:rPr sz="1600" b="1" spc="10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jeo-geot]</a:t>
            </a:r>
            <a:r>
              <a:rPr sz="1000" spc="2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are</a:t>
            </a:r>
            <a:r>
              <a:rPr sz="1400" b="1" spc="1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used.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following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expressions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related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words: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이렇다</a:t>
            </a:r>
            <a:r>
              <a:rPr sz="1600" b="1" spc="-2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[i-reo-ta]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this,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way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80"/>
              </a:spcBef>
            </a:pP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그렇다</a:t>
            </a:r>
            <a:r>
              <a:rPr sz="1600" b="1" spc="-1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[geu-reo-ta]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that,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way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80"/>
              </a:spcBef>
            </a:pP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저렇다</a:t>
            </a:r>
            <a:r>
              <a:rPr sz="1600" b="1" spc="-3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jeo-reo-ta]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(over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there),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way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(over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there)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adverbs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“like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this”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way”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way”,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say: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000">
              <a:latin typeface="UKIJ CJK"/>
              <a:cs typeface="UKIJ CJK"/>
            </a:endParaRPr>
          </a:p>
          <a:p>
            <a:pPr marL="153035" marR="3752850">
              <a:lnSpc>
                <a:spcPct val="130200"/>
              </a:lnSpc>
            </a:pP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이렇게</a:t>
            </a:r>
            <a:r>
              <a:rPr sz="1600" b="1" spc="-4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[i-reo-ke]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this,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way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그렇게</a:t>
            </a:r>
            <a:r>
              <a:rPr sz="1600" b="1" spc="18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[geu-reo-ke]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that,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such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way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저렇게</a:t>
            </a:r>
            <a:r>
              <a:rPr sz="1600" b="1" spc="-2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jeo-reo-ke]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(over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there)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270482"/>
            <a:ext cx="6681470" cy="800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remember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“if”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Korean?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“verb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-(으)면”.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review,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back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2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23,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3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15,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4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let’s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try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“if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this”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Korean: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000">
              <a:latin typeface="UKIJ CJK"/>
              <a:cs typeface="UKIJ CJK"/>
            </a:endParaRPr>
          </a:p>
          <a:p>
            <a:pPr marL="12700" marR="2527300">
              <a:lnSpc>
                <a:spcPct val="130200"/>
              </a:lnSpc>
            </a:pP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이렇게</a:t>
            </a:r>
            <a:r>
              <a:rPr sz="1600" b="1" spc="20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하면</a:t>
            </a:r>
            <a:r>
              <a:rPr sz="1600" b="1" spc="-1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[i-reo-ke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ha-myeon]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this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그렇게</a:t>
            </a:r>
            <a:r>
              <a:rPr sz="1600" b="1" spc="20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하면</a:t>
            </a:r>
            <a:r>
              <a:rPr sz="1600" b="1" spc="-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[geu-reo-ke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ha-myeon]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such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way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저렇게</a:t>
            </a:r>
            <a:r>
              <a:rPr sz="1600" b="1" spc="20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하면</a:t>
            </a:r>
            <a:r>
              <a:rPr sz="1600" b="1" spc="-1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jeo-reo-ke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ha-myeon]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combine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“이렇다”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this)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-(으)면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(if)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“if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this”,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changes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이러면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b="1" dirty="0">
                <a:solidFill>
                  <a:srgbClr val="231F20"/>
                </a:solidFill>
                <a:latin typeface="Noto Sans CJK HK"/>
                <a:cs typeface="Noto Sans CJK HK"/>
              </a:rPr>
              <a:t>(the</a:t>
            </a:r>
            <a:r>
              <a:rPr sz="10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consonant</a:t>
            </a:r>
            <a:r>
              <a:rPr sz="10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70" dirty="0">
                <a:solidFill>
                  <a:srgbClr val="231F20"/>
                </a:solidFill>
                <a:latin typeface="Noto Sans CJK HK"/>
                <a:cs typeface="Noto Sans CJK HK"/>
              </a:rPr>
              <a:t>ㅎ</a:t>
            </a:r>
            <a:r>
              <a:rPr sz="10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dirty="0">
                <a:solidFill>
                  <a:srgbClr val="231F20"/>
                </a:solidFill>
                <a:latin typeface="Noto Sans CJK HK"/>
                <a:cs typeface="Noto Sans CJK HK"/>
              </a:rPr>
              <a:t>is</a:t>
            </a:r>
            <a:r>
              <a:rPr sz="10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dropped).</a:t>
            </a:r>
            <a:endParaRPr sz="10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000">
              <a:latin typeface="Noto Sans CJK HK"/>
              <a:cs typeface="Noto Sans CJK HK"/>
            </a:endParaRPr>
          </a:p>
          <a:p>
            <a:pPr marL="12700" marR="3903979">
              <a:lnSpc>
                <a:spcPct val="130200"/>
              </a:lnSpc>
              <a:spcBef>
                <a:spcPts val="5"/>
              </a:spcBef>
            </a:pP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이렇다</a:t>
            </a:r>
            <a:r>
              <a:rPr sz="1600" b="1" spc="22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85" dirty="0">
                <a:solidFill>
                  <a:srgbClr val="00AEEF"/>
                </a:solidFill>
                <a:latin typeface="Noto Sans CJK HK"/>
                <a:cs typeface="Noto Sans CJK HK"/>
              </a:rPr>
              <a:t>---</a:t>
            </a:r>
            <a:r>
              <a:rPr sz="1600" b="1" spc="150" dirty="0">
                <a:solidFill>
                  <a:srgbClr val="00AEEF"/>
                </a:solidFill>
                <a:latin typeface="Noto Sans CJK HK"/>
                <a:cs typeface="Noto Sans CJK HK"/>
              </a:rPr>
              <a:t>&gt;</a:t>
            </a:r>
            <a:r>
              <a:rPr sz="1600" b="1" spc="22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이러면</a:t>
            </a:r>
            <a:r>
              <a:rPr sz="1600" b="1" spc="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[i-reo-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myeon] </a:t>
            </a: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그렇다</a:t>
            </a:r>
            <a:r>
              <a:rPr sz="1600" b="1" spc="26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85" dirty="0">
                <a:solidFill>
                  <a:srgbClr val="00AEEF"/>
                </a:solidFill>
                <a:latin typeface="Noto Sans CJK HK"/>
                <a:cs typeface="Noto Sans CJK HK"/>
              </a:rPr>
              <a:t>---</a:t>
            </a:r>
            <a:r>
              <a:rPr sz="1600" b="1" spc="150" dirty="0">
                <a:solidFill>
                  <a:srgbClr val="00AEEF"/>
                </a:solidFill>
                <a:latin typeface="Noto Sans CJK HK"/>
                <a:cs typeface="Noto Sans CJK HK"/>
              </a:rPr>
              <a:t>&gt;</a:t>
            </a:r>
            <a:r>
              <a:rPr sz="1600" b="1" spc="3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그러면</a:t>
            </a:r>
            <a:r>
              <a:rPr sz="1600" b="1" spc="3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[geu-reo-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myeon] </a:t>
            </a: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저렇다</a:t>
            </a:r>
            <a:r>
              <a:rPr sz="1600" b="1" spc="229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85" dirty="0">
                <a:solidFill>
                  <a:srgbClr val="00AEEF"/>
                </a:solidFill>
                <a:latin typeface="Noto Sans CJK HK"/>
                <a:cs typeface="Noto Sans CJK HK"/>
              </a:rPr>
              <a:t>---</a:t>
            </a:r>
            <a:r>
              <a:rPr sz="1600" b="1" spc="150" dirty="0">
                <a:solidFill>
                  <a:srgbClr val="00AEEF"/>
                </a:solidFill>
                <a:latin typeface="Noto Sans CJK HK"/>
                <a:cs typeface="Noto Sans CJK HK"/>
              </a:rPr>
              <a:t>&gt;</a:t>
            </a:r>
            <a:r>
              <a:rPr sz="1600" b="1" spc="229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저러면</a:t>
            </a:r>
            <a:r>
              <a:rPr sz="1600" b="1" spc="1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jeo-reo-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myeon]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7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even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things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“if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this”,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하다,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also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contracted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same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form.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000">
              <a:latin typeface="UKIJ CJK"/>
              <a:cs typeface="UKIJ CJK"/>
            </a:endParaRPr>
          </a:p>
          <a:p>
            <a:pPr marL="12700" marR="3425825">
              <a:lnSpc>
                <a:spcPct val="130200"/>
              </a:lnSpc>
            </a:pP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이렇게</a:t>
            </a:r>
            <a:r>
              <a:rPr sz="1600" b="1" spc="22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하면</a:t>
            </a:r>
            <a:r>
              <a:rPr sz="1600" b="1" spc="22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85" dirty="0">
                <a:solidFill>
                  <a:srgbClr val="00AEEF"/>
                </a:solidFill>
                <a:latin typeface="Noto Sans CJK HK"/>
                <a:cs typeface="Noto Sans CJK HK"/>
              </a:rPr>
              <a:t>---</a:t>
            </a:r>
            <a:r>
              <a:rPr sz="1600" b="1" spc="150" dirty="0">
                <a:solidFill>
                  <a:srgbClr val="00AEEF"/>
                </a:solidFill>
                <a:latin typeface="Noto Sans CJK HK"/>
                <a:cs typeface="Noto Sans CJK HK"/>
              </a:rPr>
              <a:t>&gt;</a:t>
            </a:r>
            <a:r>
              <a:rPr sz="1600" b="1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이러면</a:t>
            </a:r>
            <a:r>
              <a:rPr sz="1600" b="1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[i-reo-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myeon] </a:t>
            </a: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그렇게</a:t>
            </a:r>
            <a:r>
              <a:rPr sz="1600" b="1" spc="24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하면</a:t>
            </a:r>
            <a:r>
              <a:rPr sz="1600" b="1" spc="25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85" dirty="0">
                <a:solidFill>
                  <a:srgbClr val="00AEEF"/>
                </a:solidFill>
                <a:latin typeface="Noto Sans CJK HK"/>
                <a:cs typeface="Noto Sans CJK HK"/>
              </a:rPr>
              <a:t>---</a:t>
            </a:r>
            <a:r>
              <a:rPr sz="1600" b="1" spc="150" dirty="0">
                <a:solidFill>
                  <a:srgbClr val="00AEEF"/>
                </a:solidFill>
                <a:latin typeface="Noto Sans CJK HK"/>
                <a:cs typeface="Noto Sans CJK HK"/>
              </a:rPr>
              <a:t>&gt;</a:t>
            </a:r>
            <a:r>
              <a:rPr sz="1600" b="1" spc="1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그러면</a:t>
            </a:r>
            <a:r>
              <a:rPr sz="1600" b="1" spc="2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[geu-reo-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myeon] </a:t>
            </a: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저렇게</a:t>
            </a:r>
            <a:r>
              <a:rPr sz="1600" b="1" spc="22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하면</a:t>
            </a:r>
            <a:r>
              <a:rPr sz="1600" b="1" spc="22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85" dirty="0">
                <a:solidFill>
                  <a:srgbClr val="00AEEF"/>
                </a:solidFill>
                <a:latin typeface="Noto Sans CJK HK"/>
                <a:cs typeface="Noto Sans CJK HK"/>
              </a:rPr>
              <a:t>---</a:t>
            </a:r>
            <a:r>
              <a:rPr sz="1600" b="1" spc="150" dirty="0">
                <a:solidFill>
                  <a:srgbClr val="00AEEF"/>
                </a:solidFill>
                <a:latin typeface="Noto Sans CJK HK"/>
                <a:cs typeface="Noto Sans CJK HK"/>
              </a:rPr>
              <a:t>&gt;</a:t>
            </a:r>
            <a:r>
              <a:rPr sz="1600" b="1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저러면</a:t>
            </a:r>
            <a:r>
              <a:rPr sz="1600" b="1" spc="22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jeo-reo-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myeon]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first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group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contracted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lesson.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now,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UKIJ CJK"/>
                <a:cs typeface="UKIJ CJK"/>
              </a:rPr>
              <a:t>similar.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remember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340" dirty="0">
                <a:solidFill>
                  <a:srgbClr val="231F20"/>
                </a:solidFill>
                <a:latin typeface="Noto Sans CJK HK"/>
                <a:cs typeface="Noto Sans CJK HK"/>
              </a:rPr>
              <a:t>“how”</a:t>
            </a:r>
            <a:r>
              <a:rPr sz="14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Korean?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(We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introduced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1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24.)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어떻게</a:t>
            </a:r>
            <a:r>
              <a:rPr sz="1600" b="1" spc="38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[eo-tteo-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ke]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90071" y="1386395"/>
            <a:ext cx="6633209" cy="741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어떻게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combined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similar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contraction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happens.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어떻게</a:t>
            </a:r>
            <a:r>
              <a:rPr sz="1600" b="1" spc="28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하다</a:t>
            </a:r>
            <a:r>
              <a:rPr sz="1600" b="1" spc="4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[eo-tteo-ka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hada]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85" dirty="0">
                <a:solidFill>
                  <a:srgbClr val="00AEEF"/>
                </a:solidFill>
                <a:latin typeface="Noto Sans CJK HK"/>
                <a:cs typeface="Noto Sans CJK HK"/>
              </a:rPr>
              <a:t>---</a:t>
            </a:r>
            <a:r>
              <a:rPr sz="1600" b="1" spc="150" dirty="0">
                <a:solidFill>
                  <a:srgbClr val="00AEEF"/>
                </a:solidFill>
                <a:latin typeface="Noto Sans CJK HK"/>
                <a:cs typeface="Noto Sans CJK HK"/>
              </a:rPr>
              <a:t>&gt;</a:t>
            </a:r>
            <a:r>
              <a:rPr sz="1600" b="1" spc="29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어떡하다</a:t>
            </a:r>
            <a:r>
              <a:rPr sz="1600" b="1" spc="4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[eo-tteo-ka-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600" b="1" spc="-35" dirty="0">
                <a:solidFill>
                  <a:srgbClr val="25408F"/>
                </a:solidFill>
                <a:latin typeface="Arial"/>
                <a:cs typeface="Arial"/>
              </a:rPr>
              <a:t>Examples:</a:t>
            </a:r>
            <a:endParaRPr sz="1600">
              <a:latin typeface="Arial"/>
              <a:cs typeface="Arial"/>
            </a:endParaRPr>
          </a:p>
          <a:p>
            <a:pPr marL="154940" indent="-14224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어떻게</a:t>
            </a:r>
            <a:r>
              <a:rPr sz="1000" spc="1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해요?</a:t>
            </a:r>
            <a:r>
              <a:rPr sz="1000" spc="1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[eo-tteo-ke</a:t>
            </a:r>
            <a:r>
              <a:rPr sz="1000" spc="1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2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어떡해요?</a:t>
            </a:r>
            <a:r>
              <a:rPr sz="1000" spc="21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[eo-tteo-kae-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supposed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do?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should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deal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this?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2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어떻게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할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거예요?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[eo-tteo-ke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hal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어떡할</a:t>
            </a:r>
            <a:r>
              <a:rPr sz="1000" spc="1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거예요?</a:t>
            </a:r>
            <a:r>
              <a:rPr sz="1000" spc="1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[eo-tteo-kal</a:t>
            </a:r>
            <a:r>
              <a:rPr sz="1000" spc="1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do?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take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care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this?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1000">
              <a:latin typeface="UKIJ CJK"/>
              <a:cs typeface="UKIJ CJK"/>
            </a:endParaRPr>
          </a:p>
          <a:p>
            <a:pPr marL="12700" marR="5080">
              <a:lnSpc>
                <a:spcPct val="135400"/>
              </a:lnSpc>
              <a:spcBef>
                <a:spcPts val="5"/>
              </a:spcBef>
            </a:pP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어떡할</a:t>
            </a:r>
            <a:r>
              <a:rPr sz="1600" b="1" spc="12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60" dirty="0">
                <a:solidFill>
                  <a:srgbClr val="00AEEF"/>
                </a:solidFill>
                <a:latin typeface="Noto Sans CJK HK"/>
                <a:cs typeface="Noto Sans CJK HK"/>
              </a:rPr>
              <a:t>거예요?</a:t>
            </a:r>
            <a:r>
              <a:rPr sz="1600" b="1" spc="-5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can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be</a:t>
            </a:r>
            <a:r>
              <a:rPr sz="14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45" dirty="0">
                <a:solidFill>
                  <a:srgbClr val="231F20"/>
                </a:solidFill>
                <a:latin typeface="Noto Sans CJK HK"/>
                <a:cs typeface="Noto Sans CJK HK"/>
              </a:rPr>
              <a:t>contracted</a:t>
            </a:r>
            <a:r>
              <a:rPr sz="14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one</a:t>
            </a:r>
            <a:r>
              <a:rPr sz="14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more</a:t>
            </a:r>
            <a:r>
              <a:rPr sz="14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time</a:t>
            </a:r>
            <a:r>
              <a:rPr sz="14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to</a:t>
            </a:r>
            <a:r>
              <a:rPr sz="1400" b="1" spc="-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어쩔</a:t>
            </a:r>
            <a:r>
              <a:rPr sz="1600" b="1" spc="12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60" dirty="0">
                <a:solidFill>
                  <a:srgbClr val="EC008C"/>
                </a:solidFill>
                <a:latin typeface="Noto Sans CJK HK"/>
                <a:cs typeface="Noto Sans CJK HK"/>
              </a:rPr>
              <a:t>거예요?</a:t>
            </a:r>
            <a:r>
              <a:rPr sz="1600" b="1" spc="12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[eo-jjeol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geo-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2200"/>
              </a:spcBef>
            </a:pPr>
            <a:r>
              <a:rPr sz="1600" b="1" spc="-35" dirty="0">
                <a:solidFill>
                  <a:srgbClr val="25408F"/>
                </a:solidFill>
                <a:latin typeface="Arial"/>
                <a:cs typeface="Arial"/>
              </a:rPr>
              <a:t>Examples:</a:t>
            </a:r>
            <a:endParaRPr sz="1600">
              <a:latin typeface="Arial"/>
              <a:cs typeface="Arial"/>
            </a:endParaRPr>
          </a:p>
          <a:p>
            <a:pPr marL="154940" lvl="1" indent="-14224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sz="1000" spc="1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어떡할</a:t>
            </a:r>
            <a:r>
              <a:rPr sz="1000" spc="1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거예요?</a:t>
            </a:r>
            <a:r>
              <a:rPr sz="1000" spc="1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[i-geo</a:t>
            </a:r>
            <a:r>
              <a:rPr sz="1000" spc="1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eo-tteo-kal</a:t>
            </a:r>
            <a:r>
              <a:rPr sz="1000" spc="1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sz="1000" spc="1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어쩔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거예요?</a:t>
            </a:r>
            <a:r>
              <a:rPr sz="1000" spc="1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[i-geo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eo-jjeol</a:t>
            </a:r>
            <a:r>
              <a:rPr sz="1000" spc="1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take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care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this?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this?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4940" lvl="1" indent="-142240">
              <a:lnSpc>
                <a:spcPct val="100000"/>
              </a:lnSpc>
              <a:buAutoNum type="arabicPeriod" startAt="2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이제</a:t>
            </a:r>
            <a:r>
              <a:rPr sz="1000" spc="1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어떡할</a:t>
            </a:r>
            <a:r>
              <a:rPr sz="1000" spc="1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거예요?</a:t>
            </a:r>
            <a:r>
              <a:rPr sz="1000" spc="1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[i-je</a:t>
            </a:r>
            <a:r>
              <a:rPr sz="1000" spc="1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eo-tteo-kal</a:t>
            </a:r>
            <a:r>
              <a:rPr sz="1000" spc="1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이제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어쩔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거예요?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[i-je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eo-jjeol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what?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take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care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now?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84670" cy="86061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24</a:t>
            </a:r>
            <a:endParaRPr sz="1800">
              <a:latin typeface="Trebuchet MS"/>
              <a:cs typeface="Trebuchet MS"/>
            </a:endParaRPr>
          </a:p>
          <a:p>
            <a:pPr marL="153035" marR="5080" algn="just">
              <a:lnSpc>
                <a:spcPts val="2500"/>
              </a:lnSpc>
              <a:spcBef>
                <a:spcPts val="133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2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21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2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29,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looked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“more”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also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is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“more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adjective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else”.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185" dirty="0">
                <a:solidFill>
                  <a:srgbClr val="231F20"/>
                </a:solidFill>
                <a:latin typeface="Noto Sans CJK HK"/>
                <a:cs typeface="Noto Sans CJK HK"/>
              </a:rPr>
              <a:t>“much</a:t>
            </a:r>
            <a:r>
              <a:rPr sz="14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more</a:t>
            </a:r>
            <a:r>
              <a:rPr sz="14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+</a:t>
            </a:r>
            <a:r>
              <a:rPr sz="14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adjec-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tive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+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than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something”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</a:pPr>
            <a:endParaRPr sz="1000">
              <a:latin typeface="UKIJ CJK"/>
              <a:cs typeface="UKIJ CJK"/>
            </a:endParaRPr>
          </a:p>
          <a:p>
            <a:pPr marL="153035" marR="17780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Although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“much”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(as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adverb)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많이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[ma-ni]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(we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cover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later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lesson),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case,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different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word: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[hwol-ssin].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훨씬</a:t>
            </a:r>
            <a:r>
              <a:rPr sz="1600" b="1" spc="-4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[hwol-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ssin]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=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much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(more),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far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(more),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etc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2080"/>
              </a:spcBef>
            </a:pPr>
            <a:r>
              <a:rPr sz="1600" b="1" spc="-20" dirty="0">
                <a:solidFill>
                  <a:srgbClr val="25408F"/>
                </a:solidFill>
                <a:latin typeface="Arial"/>
                <a:cs typeface="Arial"/>
              </a:rPr>
              <a:t>Example:</a:t>
            </a:r>
            <a:endParaRPr sz="1600">
              <a:latin typeface="Arial"/>
              <a:cs typeface="Arial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멋있다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[meo-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sit-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cool,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stylish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더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멋있다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sit-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cooler,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stylish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더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멋있다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[hwol-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ssin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meo-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sit-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cooler,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stylish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spc="-45" dirty="0">
                <a:solidFill>
                  <a:srgbClr val="00AEEF"/>
                </a:solidFill>
                <a:latin typeface="Noto Sans CJK HK"/>
                <a:cs typeface="Noto Sans CJK HK"/>
              </a:rPr>
              <a:t>Sample</a:t>
            </a:r>
            <a:r>
              <a:rPr sz="1600" b="1" spc="4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sentences:</a:t>
            </a:r>
            <a:endParaRPr sz="1600">
              <a:latin typeface="Noto Sans CJK HK"/>
              <a:cs typeface="Noto Sans CJK HK"/>
            </a:endParaRPr>
          </a:p>
          <a:p>
            <a:pPr marL="295275" indent="-14224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이게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좋아요.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[i-ge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hwol-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ssin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jo-a-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better.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000">
              <a:latin typeface="UKIJ CJK"/>
              <a:cs typeface="UKIJ CJK"/>
            </a:endParaRPr>
          </a:p>
          <a:p>
            <a:pPr marL="153035" marR="100965" indent="142240">
              <a:lnSpc>
                <a:spcPct val="166700"/>
              </a:lnSpc>
              <a:buAutoNum type="arabicPeriod" startAt="2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서울에서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도쿄까지보다,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서울에서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뉴욕까지가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멀어요.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[seo-u-re-seo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do-kyo-kka-ji-bo-da,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seo-u-re-seo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nyu-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yok-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kka-ji-ga</a:t>
            </a:r>
            <a:r>
              <a:rPr sz="1000" spc="2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hwol-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ssin</a:t>
            </a:r>
            <a:r>
              <a:rPr sz="1000" spc="2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meo-reo-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Seoul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New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York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farther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away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Seoul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Tokyo.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buAutoNum type="arabicPeriod" startAt="3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일본어보다</a:t>
            </a:r>
            <a:r>
              <a:rPr sz="1000" spc="2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한국어가</a:t>
            </a:r>
            <a:r>
              <a:rPr sz="1000" spc="2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20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쉬워요.</a:t>
            </a:r>
            <a:r>
              <a:rPr sz="1000" spc="2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[il-bo-neo-bo-da</a:t>
            </a:r>
            <a:r>
              <a:rPr sz="1000" spc="2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han-gu-geo-ga</a:t>
            </a:r>
            <a:r>
              <a:rPr sz="1000" spc="20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hwol-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ssin</a:t>
            </a:r>
            <a:r>
              <a:rPr sz="1000" spc="2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swi-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easier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Japanese.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한국어가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일본어보다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쉬워요.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-105" dirty="0">
                <a:solidFill>
                  <a:srgbClr val="231F20"/>
                </a:solidFill>
                <a:latin typeface="UKIJ CJK"/>
                <a:cs typeface="UKIJ CJK"/>
              </a:rPr>
              <a:t>**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back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3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11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review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“ㅂ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irregular”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000">
              <a:latin typeface="UKIJ CJK"/>
              <a:cs typeface="UKIJ CJK"/>
            </a:endParaRPr>
          </a:p>
          <a:p>
            <a:pPr marL="153035" marR="2159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basically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“much”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phrase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“much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more”,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people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already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are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comparing,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sometimes,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(only)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“much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adjective/adverb”,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drop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UKIJ CJK"/>
                <a:cs typeface="UKIJ CJK"/>
              </a:rPr>
              <a:t>더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더.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5967095" cy="55156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000" spc="-105" dirty="0">
                <a:solidFill>
                  <a:srgbClr val="231F20"/>
                </a:solidFill>
                <a:latin typeface="UKIJ CJK"/>
                <a:cs typeface="UKIJ CJK"/>
              </a:rPr>
              <a:t>**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can’t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drop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훨씬</a:t>
            </a:r>
            <a:r>
              <a:rPr sz="1600" b="1" spc="-24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dirty="0">
                <a:solidFill>
                  <a:srgbClr val="EC008C"/>
                </a:solidFill>
                <a:latin typeface="Noto Sans Mono CJK HK"/>
                <a:cs typeface="Noto Sans Mono CJK HK"/>
              </a:rPr>
              <a:t>덜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which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180" dirty="0">
                <a:solidFill>
                  <a:srgbClr val="231F20"/>
                </a:solidFill>
                <a:latin typeface="Noto Sans CJK HK"/>
                <a:cs typeface="Noto Sans CJK HK"/>
              </a:rPr>
              <a:t>“much</a:t>
            </a:r>
            <a:r>
              <a:rPr sz="1400" b="1" spc="12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less</a:t>
            </a:r>
            <a:r>
              <a:rPr sz="1400" b="1" spc="1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+</a:t>
            </a:r>
            <a:r>
              <a:rPr sz="1400" b="1" spc="12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75" dirty="0">
                <a:solidFill>
                  <a:srgbClr val="231F20"/>
                </a:solidFill>
                <a:latin typeface="Noto Sans CJK HK"/>
                <a:cs typeface="Noto Sans CJK HK"/>
              </a:rPr>
              <a:t>adjective/adverb”</a:t>
            </a:r>
            <a:r>
              <a:rPr sz="1000" spc="-75" dirty="0">
                <a:solidFill>
                  <a:srgbClr val="231F20"/>
                </a:solidFill>
                <a:latin typeface="UKIJ CJK"/>
                <a:cs typeface="UKIJ CJK"/>
              </a:rPr>
              <a:t>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sz="1600" b="1" spc="-35" dirty="0">
                <a:solidFill>
                  <a:srgbClr val="25408F"/>
                </a:solidFill>
                <a:latin typeface="Arial"/>
                <a:cs typeface="Arial"/>
              </a:rPr>
              <a:t>Examples:</a:t>
            </a:r>
            <a:endParaRPr sz="1600">
              <a:latin typeface="Arial"/>
              <a:cs typeface="Arial"/>
            </a:endParaRPr>
          </a:p>
          <a:p>
            <a:pPr marL="180340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더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좋아요.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좋아요.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더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재미있어요.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재미있어요.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Examples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using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덜.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spc="-105" dirty="0">
                <a:solidFill>
                  <a:srgbClr val="231F20"/>
                </a:solidFill>
                <a:latin typeface="UKIJ CJK"/>
                <a:cs typeface="UKIJ CJK"/>
              </a:rPr>
              <a:t>**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back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4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19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review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덜.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덜</a:t>
            </a:r>
            <a:r>
              <a:rPr sz="1600" b="1" spc="-445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[deol]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=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less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000">
              <a:latin typeface="Noto Sans CJK HK"/>
              <a:cs typeface="Noto Sans CJK HK"/>
            </a:endParaRPr>
          </a:p>
          <a:p>
            <a:pPr marL="18034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비싸다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[bi-ssa-da]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expensive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비싸다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[deol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bi-ssa-da]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expensive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비싸다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[hwol-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ssin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deol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bi-ssa-da]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expensive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가깝다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[ga-kkap-da]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near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가깝다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[deol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ga-kkap-da]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near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덜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가깝다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[hwol-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ssin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deol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ga-kkap-da]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near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70" y="25780"/>
            <a:ext cx="7485887" cy="1064394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7903" y="1270482"/>
            <a:ext cx="6619875" cy="595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해도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되다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[hae-do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doe-da]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okay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…,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okay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even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UKIJ CJK"/>
                <a:cs typeface="UKIJ CJK"/>
              </a:rPr>
              <a:t>…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내일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해도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okay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tomorrow.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tomorrow.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600" b="1" spc="-45" dirty="0">
                <a:solidFill>
                  <a:srgbClr val="00AEEF"/>
                </a:solidFill>
                <a:latin typeface="Noto Sans CJK HK"/>
                <a:cs typeface="Noto Sans CJK HK"/>
              </a:rPr>
              <a:t>Sample</a:t>
            </a:r>
            <a:r>
              <a:rPr sz="1600" b="1" spc="4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Sentences</a:t>
            </a:r>
            <a:endParaRPr sz="1600">
              <a:latin typeface="Noto Sans CJK HK"/>
              <a:cs typeface="Noto Sans CJK HK"/>
            </a:endParaRPr>
          </a:p>
          <a:p>
            <a:pPr marL="12700" marR="1671320" indent="142240">
              <a:lnSpc>
                <a:spcPts val="2000"/>
              </a:lnSpc>
              <a:spcBef>
                <a:spcPts val="80"/>
              </a:spcBef>
              <a:buAutoNum type="arabicPeriod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나중에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해도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[i-geo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na-jung-e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hae-do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dwae-yo?]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later.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(Question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form: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나중에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해도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돼요?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later?)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00"/>
              </a:spcBef>
              <a:buClr>
                <a:srgbClr val="231F20"/>
              </a:buClr>
              <a:buFont typeface="UKIJ CJK"/>
              <a:buAutoNum type="arabicPeriod"/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컴퓨터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써도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돼요?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[keom-pyu-teo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sseo-do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dwae-yo?]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computer?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Clr>
                <a:srgbClr val="231F20"/>
              </a:buClr>
              <a:buFont typeface="UKIJ CJK"/>
              <a:buAutoNum type="arabicPeriod"/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오늘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쉬어도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[o-neul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swi-eo-do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dwae-yo.]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take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day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off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today.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How</a:t>
            </a:r>
            <a:r>
              <a:rPr sz="1400" b="1" spc="-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to</a:t>
            </a:r>
            <a:r>
              <a:rPr sz="14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say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40" dirty="0">
                <a:solidFill>
                  <a:srgbClr val="231F20"/>
                </a:solidFill>
                <a:latin typeface="Noto Sans CJK HK"/>
                <a:cs typeface="Noto Sans CJK HK"/>
              </a:rPr>
              <a:t>“don’t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have</a:t>
            </a:r>
            <a:r>
              <a:rPr sz="1400" b="1" spc="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40" dirty="0">
                <a:solidFill>
                  <a:srgbClr val="231F20"/>
                </a:solidFill>
                <a:latin typeface="Noto Sans CJK HK"/>
                <a:cs typeface="Noto Sans CJK HK"/>
              </a:rPr>
              <a:t>to...”</a:t>
            </a:r>
            <a:endParaRPr sz="1400">
              <a:latin typeface="Noto Sans CJK HK"/>
              <a:cs typeface="Noto Sans CJK HK"/>
            </a:endParaRPr>
          </a:p>
          <a:p>
            <a:pPr marL="12700" marR="5080">
              <a:lnSpc>
                <a:spcPts val="2000"/>
              </a:lnSpc>
              <a:spcBef>
                <a:spcPts val="6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Using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same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structure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(-아/어/여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도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되다)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adding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안</a:t>
            </a:r>
            <a:r>
              <a:rPr sz="1600" b="1" spc="-4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[an]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front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it,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“don’t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to...”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necessary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to...”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해도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[hae-do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dwae-yo.]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okay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해도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[an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hae-do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dwae-yo.]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okay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먹어도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[meo-geo-do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dwae-yo.]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eat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okay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eat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먹어도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[an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meo-geo-do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dwae-yo.]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eat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okay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eat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000">
              <a:latin typeface="UKIJ CJK"/>
              <a:cs typeface="UKIJ CJK"/>
            </a:endParaRPr>
          </a:p>
          <a:p>
            <a:pPr marL="12700" marR="6032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-아/어/여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도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되다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“you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shouldn’t...”.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shouldn’t”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introduced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next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(Level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4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9).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70" y="25780"/>
            <a:ext cx="7485887" cy="1064394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70" y="25780"/>
            <a:ext cx="7485887" cy="1064394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49745" cy="66376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26</a:t>
            </a:r>
            <a:endParaRPr sz="1800">
              <a:latin typeface="Trebuchet MS"/>
              <a:cs typeface="Trebuchet MS"/>
            </a:endParaRPr>
          </a:p>
          <a:p>
            <a:pPr marL="153035" marR="106045">
              <a:lnSpc>
                <a:spcPts val="2500"/>
              </a:lnSpc>
              <a:spcBef>
                <a:spcPts val="133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previous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looked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make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“future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tense”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groups,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using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ending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-(으)ㄹ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with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noun.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Today,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similar,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except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time,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“past </a:t>
            </a:r>
            <a:r>
              <a:rPr sz="1400" b="1" spc="-155" dirty="0">
                <a:solidFill>
                  <a:srgbClr val="231F20"/>
                </a:solidFill>
                <a:latin typeface="Noto Sans CJK HK"/>
                <a:cs typeface="Noto Sans CJK HK"/>
              </a:rPr>
              <a:t>tense”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noun</a:t>
            </a:r>
            <a:r>
              <a:rPr sz="1400" b="1" spc="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groups.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10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sz="1600" b="1" spc="50" dirty="0">
                <a:solidFill>
                  <a:srgbClr val="EC008C"/>
                </a:solidFill>
                <a:latin typeface="Noto Sans CJK HK"/>
                <a:cs typeface="Noto Sans CJK HK"/>
              </a:rPr>
              <a:t>(으)ㄴ</a:t>
            </a:r>
            <a:r>
              <a:rPr sz="1600" b="1" spc="1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[-(eu)n]</a:t>
            </a:r>
            <a:r>
              <a:rPr sz="1000" spc="2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+</a:t>
            </a:r>
            <a:r>
              <a:rPr sz="1400" b="1" spc="2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noun</a:t>
            </a:r>
            <a:endParaRPr sz="1400">
              <a:latin typeface="Noto Sans CJK HK"/>
              <a:cs typeface="Noto Sans CJK HK"/>
            </a:endParaRPr>
          </a:p>
          <a:p>
            <a:pPr marL="153035" marR="5080">
              <a:lnSpc>
                <a:spcPct val="166700"/>
              </a:lnSpc>
              <a:spcBef>
                <a:spcPts val="18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here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either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subject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object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verb,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check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context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to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figure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out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which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basically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“something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…”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“something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…”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spc="-35" dirty="0">
                <a:solidFill>
                  <a:srgbClr val="25408F"/>
                </a:solidFill>
                <a:latin typeface="Arial"/>
                <a:cs typeface="Arial"/>
              </a:rPr>
              <a:t>Examples:</a:t>
            </a:r>
            <a:endParaRPr sz="1600">
              <a:latin typeface="Arial"/>
              <a:cs typeface="Arial"/>
            </a:endParaRPr>
          </a:p>
          <a:p>
            <a:pPr marL="294640" indent="-141605">
              <a:lnSpc>
                <a:spcPct val="100000"/>
              </a:lnSpc>
              <a:spcBef>
                <a:spcPts val="780"/>
              </a:spcBef>
              <a:buSzPct val="71428"/>
              <a:buFont typeface="UKIJ CJK"/>
              <a:buAutoNum type="arabicPeriod"/>
              <a:tabLst>
                <a:tab pos="294640" algn="l"/>
              </a:tabLst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보다</a:t>
            </a:r>
            <a:r>
              <a:rPr sz="1400" b="1" spc="2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watch,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see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620"/>
              </a:spcBef>
            </a:pP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-(으)ㄴ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65" dirty="0">
                <a:solidFill>
                  <a:srgbClr val="00AEEF"/>
                </a:solidFill>
                <a:latin typeface="Noto Sans CJK HK"/>
                <a:cs typeface="Noto Sans CJK HK"/>
              </a:rPr>
              <a:t>본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어제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본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영화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[eo-je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bon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yeong-hwa]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movie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saw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yesterday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000">
              <a:latin typeface="UKIJ CJK"/>
              <a:cs typeface="UKIJ CJK"/>
            </a:endParaRPr>
          </a:p>
          <a:p>
            <a:pPr marL="294640" indent="-141605">
              <a:lnSpc>
                <a:spcPct val="100000"/>
              </a:lnSpc>
              <a:buSzPct val="71428"/>
              <a:buFont typeface="UKIJ CJK"/>
              <a:buAutoNum type="arabicPeriod" startAt="2"/>
              <a:tabLst>
                <a:tab pos="294640" algn="l"/>
              </a:tabLst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오다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come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620"/>
              </a:spcBef>
            </a:pP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오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-(으)ㄴ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65" dirty="0">
                <a:solidFill>
                  <a:srgbClr val="00AEEF"/>
                </a:solidFill>
                <a:latin typeface="Noto Sans CJK HK"/>
                <a:cs typeface="Noto Sans CJK HK"/>
              </a:rPr>
              <a:t>온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어제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온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사람들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[eo-je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sa-ram-deul]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people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came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here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yesterday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000">
              <a:latin typeface="UKIJ CJK"/>
              <a:cs typeface="UKIJ CJK"/>
            </a:endParaRPr>
          </a:p>
          <a:p>
            <a:pPr marL="294640" indent="-141605">
              <a:lnSpc>
                <a:spcPct val="100000"/>
              </a:lnSpc>
              <a:buSzPct val="71428"/>
              <a:buFont typeface="UKIJ CJK"/>
              <a:buAutoNum type="arabicPeriod" startAt="3"/>
              <a:tabLst>
                <a:tab pos="294640" algn="l"/>
              </a:tabLst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말하다</a:t>
            </a:r>
            <a:r>
              <a:rPr sz="1400" b="1" spc="1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talk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620"/>
              </a:spcBef>
            </a:pP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말하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-(으)ㄴ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3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90" dirty="0">
                <a:solidFill>
                  <a:srgbClr val="00AEEF"/>
                </a:solidFill>
                <a:latin typeface="Noto Sans CJK HK"/>
                <a:cs typeface="Noto Sans CJK HK"/>
              </a:rPr>
              <a:t>말한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--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&gt;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친구가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말한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카페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[chin-gu-ga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mal-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han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ka-pe]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cafe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friend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talked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about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7349" y="7593965"/>
            <a:ext cx="6734809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let’s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compare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few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different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tenses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groups,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since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learned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three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different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groups.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000">
              <a:latin typeface="UKIJ CJK"/>
              <a:cs typeface="UKIJ CJK"/>
            </a:endParaRPr>
          </a:p>
          <a:p>
            <a:pPr marL="12700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Using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already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learned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our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previous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lessons,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things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“a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place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often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to”,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“the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book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bought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yesterday”,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person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invite”,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etc.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600" b="1" spc="-35" dirty="0">
                <a:solidFill>
                  <a:srgbClr val="25408F"/>
                </a:solidFill>
                <a:latin typeface="Arial"/>
                <a:cs typeface="Arial"/>
              </a:rPr>
              <a:t>Examples: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보다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watch,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read,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see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270482"/>
            <a:ext cx="4808220" cy="424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Present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group: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보는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endParaRPr sz="1000">
              <a:latin typeface="UKIJ CJK"/>
              <a:cs typeface="UKIJ CJK"/>
            </a:endParaRPr>
          </a:p>
          <a:p>
            <a:pPr marL="12700" marR="266509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Past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group: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본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noun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group: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볼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000">
              <a:latin typeface="UKIJ CJK"/>
              <a:cs typeface="UKIJ CJK"/>
            </a:endParaRPr>
          </a:p>
          <a:p>
            <a:pPr marL="12700" marR="187388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제가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보는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책이에요.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book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I’m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reading.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제가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본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책이에요.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book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I’ve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read.</a:t>
            </a:r>
            <a:r>
              <a:rPr sz="1000" spc="5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제가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볼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책이에요.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book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read.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2.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공부하다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study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000">
              <a:latin typeface="UKIJ CJK"/>
              <a:cs typeface="UKIJ CJK"/>
            </a:endParaRPr>
          </a:p>
          <a:p>
            <a:pPr marL="12700" marR="222504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Present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group: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공부하는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noun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Past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group: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공부한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noun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group: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공부할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noun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000">
              <a:latin typeface="UKIJ CJK"/>
              <a:cs typeface="UKIJ CJK"/>
            </a:endParaRPr>
          </a:p>
          <a:p>
            <a:pPr marL="12700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요즘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공부하는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외국어예요.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foreign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language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am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studying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days.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어제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공부한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외국어예요.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foreign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language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studied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yesterday.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내일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공부할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외국어예요.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foreign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language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study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tomorrow.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11645" cy="87331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800">
              <a:latin typeface="Trebuchet MS"/>
              <a:cs typeface="Trebuchet MS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learn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…”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seems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…”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000">
              <a:latin typeface="UKIJ CJK"/>
              <a:cs typeface="UKIJ CJK"/>
            </a:endParaRPr>
          </a:p>
          <a:p>
            <a:pPr marL="153035" marR="208279">
              <a:lnSpc>
                <a:spcPct val="175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think”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생각하다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[saeng-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gak-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ha-da]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very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commonly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contexts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where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you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would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think”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because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many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people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saying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395" dirty="0">
                <a:solidFill>
                  <a:srgbClr val="231F20"/>
                </a:solidFill>
                <a:latin typeface="Noto Sans CJK HK"/>
                <a:cs typeface="Noto Sans CJK HK"/>
              </a:rPr>
              <a:t>“I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think</a:t>
            </a:r>
            <a:r>
              <a:rPr sz="14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that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819"/>
              </a:spcBef>
            </a:pPr>
            <a:r>
              <a:rPr sz="1400" b="1" spc="-509" dirty="0">
                <a:solidFill>
                  <a:srgbClr val="231F20"/>
                </a:solidFill>
                <a:latin typeface="Noto Sans CJK HK"/>
                <a:cs typeface="Noto Sans CJK HK"/>
              </a:rPr>
              <a:t>…”</a:t>
            </a:r>
            <a:r>
              <a:rPr sz="14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-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too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direct.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Instead,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285" dirty="0">
                <a:solidFill>
                  <a:srgbClr val="231F20"/>
                </a:solidFill>
                <a:latin typeface="Noto Sans CJK HK"/>
                <a:cs typeface="Noto Sans CJK HK"/>
              </a:rPr>
              <a:t>“it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seems</a:t>
            </a:r>
            <a:r>
              <a:rPr sz="1400" b="1" spc="12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that</a:t>
            </a:r>
            <a:r>
              <a:rPr sz="1400" b="1" spc="12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509" dirty="0">
                <a:solidFill>
                  <a:srgbClr val="231F20"/>
                </a:solidFill>
                <a:latin typeface="Noto Sans CJK HK"/>
                <a:cs typeface="Noto Sans CJK HK"/>
              </a:rPr>
              <a:t>…”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following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expression: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Noto Sans CJK HK"/>
                <a:cs typeface="Noto Sans CJK HK"/>
              </a:rPr>
              <a:t>…</a:t>
            </a:r>
            <a:r>
              <a:rPr sz="1600" b="1" spc="13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것</a:t>
            </a:r>
            <a:r>
              <a:rPr sz="1600" b="1" spc="13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204" dirty="0">
                <a:solidFill>
                  <a:srgbClr val="EC008C"/>
                </a:solidFill>
                <a:latin typeface="Noto Sans CJK HK"/>
                <a:cs typeface="Noto Sans CJK HK"/>
              </a:rPr>
              <a:t>+</a:t>
            </a:r>
            <a:r>
              <a:rPr sz="1600" b="1" spc="13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90" dirty="0">
                <a:solidFill>
                  <a:srgbClr val="EC008C"/>
                </a:solidFill>
                <a:latin typeface="Noto Sans CJK HK"/>
                <a:cs typeface="Noto Sans CJK HK"/>
              </a:rPr>
              <a:t>같다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2580"/>
              </a:spcBef>
            </a:pP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같다</a:t>
            </a:r>
            <a:r>
              <a:rPr sz="1600" b="1" spc="-4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[gat-da]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own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same”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nouns,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…”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35" dirty="0">
                <a:solidFill>
                  <a:srgbClr val="25408F"/>
                </a:solidFill>
                <a:latin typeface="Arial"/>
                <a:cs typeface="Arial"/>
              </a:rPr>
              <a:t>Examples:</a:t>
            </a:r>
            <a:endParaRPr sz="1600">
              <a:latin typeface="Arial"/>
              <a:cs typeface="Arial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학생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같아요.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[hak-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saeng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ga-ta-yo.]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student.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student.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저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사람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한국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사람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같아요.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[han-guk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sa-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ram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ga-ta-yo.]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looks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person.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back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…”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000">
              <a:latin typeface="UKIJ CJK"/>
              <a:cs typeface="UKIJ CJK"/>
            </a:endParaRPr>
          </a:p>
          <a:p>
            <a:pPr marL="153035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looked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seems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“noun”.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order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UKIJ CJK"/>
                <a:cs typeface="UKIJ CJK"/>
              </a:rPr>
              <a:t>…”,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to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“something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seems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like”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plus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“sentence”.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400" b="1" spc="-40" dirty="0">
                <a:solidFill>
                  <a:srgbClr val="231F20"/>
                </a:solidFill>
                <a:latin typeface="Noto Sans CJK HK"/>
                <a:cs typeface="Noto Sans CJK HK"/>
              </a:rPr>
              <a:t>Remember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how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to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40" dirty="0">
                <a:solidFill>
                  <a:srgbClr val="231F20"/>
                </a:solidFill>
                <a:latin typeface="Noto Sans CJK HK"/>
                <a:cs typeface="Noto Sans CJK HK"/>
              </a:rPr>
              <a:t>make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noun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groups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for</a:t>
            </a:r>
            <a:r>
              <a:rPr sz="14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various</a:t>
            </a:r>
            <a:r>
              <a:rPr sz="14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tenses?</a:t>
            </a:r>
            <a:endParaRPr sz="1400">
              <a:latin typeface="Noto Sans CJK HK"/>
              <a:cs typeface="Noto Sans CJK HK"/>
            </a:endParaRPr>
          </a:p>
          <a:p>
            <a:pPr marL="153035" marR="5305425">
              <a:lnSpc>
                <a:spcPct val="166700"/>
              </a:lnSpc>
              <a:spcBef>
                <a:spcPts val="19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Past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tense: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-(으)ㄴ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UKIJ CJK"/>
                <a:cs typeface="UKIJ CJK"/>
              </a:rPr>
              <a:t>것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Present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tense: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는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UKIJ CJK"/>
                <a:cs typeface="UKIJ CJK"/>
              </a:rPr>
              <a:t>것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tense: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-(으)ㄹ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After</a:t>
            </a:r>
            <a:r>
              <a:rPr sz="14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that,</a:t>
            </a:r>
            <a:r>
              <a:rPr sz="1400" b="1" spc="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sz="1400" b="1" spc="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just</a:t>
            </a:r>
            <a:r>
              <a:rPr sz="1400" b="1" spc="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add</a:t>
            </a:r>
            <a:r>
              <a:rPr sz="1400" b="1" spc="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같다.</a:t>
            </a:r>
            <a:endParaRPr sz="1400">
              <a:latin typeface="Noto Sans CJK HK"/>
              <a:cs typeface="Noto Sans CJK HK"/>
            </a:endParaRPr>
          </a:p>
          <a:p>
            <a:pPr marL="153035" marR="5006975">
              <a:lnSpc>
                <a:spcPct val="166700"/>
              </a:lnSpc>
              <a:spcBef>
                <a:spcPts val="19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Past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tense: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-(으)ㄴ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같다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Present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tense: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는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같다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tense: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-(으)ㄹ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같다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5811520" cy="36652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600" b="1" spc="-35" dirty="0">
                <a:solidFill>
                  <a:srgbClr val="25408F"/>
                </a:solidFill>
                <a:latin typeface="Arial"/>
                <a:cs typeface="Arial"/>
              </a:rPr>
              <a:t>Examples: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endParaRPr sz="1600">
              <a:latin typeface="Arial"/>
              <a:cs typeface="Arial"/>
            </a:endParaRPr>
          </a:p>
          <a:p>
            <a:pPr marL="180340">
              <a:lnSpc>
                <a:spcPct val="100000"/>
              </a:lnSpc>
            </a:pPr>
            <a:r>
              <a:rPr sz="1000" spc="-45" dirty="0">
                <a:solidFill>
                  <a:srgbClr val="231F20"/>
                </a:solidFill>
                <a:latin typeface="UKIJ CJK"/>
                <a:cs typeface="UKIJ CJK"/>
              </a:rPr>
              <a:t>**하다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000">
              <a:latin typeface="UKIJ CJK"/>
              <a:cs typeface="UKIJ CJK"/>
            </a:endParaRPr>
          </a:p>
          <a:p>
            <a:pPr marL="180340" marR="4050029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Past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tense: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같다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Present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tense: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하는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같다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tense: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할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같다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000">
              <a:latin typeface="UKIJ CJK"/>
              <a:cs typeface="UKIJ CJK"/>
            </a:endParaRPr>
          </a:p>
          <a:p>
            <a:pPr marL="180340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벌써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같아요.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[beol-sseo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han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ga-ta-yo.]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(they/he/she/I/you)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already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did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it.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지금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하는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같아요.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ji-geum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ha-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neun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ga-ta-yo.]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(someone)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does/is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doing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now.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내일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할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같아요.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[nae-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il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hal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ga-ta-yo.]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(someone)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tomorrow.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4354436"/>
            <a:ext cx="18046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45" dirty="0">
                <a:solidFill>
                  <a:srgbClr val="00AEEF"/>
                </a:solidFill>
                <a:latin typeface="Noto Sans CJK HK"/>
                <a:cs typeface="Noto Sans CJK HK"/>
              </a:rPr>
              <a:t>Sample</a:t>
            </a:r>
            <a:r>
              <a:rPr sz="1600" b="1" spc="4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55" dirty="0">
                <a:solidFill>
                  <a:srgbClr val="00AEEF"/>
                </a:solidFill>
                <a:latin typeface="Noto Sans CJK HK"/>
                <a:cs typeface="Noto Sans CJK HK"/>
              </a:rPr>
              <a:t>sentences:</a:t>
            </a:r>
            <a:endParaRPr sz="1600">
              <a:latin typeface="Noto Sans CJK HK"/>
              <a:cs typeface="Noto Sans CJK H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4500" y="4938636"/>
            <a:ext cx="6628130" cy="449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 indent="-14224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내일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비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올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같아요.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[nae-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il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bi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ol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geot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ga-ta-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rain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tomorrow.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2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이게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더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좋은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같아요.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[i-ge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deo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jo-eun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geot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ga-ta-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better.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3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이거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뭐인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같아요?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[i-geo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mwo-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geot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ga-ta-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is?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4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누가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같아요?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[nu-ga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han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geot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ga-ta-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did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it?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5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곧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도착할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같아요.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[got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chak-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hal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geot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ga-ta-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I’ll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arrive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soon.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000">
              <a:latin typeface="UKIJ CJK"/>
              <a:cs typeface="UKIJ CJK"/>
            </a:endParaRPr>
          </a:p>
          <a:p>
            <a:pPr marL="12700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While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making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hearing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people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talk,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realize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all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ways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express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“I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think”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worry.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ways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saying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think”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our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future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lessons.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Until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then,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practice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같다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form!</a:t>
            </a:r>
            <a:endParaRPr sz="1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68795" cy="87331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28</a:t>
            </a: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ct val="166700"/>
              </a:lnSpc>
              <a:spcBef>
                <a:spcPts val="153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become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adjective”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basic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most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common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UKIJ CJK"/>
                <a:cs typeface="UKIJ CJK"/>
              </a:rPr>
              <a:t>do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applying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following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ending: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Noto Sans Mono CJK HK"/>
                <a:cs typeface="Noto Sans Mono CJK HK"/>
              </a:rPr>
              <a:t>-아/어/여지다</a:t>
            </a:r>
            <a:r>
              <a:rPr sz="1600" b="1" spc="-35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[-a/eo/yeo-ji-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Since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all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adjectives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originally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form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Korean,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order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275" dirty="0">
                <a:solidFill>
                  <a:srgbClr val="231F20"/>
                </a:solidFill>
                <a:latin typeface="Noto Sans CJK HK"/>
                <a:cs typeface="Noto Sans CJK HK"/>
              </a:rPr>
              <a:t>“to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become</a:t>
            </a:r>
            <a:r>
              <a:rPr sz="14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+</a:t>
            </a:r>
            <a:r>
              <a:rPr sz="14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adjective”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original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verb/dictionary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form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(-다)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adjective.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spc="-20" dirty="0">
                <a:solidFill>
                  <a:srgbClr val="25408F"/>
                </a:solidFill>
                <a:latin typeface="Arial"/>
                <a:cs typeface="Arial"/>
              </a:rPr>
              <a:t>Examples</a:t>
            </a:r>
            <a:endParaRPr sz="1600">
              <a:latin typeface="Arial"/>
              <a:cs typeface="Arial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예쁘다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[ye-ppeu-da]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pretty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9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예쁘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-어지다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Mono CJK HK"/>
                <a:cs typeface="Noto Sans Mono CJK HK"/>
              </a:rPr>
              <a:t>예뻐지다</a:t>
            </a:r>
            <a:r>
              <a:rPr sz="1400" b="1" spc="-315" dirty="0">
                <a:solidFill>
                  <a:srgbClr val="231F20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[ye-ppeo-ji-da]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become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pretty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작다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5" dirty="0">
                <a:solidFill>
                  <a:srgbClr val="231F20"/>
                </a:solidFill>
                <a:latin typeface="UKIJ CJK"/>
                <a:cs typeface="UKIJ CJK"/>
              </a:rPr>
              <a:t>jak-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small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9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작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-아지다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Mono CJK HK"/>
                <a:cs typeface="Noto Sans Mono CJK HK"/>
              </a:rPr>
              <a:t>작아지다</a:t>
            </a:r>
            <a:r>
              <a:rPr sz="1400" b="1" spc="-160" dirty="0">
                <a:solidFill>
                  <a:srgbClr val="231F20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ja-ga-ji-da]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become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small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이상하다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[i-sang-ha-da]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=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strange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9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이상하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-여지다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Mono CJK HK"/>
                <a:cs typeface="Noto Sans Mono CJK HK"/>
              </a:rPr>
              <a:t>이상해지다</a:t>
            </a:r>
            <a:r>
              <a:rPr sz="1400" b="1" spc="-315" dirty="0">
                <a:solidFill>
                  <a:srgbClr val="231F20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[i-sang-hae-ji-da]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become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strange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재미있다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jae-mi-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it-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interesting,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fun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9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재미있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-어지다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Mono CJK HK"/>
                <a:cs typeface="Noto Sans Mono CJK HK"/>
              </a:rPr>
              <a:t>재미있어지다</a:t>
            </a:r>
            <a:r>
              <a:rPr sz="1400" b="1" spc="-315" dirty="0">
                <a:solidFill>
                  <a:srgbClr val="231F20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jae-mi-i-sseo-ji-da]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become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interesting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spc="-130" dirty="0">
                <a:solidFill>
                  <a:srgbClr val="25408F"/>
                </a:solidFill>
                <a:latin typeface="Arial"/>
                <a:cs typeface="Arial"/>
              </a:rPr>
              <a:t>Sample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5408F"/>
                </a:solidFill>
                <a:latin typeface="Arial"/>
                <a:cs typeface="Arial"/>
              </a:rPr>
              <a:t>sentences</a:t>
            </a:r>
            <a:endParaRPr sz="1600">
              <a:latin typeface="Arial"/>
              <a:cs typeface="Arial"/>
            </a:endParaRPr>
          </a:p>
          <a:p>
            <a:pPr marL="295275" indent="-14224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날씨가</a:t>
            </a:r>
            <a:r>
              <a:rPr sz="1000" spc="2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따뜻해졌어요.</a:t>
            </a:r>
            <a:r>
              <a:rPr sz="1000" spc="2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[nal-ssi-ga</a:t>
            </a:r>
            <a:r>
              <a:rPr sz="1000" spc="229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tta-tteu-tae-jyeo-sseo-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weather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become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warm.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buAutoNum type="arabicPeriod" startAt="2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컴퓨터가</a:t>
            </a:r>
            <a:r>
              <a:rPr sz="1000" spc="2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빨라졌어요.</a:t>
            </a:r>
            <a:r>
              <a:rPr sz="1000" spc="2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[keom-pyu-teo-ga</a:t>
            </a:r>
            <a:r>
              <a:rPr sz="1000" spc="2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ppal-la-jyeo-sseo-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computer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become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fast.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buAutoNum type="arabicPeriod" startAt="3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한국어</a:t>
            </a:r>
            <a:r>
              <a:rPr sz="1000" spc="2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공부가</a:t>
            </a:r>
            <a:r>
              <a:rPr sz="1000" spc="2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재미있어졌어요.</a:t>
            </a:r>
            <a:r>
              <a:rPr sz="1000" spc="2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[han-gu-geo</a:t>
            </a:r>
            <a:r>
              <a:rPr sz="1000" spc="2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gong-bu-ga</a:t>
            </a:r>
            <a:r>
              <a:rPr sz="1000" spc="2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jae-mi-i-sseo-jyeo-sseo-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Studying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become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fun.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270482"/>
            <a:ext cx="3653154" cy="119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 indent="-14224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줄이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길어졌어요.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ju-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ri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gi-reo-jyeo-sse-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line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become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long/longer.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5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내일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다시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추워질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거예요.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[nae-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il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da-si</a:t>
            </a:r>
            <a:r>
              <a:rPr sz="1000" spc="1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chu-wo-jil</a:t>
            </a:r>
            <a:r>
              <a:rPr sz="1000" spc="1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become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cold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again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tomorrow.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24345" cy="89871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29</a:t>
            </a: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ct val="166700"/>
              </a:lnSpc>
              <a:spcBef>
                <a:spcPts val="153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previous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looked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become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adjective”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Today,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at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gradually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something”,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eventually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find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oneself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doing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something”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end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up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doing something”.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structure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is: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50" dirty="0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sz="1600" b="1" spc="130" dirty="0">
                <a:solidFill>
                  <a:srgbClr val="EC008C"/>
                </a:solidFill>
                <a:latin typeface="Noto Sans CJK HK"/>
                <a:cs typeface="Noto Sans CJK HK"/>
              </a:rPr>
              <a:t>게</a:t>
            </a:r>
            <a:r>
              <a:rPr sz="1600" b="1" spc="27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되다</a:t>
            </a:r>
            <a:r>
              <a:rPr sz="1600" b="1" spc="27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[-ge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doe-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7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order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understand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works,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first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break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down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into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two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parts.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50" dirty="0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sz="1600" b="1" spc="130" dirty="0">
                <a:solidFill>
                  <a:srgbClr val="EC008C"/>
                </a:solidFill>
                <a:latin typeface="Noto Sans CJK HK"/>
                <a:cs typeface="Noto Sans CJK HK"/>
              </a:rPr>
              <a:t>게</a:t>
            </a:r>
            <a:r>
              <a:rPr sz="1600" b="1" spc="10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[-ge]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=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in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such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a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way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that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…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/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so</a:t>
            </a:r>
            <a:r>
              <a:rPr sz="14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that</a:t>
            </a:r>
            <a:r>
              <a:rPr sz="1400" b="1" spc="9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50" dirty="0">
                <a:solidFill>
                  <a:srgbClr val="231F20"/>
                </a:solidFill>
                <a:latin typeface="Noto Sans CJK HK"/>
                <a:cs typeface="Noto Sans CJK HK"/>
              </a:rPr>
              <a:t>…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580"/>
              </a:spcBef>
            </a:pP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되다</a:t>
            </a:r>
            <a:r>
              <a:rPr sz="1600" b="1" spc="-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[doe-da]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=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to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become</a:t>
            </a:r>
            <a:endParaRPr sz="14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Meanings</a:t>
            </a:r>
            <a:r>
              <a:rPr sz="1400" b="1" spc="8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of</a:t>
            </a:r>
            <a:r>
              <a:rPr sz="1400" b="1" spc="8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80" dirty="0">
                <a:solidFill>
                  <a:srgbClr val="231F20"/>
                </a:solidFill>
                <a:latin typeface="Noto Sans CJK HK"/>
                <a:cs typeface="Noto Sans CJK HK"/>
              </a:rPr>
              <a:t>“-</a:t>
            </a:r>
            <a:r>
              <a:rPr sz="1400" b="1" spc="-70" dirty="0">
                <a:solidFill>
                  <a:srgbClr val="231F20"/>
                </a:solidFill>
                <a:latin typeface="Noto Sans CJK HK"/>
                <a:cs typeface="Noto Sans CJK HK"/>
              </a:rPr>
              <a:t>게</a:t>
            </a:r>
            <a:r>
              <a:rPr sz="1400" b="1" spc="8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+</a:t>
            </a:r>
            <a:r>
              <a:rPr sz="1400" b="1" spc="8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되다”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2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things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happen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way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gets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state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where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someone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does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Conjugation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80"/>
              </a:spcBef>
            </a:pP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Verb</a:t>
            </a:r>
            <a:r>
              <a:rPr sz="14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stem</a:t>
            </a:r>
            <a:r>
              <a:rPr sz="1400" b="1" spc="11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80" dirty="0">
                <a:solidFill>
                  <a:srgbClr val="231F20"/>
                </a:solidFill>
                <a:latin typeface="Noto Sans CJK HK"/>
                <a:cs typeface="Noto Sans CJK HK"/>
              </a:rPr>
              <a:t>+</a:t>
            </a:r>
            <a:r>
              <a:rPr sz="1400" b="1" spc="11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-</a:t>
            </a:r>
            <a:r>
              <a:rPr sz="1400" b="1" spc="114" dirty="0">
                <a:solidFill>
                  <a:srgbClr val="231F20"/>
                </a:solidFill>
                <a:latin typeface="Noto Sans CJK HK"/>
                <a:cs typeface="Noto Sans CJK HK"/>
              </a:rPr>
              <a:t>게</a:t>
            </a:r>
            <a:r>
              <a:rPr sz="1400" b="1" spc="11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65" dirty="0">
                <a:solidFill>
                  <a:srgbClr val="231F20"/>
                </a:solidFill>
                <a:latin typeface="Noto Sans CJK HK"/>
                <a:cs typeface="Noto Sans CJK HK"/>
              </a:rPr>
              <a:t>되다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2120"/>
              </a:spcBef>
            </a:pPr>
            <a:r>
              <a:rPr sz="1600" b="1" spc="-140" dirty="0">
                <a:solidFill>
                  <a:srgbClr val="25408F"/>
                </a:solidFill>
                <a:latin typeface="Arial"/>
                <a:cs typeface="Arial"/>
              </a:rPr>
              <a:t>Example</a:t>
            </a:r>
            <a:r>
              <a:rPr sz="1600" b="1" spc="2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5408F"/>
                </a:solidFill>
                <a:latin typeface="Arial"/>
                <a:cs typeface="Arial"/>
              </a:rPr>
              <a:t>#1</a:t>
            </a:r>
            <a:endParaRPr sz="1600">
              <a:latin typeface="Arial"/>
              <a:cs typeface="Arial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하다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(=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do)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게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되다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하게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되다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000">
              <a:latin typeface="UKIJ CJK"/>
              <a:cs typeface="UKIJ CJK"/>
            </a:endParaRPr>
          </a:p>
          <a:p>
            <a:pPr marL="153035" marR="496760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[present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tense]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하게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돼요.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[past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tense]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하게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됐어요.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[future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tense]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하게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될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거예요.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spc="-140" dirty="0">
                <a:solidFill>
                  <a:srgbClr val="25408F"/>
                </a:solidFill>
                <a:latin typeface="Arial"/>
                <a:cs typeface="Arial"/>
              </a:rPr>
              <a:t>Example</a:t>
            </a:r>
            <a:r>
              <a:rPr sz="1600" b="1" spc="2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5408F"/>
                </a:solidFill>
                <a:latin typeface="Arial"/>
                <a:cs typeface="Arial"/>
              </a:rPr>
              <a:t>#2</a:t>
            </a:r>
            <a:endParaRPr sz="1600">
              <a:latin typeface="Arial"/>
              <a:cs typeface="Arial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알다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(=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know)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게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되다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알게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되다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769734" cy="91840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29</a:t>
            </a:r>
            <a:endParaRPr sz="1800">
              <a:latin typeface="Trebuchet MS"/>
              <a:cs typeface="Trebuchet MS"/>
            </a:endParaRPr>
          </a:p>
          <a:p>
            <a:pPr marL="180340" marR="4885690">
              <a:lnSpc>
                <a:spcPct val="166700"/>
              </a:lnSpc>
              <a:spcBef>
                <a:spcPts val="15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[present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tense]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알게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돼요.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[past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tense]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알게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됐어요.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[future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tense]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알게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될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거예요.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Usages</a:t>
            </a:r>
            <a:r>
              <a:rPr sz="1600" b="1" spc="12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dirty="0">
                <a:solidFill>
                  <a:srgbClr val="00AEEF"/>
                </a:solidFill>
                <a:latin typeface="Noto Sans CJK HK"/>
                <a:cs typeface="Noto Sans CJK HK"/>
              </a:rPr>
              <a:t>of</a:t>
            </a:r>
            <a:r>
              <a:rPr sz="1600" b="1" spc="12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50" dirty="0">
                <a:solidFill>
                  <a:srgbClr val="00AEEF"/>
                </a:solidFill>
                <a:latin typeface="Noto Sans CJK HK"/>
                <a:cs typeface="Noto Sans CJK HK"/>
              </a:rPr>
              <a:t>-</a:t>
            </a:r>
            <a:r>
              <a:rPr sz="1600" b="1" spc="130" dirty="0">
                <a:solidFill>
                  <a:srgbClr val="00AEEF"/>
                </a:solidFill>
                <a:latin typeface="Noto Sans CJK HK"/>
                <a:cs typeface="Noto Sans CJK HK"/>
              </a:rPr>
              <a:t>게 </a:t>
            </a:r>
            <a:r>
              <a:rPr sz="1600" b="1" spc="90" dirty="0">
                <a:solidFill>
                  <a:srgbClr val="00AEEF"/>
                </a:solidFill>
                <a:latin typeface="Noto Sans CJK HK"/>
                <a:cs typeface="Noto Sans CJK HK"/>
              </a:rPr>
              <a:t>되다</a:t>
            </a:r>
            <a:endParaRPr sz="1600">
              <a:latin typeface="Noto Sans CJK HK"/>
              <a:cs typeface="Noto Sans CJK HK"/>
            </a:endParaRPr>
          </a:p>
          <a:p>
            <a:pPr marL="180340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게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되다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various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usages.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1000">
              <a:latin typeface="UKIJ CJK"/>
              <a:cs typeface="UKIJ CJK"/>
            </a:endParaRPr>
          </a:p>
          <a:p>
            <a:pPr marL="180340" marR="5080" indent="181610" algn="just">
              <a:lnSpc>
                <a:spcPct val="138900"/>
              </a:lnSpc>
              <a:buAutoNum type="arabicPeriod"/>
              <a:tabLst>
                <a:tab pos="361950" algn="l"/>
              </a:tabLst>
            </a:pP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When</a:t>
            </a:r>
            <a:r>
              <a:rPr sz="1200" b="1" spc="-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sz="12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10" dirty="0">
                <a:solidFill>
                  <a:srgbClr val="231F20"/>
                </a:solidFill>
                <a:latin typeface="Noto Sans CJK HK"/>
                <a:cs typeface="Noto Sans CJK HK"/>
              </a:rPr>
              <a:t>don’t</a:t>
            </a:r>
            <a:r>
              <a:rPr sz="1200" b="1" spc="1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want</a:t>
            </a:r>
            <a:r>
              <a:rPr sz="12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to</a:t>
            </a:r>
            <a:r>
              <a:rPr sz="12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do</a:t>
            </a:r>
            <a:r>
              <a:rPr sz="12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something</a:t>
            </a:r>
            <a:r>
              <a:rPr sz="12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but</a:t>
            </a:r>
            <a:r>
              <a:rPr sz="12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sz="12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have</a:t>
            </a:r>
            <a:r>
              <a:rPr sz="12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to</a:t>
            </a:r>
            <a:r>
              <a:rPr sz="12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and</a:t>
            </a:r>
            <a:r>
              <a:rPr sz="12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sz="12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eventually</a:t>
            </a:r>
            <a:r>
              <a:rPr sz="12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end</a:t>
            </a:r>
            <a:r>
              <a:rPr sz="1200" b="1" spc="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up</a:t>
            </a:r>
            <a:r>
              <a:rPr sz="1200" b="1" spc="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do-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ing</a:t>
            </a:r>
            <a:r>
              <a:rPr sz="12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something,</a:t>
            </a:r>
            <a:r>
              <a:rPr sz="12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sz="12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can</a:t>
            </a:r>
            <a:r>
              <a:rPr sz="12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use</a:t>
            </a:r>
            <a:r>
              <a:rPr sz="12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the</a:t>
            </a:r>
            <a:r>
              <a:rPr sz="12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-</a:t>
            </a:r>
            <a:r>
              <a:rPr sz="12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게</a:t>
            </a:r>
            <a:r>
              <a:rPr sz="12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되다</a:t>
            </a:r>
            <a:r>
              <a:rPr sz="12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structure.</a:t>
            </a:r>
            <a:endParaRPr sz="12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231F20"/>
              </a:buClr>
              <a:buFont typeface="Noto Sans CJK HK"/>
              <a:buAutoNum type="arabicPeriod"/>
            </a:pPr>
            <a:endParaRPr sz="1200">
              <a:latin typeface="Noto Sans CJK HK"/>
              <a:cs typeface="Noto Sans CJK HK"/>
            </a:endParaRPr>
          </a:p>
          <a:p>
            <a:pPr marL="18034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먹고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싶어요.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그런데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먹게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[an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meok-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si-peo-yo.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geu-reon-de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meok-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ge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eat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it,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keep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eating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anyway.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1000">
              <a:latin typeface="UKIJ CJK"/>
              <a:cs typeface="UKIJ CJK"/>
            </a:endParaRPr>
          </a:p>
          <a:p>
            <a:pPr marL="180340" marR="52069" indent="181610" algn="just">
              <a:lnSpc>
                <a:spcPct val="138900"/>
              </a:lnSpc>
              <a:buAutoNum type="arabicPeriod" startAt="2"/>
              <a:tabLst>
                <a:tab pos="361950" algn="l"/>
              </a:tabLst>
            </a:pP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When</a:t>
            </a:r>
            <a:r>
              <a:rPr sz="1200" b="1" spc="-4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sz="12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75" dirty="0">
                <a:solidFill>
                  <a:srgbClr val="231F20"/>
                </a:solidFill>
                <a:latin typeface="Noto Sans CJK HK"/>
                <a:cs typeface="Noto Sans CJK HK"/>
              </a:rPr>
              <a:t>didn’t</a:t>
            </a:r>
            <a:r>
              <a:rPr sz="1200" b="1" spc="11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intend</a:t>
            </a:r>
            <a:r>
              <a:rPr sz="12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on</a:t>
            </a:r>
            <a:r>
              <a:rPr sz="12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doing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or</a:t>
            </a:r>
            <a:r>
              <a:rPr sz="12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75" dirty="0">
                <a:solidFill>
                  <a:srgbClr val="231F20"/>
                </a:solidFill>
                <a:latin typeface="Noto Sans CJK HK"/>
                <a:cs typeface="Noto Sans CJK HK"/>
              </a:rPr>
              <a:t>didn’t</a:t>
            </a:r>
            <a:r>
              <a:rPr sz="12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expect</a:t>
            </a:r>
            <a:r>
              <a:rPr sz="12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to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do</a:t>
            </a:r>
            <a:r>
              <a:rPr sz="12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something</a:t>
            </a:r>
            <a:r>
              <a:rPr sz="12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but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sz="12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got</a:t>
            </a:r>
            <a:r>
              <a:rPr sz="1200" b="1" spc="5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into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Noto Sans CJK HK"/>
                <a:cs typeface="Noto Sans CJK HK"/>
              </a:rPr>
              <a:t>a </a:t>
            </a:r>
            <a:r>
              <a:rPr sz="1200" b="1" spc="-35" dirty="0">
                <a:solidFill>
                  <a:srgbClr val="231F20"/>
                </a:solidFill>
                <a:latin typeface="Noto Sans CJK HK"/>
                <a:cs typeface="Noto Sans CJK HK"/>
              </a:rPr>
              <a:t>situation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where</a:t>
            </a:r>
            <a:r>
              <a:rPr sz="1200" b="1" spc="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did</a:t>
            </a:r>
            <a:r>
              <a:rPr sz="1200" b="1" spc="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it,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sz="1200" b="1" spc="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can</a:t>
            </a:r>
            <a:r>
              <a:rPr sz="1200" b="1" spc="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use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the</a:t>
            </a:r>
            <a:r>
              <a:rPr sz="1200" b="1" spc="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-</a:t>
            </a:r>
            <a:r>
              <a:rPr sz="12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게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되다</a:t>
            </a:r>
            <a:r>
              <a:rPr sz="1200" b="1" spc="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structure.</a:t>
            </a:r>
            <a:endParaRPr sz="12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231F20"/>
              </a:buClr>
              <a:buFont typeface="Noto Sans CJK HK"/>
              <a:buAutoNum type="arabicPeriod" startAt="2"/>
            </a:pPr>
            <a:endParaRPr sz="1200">
              <a:latin typeface="Noto Sans CJK HK"/>
              <a:cs typeface="Noto Sans CJK HK"/>
            </a:endParaRPr>
          </a:p>
          <a:p>
            <a:pPr marL="18034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주에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영화를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보게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됐어요.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ji-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nan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ju-e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yeong-hwa-reul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bo-ge</a:t>
            </a:r>
            <a:r>
              <a:rPr sz="1000" spc="1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wasn’t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planning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first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place,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movie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last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week.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1000">
              <a:latin typeface="UKIJ CJK"/>
              <a:cs typeface="UKIJ CJK"/>
            </a:endParaRPr>
          </a:p>
          <a:p>
            <a:pPr marL="180340" marR="58419" indent="181610" algn="just">
              <a:lnSpc>
                <a:spcPct val="138900"/>
              </a:lnSpc>
              <a:buAutoNum type="arabicPeriod" startAt="3"/>
              <a:tabLst>
                <a:tab pos="361950" algn="l"/>
              </a:tabLst>
            </a:pP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When</a:t>
            </a:r>
            <a:r>
              <a:rPr sz="1200" b="1" spc="1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talking</a:t>
            </a:r>
            <a:r>
              <a:rPr sz="1200" b="1" spc="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about</a:t>
            </a:r>
            <a:r>
              <a:rPr sz="1200" b="1" spc="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the</a:t>
            </a:r>
            <a:r>
              <a:rPr sz="1200" b="1" spc="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future,</a:t>
            </a:r>
            <a:r>
              <a:rPr sz="1200" b="1" spc="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if</a:t>
            </a:r>
            <a:r>
              <a:rPr sz="1200" b="1" spc="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sz="1200" b="1" spc="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want</a:t>
            </a:r>
            <a:r>
              <a:rPr sz="1200" b="1" spc="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to</a:t>
            </a:r>
            <a:r>
              <a:rPr sz="1200" b="1" spc="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say</a:t>
            </a:r>
            <a:r>
              <a:rPr sz="1200" b="1" spc="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that</a:t>
            </a:r>
            <a:r>
              <a:rPr sz="1200" b="1" spc="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someone</a:t>
            </a:r>
            <a:r>
              <a:rPr sz="1200" b="1" spc="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or</a:t>
            </a:r>
            <a:r>
              <a:rPr sz="1200" b="1" spc="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sz="1200" b="1" spc="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will</a:t>
            </a:r>
            <a:r>
              <a:rPr sz="1200" b="1" spc="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eventually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do</a:t>
            </a:r>
            <a:r>
              <a:rPr sz="12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something</a:t>
            </a:r>
            <a:r>
              <a:rPr sz="12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whether</a:t>
            </a:r>
            <a:r>
              <a:rPr sz="12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or</a:t>
            </a:r>
            <a:r>
              <a:rPr sz="12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not</a:t>
            </a:r>
            <a:r>
              <a:rPr sz="12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that</a:t>
            </a:r>
            <a:r>
              <a:rPr sz="12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person</a:t>
            </a:r>
            <a:r>
              <a:rPr sz="12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wants</a:t>
            </a:r>
            <a:r>
              <a:rPr sz="12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to,</a:t>
            </a:r>
            <a:r>
              <a:rPr sz="12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you</a:t>
            </a:r>
            <a:r>
              <a:rPr sz="12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can</a:t>
            </a:r>
            <a:r>
              <a:rPr sz="12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use</a:t>
            </a:r>
            <a:r>
              <a:rPr sz="12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the</a:t>
            </a:r>
            <a:r>
              <a:rPr sz="12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-</a:t>
            </a:r>
            <a:r>
              <a:rPr sz="12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게</a:t>
            </a:r>
            <a:r>
              <a:rPr sz="12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95" dirty="0">
                <a:solidFill>
                  <a:srgbClr val="231F20"/>
                </a:solidFill>
                <a:latin typeface="Noto Sans CJK HK"/>
                <a:cs typeface="Noto Sans CJK HK"/>
              </a:rPr>
              <a:t>되다</a:t>
            </a:r>
            <a:r>
              <a:rPr sz="12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structure</a:t>
            </a:r>
            <a:r>
              <a:rPr sz="12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in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the</a:t>
            </a:r>
            <a:r>
              <a:rPr sz="12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future</a:t>
            </a:r>
            <a:r>
              <a:rPr sz="1200" b="1" spc="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tense.</a:t>
            </a:r>
            <a:endParaRPr sz="12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200">
              <a:latin typeface="Noto Sans CJK HK"/>
              <a:cs typeface="Noto Sans CJK HK"/>
            </a:endParaRPr>
          </a:p>
          <a:p>
            <a:pPr marL="18034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그렇게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하게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될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거예요.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[geu-reo-ke</a:t>
            </a:r>
            <a:r>
              <a:rPr sz="1000" spc="2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ha-ge</a:t>
            </a:r>
            <a:r>
              <a:rPr sz="1000" spc="2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doel</a:t>
            </a:r>
            <a:r>
              <a:rPr sz="1000" spc="2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eventually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up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doing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way.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</a:pPr>
            <a:r>
              <a:rPr sz="1600" b="1" spc="-130" dirty="0">
                <a:solidFill>
                  <a:srgbClr val="25408F"/>
                </a:solidFill>
                <a:latin typeface="Arial"/>
                <a:cs typeface="Arial"/>
              </a:rPr>
              <a:t>Sample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5408F"/>
                </a:solidFill>
                <a:latin typeface="Arial"/>
                <a:cs typeface="Arial"/>
              </a:rPr>
              <a:t>sentences</a:t>
            </a:r>
            <a:endParaRPr sz="1600">
              <a:latin typeface="Arial"/>
              <a:cs typeface="Arial"/>
            </a:endParaRPr>
          </a:p>
          <a:p>
            <a:pPr marL="180340" algn="just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내일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알게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될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거예요.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[nae-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il</a:t>
            </a:r>
            <a:r>
              <a:rPr sz="1000" spc="2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al-ge</a:t>
            </a:r>
            <a:r>
              <a:rPr sz="1000" spc="2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doel</a:t>
            </a:r>
            <a:r>
              <a:rPr sz="1000" spc="2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geo-ye-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8034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find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out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tomorrow.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79590" cy="896239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  <a:p>
            <a:pPr marL="153035" marR="13335">
              <a:lnSpc>
                <a:spcPct val="175000"/>
              </a:lnSpc>
              <a:spcBef>
                <a:spcPts val="1735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previous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looked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“it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okay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to...”</a:t>
            </a:r>
            <a:r>
              <a:rPr sz="1000" spc="1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to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215" dirty="0">
                <a:solidFill>
                  <a:srgbClr val="231F20"/>
                </a:solidFill>
                <a:latin typeface="Noto Sans CJK HK"/>
                <a:cs typeface="Noto Sans CJK HK"/>
              </a:rPr>
              <a:t>“you</a:t>
            </a:r>
            <a:r>
              <a:rPr sz="1400" b="1" spc="1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0" dirty="0">
                <a:solidFill>
                  <a:srgbClr val="231F20"/>
                </a:solidFill>
                <a:latin typeface="Noto Sans CJK HK"/>
                <a:cs typeface="Noto Sans CJK HK"/>
              </a:rPr>
              <a:t>shouldn’t...”</a:t>
            </a:r>
            <a:r>
              <a:rPr sz="1400" b="1" spc="2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290" dirty="0">
                <a:solidFill>
                  <a:srgbClr val="231F20"/>
                </a:solidFill>
                <a:latin typeface="Noto Sans CJK HK"/>
                <a:cs typeface="Noto Sans CJK HK"/>
              </a:rPr>
              <a:t>“you’re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not</a:t>
            </a:r>
            <a:r>
              <a:rPr sz="1400" b="1" spc="1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supposed</a:t>
            </a:r>
            <a:r>
              <a:rPr sz="1400" b="1" spc="1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0" dirty="0">
                <a:solidFill>
                  <a:srgbClr val="231F20"/>
                </a:solidFill>
                <a:latin typeface="Noto Sans CJK HK"/>
                <a:cs typeface="Noto Sans CJK HK"/>
              </a:rPr>
              <a:t>to...”</a:t>
            </a:r>
            <a:r>
              <a:rPr sz="1400" b="1" spc="1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The</a:t>
            </a:r>
            <a:r>
              <a:rPr sz="1400" b="1" spc="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main</a:t>
            </a:r>
            <a:r>
              <a:rPr sz="1400" b="1" spc="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45" dirty="0">
                <a:solidFill>
                  <a:srgbClr val="231F20"/>
                </a:solidFill>
                <a:latin typeface="Noto Sans CJK HK"/>
                <a:cs typeface="Noto Sans CJK HK"/>
              </a:rPr>
              <a:t>structure</a:t>
            </a:r>
            <a:r>
              <a:rPr sz="1400" b="1" spc="4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is: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6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Verb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stem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2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dirty="0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sz="1600" b="1" spc="50" dirty="0">
                <a:solidFill>
                  <a:srgbClr val="EC008C"/>
                </a:solidFill>
                <a:latin typeface="Noto Sans CJK HK"/>
                <a:cs typeface="Noto Sans CJK HK"/>
              </a:rPr>
              <a:t>(으)면</a:t>
            </a:r>
            <a:r>
              <a:rPr sz="1600" b="1" spc="19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안</a:t>
            </a:r>
            <a:r>
              <a:rPr sz="1600" b="1" spc="19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되다</a:t>
            </a:r>
            <a:r>
              <a:rPr sz="1600" b="1" spc="18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[-(eu)myeon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doe-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da]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sz="1600" b="1" spc="50" dirty="0">
                <a:solidFill>
                  <a:srgbClr val="EC008C"/>
                </a:solidFill>
                <a:latin typeface="Noto Sans CJK HK"/>
                <a:cs typeface="Noto Sans CJK HK"/>
              </a:rPr>
              <a:t>(으)면</a:t>
            </a:r>
            <a:r>
              <a:rPr sz="1600" b="1" spc="19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안</a:t>
            </a:r>
            <a:r>
              <a:rPr sz="1600" b="1" spc="19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되다</a:t>
            </a:r>
            <a:r>
              <a:rPr sz="1600" b="1" spc="19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broken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two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parts:</a:t>
            </a:r>
            <a:r>
              <a:rPr sz="1000" spc="2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-(으)면</a:t>
            </a:r>
            <a:r>
              <a:rPr sz="1400" b="1" spc="1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안</a:t>
            </a:r>
            <a:r>
              <a:rPr sz="1400" b="1" spc="1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되다</a:t>
            </a:r>
            <a:endParaRPr sz="1400">
              <a:latin typeface="Noto Sans CJK HK"/>
              <a:cs typeface="Noto Sans CJK HK"/>
            </a:endParaRPr>
          </a:p>
          <a:p>
            <a:pPr marL="153035" marR="5080">
              <a:lnSpc>
                <a:spcPct val="166700"/>
              </a:lnSpc>
              <a:spcBef>
                <a:spcPts val="18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-(으)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“if”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(Go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Level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2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23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review).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되다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work”,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function”,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possible”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“can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do”,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therefore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되다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can’t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done”,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“it’s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possible”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okay”.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000">
              <a:latin typeface="UKIJ CJK"/>
              <a:cs typeface="UKIJ CJK"/>
            </a:endParaRPr>
          </a:p>
          <a:p>
            <a:pPr marL="153035" marR="114935">
              <a:lnSpc>
                <a:spcPct val="144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Therefore,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dirty="0">
                <a:solidFill>
                  <a:srgbClr val="EC008C"/>
                </a:solidFill>
                <a:latin typeface="Noto Sans CJK HK"/>
                <a:cs typeface="Noto Sans CJK HK"/>
              </a:rPr>
              <a:t>-</a:t>
            </a:r>
            <a:r>
              <a:rPr sz="1600" b="1" spc="50" dirty="0">
                <a:solidFill>
                  <a:srgbClr val="EC008C"/>
                </a:solidFill>
                <a:latin typeface="Noto Sans CJK HK"/>
                <a:cs typeface="Noto Sans CJK HK"/>
              </a:rPr>
              <a:t>(으)면</a:t>
            </a:r>
            <a:r>
              <a:rPr sz="1600" b="1" spc="10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안</a:t>
            </a:r>
            <a:r>
              <a:rPr sz="1600" b="1" spc="12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CJK HK"/>
                <a:cs typeface="Noto Sans CJK HK"/>
              </a:rPr>
              <a:t>되다</a:t>
            </a:r>
            <a:r>
              <a:rPr sz="1600" b="1" spc="12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literally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285" dirty="0">
                <a:solidFill>
                  <a:srgbClr val="231F20"/>
                </a:solidFill>
                <a:latin typeface="Noto Sans CJK HK"/>
                <a:cs typeface="Noto Sans CJK HK"/>
              </a:rPr>
              <a:t>“it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is</a:t>
            </a:r>
            <a:r>
              <a:rPr sz="14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not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okay</a:t>
            </a:r>
            <a:r>
              <a:rPr sz="14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10" dirty="0">
                <a:solidFill>
                  <a:srgbClr val="231F20"/>
                </a:solidFill>
                <a:latin typeface="Noto Sans CJK HK"/>
                <a:cs typeface="Noto Sans CJK HK"/>
              </a:rPr>
              <a:t>if...”</a:t>
            </a:r>
            <a:r>
              <a:rPr sz="1400" b="1" spc="1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285" dirty="0">
                <a:solidFill>
                  <a:srgbClr val="231F20"/>
                </a:solidFill>
                <a:latin typeface="Noto Sans CJK HK"/>
                <a:cs typeface="Noto Sans CJK HK"/>
              </a:rPr>
              <a:t>“it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is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not</a:t>
            </a:r>
            <a:r>
              <a:rPr sz="1400" b="1" spc="10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acceptable </a:t>
            </a:r>
            <a:r>
              <a:rPr sz="1400" b="1" spc="-200" dirty="0">
                <a:solidFill>
                  <a:srgbClr val="231F20"/>
                </a:solidFill>
                <a:latin typeface="Noto Sans CJK HK"/>
                <a:cs typeface="Noto Sans CJK HK"/>
              </a:rPr>
              <a:t>if...”,</a:t>
            </a:r>
            <a:r>
              <a:rPr sz="1400" b="1" spc="12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naturally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translated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English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1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210" dirty="0">
                <a:solidFill>
                  <a:srgbClr val="231F20"/>
                </a:solidFill>
                <a:latin typeface="Noto Sans CJK HK"/>
                <a:cs typeface="Noto Sans CJK HK"/>
              </a:rPr>
              <a:t>“you</a:t>
            </a:r>
            <a:r>
              <a:rPr sz="1400" b="1" spc="1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195" dirty="0">
                <a:solidFill>
                  <a:srgbClr val="231F20"/>
                </a:solidFill>
                <a:latin typeface="Noto Sans CJK HK"/>
                <a:cs typeface="Noto Sans CJK HK"/>
              </a:rPr>
              <a:t>shouldn’t...”</a:t>
            </a:r>
            <a:r>
              <a:rPr sz="1400" b="1" spc="1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290" dirty="0">
                <a:solidFill>
                  <a:srgbClr val="231F20"/>
                </a:solidFill>
                <a:latin typeface="Noto Sans CJK HK"/>
                <a:cs typeface="Noto Sans CJK HK"/>
              </a:rPr>
              <a:t>“you’re</a:t>
            </a:r>
            <a:r>
              <a:rPr sz="1400" b="1" spc="16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not</a:t>
            </a:r>
            <a:r>
              <a:rPr sz="1400" b="1" spc="13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sup- </a:t>
            </a:r>
            <a:r>
              <a:rPr sz="1400" b="1" dirty="0">
                <a:solidFill>
                  <a:srgbClr val="231F20"/>
                </a:solidFill>
                <a:latin typeface="Noto Sans CJK HK"/>
                <a:cs typeface="Noto Sans CJK HK"/>
              </a:rPr>
              <a:t>posed</a:t>
            </a:r>
            <a:r>
              <a:rPr sz="1400" b="1" spc="-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-45" dirty="0">
                <a:solidFill>
                  <a:srgbClr val="231F20"/>
                </a:solidFill>
                <a:latin typeface="Noto Sans CJK HK"/>
                <a:cs typeface="Noto Sans CJK HK"/>
              </a:rPr>
              <a:t>to...”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2620"/>
              </a:spcBef>
            </a:pP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Examples:</a:t>
            </a:r>
            <a:endParaRPr sz="1600">
              <a:latin typeface="Noto Sans CJK HK"/>
              <a:cs typeface="Noto Sans CJK HK"/>
            </a:endParaRPr>
          </a:p>
          <a:p>
            <a:pPr marL="295275" indent="-14224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열다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[yeol-da]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open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95"/>
              </a:spcBef>
              <a:buClr>
                <a:srgbClr val="231F20"/>
              </a:buClr>
              <a:buFont typeface="UKIJ CJK"/>
              <a:buAutoNum type="arabicPeriod"/>
            </a:pPr>
            <a:endParaRPr sz="1000">
              <a:latin typeface="UKIJ CJK"/>
              <a:cs typeface="UKIJ CJK"/>
            </a:endParaRPr>
          </a:p>
          <a:p>
            <a:pPr marL="153035" marR="86550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열면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[yeol-myeon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dwae-yo.]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shouldn’t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open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supposed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open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it.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(Opposite: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열어도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[yeo-reo-do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dwae-yo.]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okay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open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ahead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open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it.)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buAutoNum type="arabicPeriod" startAt="2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만지다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[man-ji-da]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touch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만지면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[man-ji-myeon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dwae-yo.]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shouldn’t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touch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can’t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touch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(Opposite: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만져도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[man-jyeo-do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dwae-yo.]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okay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touch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ahead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touch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it.)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Noto Sans CJK HK"/>
                <a:cs typeface="Noto Sans CJK HK"/>
              </a:rPr>
              <a:t>More</a:t>
            </a: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Verb</a:t>
            </a: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30" dirty="0">
                <a:solidFill>
                  <a:srgbClr val="00AEEF"/>
                </a:solidFill>
                <a:latin typeface="Noto Sans CJK HK"/>
                <a:cs typeface="Noto Sans CJK HK"/>
              </a:rPr>
              <a:t>Conjugation</a:t>
            </a:r>
            <a:r>
              <a:rPr sz="1600" b="1" spc="114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Practice: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던지다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[deon-ji-da]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throw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should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throw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던지면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[deon-ji-myeon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4465955" cy="44615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29</a:t>
            </a:r>
            <a:endParaRPr sz="1800">
              <a:latin typeface="Trebuchet MS"/>
              <a:cs typeface="Trebuchet MS"/>
            </a:endParaRPr>
          </a:p>
          <a:p>
            <a:pPr marL="278765" indent="-142240">
              <a:lnSpc>
                <a:spcPct val="100000"/>
              </a:lnSpc>
              <a:spcBef>
                <a:spcPts val="1695"/>
              </a:spcBef>
              <a:buAutoNum type="arabicPeriod" startAt="2"/>
              <a:tabLst>
                <a:tab pos="27876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사게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됐어요.</a:t>
            </a:r>
            <a:endParaRPr sz="1000">
              <a:latin typeface="UKIJ CJK"/>
              <a:cs typeface="UKIJ CJK"/>
            </a:endParaRPr>
          </a:p>
          <a:p>
            <a:pPr marL="13652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[da</a:t>
            </a:r>
            <a:r>
              <a:rPr sz="1000" spc="1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sa-ge</a:t>
            </a:r>
            <a:r>
              <a:rPr sz="1000" spc="1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3652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ended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up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buying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everything.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278765" indent="-142240">
              <a:lnSpc>
                <a:spcPct val="100000"/>
              </a:lnSpc>
              <a:buAutoNum type="arabicPeriod" startAt="3"/>
              <a:tabLst>
                <a:tab pos="27876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다시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학교에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다니게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됐어요.</a:t>
            </a:r>
            <a:endParaRPr sz="1000">
              <a:latin typeface="UKIJ CJK"/>
              <a:cs typeface="UKIJ CJK"/>
            </a:endParaRPr>
          </a:p>
          <a:p>
            <a:pPr marL="13652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[da-si</a:t>
            </a:r>
            <a:r>
              <a:rPr sz="1000" spc="25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hak-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gyo-e</a:t>
            </a:r>
            <a:r>
              <a:rPr sz="1000" spc="2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da-ni-ge</a:t>
            </a:r>
            <a:r>
              <a:rPr sz="1000" spc="2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3652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(Things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happened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that)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now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back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(going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to)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school.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278765" indent="-142240">
              <a:lnSpc>
                <a:spcPct val="100000"/>
              </a:lnSpc>
              <a:buAutoNum type="arabicPeriod" startAt="4"/>
              <a:tabLst>
                <a:tab pos="27876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어떻게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여기에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오게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됐어요?</a:t>
            </a:r>
            <a:endParaRPr sz="1000">
              <a:latin typeface="UKIJ CJK"/>
              <a:cs typeface="UKIJ CJK"/>
            </a:endParaRPr>
          </a:p>
          <a:p>
            <a:pPr marL="13652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[eo-tteo-ke</a:t>
            </a:r>
            <a:r>
              <a:rPr sz="1000" spc="3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yeo-gi-e</a:t>
            </a:r>
            <a:r>
              <a:rPr sz="1000" spc="3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o-ge</a:t>
            </a:r>
            <a:r>
              <a:rPr sz="1000" spc="3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yo?]</a:t>
            </a:r>
            <a:endParaRPr sz="1000">
              <a:latin typeface="UKIJ CJK"/>
              <a:cs typeface="UKIJ CJK"/>
            </a:endParaRPr>
          </a:p>
          <a:p>
            <a:pPr marL="13652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did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get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come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here?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278765" indent="-14224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27876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만나게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되면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말해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주세요.</a:t>
            </a:r>
            <a:endParaRPr sz="1000">
              <a:latin typeface="UKIJ CJK"/>
              <a:cs typeface="UKIJ CJK"/>
            </a:endParaRPr>
          </a:p>
          <a:p>
            <a:pPr marL="13652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[man-na-ge</a:t>
            </a:r>
            <a:r>
              <a:rPr sz="1000" spc="1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doe-myeon</a:t>
            </a:r>
            <a:r>
              <a:rPr sz="1000" spc="1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mal-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hae</a:t>
            </a:r>
            <a:r>
              <a:rPr sz="1000" spc="1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ju-se-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3652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If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meet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him,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tell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me.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24980" cy="694563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30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ts val="2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-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second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series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-130" dirty="0">
                <a:solidFill>
                  <a:srgbClr val="25408F"/>
                </a:solidFill>
                <a:latin typeface="Arial"/>
                <a:cs typeface="Arial"/>
              </a:rPr>
              <a:t>“Sentence</a:t>
            </a:r>
            <a:r>
              <a:rPr sz="1600" b="1" spc="-3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20" dirty="0">
                <a:solidFill>
                  <a:srgbClr val="25408F"/>
                </a:solidFill>
                <a:latin typeface="Arial"/>
                <a:cs typeface="Arial"/>
              </a:rPr>
              <a:t>Building</a:t>
            </a:r>
            <a:r>
              <a:rPr sz="1600" b="1" spc="-3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60" dirty="0">
                <a:solidFill>
                  <a:srgbClr val="25408F"/>
                </a:solidFill>
                <a:latin typeface="Arial"/>
                <a:cs typeface="Arial"/>
              </a:rPr>
              <a:t>Drill”</a:t>
            </a:r>
            <a:r>
              <a:rPr sz="1000" spc="-60" dirty="0">
                <a:solidFill>
                  <a:srgbClr val="231F20"/>
                </a:solidFill>
                <a:latin typeface="UKIJ CJK"/>
                <a:cs typeface="UKIJ CJK"/>
              </a:rPr>
              <a:t>.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series,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focus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grammatical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rules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expressions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learned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far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train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yourself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make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sentences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comfortably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flexibly.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000">
              <a:latin typeface="UKIJ CJK"/>
              <a:cs typeface="UKIJ CJK"/>
            </a:endParaRPr>
          </a:p>
          <a:p>
            <a:pPr marL="153035" marR="7937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start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off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THREE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key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sentences,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practice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changing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parts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don’t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end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up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memorizing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same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three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sentences.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want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able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flexible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possible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Ko-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rean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sentences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3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make.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10" dirty="0">
                <a:solidFill>
                  <a:srgbClr val="EC008C"/>
                </a:solidFill>
                <a:latin typeface="Noto Sans CJK HK"/>
                <a:cs typeface="Noto Sans CJK HK"/>
              </a:rPr>
              <a:t>Key</a:t>
            </a:r>
            <a:r>
              <a:rPr sz="1600" b="1" spc="4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45" dirty="0">
                <a:solidFill>
                  <a:srgbClr val="EC008C"/>
                </a:solidFill>
                <a:latin typeface="Noto Sans CJK HK"/>
                <a:cs typeface="Noto Sans CJK HK"/>
              </a:rPr>
              <a:t>sentence</a:t>
            </a:r>
            <a:r>
              <a:rPr sz="1600" b="1" spc="4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25" dirty="0">
                <a:solidFill>
                  <a:srgbClr val="EC008C"/>
                </a:solidFill>
                <a:latin typeface="Noto Sans CJK HK"/>
                <a:cs typeface="Noto Sans CJK HK"/>
              </a:rPr>
              <a:t>#1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80"/>
              </a:spcBef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열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명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65" dirty="0">
                <a:solidFill>
                  <a:srgbClr val="231F20"/>
                </a:solidFill>
                <a:latin typeface="Noto Sans CJK HK"/>
                <a:cs typeface="Noto Sans CJK HK"/>
              </a:rPr>
              <a:t>초대했는데,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아무도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안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올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수도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있어요.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[yeol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myeong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cho-dae-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haet-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neun-de,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a-mu-do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ol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su-do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100"/>
              </a:spcBef>
            </a:pPr>
            <a:r>
              <a:rPr sz="1200" b="1" spc="145" dirty="0">
                <a:solidFill>
                  <a:srgbClr val="231F20"/>
                </a:solidFill>
                <a:latin typeface="Noto Sans CJK HK"/>
                <a:cs typeface="Noto Sans CJK HK"/>
              </a:rPr>
              <a:t>=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54" dirty="0">
                <a:solidFill>
                  <a:srgbClr val="231F20"/>
                </a:solidFill>
                <a:latin typeface="Noto Sans CJK HK"/>
                <a:cs typeface="Noto Sans CJK HK"/>
              </a:rPr>
              <a:t>I’ve</a:t>
            </a:r>
            <a:r>
              <a:rPr sz="1200" b="1" spc="1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invited</a:t>
            </a:r>
            <a:r>
              <a:rPr sz="1200" b="1" spc="1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10</a:t>
            </a:r>
            <a:r>
              <a:rPr sz="12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people,</a:t>
            </a:r>
            <a:r>
              <a:rPr sz="12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but</a:t>
            </a:r>
            <a:r>
              <a:rPr sz="1200" b="1" spc="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80" dirty="0">
                <a:solidFill>
                  <a:srgbClr val="231F20"/>
                </a:solidFill>
                <a:latin typeface="Noto Sans CJK HK"/>
                <a:cs typeface="Noto Sans CJK HK"/>
              </a:rPr>
              <a:t>it’s</a:t>
            </a:r>
            <a:r>
              <a:rPr sz="1200" b="1" spc="15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possible</a:t>
            </a:r>
            <a:r>
              <a:rPr sz="12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that</a:t>
            </a:r>
            <a:r>
              <a:rPr sz="12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no</a:t>
            </a:r>
            <a:r>
              <a:rPr sz="12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one</a:t>
            </a:r>
            <a:r>
              <a:rPr sz="12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Noto Sans CJK HK"/>
                <a:cs typeface="Noto Sans CJK HK"/>
              </a:rPr>
              <a:t>will</a:t>
            </a:r>
            <a:r>
              <a:rPr sz="1200" b="1" spc="8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come.</a:t>
            </a:r>
            <a:endParaRPr sz="12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12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</a:pPr>
            <a:r>
              <a:rPr sz="1600" b="1" spc="-10" dirty="0">
                <a:solidFill>
                  <a:srgbClr val="EC008C"/>
                </a:solidFill>
                <a:latin typeface="Noto Sans CJK HK"/>
                <a:cs typeface="Noto Sans CJK HK"/>
              </a:rPr>
              <a:t>Key</a:t>
            </a:r>
            <a:r>
              <a:rPr sz="1600" b="1" spc="4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45" dirty="0">
                <a:solidFill>
                  <a:srgbClr val="EC008C"/>
                </a:solidFill>
                <a:latin typeface="Noto Sans CJK HK"/>
                <a:cs typeface="Noto Sans CJK HK"/>
              </a:rPr>
              <a:t>sentence</a:t>
            </a:r>
            <a:r>
              <a:rPr sz="1600" b="1" spc="4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25" dirty="0">
                <a:solidFill>
                  <a:srgbClr val="EC008C"/>
                </a:solidFill>
                <a:latin typeface="Noto Sans CJK HK"/>
                <a:cs typeface="Noto Sans CJK HK"/>
              </a:rPr>
              <a:t>#2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80"/>
              </a:spcBef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오늘은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어제보다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훨씬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따뜻한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것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같아요.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[o-neu-reul</a:t>
            </a:r>
            <a:r>
              <a:rPr sz="1000" spc="2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eo-je-bo-da</a:t>
            </a:r>
            <a:r>
              <a:rPr sz="1000" spc="2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hwol-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ssin</a:t>
            </a:r>
            <a:r>
              <a:rPr sz="1000" spc="2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tta-tteu-tan</a:t>
            </a:r>
            <a:r>
              <a:rPr sz="1000" spc="2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geot</a:t>
            </a:r>
            <a:r>
              <a:rPr sz="1000" spc="2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ga-ta-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100"/>
              </a:spcBef>
            </a:pPr>
            <a:r>
              <a:rPr sz="1200" b="1" spc="145" dirty="0">
                <a:solidFill>
                  <a:srgbClr val="231F20"/>
                </a:solidFill>
                <a:latin typeface="Noto Sans CJK HK"/>
                <a:cs typeface="Noto Sans CJK HK"/>
              </a:rPr>
              <a:t>=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I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think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today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is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much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Noto Sans CJK HK"/>
                <a:cs typeface="Noto Sans CJK HK"/>
              </a:rPr>
              <a:t>warmer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Noto Sans CJK HK"/>
                <a:cs typeface="Noto Sans CJK HK"/>
              </a:rPr>
              <a:t>than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yesterday.</a:t>
            </a:r>
            <a:endParaRPr sz="1200">
              <a:latin typeface="Noto Sans CJK HK"/>
              <a:cs typeface="Noto Sans CJK HK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2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</a:pPr>
            <a:r>
              <a:rPr sz="1600" b="1" spc="-10" dirty="0">
                <a:solidFill>
                  <a:srgbClr val="EC008C"/>
                </a:solidFill>
                <a:latin typeface="Noto Sans CJK HK"/>
                <a:cs typeface="Noto Sans CJK HK"/>
              </a:rPr>
              <a:t>Key</a:t>
            </a:r>
            <a:r>
              <a:rPr sz="1600" b="1" spc="40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45" dirty="0">
                <a:solidFill>
                  <a:srgbClr val="EC008C"/>
                </a:solidFill>
                <a:latin typeface="Noto Sans CJK HK"/>
                <a:cs typeface="Noto Sans CJK HK"/>
              </a:rPr>
              <a:t>sentence</a:t>
            </a:r>
            <a:r>
              <a:rPr sz="1600" b="1" spc="45" dirty="0">
                <a:solidFill>
                  <a:srgbClr val="EC008C"/>
                </a:solidFill>
                <a:latin typeface="Noto Sans CJK HK"/>
                <a:cs typeface="Noto Sans CJK HK"/>
              </a:rPr>
              <a:t> </a:t>
            </a:r>
            <a:r>
              <a:rPr sz="1600" b="1" spc="-25" dirty="0">
                <a:solidFill>
                  <a:srgbClr val="EC008C"/>
                </a:solidFill>
                <a:latin typeface="Noto Sans CJK HK"/>
                <a:cs typeface="Noto Sans CJK HK"/>
              </a:rPr>
              <a:t>#3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80"/>
              </a:spcBef>
            </a:pP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지금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카페에서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어제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산</a:t>
            </a:r>
            <a:r>
              <a:rPr sz="1400" b="1" spc="175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책을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100" dirty="0">
                <a:solidFill>
                  <a:srgbClr val="231F20"/>
                </a:solidFill>
                <a:latin typeface="Noto Sans CJK HK"/>
                <a:cs typeface="Noto Sans CJK HK"/>
              </a:rPr>
              <a:t>읽고</a:t>
            </a:r>
            <a:r>
              <a:rPr sz="1400" b="1" spc="17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4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있어요.</a:t>
            </a:r>
            <a:endParaRPr sz="14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72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ji-geum</a:t>
            </a:r>
            <a:r>
              <a:rPr sz="1000" spc="1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ka-pe-e-seo</a:t>
            </a:r>
            <a:r>
              <a:rPr sz="1000" spc="1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eo-je</a:t>
            </a:r>
            <a:r>
              <a:rPr sz="1000" spc="1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san</a:t>
            </a:r>
            <a:r>
              <a:rPr sz="1000" spc="1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chae-geul</a:t>
            </a:r>
            <a:r>
              <a:rPr sz="1000" spc="1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il-go</a:t>
            </a:r>
            <a:r>
              <a:rPr sz="1000" spc="1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100"/>
              </a:spcBef>
            </a:pPr>
            <a:r>
              <a:rPr sz="1200" b="1" spc="145" dirty="0">
                <a:solidFill>
                  <a:srgbClr val="231F20"/>
                </a:solidFill>
                <a:latin typeface="Noto Sans CJK HK"/>
                <a:cs typeface="Noto Sans CJK HK"/>
              </a:rPr>
              <a:t>=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Right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now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I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am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in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a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cafe,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25" dirty="0">
                <a:solidFill>
                  <a:srgbClr val="231F20"/>
                </a:solidFill>
                <a:latin typeface="Noto Sans CJK HK"/>
                <a:cs typeface="Noto Sans CJK HK"/>
              </a:rPr>
              <a:t>reading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a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book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that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dirty="0">
                <a:solidFill>
                  <a:srgbClr val="231F20"/>
                </a:solidFill>
                <a:latin typeface="Noto Sans CJK HK"/>
                <a:cs typeface="Noto Sans CJK HK"/>
              </a:rPr>
              <a:t>I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bought</a:t>
            </a:r>
            <a:r>
              <a:rPr sz="1200" b="1" spc="6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yesterday.</a:t>
            </a:r>
            <a:endParaRPr sz="1200">
              <a:latin typeface="Noto Sans CJK HK"/>
              <a:cs typeface="Noto Sans CJK H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7349" y="7820418"/>
            <a:ext cx="6717030" cy="77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50" dirty="0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----------------------------------------------------------------------------------------</a:t>
            </a:r>
            <a:r>
              <a:rPr sz="1600" b="1" dirty="0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b="1" spc="-150" dirty="0">
                <a:solidFill>
                  <a:srgbClr val="25408F"/>
                </a:solidFill>
                <a:latin typeface="Arial"/>
                <a:cs typeface="Arial"/>
              </a:rPr>
              <a:t>Expansion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55" dirty="0">
                <a:solidFill>
                  <a:srgbClr val="25408F"/>
                </a:solidFill>
                <a:latin typeface="Arial"/>
                <a:cs typeface="Arial"/>
              </a:rPr>
              <a:t>&amp;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95" dirty="0">
                <a:solidFill>
                  <a:srgbClr val="25408F"/>
                </a:solidFill>
                <a:latin typeface="Arial"/>
                <a:cs typeface="Arial"/>
              </a:rPr>
              <a:t>variation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00" dirty="0">
                <a:solidFill>
                  <a:srgbClr val="25408F"/>
                </a:solidFill>
                <a:latin typeface="Arial"/>
                <a:cs typeface="Arial"/>
              </a:rPr>
              <a:t>practice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70" dirty="0">
                <a:solidFill>
                  <a:srgbClr val="25408F"/>
                </a:solidFill>
                <a:latin typeface="Arial"/>
                <a:cs typeface="Arial"/>
              </a:rPr>
              <a:t>with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14" dirty="0">
                <a:solidFill>
                  <a:srgbClr val="25408F"/>
                </a:solidFill>
                <a:latin typeface="Arial"/>
                <a:cs typeface="Arial"/>
              </a:rPr>
              <a:t>key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30" dirty="0">
                <a:solidFill>
                  <a:srgbClr val="25408F"/>
                </a:solidFill>
                <a:latin typeface="Arial"/>
                <a:cs typeface="Arial"/>
              </a:rPr>
              <a:t>sentence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5408F"/>
                </a:solidFill>
                <a:latin typeface="Arial"/>
                <a:cs typeface="Arial"/>
              </a:rPr>
              <a:t>#1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b="1" spc="50" dirty="0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----------------------------------------------------------------------------------------</a:t>
            </a:r>
            <a:r>
              <a:rPr sz="1600" b="1" dirty="0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7349" y="8912618"/>
            <a:ext cx="2553335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0.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Original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sentence: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열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명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초대했는데,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아무도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올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수도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있어요.</a:t>
            </a:r>
            <a:endParaRPr sz="1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30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270482"/>
            <a:ext cx="4457065" cy="576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endParaRPr sz="1000">
              <a:latin typeface="UKIJ CJK"/>
              <a:cs typeface="UKIJ CJK"/>
            </a:endParaRPr>
          </a:p>
          <a:p>
            <a:pPr marL="12700" marR="322262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열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명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ten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people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명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person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두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명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two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people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세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명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three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people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2.</a:t>
            </a:r>
            <a:endParaRPr sz="1000">
              <a:latin typeface="UKIJ CJK"/>
              <a:cs typeface="UKIJ CJK"/>
            </a:endParaRPr>
          </a:p>
          <a:p>
            <a:pPr marL="12700" marR="187007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초대했는데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invited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(someone)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but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말했는데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said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told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(someone)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but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조심했는데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was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careful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열심히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공부했는데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studied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hard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3.</a:t>
            </a:r>
            <a:endParaRPr sz="1000">
              <a:latin typeface="UKIJ CJK"/>
              <a:cs typeface="UKIJ CJK"/>
            </a:endParaRPr>
          </a:p>
          <a:p>
            <a:pPr marL="12700" marR="173355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아무도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올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come</a:t>
            </a:r>
            <a:r>
              <a:rPr sz="1000" spc="5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아무도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모를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know</a:t>
            </a:r>
            <a:r>
              <a:rPr sz="1000" spc="5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아무도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할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5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아무도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초대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할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거예요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invite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4.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올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수도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있어요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(someone)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might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come</a:t>
            </a:r>
            <a:endParaRPr sz="1000">
              <a:latin typeface="UKIJ CJK"/>
              <a:cs typeface="UKIJ CJK"/>
            </a:endParaRPr>
          </a:p>
          <a:p>
            <a:pPr marL="12700" marR="5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줄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수도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있어요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(someone)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might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give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(somebody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else)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(something)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그럴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수도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있어요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might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might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case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웃길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수도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있어요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might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funny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4500" y="7544282"/>
            <a:ext cx="6642100" cy="77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50" dirty="0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</a:t>
            </a:r>
            <a:r>
              <a:rPr sz="1600" b="1" dirty="0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b="1" spc="-150" dirty="0">
                <a:solidFill>
                  <a:srgbClr val="25408F"/>
                </a:solidFill>
                <a:latin typeface="Arial"/>
                <a:cs typeface="Arial"/>
              </a:rPr>
              <a:t>Expansion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55" dirty="0">
                <a:solidFill>
                  <a:srgbClr val="25408F"/>
                </a:solidFill>
                <a:latin typeface="Arial"/>
                <a:cs typeface="Arial"/>
              </a:rPr>
              <a:t>&amp;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95" dirty="0">
                <a:solidFill>
                  <a:srgbClr val="25408F"/>
                </a:solidFill>
                <a:latin typeface="Arial"/>
                <a:cs typeface="Arial"/>
              </a:rPr>
              <a:t>variation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00" dirty="0">
                <a:solidFill>
                  <a:srgbClr val="25408F"/>
                </a:solidFill>
                <a:latin typeface="Arial"/>
                <a:cs typeface="Arial"/>
              </a:rPr>
              <a:t>practice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70" dirty="0">
                <a:solidFill>
                  <a:srgbClr val="25408F"/>
                </a:solidFill>
                <a:latin typeface="Arial"/>
                <a:cs typeface="Arial"/>
              </a:rPr>
              <a:t>with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14" dirty="0">
                <a:solidFill>
                  <a:srgbClr val="25408F"/>
                </a:solidFill>
                <a:latin typeface="Arial"/>
                <a:cs typeface="Arial"/>
              </a:rPr>
              <a:t>key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30" dirty="0">
                <a:solidFill>
                  <a:srgbClr val="25408F"/>
                </a:solidFill>
                <a:latin typeface="Arial"/>
                <a:cs typeface="Arial"/>
              </a:rPr>
              <a:t>sentence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5408F"/>
                </a:solidFill>
                <a:latin typeface="Arial"/>
                <a:cs typeface="Arial"/>
              </a:rPr>
              <a:t>#2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b="1" spc="50" dirty="0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</a:t>
            </a:r>
            <a:r>
              <a:rPr sz="1600" b="1" dirty="0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0" y="8636482"/>
            <a:ext cx="2308860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0.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Original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sentence: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오늘은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어제보다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따뜻한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같아요.</a:t>
            </a:r>
            <a:endParaRPr sz="1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4635500" cy="44723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30</a:t>
            </a:r>
            <a:endParaRPr sz="1800">
              <a:latin typeface="Trebuchet MS"/>
              <a:cs typeface="Trebuchet MS"/>
            </a:endParaRPr>
          </a:p>
          <a:p>
            <a:pPr marL="74930">
              <a:lnSpc>
                <a:spcPct val="100000"/>
              </a:lnSpc>
              <a:spcBef>
                <a:spcPts val="1780"/>
              </a:spcBef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endParaRPr sz="1000">
              <a:latin typeface="UKIJ CJK"/>
              <a:cs typeface="UKIJ CJK"/>
            </a:endParaRPr>
          </a:p>
          <a:p>
            <a:pPr marL="74930" marR="140208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어제보다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yesterday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compared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yesterday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지난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주보다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last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week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compared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last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week</a:t>
            </a:r>
            <a:endParaRPr sz="1000">
              <a:latin typeface="UKIJ CJK"/>
              <a:cs typeface="UKIJ CJK"/>
            </a:endParaRPr>
          </a:p>
          <a:p>
            <a:pPr marL="74930" marR="122936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지난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달보다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last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month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compared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last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month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작년보다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last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year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/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compared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last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year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7493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2.</a:t>
            </a:r>
            <a:endParaRPr sz="1000">
              <a:latin typeface="UKIJ CJK"/>
              <a:cs typeface="UKIJ CJK"/>
            </a:endParaRPr>
          </a:p>
          <a:p>
            <a:pPr marL="74930" marR="113601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어제보다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따뜻해요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warmer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yesterday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이거보다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좋아요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better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endParaRPr sz="1000">
              <a:latin typeface="UKIJ CJK"/>
              <a:cs typeface="UKIJ CJK"/>
            </a:endParaRPr>
          </a:p>
          <a:p>
            <a:pPr marL="7493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한국어보다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어려워요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difficult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language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7493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3.</a:t>
            </a:r>
            <a:endParaRPr sz="1000">
              <a:latin typeface="UKIJ CJK"/>
              <a:cs typeface="UKIJ CJK"/>
            </a:endParaRPr>
          </a:p>
          <a:p>
            <a:pPr marL="74930" marR="1697989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따뜻한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같아요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UKIJ CJK"/>
                <a:cs typeface="UKIJ CJK"/>
              </a:rPr>
              <a:t>warmer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좋은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같아요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better</a:t>
            </a:r>
            <a:endParaRPr sz="1000">
              <a:latin typeface="UKIJ CJK"/>
              <a:cs typeface="UKIJ CJK"/>
            </a:endParaRPr>
          </a:p>
          <a:p>
            <a:pPr marL="7493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훨씬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재미있는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같아요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think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much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more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interesting/fun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39725" y="5352415"/>
            <a:ext cx="6642100" cy="77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50" dirty="0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</a:t>
            </a:r>
            <a:r>
              <a:rPr sz="1600" b="1" dirty="0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b="1" spc="-150" dirty="0">
                <a:solidFill>
                  <a:srgbClr val="25408F"/>
                </a:solidFill>
                <a:latin typeface="Arial"/>
                <a:cs typeface="Arial"/>
              </a:rPr>
              <a:t>Expansion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55" dirty="0">
                <a:solidFill>
                  <a:srgbClr val="25408F"/>
                </a:solidFill>
                <a:latin typeface="Arial"/>
                <a:cs typeface="Arial"/>
              </a:rPr>
              <a:t>&amp;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95" dirty="0">
                <a:solidFill>
                  <a:srgbClr val="25408F"/>
                </a:solidFill>
                <a:latin typeface="Arial"/>
                <a:cs typeface="Arial"/>
              </a:rPr>
              <a:t>variation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00" dirty="0">
                <a:solidFill>
                  <a:srgbClr val="25408F"/>
                </a:solidFill>
                <a:latin typeface="Arial"/>
                <a:cs typeface="Arial"/>
              </a:rPr>
              <a:t>practice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70" dirty="0">
                <a:solidFill>
                  <a:srgbClr val="25408F"/>
                </a:solidFill>
                <a:latin typeface="Arial"/>
                <a:cs typeface="Arial"/>
              </a:rPr>
              <a:t>with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14" dirty="0">
                <a:solidFill>
                  <a:srgbClr val="25408F"/>
                </a:solidFill>
                <a:latin typeface="Arial"/>
                <a:cs typeface="Arial"/>
              </a:rPr>
              <a:t>key</a:t>
            </a:r>
            <a:r>
              <a:rPr sz="1600" b="1" spc="5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130" dirty="0">
                <a:solidFill>
                  <a:srgbClr val="25408F"/>
                </a:solidFill>
                <a:latin typeface="Arial"/>
                <a:cs typeface="Arial"/>
              </a:rPr>
              <a:t>sentence</a:t>
            </a:r>
            <a:r>
              <a:rPr sz="1600" b="1" spc="10" dirty="0">
                <a:solidFill>
                  <a:srgbClr val="25408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25408F"/>
                </a:solidFill>
                <a:latin typeface="Arial"/>
                <a:cs typeface="Arial"/>
              </a:rPr>
              <a:t>#3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b="1" spc="50" dirty="0">
                <a:solidFill>
                  <a:srgbClr val="25408F"/>
                </a:solidFill>
                <a:latin typeface="Arial"/>
                <a:cs typeface="Arial"/>
              </a:rPr>
              <a:t>---------------------------------------------------------------------------------------</a:t>
            </a:r>
            <a:r>
              <a:rPr sz="1600" b="1" dirty="0">
                <a:solidFill>
                  <a:srgbClr val="25408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9725" y="6444615"/>
            <a:ext cx="3596004" cy="297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0.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Original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sentence: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지금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카페에서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산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책을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읽고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있어요.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1.</a:t>
            </a:r>
            <a:endParaRPr sz="1000">
              <a:latin typeface="UKIJ CJK"/>
              <a:cs typeface="UKIJ CJK"/>
            </a:endParaRPr>
          </a:p>
          <a:p>
            <a:pPr marL="12700" marR="62674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지금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책을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읽고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있어요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am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reading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book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30" dirty="0">
                <a:solidFill>
                  <a:srgbClr val="231F20"/>
                </a:solidFill>
                <a:latin typeface="UKIJ CJK"/>
                <a:cs typeface="UKIJ CJK"/>
              </a:rPr>
              <a:t>now.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지금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운동을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하고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있어요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am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working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out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now.</a:t>
            </a: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지금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음악을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듣고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있어요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am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listening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music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now.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2.</a:t>
            </a:r>
            <a:endParaRPr sz="1000">
              <a:latin typeface="UKIJ CJK"/>
              <a:cs typeface="UKIJ CJK"/>
            </a:endParaRPr>
          </a:p>
          <a:p>
            <a:pPr marL="12700" marR="241300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카페에서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책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읽고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있어요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am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reading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book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cafe.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한국에서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일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하고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있어요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am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working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여기에서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뭐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하고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있어요?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doing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here?</a:t>
            </a:r>
            <a:endParaRPr sz="100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200723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30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800">
              <a:latin typeface="Trebuchet MS"/>
              <a:cs typeface="Trebuchet MS"/>
            </a:endParaRPr>
          </a:p>
          <a:p>
            <a:pPr marL="104139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3.</a:t>
            </a:r>
            <a:endParaRPr sz="1000">
              <a:latin typeface="UKIJ CJK"/>
              <a:cs typeface="UKIJ CJK"/>
            </a:endParaRPr>
          </a:p>
          <a:p>
            <a:pPr marL="104139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어제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산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책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book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bought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yesterday</a:t>
            </a:r>
            <a:endParaRPr sz="1000">
              <a:latin typeface="UKIJ CJK"/>
              <a:cs typeface="UKIJ CJK"/>
            </a:endParaRPr>
          </a:p>
          <a:p>
            <a:pPr marL="104139" marR="3111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그제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산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책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book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bought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day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before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yesterday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이번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주에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만난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친구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friend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week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작년에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찍은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사진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picture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took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last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year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7903" y="1270482"/>
            <a:ext cx="4124960" cy="271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okay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throw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던져도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[deon-jyeo-do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2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팔다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[pal-da]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11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sell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Clr>
                <a:srgbClr val="231F20"/>
              </a:buClr>
              <a:buFont typeface="UKIJ CJK"/>
              <a:buAutoNum type="arabicPeriod" startAt="2"/>
            </a:pPr>
            <a:endParaRPr sz="1000">
              <a:latin typeface="UKIJ CJK"/>
              <a:cs typeface="UKIJ CJK"/>
            </a:endParaRPr>
          </a:p>
          <a:p>
            <a:pPr marL="12700" marR="429895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should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sell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팔면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[pal-myeon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okay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sell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it.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팔아도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[pa-ra-do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4940" indent="-142240">
              <a:lnSpc>
                <a:spcPct val="100000"/>
              </a:lnSpc>
              <a:buAutoNum type="arabicPeriod" startAt="3"/>
              <a:tabLst>
                <a:tab pos="154940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말하다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[mal-ha-da]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tell,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talk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000">
              <a:latin typeface="UKIJ CJK"/>
              <a:cs typeface="UKIJ CJK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should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tell/talk.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말하면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안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[ma-ra-myeon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It’s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okay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tell/talk.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말해도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돼요.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[ma-rae-do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dwae-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743065" cy="858139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10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800">
              <a:latin typeface="Trebuchet MS"/>
              <a:cs typeface="Trebuchet MS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“</a:t>
            </a:r>
            <a:r>
              <a:rPr sz="1400" b="1" spc="-10" dirty="0">
                <a:solidFill>
                  <a:srgbClr val="231F20"/>
                </a:solidFill>
                <a:latin typeface="Noto Sans CJK HK"/>
                <a:cs typeface="Noto Sans CJK HK"/>
              </a:rPr>
              <a:t>among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”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40" dirty="0">
                <a:solidFill>
                  <a:srgbClr val="231F20"/>
                </a:solidFill>
                <a:latin typeface="UKIJ CJK"/>
                <a:cs typeface="UKIJ CJK"/>
              </a:rPr>
              <a:t>“</a:t>
            </a:r>
            <a:r>
              <a:rPr sz="1400" b="1" spc="-40" dirty="0">
                <a:solidFill>
                  <a:srgbClr val="231F20"/>
                </a:solidFill>
                <a:latin typeface="Noto Sans CJK HK"/>
                <a:cs typeface="Noto Sans CJK HK"/>
              </a:rPr>
              <a:t>between</a:t>
            </a:r>
            <a:r>
              <a:rPr sz="1000" spc="-40" dirty="0">
                <a:solidFill>
                  <a:srgbClr val="231F20"/>
                </a:solidFill>
                <a:latin typeface="UKIJ CJK"/>
                <a:cs typeface="UKIJ CJK"/>
              </a:rPr>
              <a:t>”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1000">
              <a:latin typeface="UKIJ CJK"/>
              <a:cs typeface="UKIJ CJK"/>
            </a:endParaRPr>
          </a:p>
          <a:p>
            <a:pPr marL="153035" marR="5080">
              <a:lnSpc>
                <a:spcPct val="1302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expression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Korean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중에서</a:t>
            </a:r>
            <a:r>
              <a:rPr sz="1600" b="1" spc="-4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jung-e-seo].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make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shorter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by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just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saying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중에</a:t>
            </a:r>
            <a:r>
              <a:rPr sz="1600" b="1" spc="-4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</a:t>
            </a:r>
            <a:r>
              <a:rPr sz="1000" spc="-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jung-e]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without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last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letter,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서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[seo].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중</a:t>
            </a:r>
            <a:r>
              <a:rPr sz="1600" b="1" spc="-4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spc="-70" dirty="0">
                <a:solidFill>
                  <a:srgbClr val="231F20"/>
                </a:solidFill>
                <a:latin typeface="UKIJ CJK"/>
                <a:cs typeface="UKIJ CJK"/>
              </a:rPr>
              <a:t>[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jung] can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written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using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Chinese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character</a:t>
            </a:r>
            <a:r>
              <a:rPr sz="1000" spc="-40" dirty="0">
                <a:solidFill>
                  <a:srgbClr val="231F20"/>
                </a:solidFill>
                <a:latin typeface="UKIJ CJK"/>
                <a:cs typeface="UKIJ CJK"/>
              </a:rPr>
              <a:t> (中)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basically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“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center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”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“middle</a:t>
            </a:r>
            <a:r>
              <a:rPr sz="1000" spc="15" dirty="0">
                <a:solidFill>
                  <a:srgbClr val="231F20"/>
                </a:solidFill>
                <a:latin typeface="UKIJ CJK"/>
                <a:cs typeface="UKIJ CJK"/>
              </a:rPr>
              <a:t>”.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중에서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literally</a:t>
            </a:r>
            <a:r>
              <a:rPr sz="1000" spc="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“in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middle”.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14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have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letter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“중</a:t>
            </a:r>
            <a:r>
              <a:rPr sz="1000" spc="25" dirty="0">
                <a:solidFill>
                  <a:srgbClr val="231F20"/>
                </a:solidFill>
                <a:latin typeface="UKIJ CJK"/>
                <a:cs typeface="UKIJ CJK"/>
              </a:rPr>
              <a:t> (</a:t>
            </a:r>
            <a:r>
              <a:rPr sz="2400" spc="-75" dirty="0">
                <a:solidFill>
                  <a:srgbClr val="231F20"/>
                </a:solidFill>
                <a:latin typeface="cwTeXHeiBold"/>
                <a:cs typeface="cwTeXHeiBold"/>
              </a:rPr>
              <a:t>中</a:t>
            </a:r>
            <a:r>
              <a:rPr sz="1000" spc="20" dirty="0">
                <a:solidFill>
                  <a:srgbClr val="231F20"/>
                </a:solidFill>
                <a:latin typeface="UKIJ CJK"/>
                <a:cs typeface="UKIJ CJK"/>
              </a:rPr>
              <a:t>)”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are: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420"/>
              </a:spcBef>
            </a:pPr>
            <a:r>
              <a:rPr sz="1600" b="1" spc="114" dirty="0">
                <a:solidFill>
                  <a:srgbClr val="00AEEF"/>
                </a:solidFill>
                <a:latin typeface="Noto Sans Mono CJK HK"/>
                <a:cs typeface="Noto Sans Mono CJK HK"/>
              </a:rPr>
              <a:t>중학교</a:t>
            </a:r>
            <a:r>
              <a:rPr sz="1600" b="1" spc="-450" dirty="0">
                <a:solidFill>
                  <a:srgbClr val="00AEEF"/>
                </a:solidFill>
                <a:latin typeface="Noto Sans Mono CJK HK"/>
                <a:cs typeface="Noto Sans Mono CJK H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중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(middle)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학교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(school)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middle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school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80"/>
              </a:spcBef>
            </a:pPr>
            <a:r>
              <a:rPr sz="1600" b="1" spc="114" dirty="0">
                <a:solidFill>
                  <a:srgbClr val="00AEEF"/>
                </a:solidFill>
                <a:latin typeface="Noto Sans Mono CJK HK"/>
                <a:cs typeface="Noto Sans Mono CJK HK"/>
              </a:rPr>
              <a:t>중식</a:t>
            </a:r>
            <a:r>
              <a:rPr sz="1600" b="1" spc="-450" dirty="0">
                <a:solidFill>
                  <a:srgbClr val="00AEEF"/>
                </a:solidFill>
                <a:latin typeface="Noto Sans Mono CJK HK"/>
                <a:cs typeface="Noto Sans Mono CJK H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중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(middle)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식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(eat)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formal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name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“lunch”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80"/>
              </a:spcBef>
            </a:pPr>
            <a:r>
              <a:rPr sz="1600" b="1" spc="114" dirty="0">
                <a:solidFill>
                  <a:srgbClr val="00AEEF"/>
                </a:solidFill>
                <a:latin typeface="Noto Sans Mono CJK HK"/>
                <a:cs typeface="Noto Sans Mono CJK HK"/>
              </a:rPr>
              <a:t>회의중</a:t>
            </a:r>
            <a:r>
              <a:rPr sz="1600" b="1" spc="-240" dirty="0">
                <a:solidFill>
                  <a:srgbClr val="00AEEF"/>
                </a:solidFill>
                <a:latin typeface="Noto Sans Mono CJK HK"/>
                <a:cs typeface="Noto Sans Mono CJK H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회의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(meeting,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conference)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중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(middle)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meeting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process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000">
              <a:latin typeface="UKIJ CJK"/>
              <a:cs typeface="UKIJ CJK"/>
            </a:endParaRPr>
          </a:p>
          <a:p>
            <a:pPr marL="153035" marR="32384">
              <a:lnSpc>
                <a:spcPct val="1667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중에서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“among”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“between”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but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only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listing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few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options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choose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from.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중에서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describe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location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something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like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house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located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between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bank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park.”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case,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different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expression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(which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introduced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later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lesson).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Noto Sans Mono CJK HK"/>
                <a:cs typeface="Noto Sans Mono CJK HK"/>
              </a:rPr>
              <a:t>Expression</a:t>
            </a:r>
            <a:r>
              <a:rPr sz="1600" b="1" spc="-225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140" dirty="0">
                <a:solidFill>
                  <a:srgbClr val="EC008C"/>
                </a:solidFill>
                <a:latin typeface="Noto Sans Mono CJK HK"/>
                <a:cs typeface="Noto Sans Mono CJK HK"/>
              </a:rPr>
              <a:t>#1</a:t>
            </a:r>
            <a:r>
              <a:rPr sz="1600" b="1" spc="-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-150" dirty="0">
                <a:solidFill>
                  <a:srgbClr val="EC008C"/>
                </a:solidFill>
                <a:latin typeface="Noto Sans Mono CJK HK"/>
                <a:cs typeface="Noto Sans Mono CJK HK"/>
              </a:rPr>
              <a:t>-</a:t>
            </a:r>
            <a:r>
              <a:rPr sz="1600" b="1" spc="-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90" dirty="0">
                <a:solidFill>
                  <a:srgbClr val="EC008C"/>
                </a:solidFill>
                <a:latin typeface="Noto Sans Mono CJK HK"/>
                <a:cs typeface="Noto Sans Mono CJK HK"/>
              </a:rPr>
              <a:t>중에서</a:t>
            </a:r>
            <a:endParaRPr sz="1600">
              <a:latin typeface="Noto Sans Mono CJK HK"/>
              <a:cs typeface="Noto Sans Mono CJK HK"/>
            </a:endParaRPr>
          </a:p>
          <a:p>
            <a:pPr marL="153035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choosing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few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options,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put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중에서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“A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B”.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Between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UKIJ CJK"/>
                <a:cs typeface="UKIJ CJK"/>
              </a:rPr>
              <a:t>B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A하고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중에서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[A-ha-go</a:t>
            </a:r>
            <a:r>
              <a:rPr sz="1000" spc="1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</a:t>
            </a:r>
            <a:r>
              <a:rPr sz="1000" spc="13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jung-e-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seo]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Between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book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book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책하고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저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책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중에서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chaek-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ha-go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jeo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chaek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jung-e-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seo]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Among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these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three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things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세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개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중에서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gae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jung-e-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seo]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80225" cy="62776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10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800">
              <a:latin typeface="Trebuchet MS"/>
              <a:cs typeface="Trebuchet MS"/>
            </a:endParaRPr>
          </a:p>
          <a:p>
            <a:pPr marL="203200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Noto Sans Mono CJK HK"/>
                <a:cs typeface="Noto Sans Mono CJK HK"/>
              </a:rPr>
              <a:t>Expression</a:t>
            </a:r>
            <a:r>
              <a:rPr sz="1600" b="1" spc="-225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140" dirty="0">
                <a:solidFill>
                  <a:srgbClr val="EC008C"/>
                </a:solidFill>
                <a:latin typeface="Noto Sans Mono CJK HK"/>
                <a:cs typeface="Noto Sans Mono CJK HK"/>
              </a:rPr>
              <a:t>#2</a:t>
            </a:r>
            <a:r>
              <a:rPr sz="1600" b="1" spc="-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-150" dirty="0">
                <a:solidFill>
                  <a:srgbClr val="EC008C"/>
                </a:solidFill>
                <a:latin typeface="Noto Sans Mono CJK HK"/>
                <a:cs typeface="Noto Sans Mono CJK HK"/>
              </a:rPr>
              <a:t>-</a:t>
            </a:r>
            <a:r>
              <a:rPr sz="1600" b="1" spc="-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95" dirty="0">
                <a:solidFill>
                  <a:srgbClr val="EC008C"/>
                </a:solidFill>
                <a:latin typeface="Noto Sans Mono CJK HK"/>
                <a:cs typeface="Noto Sans Mono CJK HK"/>
              </a:rPr>
              <a:t>사이에서</a:t>
            </a:r>
            <a:endParaRPr sz="1600">
              <a:latin typeface="Noto Sans Mono CJK HK"/>
              <a:cs typeface="Noto Sans Mono CJK HK"/>
            </a:endParaRPr>
          </a:p>
          <a:p>
            <a:pPr marL="203200" marR="5080">
              <a:lnSpc>
                <a:spcPts val="2000"/>
              </a:lnSpc>
              <a:spcBef>
                <a:spcPts val="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saying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“among”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sense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“popular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among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friends”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“famous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among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teenagers”,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use</a:t>
            </a:r>
            <a:r>
              <a:rPr sz="1000" spc="500" dirty="0">
                <a:solidFill>
                  <a:srgbClr val="231F20"/>
                </a:solidFill>
                <a:latin typeface="UKIJ CJK"/>
                <a:cs typeface="UKIJ CJK"/>
              </a:rPr>
              <a:t> 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expression,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사이에서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[sa-i-e-seo].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사이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[sa-i]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refer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relationship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space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between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certain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objects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or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people.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1000">
              <a:latin typeface="UKIJ CJK"/>
              <a:cs typeface="UKIJ CJK"/>
            </a:endParaRPr>
          </a:p>
          <a:p>
            <a:pPr marL="2032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2032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popular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among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friends.</a:t>
            </a:r>
            <a:endParaRPr sz="1000">
              <a:latin typeface="UKIJ CJK"/>
              <a:cs typeface="UKIJ CJK"/>
            </a:endParaRPr>
          </a:p>
          <a:p>
            <a:pPr marL="2032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친구들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사이에서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인기가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많아요.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[chin-gu-deul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sa-i-e-seo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in-gi-ga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ma-na-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20320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singer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popular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among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Koreans.</a:t>
            </a:r>
            <a:endParaRPr sz="1000">
              <a:latin typeface="UKIJ CJK"/>
              <a:cs typeface="UKIJ CJK"/>
            </a:endParaRPr>
          </a:p>
          <a:p>
            <a:pPr marL="2032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이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가수는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한국인들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사이에서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인기가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많아요.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[i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ga-su-neun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han-gu-gin-deul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sa-i-e-seo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in-gi-ga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ma-na-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EC008C"/>
                </a:solidFill>
                <a:latin typeface="Noto Sans Mono CJK HK"/>
                <a:cs typeface="Noto Sans Mono CJK HK"/>
              </a:rPr>
              <a:t>Expression</a:t>
            </a:r>
            <a:r>
              <a:rPr sz="1600" b="1" spc="-225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140" dirty="0">
                <a:solidFill>
                  <a:srgbClr val="EC008C"/>
                </a:solidFill>
                <a:latin typeface="Noto Sans Mono CJK HK"/>
                <a:cs typeface="Noto Sans Mono CJK HK"/>
              </a:rPr>
              <a:t>#3</a:t>
            </a:r>
            <a:r>
              <a:rPr sz="1600" b="1" spc="-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-150" dirty="0">
                <a:solidFill>
                  <a:srgbClr val="EC008C"/>
                </a:solidFill>
                <a:latin typeface="Noto Sans Mono CJK HK"/>
                <a:cs typeface="Noto Sans Mono CJK HK"/>
              </a:rPr>
              <a:t>-</a:t>
            </a:r>
            <a:r>
              <a:rPr sz="1600" b="1" spc="-22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90" dirty="0">
                <a:solidFill>
                  <a:srgbClr val="EC008C"/>
                </a:solidFill>
                <a:latin typeface="Noto Sans Mono CJK HK"/>
                <a:cs typeface="Noto Sans Mono CJK HK"/>
              </a:rPr>
              <a:t>사이에</a:t>
            </a:r>
            <a:endParaRPr sz="1600">
              <a:latin typeface="Noto Sans Mono CJK HK"/>
              <a:cs typeface="Noto Sans Mono CJK HK"/>
            </a:endParaRPr>
          </a:p>
          <a:p>
            <a:pPr marL="203200">
              <a:lnSpc>
                <a:spcPct val="100000"/>
              </a:lnSpc>
              <a:spcBef>
                <a:spcPts val="6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referring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physical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space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between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two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objects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two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people,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“사이에”.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203200">
              <a:lnSpc>
                <a:spcPct val="100000"/>
              </a:lnSpc>
            </a:pP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endParaRPr sz="1000">
              <a:latin typeface="UKIJ CJK"/>
              <a:cs typeface="UKIJ CJK"/>
            </a:endParaRPr>
          </a:p>
          <a:p>
            <a:pPr marL="203200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am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between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bank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park.</a:t>
            </a:r>
            <a:endParaRPr sz="1000">
              <a:latin typeface="UKIJ CJK"/>
              <a:cs typeface="UKIJ CJK"/>
            </a:endParaRPr>
          </a:p>
          <a:p>
            <a:pPr marL="2032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은행하고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공원</a:t>
            </a:r>
            <a:r>
              <a:rPr sz="1000" spc="1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사이에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있어요.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[eun-haeng-ha-go</a:t>
            </a:r>
            <a:r>
              <a:rPr sz="1000" spc="1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gong-won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sa-i-e</a:t>
            </a:r>
            <a:r>
              <a:rPr sz="1000" spc="1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20320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pharmacy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between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school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police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station.</a:t>
            </a:r>
            <a:endParaRPr sz="1000">
              <a:latin typeface="UKIJ CJK"/>
              <a:cs typeface="UKIJ CJK"/>
            </a:endParaRPr>
          </a:p>
          <a:p>
            <a:pPr marL="203200">
              <a:lnSpc>
                <a:spcPct val="100000"/>
              </a:lnSpc>
              <a:spcBef>
                <a:spcPts val="800"/>
              </a:spcBef>
            </a:pP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약국은</a:t>
            </a:r>
            <a:r>
              <a:rPr sz="1000" spc="1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학교하고</a:t>
            </a:r>
            <a:r>
              <a:rPr sz="1000" spc="1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경찰서</a:t>
            </a:r>
            <a:r>
              <a:rPr sz="1000" spc="1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사이에</a:t>
            </a:r>
            <a:r>
              <a:rPr sz="1000" spc="1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있어요.</a:t>
            </a:r>
            <a:r>
              <a:rPr sz="1000" spc="1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[yak-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gu-geun</a:t>
            </a:r>
            <a:r>
              <a:rPr sz="1000" spc="1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UKIJ CJK"/>
                <a:cs typeface="UKIJ CJK"/>
              </a:rPr>
              <a:t>hak-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gyo-ha-go</a:t>
            </a:r>
            <a:r>
              <a:rPr sz="1000" spc="1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gyeong-chal-seo</a:t>
            </a:r>
            <a:r>
              <a:rPr sz="1000" spc="1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sa-i-e</a:t>
            </a:r>
            <a:r>
              <a:rPr sz="1000" spc="1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i-sseo-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yo.]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796405" cy="877189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11</a:t>
            </a:r>
            <a:endParaRPr sz="1800">
              <a:latin typeface="Trebuchet MS"/>
              <a:cs typeface="Trebuchet MS"/>
            </a:endParaRPr>
          </a:p>
          <a:p>
            <a:pPr marL="153035" marR="5080">
              <a:lnSpc>
                <a:spcPts val="4500"/>
              </a:lnSpc>
              <a:spcBef>
                <a:spcPts val="35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this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lesson,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we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are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going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look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how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say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215" dirty="0">
                <a:solidFill>
                  <a:srgbClr val="231F20"/>
                </a:solidFill>
                <a:latin typeface="Noto Sans CJK HK"/>
                <a:cs typeface="Noto Sans CJK HK"/>
              </a:rPr>
              <a:t>“anyone”</a:t>
            </a:r>
            <a:r>
              <a:rPr sz="1000" spc="-215" dirty="0">
                <a:solidFill>
                  <a:srgbClr val="231F20"/>
                </a:solidFill>
                <a:latin typeface="UKIJ CJK"/>
                <a:cs typeface="UKIJ CJK"/>
              </a:rPr>
              <a:t>,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180" dirty="0">
                <a:solidFill>
                  <a:srgbClr val="231F20"/>
                </a:solidFill>
                <a:latin typeface="Noto Sans CJK HK"/>
                <a:cs typeface="Noto Sans CJK HK"/>
              </a:rPr>
              <a:t>“anything”</a:t>
            </a:r>
            <a:r>
              <a:rPr sz="1000" spc="-180" dirty="0">
                <a:solidFill>
                  <a:srgbClr val="231F20"/>
                </a:solidFill>
                <a:latin typeface="UKIJ CJK"/>
                <a:cs typeface="UKIJ CJK"/>
              </a:rPr>
              <a:t>,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400" b="1" spc="-210" dirty="0">
                <a:solidFill>
                  <a:srgbClr val="231F20"/>
                </a:solidFill>
                <a:latin typeface="Noto Sans CJK HK"/>
                <a:cs typeface="Noto Sans CJK HK"/>
              </a:rPr>
              <a:t>“anywhere”</a:t>
            </a:r>
            <a:r>
              <a:rPr sz="1400" b="1" spc="30" dirty="0">
                <a:solidFill>
                  <a:srgbClr val="231F20"/>
                </a:solidFill>
                <a:latin typeface="Noto Sans CJK HK"/>
                <a:cs typeface="Noto Sans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9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Korean.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basic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word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that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will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need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learn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아무</a:t>
            </a:r>
            <a:r>
              <a:rPr sz="1600" b="1" spc="-4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[a-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mu].</a:t>
            </a:r>
            <a:endParaRPr sz="1000">
              <a:latin typeface="UKIJ CJK"/>
              <a:cs typeface="UKIJ CJK"/>
            </a:endParaRPr>
          </a:p>
          <a:p>
            <a:pPr marL="153035" marR="248285">
              <a:lnSpc>
                <a:spcPct val="135400"/>
              </a:lnSpc>
              <a:spcBef>
                <a:spcPts val="1320"/>
              </a:spcBef>
            </a:pPr>
            <a:r>
              <a:rPr sz="1600" b="1" spc="114" dirty="0">
                <a:solidFill>
                  <a:srgbClr val="EC008C"/>
                </a:solidFill>
                <a:latin typeface="Noto Sans Mono CJK HK"/>
                <a:cs typeface="Noto Sans Mono CJK HK"/>
              </a:rPr>
              <a:t>아무</a:t>
            </a:r>
            <a:r>
              <a:rPr sz="1600" b="1" spc="-4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[a-mu]</a:t>
            </a:r>
            <a:r>
              <a:rPr sz="1000" spc="4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basically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“any”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HAS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TO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be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along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with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other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nouns.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when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used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in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50" dirty="0">
                <a:solidFill>
                  <a:srgbClr val="231F20"/>
                </a:solidFill>
                <a:latin typeface="UKIJ CJK"/>
                <a:cs typeface="UKIJ CJK"/>
              </a:rPr>
              <a:t>a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negative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context,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it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“no”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noun.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600" b="1" spc="-50" dirty="0">
                <a:solidFill>
                  <a:srgbClr val="00AEEF"/>
                </a:solidFill>
                <a:latin typeface="Noto Sans CJK HK"/>
                <a:cs typeface="Noto Sans CJK HK"/>
              </a:rPr>
              <a:t>Expressions</a:t>
            </a:r>
            <a:r>
              <a:rPr sz="1600" b="1" spc="9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35" dirty="0">
                <a:solidFill>
                  <a:srgbClr val="00AEEF"/>
                </a:solidFill>
                <a:latin typeface="Noto Sans CJK HK"/>
                <a:cs typeface="Noto Sans CJK HK"/>
              </a:rPr>
              <a:t>(positive</a:t>
            </a:r>
            <a:r>
              <a:rPr sz="1600" b="1" spc="9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sentences)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5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sz="1000" spc="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positive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sentences,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add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Noto Sans Mono CJK HK"/>
                <a:cs typeface="Noto Sans Mono CJK HK"/>
              </a:rPr>
              <a:t>-</a:t>
            </a:r>
            <a:r>
              <a:rPr sz="1600" b="1" spc="-20" dirty="0">
                <a:solidFill>
                  <a:srgbClr val="EC008C"/>
                </a:solidFill>
                <a:latin typeface="Noto Sans Mono CJK HK"/>
                <a:cs typeface="Noto Sans Mono CJK HK"/>
              </a:rPr>
              <a:t>나</a:t>
            </a:r>
            <a:r>
              <a:rPr sz="1600" b="1" spc="-4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[-na]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end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word.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아무나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[a-mu-na]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anybody,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doesn’t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matter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who,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anyone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아무나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올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수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있어요.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[a-mu-na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ol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su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i-sseo-yo.]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Anybody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can</a:t>
            </a:r>
            <a:r>
              <a:rPr sz="1000" spc="9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come.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아무거나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[a-mu-geo-na]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anything,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doesn’t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matter</a:t>
            </a:r>
            <a:r>
              <a:rPr sz="1000" spc="12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20" dirty="0">
                <a:solidFill>
                  <a:srgbClr val="231F20"/>
                </a:solidFill>
                <a:latin typeface="UKIJ CJK"/>
                <a:cs typeface="UKIJ CJK"/>
              </a:rPr>
              <a:t>what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아무거나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주세요.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[a-mu-geo-na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ju-se-yo.]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Give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just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anything.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(Originally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아무거나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comes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from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+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것이나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[amu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geo-si-na].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것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[geot]</a:t>
            </a:r>
            <a:r>
              <a:rPr sz="1000" spc="8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8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“thing”.)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buAutoNum type="arabicPeriod" startAt="3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아무데나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[a-mu-de-na]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anywhere,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any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place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아무데나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좋아요.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[a-mu-de-na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jo-a-yo.]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Any</a:t>
            </a:r>
            <a:r>
              <a:rPr sz="1000" spc="10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place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is</a:t>
            </a:r>
            <a:r>
              <a:rPr sz="1000" spc="10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good.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(Originally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데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[de]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means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“place”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or</a:t>
            </a:r>
            <a:r>
              <a:rPr sz="1000" spc="6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“spot”.)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5"/>
              </a:spcBef>
            </a:pPr>
            <a:r>
              <a:rPr sz="1600" b="1" spc="-50" dirty="0">
                <a:solidFill>
                  <a:srgbClr val="00AEEF"/>
                </a:solidFill>
                <a:latin typeface="Noto Sans CJK HK"/>
                <a:cs typeface="Noto Sans CJK HK"/>
              </a:rPr>
              <a:t>Expressions</a:t>
            </a:r>
            <a:r>
              <a:rPr sz="1600" b="1" spc="70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35" dirty="0">
                <a:solidFill>
                  <a:srgbClr val="00AEEF"/>
                </a:solidFill>
                <a:latin typeface="Noto Sans CJK HK"/>
                <a:cs typeface="Noto Sans CJK HK"/>
              </a:rPr>
              <a:t>(negative</a:t>
            </a:r>
            <a:r>
              <a:rPr sz="1600" b="1" spc="75" dirty="0">
                <a:solidFill>
                  <a:srgbClr val="00AEEF"/>
                </a:solidFill>
                <a:latin typeface="Noto Sans CJK HK"/>
                <a:cs typeface="Noto Sans CJK HK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Noto Sans CJK HK"/>
                <a:cs typeface="Noto Sans CJK HK"/>
              </a:rPr>
              <a:t>sentences)</a:t>
            </a:r>
            <a:endParaRPr sz="1600">
              <a:latin typeface="Noto Sans CJK HK"/>
              <a:cs typeface="Noto Sans CJK HK"/>
            </a:endParaRPr>
          </a:p>
          <a:p>
            <a:pPr marL="153035">
              <a:lnSpc>
                <a:spcPct val="100000"/>
              </a:lnSpc>
              <a:spcBef>
                <a:spcPts val="58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For</a:t>
            </a:r>
            <a:r>
              <a:rPr sz="1000" spc="6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negative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sentences,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you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add</a:t>
            </a:r>
            <a:r>
              <a:rPr sz="1000" spc="2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Noto Sans Mono CJK HK"/>
                <a:cs typeface="Noto Sans Mono CJK HK"/>
              </a:rPr>
              <a:t>-</a:t>
            </a:r>
            <a:r>
              <a:rPr sz="1600" b="1" spc="-20" dirty="0">
                <a:solidFill>
                  <a:srgbClr val="EC008C"/>
                </a:solidFill>
                <a:latin typeface="Noto Sans Mono CJK HK"/>
                <a:cs typeface="Noto Sans Mono CJK HK"/>
              </a:rPr>
              <a:t>도</a:t>
            </a:r>
            <a:r>
              <a:rPr sz="1600" b="1" spc="-450" dirty="0">
                <a:solidFill>
                  <a:srgbClr val="EC008C"/>
                </a:solidFill>
                <a:latin typeface="Noto Sans Mono CJK HK"/>
                <a:cs typeface="Noto Sans Mono CJK H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[do]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at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end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of</a:t>
            </a:r>
            <a:r>
              <a:rPr sz="1000" spc="7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the</a:t>
            </a:r>
            <a:r>
              <a:rPr sz="1000" spc="7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word.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975"/>
              </a:spcBef>
            </a:pP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buAutoNum type="arabicPeriod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아무도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[a-mu-do]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nobody,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114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anybody</a:t>
            </a:r>
            <a:endParaRPr sz="1000">
              <a:latin typeface="UKIJ CJK"/>
              <a:cs typeface="UKIJ CJK"/>
            </a:endParaRPr>
          </a:p>
          <a:p>
            <a:pPr marL="153035">
              <a:lnSpc>
                <a:spcPct val="100000"/>
              </a:lnSpc>
              <a:spcBef>
                <a:spcPts val="800"/>
              </a:spcBef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Ex)</a:t>
            </a:r>
            <a:r>
              <a:rPr sz="1000" spc="150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아무도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없어요?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[a-mu-do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eop-seo-yo?]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=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Nobody</a:t>
            </a:r>
            <a:r>
              <a:rPr sz="1000" spc="15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here?</a:t>
            </a:r>
            <a:endParaRPr sz="1000">
              <a:latin typeface="UKIJ CJK"/>
              <a:cs typeface="UKIJ CJK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1000">
              <a:latin typeface="UKIJ CJK"/>
              <a:cs typeface="UKIJ CJK"/>
            </a:endParaRPr>
          </a:p>
          <a:p>
            <a:pPr marL="295275" indent="-142240">
              <a:lnSpc>
                <a:spcPct val="100000"/>
              </a:lnSpc>
              <a:buAutoNum type="arabicPeriod" startAt="2"/>
              <a:tabLst>
                <a:tab pos="295275" algn="l"/>
              </a:tabLst>
            </a:pP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아무것도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[a-mu-geot-do]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=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nothing,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dirty="0">
                <a:solidFill>
                  <a:srgbClr val="231F20"/>
                </a:solidFill>
                <a:latin typeface="UKIJ CJK"/>
                <a:cs typeface="UKIJ CJK"/>
              </a:rPr>
              <a:t>not</a:t>
            </a:r>
            <a:r>
              <a:rPr sz="1000" spc="145" dirty="0">
                <a:solidFill>
                  <a:srgbClr val="231F20"/>
                </a:solidFill>
                <a:latin typeface="UKIJ CJK"/>
                <a:cs typeface="UKIJ CJK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UKIJ CJK"/>
                <a:cs typeface="UKIJ CJK"/>
              </a:rPr>
              <a:t>anything</a:t>
            </a:r>
            <a:endParaRPr sz="1000">
              <a:latin typeface="UKIJ CJK"/>
              <a:cs typeface="UKIJ CJ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6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13002</Words>
  <Application>Microsoft Office PowerPoint</Application>
  <PresentationFormat>Custom</PresentationFormat>
  <Paragraphs>1216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PNE</cp:lastModifiedBy>
  <cp:revision>3</cp:revision>
  <dcterms:created xsi:type="dcterms:W3CDTF">2024-03-12T17:35:26Z</dcterms:created>
  <dcterms:modified xsi:type="dcterms:W3CDTF">2024-03-12T17:42:57Z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2018-05-08T00:00:00Z</vt:filetime>
  </property>
  <property fmtid="{D5CDD505-2E9C-101B-9397-08002B2CF9AE}" pid="3" name="Creator">
    <vt:lpwstr>Adobe InDesign CC 2017 (Macintosh)</vt:lpwstr>
  </property>
  <property fmtid="{D5CDD505-2E9C-101B-9397-08002B2CF9AE}" pid="4" name="LastSaved">
    <vt:filetime>2024-03-12T00:00:00Z</vt:filetime>
  </property>
  <property fmtid="{D5CDD505-2E9C-101B-9397-08002B2CF9AE}" pid="5" name="Producer">
    <vt:lpwstr>3-Heights(TM) PDF Security Shell 4.8.25.2 (http://www.pdf-tools.com)</vt:lpwstr>
  </property>
</Properties>
</file>