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Default Extension="png" ContentType="image/png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4000" y="977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85305" cy="894588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5!!!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5,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“almost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some-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“nearly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situations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“wanted”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(but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only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situations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“didn’t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fortunately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50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keys.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passed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exam!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stem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-1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(으)ㄹ</a:t>
            </a:r>
            <a:r>
              <a:rPr dirty="0" sz="1600" spc="12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90" b="1">
                <a:solidFill>
                  <a:srgbClr val="EC008C"/>
                </a:solidFill>
                <a:latin typeface="Noto Sans CJK HK"/>
                <a:cs typeface="Noto Sans CJK HK"/>
              </a:rPr>
              <a:t>뻔했다</a:t>
            </a:r>
            <a:endParaRPr sz="1600">
              <a:latin typeface="Noto Sans CJK HK"/>
              <a:cs typeface="Noto Sans CJK HK"/>
            </a:endParaRPr>
          </a:p>
          <a:p>
            <a:pPr marL="153035" marR="210820">
              <a:lnSpc>
                <a:spcPct val="166700"/>
              </a:lnSpc>
              <a:spcBef>
                <a:spcPts val="18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뻔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describes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“nearly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getting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situation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happens”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뻔,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conjugation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뻔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that.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[sa-da]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살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뻔했어요.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[sal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ppeon</a:t>
            </a:r>
            <a:r>
              <a:rPr dirty="0" sz="1000" spc="-1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hae-sseo-yo.]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믿다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[mit-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believe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믿을</a:t>
            </a:r>
            <a:r>
              <a:rPr dirty="0" sz="1400" spc="1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뻔했어요.</a:t>
            </a:r>
            <a:r>
              <a:rPr dirty="0" sz="1400" spc="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[mi-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deul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ppeon</a:t>
            </a:r>
            <a:r>
              <a:rPr dirty="0" sz="1000" spc="-1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hae-sseo-yo.]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believed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울다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[ul-da]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cry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울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뻔했어요.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[ul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ppeon</a:t>
            </a:r>
            <a:r>
              <a:rPr dirty="0" sz="1000" spc="-1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hae-sseo-yo.]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cried.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295275" indent="-14224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9527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무서워서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울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뻔했어요.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[mu-seo-wo-seo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ul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ppeon</a:t>
            </a:r>
            <a:r>
              <a:rPr dirty="0" sz="1000" spc="-1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6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scary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cried.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cried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scared.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무거워서</a:t>
            </a:r>
            <a:r>
              <a:rPr dirty="0" sz="10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떨어뜨릴</a:t>
            </a:r>
            <a:r>
              <a:rPr dirty="0" sz="10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뻔했어요.</a:t>
            </a:r>
            <a:r>
              <a:rPr dirty="0" sz="10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[mu-geo-wo-seo</a:t>
            </a:r>
            <a:r>
              <a:rPr dirty="0" sz="10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tteo-rreo-tteu-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ril</a:t>
            </a:r>
            <a:r>
              <a:rPr dirty="0" sz="10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ppeon</a:t>
            </a:r>
            <a:r>
              <a:rPr dirty="0" sz="1000" spc="-1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6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heavy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dropped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892550" cy="919988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600" spc="-35" b="1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모르다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[mo-reu-da]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모르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모르나</a:t>
            </a:r>
            <a:r>
              <a:rPr dirty="0" sz="1400" spc="20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봐요.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[mo-reu-na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he(she/they)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know.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90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몰랐나</a:t>
            </a:r>
            <a:r>
              <a:rPr dirty="0" sz="1400" spc="2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봐요.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[mol-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lat-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</a:t>
            </a:r>
            <a:r>
              <a:rPr dirty="0" sz="10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he(she/they)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know.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[eop-da]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exist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없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없나</a:t>
            </a:r>
            <a:r>
              <a:rPr dirty="0" sz="1400" spc="20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봐요.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[eop-na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he(she/they/it)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90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없었나</a:t>
            </a:r>
            <a:r>
              <a:rPr dirty="0" sz="1400" spc="2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봐요.</a:t>
            </a:r>
            <a:r>
              <a:rPr dirty="0" sz="1400" spc="2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[eop-seot-na</a:t>
            </a:r>
            <a:r>
              <a:rPr dirty="0" sz="10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he(she/they/it)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재미있다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jae-mi-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fun,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interesting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재미있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재미있나</a:t>
            </a:r>
            <a:r>
              <a:rPr dirty="0" sz="1400" spc="21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봐요.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jae-mi-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fun.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suppose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interesting.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90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재미있었나</a:t>
            </a:r>
            <a:r>
              <a:rPr dirty="0" sz="1400" spc="2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봐요.</a:t>
            </a:r>
            <a:r>
              <a:rPr dirty="0" sz="1400" spc="11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jae-mi-i-sseot-na</a:t>
            </a:r>
            <a:r>
              <a:rPr dirty="0" sz="10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fun.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[sa-da]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사나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봐요.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[sa-na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484370" cy="74123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5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he(she/they)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buys.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90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샀나</a:t>
            </a:r>
            <a:r>
              <a:rPr dirty="0" sz="1400" spc="2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봐요.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[sat-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</a:t>
            </a:r>
            <a:r>
              <a:rPr dirty="0" sz="10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he(she/they)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bought.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45" b="1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dirty="0" sz="1600" spc="4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sentences:</a:t>
            </a:r>
            <a:endParaRPr sz="1600">
              <a:latin typeface="Noto Sans CJK HK"/>
              <a:cs typeface="Noto Sans CJK HK"/>
            </a:endParaRPr>
          </a:p>
          <a:p>
            <a:pPr marL="32258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효진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씨는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모르나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[hyo-jin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ssi-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a-jik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mo-reu-na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Hyojin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know.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80340" marR="2898140" indent="142240">
              <a:lnSpc>
                <a:spcPct val="166700"/>
              </a:lnSpc>
              <a:buAutoNum type="arabicPeriod" startAt="2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[tto</a:t>
            </a:r>
            <a:r>
              <a:rPr dirty="0" sz="10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bi-ga</a:t>
            </a:r>
            <a:r>
              <a:rPr dirty="0" sz="1000" spc="1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o-na</a:t>
            </a:r>
            <a:r>
              <a:rPr dirty="0" sz="1000" spc="1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raining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again.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재미있었나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dirty="0" sz="10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jae-mi-i-sseot-na</a:t>
            </a:r>
            <a:r>
              <a:rPr dirty="0" sz="10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assume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4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없나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[a-mu-do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eop-na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there’s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5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고장났나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[go-jang-nat-na</a:t>
            </a:r>
            <a:r>
              <a:rPr dirty="0" sz="1000" spc="4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broke.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76084" cy="87966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53035" marR="50165">
              <a:lnSpc>
                <a:spcPct val="166700"/>
              </a:lnSpc>
              <a:spcBef>
                <a:spcPts val="153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[-na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bo-da],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assume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65">
                <a:solidFill>
                  <a:srgbClr val="231F20"/>
                </a:solidFill>
                <a:latin typeface="UKIJ CJK"/>
                <a:cs typeface="UKIJ CJK"/>
              </a:rPr>
              <a:t>…”.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de-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scriptive</a:t>
            </a:r>
            <a:r>
              <a:rPr dirty="0" sz="1000" spc="-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verbs.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dirty="0" sz="1400" spc="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action</a:t>
            </a:r>
            <a:r>
              <a:rPr dirty="0" sz="1400" spc="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verbs: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30" b="1">
                <a:solidFill>
                  <a:srgbClr val="EC008C"/>
                </a:solidFill>
                <a:latin typeface="Noto Sans CJK HK"/>
                <a:cs typeface="Noto Sans CJK HK"/>
              </a:rPr>
              <a:t>나</a:t>
            </a:r>
            <a:r>
              <a:rPr dirty="0" sz="1600" spc="2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dirty="0" sz="1600" spc="2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[-na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 marR="427736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하나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...)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오나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descriptive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verbs: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(으)ㄴ가</a:t>
            </a:r>
            <a:r>
              <a:rPr dirty="0" sz="1600" spc="3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dirty="0" sz="1600" spc="7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[-(eu)n-ga</a:t>
            </a:r>
            <a:r>
              <a:rPr dirty="0" sz="10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 marR="387604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예쁜가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비싼가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작다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작은가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small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dirty="0" sz="1400" spc="1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이다</a:t>
            </a:r>
            <a:r>
              <a:rPr dirty="0" sz="1400" spc="1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[-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i-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da]</a:t>
            </a:r>
            <a:r>
              <a:rPr dirty="0" sz="1400" spc="1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(=</a:t>
            </a:r>
            <a:r>
              <a:rPr dirty="0" sz="1400" spc="1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dirty="0" sz="1400" spc="1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be):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-이다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changes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30" b="1">
                <a:solidFill>
                  <a:srgbClr val="EC008C"/>
                </a:solidFill>
                <a:latin typeface="Noto Sans CJK HK"/>
                <a:cs typeface="Noto Sans CJK HK"/>
              </a:rPr>
              <a:t>인가</a:t>
            </a:r>
            <a:r>
              <a:rPr dirty="0" sz="1600" spc="22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90" b="1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endParaRPr sz="1600">
              <a:latin typeface="Noto Sans CJK HK"/>
              <a:cs typeface="Noto Sans CJK H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*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-이다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own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descriptive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statement,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followed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-ㄴ가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보다.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600" spc="-30" b="1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r>
              <a:rPr dirty="0" sz="1600" spc="14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for</a:t>
            </a:r>
            <a:r>
              <a:rPr dirty="0" sz="1600" spc="14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00AEEF"/>
                </a:solidFill>
                <a:latin typeface="Noto Sans CJK HK"/>
                <a:cs typeface="Noto Sans CJK HK"/>
              </a:rPr>
              <a:t>(으)ㄴ가</a:t>
            </a:r>
            <a:r>
              <a:rPr dirty="0" sz="1600" spc="14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90" b="1">
                <a:solidFill>
                  <a:srgbClr val="00AEEF"/>
                </a:solidFill>
                <a:latin typeface="Noto Sans CJK HK"/>
                <a:cs typeface="Noto Sans CJK HK"/>
              </a:rPr>
              <a:t>보다</a:t>
            </a:r>
            <a:endParaRPr sz="1600">
              <a:latin typeface="Noto Sans CJK HK"/>
              <a:cs typeface="Noto Sans CJK HK"/>
            </a:endParaRPr>
          </a:p>
          <a:p>
            <a:pPr marL="153035" marR="3978275">
              <a:lnSpc>
                <a:spcPts val="2000"/>
              </a:lnSpc>
              <a:spcBef>
                <a:spcPts val="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-ㄴ가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보다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크다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크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-ㄴ가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큰가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-은가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270482"/>
            <a:ext cx="6702425" cy="830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작다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-은가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작은가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accepted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exceptions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irregularities</a:t>
            </a:r>
            <a:endParaRPr sz="1000">
              <a:latin typeface="UKIJ CJK"/>
              <a:cs typeface="UKIJ CJK"/>
            </a:endParaRPr>
          </a:p>
          <a:p>
            <a:pPr marL="12700" marR="8064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rule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followed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followed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(으)ㄴ가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too,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consonant.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-(으)ㄴ가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hear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descriptive verbs.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작다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35">
                <a:solidFill>
                  <a:srgbClr val="231F20"/>
                </a:solidFill>
                <a:latin typeface="UKIJ CJK"/>
                <a:cs typeface="UKIJ CJK"/>
              </a:rPr>
              <a:t>jak-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small</a:t>
            </a:r>
            <a:endParaRPr sz="1000">
              <a:latin typeface="UKIJ CJK"/>
              <a:cs typeface="UKIJ CJK"/>
            </a:endParaRPr>
          </a:p>
          <a:p>
            <a:pPr marL="12700" marR="1920875">
              <a:lnSpc>
                <a:spcPct val="333300"/>
              </a:lnSpc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Originally,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followed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-(으)ㄴ가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verb.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작은가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ja-geun-ga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small.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작나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35">
                <a:solidFill>
                  <a:srgbClr val="231F20"/>
                </a:solidFill>
                <a:latin typeface="UKIJ CJK"/>
                <a:cs typeface="UKIJ CJK"/>
              </a:rPr>
              <a:t>jak-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맵다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[maep-da]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spicy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매운가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맵나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endParaRPr sz="1000">
              <a:latin typeface="UKIJ CJK"/>
              <a:cs typeface="UKIJ CJK"/>
            </a:endParaRPr>
          </a:p>
          <a:p>
            <a:pPr marL="12700" marR="4228465">
              <a:lnSpc>
                <a:spcPct val="3333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conjugations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dirty="0" sz="10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-(으)ㄴ가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-(으)ㄴ가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2700" marR="13271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suffix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-았/었/였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do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ease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pronunciation,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았/었/였.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22288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followed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-(으)ㄴ가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fol-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lowed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-았/었/였나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30695" cy="93173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아프다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[a-peu-da]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sick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아프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-(으)ㄴ가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아픈가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아프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-았/었/였나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아팠나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40" b="1">
                <a:solidFill>
                  <a:srgbClr val="25408F"/>
                </a:solidFill>
                <a:latin typeface="Arial"/>
                <a:cs typeface="Arial"/>
              </a:rPr>
              <a:t>Exceptions</a:t>
            </a:r>
            <a:endParaRPr sz="1600">
              <a:latin typeface="Arial"/>
              <a:cs typeface="Arial"/>
            </a:endParaRPr>
          </a:p>
          <a:p>
            <a:pPr marL="180340" marR="5080">
              <a:lnSpc>
                <a:spcPts val="2000"/>
              </a:lnSpc>
              <a:spcBef>
                <a:spcPts val="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composed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있다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[it-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[eop-da],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i.e.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재미있다,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맛있다,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재미없다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맛없다,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없.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UKIJ CJK"/>
              <a:cs typeface="UKIJ CJK"/>
            </a:endParaRPr>
          </a:p>
          <a:p>
            <a:pPr marL="180340" marR="404431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재미있다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재미있나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재미있었나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맛있다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맛있나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맛있었나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많아요.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[hak-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saeng-i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ma-na-yo.]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students.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많은가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[hak-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saeng-i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ma-neun-ga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students.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많았나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[hak-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saeng-i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nat-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students.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요즘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바빠요.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[yo-jeum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ba-ppa-yo.]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He’s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busy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days.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요즘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바쁜가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[yo-jeum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ba-ppeun-ga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he’s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busy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days.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바빴나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[ba-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ppat-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busy.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아이들이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졸려요.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[a-i-deu-ri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jol-lyeo-yo.]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kids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sleepy.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아이들이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졸린가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[a-i-deu-ri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jol-lin-ga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kids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sleepy.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그래요.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[geu-rae-yo.]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That’s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right.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그런가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[geu-reon-ga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so.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5.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이쪽이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빨라요.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[i-jjo-gi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ppal-la-yo.]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faster.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이쪽이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빠른가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[i-jjo-gi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ppa-reun-ga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faster.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81165" cy="9203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53035" marR="40005">
              <a:lnSpc>
                <a:spcPct val="134900"/>
              </a:lnSpc>
              <a:spcBef>
                <a:spcPts val="1650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Word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Builder</a:t>
            </a:r>
            <a:r>
              <a:rPr dirty="0" sz="1400" spc="11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lessons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designed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vocabu-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lary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learning/understanding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building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blocks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letters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necessarily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200">
              <a:latin typeface="UKIJ CJK"/>
              <a:cs typeface="UKIJ CJK"/>
            </a:endParaRPr>
          </a:p>
          <a:p>
            <a:pPr marL="153035" marR="5080">
              <a:lnSpc>
                <a:spcPct val="136900"/>
              </a:lnSpc>
              <a:spcBef>
                <a:spcPts val="24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characters,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Mono CJK HK"/>
                <a:cs typeface="Noto Sans Mono CJK HK"/>
              </a:rPr>
              <a:t>한자</a:t>
            </a:r>
            <a:r>
              <a:rPr dirty="0" sz="1400" spc="-280" b="1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[han-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ja].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based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characters,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modern-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goal,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 to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formed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keywords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expand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your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vocabulary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r>
              <a:rPr dirty="0" sz="1200" spc="40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certainly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memorize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Hanja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characters,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but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feel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free!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260"/>
              </a:spcBef>
            </a:pPr>
            <a:r>
              <a:rPr dirty="0" sz="1400" spc="-225" b="1">
                <a:solidFill>
                  <a:srgbClr val="231F20"/>
                </a:solidFill>
                <a:latin typeface="Noto Sans CJK HK"/>
                <a:cs typeface="Noto Sans CJK HK"/>
              </a:rPr>
              <a:t>Today’s</a:t>
            </a:r>
            <a:r>
              <a:rPr dirty="0" sz="1400" spc="1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keyword</a:t>
            </a:r>
            <a:r>
              <a:rPr dirty="0" sz="1400" spc="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3000" spc="50" b="1">
                <a:solidFill>
                  <a:srgbClr val="EC008C"/>
                </a:solidFill>
                <a:latin typeface="Noto Sans Mono CJK HK"/>
                <a:cs typeface="Noto Sans Mono CJK HK"/>
              </a:rPr>
              <a:t>문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character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2400" spc="-75">
                <a:solidFill>
                  <a:srgbClr val="231F20"/>
                </a:solidFill>
                <a:latin typeface="cwTeXHeiBold"/>
                <a:cs typeface="cwTeXHeiBold"/>
              </a:rPr>
              <a:t>文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5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문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-235" b="1">
                <a:solidFill>
                  <a:srgbClr val="00AEEF"/>
                </a:solidFill>
                <a:latin typeface="Noto Sans CJK HK"/>
                <a:cs typeface="Noto Sans CJK HK"/>
              </a:rPr>
              <a:t>“writing”</a:t>
            </a:r>
            <a:r>
              <a:rPr dirty="0" sz="1600" spc="5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-114" b="1">
                <a:solidFill>
                  <a:srgbClr val="00AEEF"/>
                </a:solidFill>
                <a:latin typeface="Noto Sans CJK HK"/>
                <a:cs typeface="Noto Sans CJK HK"/>
              </a:rPr>
              <a:t>“letter”</a:t>
            </a:r>
            <a:r>
              <a:rPr dirty="0" sz="1200" spc="-114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화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become)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문화</a:t>
            </a:r>
            <a:r>
              <a:rPr dirty="0" sz="3000" spc="-7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文化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[mun-hwa]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culture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서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문서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文書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[mun-seo]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document,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papers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= 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문장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文章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[mun-jang]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sentence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자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(letter)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문자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文字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[mun-ja]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6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65" b="1">
                <a:solidFill>
                  <a:srgbClr val="231F20"/>
                </a:solidFill>
                <a:latin typeface="Noto Sans CJK HK"/>
                <a:cs typeface="Noto Sans CJK HK"/>
              </a:rPr>
              <a:t>letter</a:t>
            </a:r>
            <a:r>
              <a:rPr dirty="0" sz="1400" spc="40" b="1">
                <a:solidFill>
                  <a:srgbClr val="231F20"/>
                </a:solidFill>
                <a:latin typeface="Noto Sans CJK HK"/>
                <a:cs typeface="Noto Sans CJK HK"/>
              </a:rPr>
              <a:t>,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character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학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learn)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문학</a:t>
            </a:r>
            <a:r>
              <a:rPr dirty="0" sz="3000" spc="-107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文學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[mun-hak]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literature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법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(law)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문법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文法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[mun-beop]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grammar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507480" cy="31921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800">
              <a:latin typeface="Trebuchet MS"/>
              <a:cs typeface="Trebuchet MS"/>
            </a:endParaRPr>
          </a:p>
          <a:p>
            <a:pPr marL="603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pour)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주문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注文</a:t>
            </a:r>
            <a:r>
              <a:rPr dirty="0" sz="1200" spc="-85">
                <a:solidFill>
                  <a:srgbClr val="231F20"/>
                </a:solidFill>
                <a:latin typeface="UKIJ CJK"/>
                <a:cs typeface="UKIJ CJK"/>
              </a:rPr>
              <a:t>[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ju-mun]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order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Noto Sans CJK HK"/>
              <a:cs typeface="Noto Sans CJK HK"/>
            </a:endParaRPr>
          </a:p>
          <a:p>
            <a:pPr marL="6032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논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discuss)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논문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論文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[non-mun]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55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thesis,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research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paper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Noto Sans CJK HK"/>
              <a:cs typeface="Noto Sans CJK HK"/>
            </a:endParaRPr>
          </a:p>
          <a:p>
            <a:pPr marL="603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(writing)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화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become)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재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(property)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문화재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35">
                <a:solidFill>
                  <a:srgbClr val="231F20"/>
                </a:solidFill>
                <a:latin typeface="cwTeXHeiBold"/>
                <a:cs typeface="cwTeXHeiBold"/>
              </a:rPr>
              <a:t>文化財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[mun-hwa-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jae]</a:t>
            </a:r>
            <a:endParaRPr sz="1200">
              <a:latin typeface="UKIJ CJK"/>
              <a:cs typeface="UKIJ CJK"/>
            </a:endParaRPr>
          </a:p>
          <a:p>
            <a:pPr marL="60325">
              <a:lnSpc>
                <a:spcPct val="100000"/>
              </a:lnSpc>
              <a:spcBef>
                <a:spcPts val="1000"/>
              </a:spcBef>
            </a:pP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cultural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assets,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cultural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properties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17349" y="1434465"/>
            <a:ext cx="6736715" cy="767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introduce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“right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key</a:t>
            </a:r>
            <a:r>
              <a:rPr dirty="0" sz="1400" spc="11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Noto Sans CJK HK"/>
                <a:cs typeface="Noto Sans CJK HK"/>
              </a:rPr>
              <a:t>structure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dirty="0" sz="1600" spc="55" b="1">
                <a:solidFill>
                  <a:srgbClr val="EC008C"/>
                </a:solidFill>
                <a:latin typeface="Noto Sans Mono CJK HK"/>
                <a:cs typeface="Noto Sans Mono CJK HK"/>
              </a:rPr>
              <a:t>자마자</a:t>
            </a:r>
            <a:r>
              <a:rPr dirty="0" sz="1600" spc="-45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[-ja-ma-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ja].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자마자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35" b="1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[bo-da]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-자마자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보자마자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[bo-ja-ma-ja]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see/meet/look,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끝나다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[kkeut-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na-da]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finish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끝나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-자마자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끝나자마자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[kkeut-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na-ja-ma-ja]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finishes/ends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algn="just" marL="12700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“as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V”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“right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V”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complete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com-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plete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parts.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Unlike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however,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“tense”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applied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10">
                <a:solidFill>
                  <a:srgbClr val="231F20"/>
                </a:solidFill>
                <a:latin typeface="UKIJ CJK"/>
                <a:cs typeface="UKIJ CJK"/>
              </a:rPr>
              <a:t>자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마자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part.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algn="just" marL="12700" marR="7874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example,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realized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get”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“tense”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entire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expressed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once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가자마자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전화를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[ga-ja-ma-ja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jeon-hwa-reul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made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call.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209550">
              <a:lnSpc>
                <a:spcPct val="166700"/>
              </a:lnSpc>
              <a:spcBef>
                <a:spcPts val="5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“가자마자”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“갔자마자”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“했어요”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part,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final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89992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32258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오자마자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잠들었어요.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ji-be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o-ja-ma-ja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jam-deu-reo-sseo-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fell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asleep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home.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잠들다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fall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asleep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2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졸업하자마자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일을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시작할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jo-reop-ha-ja-ma-ja</a:t>
            </a:r>
            <a:r>
              <a:rPr dirty="0" sz="10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i-reul</a:t>
            </a:r>
            <a:r>
              <a:rPr dirty="0" sz="10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jak-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dirty="0" sz="10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graduate.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졸업하다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graduate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시작하다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3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도착하자마자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전화할게요.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[do-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chak-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ha-ja-ma-ja</a:t>
            </a:r>
            <a:r>
              <a:rPr dirty="0" sz="1000" spc="19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jeon-hwa-hal-ge-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arrive.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도착하다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arrive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전화하다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4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보자마자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마음에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[bo-ja-ma-ja</a:t>
            </a:r>
            <a:r>
              <a:rPr dirty="0" sz="10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ma-eu-me</a:t>
            </a:r>
            <a:r>
              <a:rPr dirty="0" sz="10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see,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마음에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들다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5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들어가자마자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나왔어요.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[deu-reo-ga-ja-ma-ja</a:t>
            </a:r>
            <a:r>
              <a:rPr dirty="0" sz="1000" spc="3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da-si</a:t>
            </a:r>
            <a:r>
              <a:rPr dirty="0" sz="1000" spc="3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na-wa-sseo-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outside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again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right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went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in.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14433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5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들어가다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inside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again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나오다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outside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140835" cy="28543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800">
              <a:latin typeface="Trebuchet MS"/>
              <a:cs typeface="Trebuchet MS"/>
            </a:endParaRPr>
          </a:p>
          <a:p>
            <a:pPr marL="322580" indent="-142240">
              <a:lnSpc>
                <a:spcPct val="100000"/>
              </a:lnSpc>
              <a:buAutoNum type="arabicPeriod" startAt="3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돈을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잃을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뻔했어요.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[do-neul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reul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ppeon</a:t>
            </a:r>
            <a:r>
              <a:rPr dirty="0" sz="1000" spc="-1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money.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4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죽을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뻔했어요.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ju-geul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ppeon</a:t>
            </a:r>
            <a:r>
              <a:rPr dirty="0" sz="1000" spc="-1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died.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뻔했는데,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갔어요.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[gal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ppeon</a:t>
            </a:r>
            <a:r>
              <a:rPr dirty="0" sz="1000" spc="-1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haet-neun-de,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go.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56095" cy="87331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another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state.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1,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standard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6,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we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-(으)ㄹ게요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person’s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reaction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feedback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2,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strong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intention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something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else’s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intention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(으)래요.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Quick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review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(plain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tense)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할게요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think?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(looking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person’s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reaction)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할래요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(showing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determined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intention)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Important</a:t>
            </a:r>
            <a:r>
              <a:rPr dirty="0" sz="1400" spc="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endParaRPr sz="1400">
              <a:latin typeface="Noto Sans CJK HK"/>
              <a:cs typeface="Noto Sans CJK HK"/>
            </a:endParaRPr>
          </a:p>
          <a:p>
            <a:pPr marL="153035" marR="50165">
              <a:lnSpc>
                <a:spcPts val="2000"/>
              </a:lnSpc>
              <a:spcBef>
                <a:spcPts val="1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seem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types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necessary,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serve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their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specific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purpose,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handy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specific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situations.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English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variety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forms,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to”,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will”,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to”,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of”,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to”...etc.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400" spc="-225" b="1">
                <a:solidFill>
                  <a:srgbClr val="231F20"/>
                </a:solidFill>
                <a:latin typeface="Noto Sans CJK HK"/>
                <a:cs typeface="Noto Sans CJK HK"/>
              </a:rPr>
              <a:t>Today’s</a:t>
            </a:r>
            <a:r>
              <a:rPr dirty="0" sz="1400" spc="1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Key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Structure: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(으)려고</a:t>
            </a:r>
            <a:r>
              <a:rPr dirty="0" sz="1600" spc="3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하다</a:t>
            </a:r>
            <a:r>
              <a:rPr dirty="0" sz="1600" spc="7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[-(eu)ryeo-go</a:t>
            </a:r>
            <a:r>
              <a:rPr dirty="0" sz="10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Conjugation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simple</a:t>
            </a:r>
            <a:endParaRPr sz="1400">
              <a:latin typeface="Noto Sans CJK HK"/>
              <a:cs typeface="Noto Sans CJK HK"/>
            </a:endParaRPr>
          </a:p>
          <a:p>
            <a:pPr algn="just" marL="153035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-려고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가려고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endParaRPr sz="1000">
              <a:latin typeface="UKIJ CJK"/>
              <a:cs typeface="UKIJ CJK"/>
            </a:endParaRPr>
          </a:p>
          <a:p>
            <a:pPr algn="just" marL="153035" marR="467233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-으려고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먹으려고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하다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잡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-으려고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잡으려고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하다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-려고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하려고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(으)려고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하다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when:</a:t>
            </a:r>
            <a:endParaRPr sz="1400">
              <a:latin typeface="Noto Sans CJK HK"/>
              <a:cs typeface="Noto Sans CJK HK"/>
            </a:endParaRPr>
          </a:p>
          <a:p>
            <a:pPr lvl="1" marL="306070" indent="-153035">
              <a:lnSpc>
                <a:spcPct val="100000"/>
              </a:lnSpc>
              <a:spcBef>
                <a:spcPts val="720"/>
              </a:spcBef>
              <a:buAutoNum type="arabicParenR"/>
              <a:tabLst>
                <a:tab pos="30607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wants/tries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lvl="1" marL="306070" indent="-153035">
              <a:lnSpc>
                <a:spcPct val="100000"/>
              </a:lnSpc>
              <a:spcBef>
                <a:spcPts val="800"/>
              </a:spcBef>
              <a:buAutoNum type="arabicParenR"/>
              <a:tabLst>
                <a:tab pos="30607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happen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69100" cy="90716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Usage</a:t>
            </a:r>
            <a:r>
              <a:rPr dirty="0" sz="1600" spc="9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1)</a:t>
            </a:r>
            <a:r>
              <a:rPr dirty="0" sz="1600" spc="10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70" b="1">
                <a:solidFill>
                  <a:srgbClr val="00AEEF"/>
                </a:solidFill>
                <a:latin typeface="Noto Sans CJK HK"/>
                <a:cs typeface="Noto Sans CJK HK"/>
              </a:rPr>
              <a:t>-</a:t>
            </a:r>
            <a:r>
              <a:rPr dirty="0" sz="1600" spc="10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20" b="1">
                <a:solidFill>
                  <a:srgbClr val="00AEEF"/>
                </a:solidFill>
                <a:latin typeface="Noto Sans CJK HK"/>
                <a:cs typeface="Noto Sans CJK HK"/>
              </a:rPr>
              <a:t>showing</a:t>
            </a:r>
            <a:r>
              <a:rPr dirty="0" sz="1600" spc="9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00AEEF"/>
                </a:solidFill>
                <a:latin typeface="Noto Sans CJK HK"/>
                <a:cs typeface="Noto Sans CJK HK"/>
              </a:rPr>
              <a:t>intention</a:t>
            </a:r>
            <a:r>
              <a:rPr dirty="0" sz="1600" spc="10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for</a:t>
            </a:r>
            <a:r>
              <a:rPr dirty="0" sz="1600" spc="10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action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[sa-da]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사려고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buy,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intending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buying,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사려고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[noun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group]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사려고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는데]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사려고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하는데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and/but....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80340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intentions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-려고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려고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해요)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spoken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“사려고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해요.”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sound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textbook-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formal.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can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though,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formal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situations.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Usage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2)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70" b="1">
                <a:solidFill>
                  <a:srgbClr val="00AEEF"/>
                </a:solidFill>
                <a:latin typeface="Noto Sans CJK HK"/>
                <a:cs typeface="Noto Sans CJK HK"/>
              </a:rPr>
              <a:t>-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00AEEF"/>
                </a:solidFill>
                <a:latin typeface="Noto Sans CJK HK"/>
                <a:cs typeface="Noto Sans CJK HK"/>
              </a:rPr>
              <a:t>talking</a:t>
            </a:r>
            <a:r>
              <a:rPr dirty="0" sz="1600" spc="8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20" b="1">
                <a:solidFill>
                  <a:srgbClr val="00AEEF"/>
                </a:solidFill>
                <a:latin typeface="Noto Sans CJK HK"/>
                <a:cs typeface="Noto Sans CJK HK"/>
              </a:rPr>
              <a:t>about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a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40" b="1">
                <a:solidFill>
                  <a:srgbClr val="00AEEF"/>
                </a:solidFill>
                <a:latin typeface="Noto Sans CJK HK"/>
                <a:cs typeface="Noto Sans CJK HK"/>
              </a:rPr>
              <a:t>state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of</a:t>
            </a:r>
            <a:r>
              <a:rPr dirty="0" sz="1600" spc="8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the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20" b="1">
                <a:solidFill>
                  <a:srgbClr val="00AEEF"/>
                </a:solidFill>
                <a:latin typeface="Noto Sans CJK HK"/>
                <a:cs typeface="Noto Sans CJK HK"/>
              </a:rPr>
              <a:t>near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future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떨어지다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[tteo-reo-ji-da]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drop,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fall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떨어지려고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drop,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오려고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[bi-ga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o-ryeo-go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hae-yo.]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rain.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tense?</a:t>
            </a:r>
            <a:endParaRPr sz="1000">
              <a:latin typeface="UKIJ CJK"/>
              <a:cs typeface="UKIJ CJK"/>
            </a:endParaRPr>
          </a:p>
          <a:p>
            <a:pPr marL="180340" marR="289179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rain.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fact.)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오려고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rain,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judging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see.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만나려고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했는데,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만났어요.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chin-gu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man-na-ryeo-go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neun-de,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mot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man-na-sseo-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yesterday,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her.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752340" cy="77933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5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ysterday,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her.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yesterday,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2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외국에서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공부하려고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학생들이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많아요.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[oe-gu-ge-seo</a:t>
            </a:r>
            <a:r>
              <a:rPr dirty="0" sz="1000" spc="3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gong-bu-ha-ryeo-go</a:t>
            </a:r>
            <a:r>
              <a:rPr dirty="0" sz="1000" spc="3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ha-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dirty="0" sz="1000" spc="3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35">
                <a:solidFill>
                  <a:srgbClr val="231F20"/>
                </a:solidFill>
                <a:latin typeface="UKIJ CJK"/>
                <a:cs typeface="UKIJ CJK"/>
              </a:rPr>
              <a:t>hak-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saeng-deu-ri</a:t>
            </a:r>
            <a:r>
              <a:rPr dirty="0" sz="1000" spc="3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ma-na-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students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abroad.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students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abroad.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“-려고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easier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groups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“-(으)ㄹ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것이다”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3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카메라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사려고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하는데,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좋아요?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[ka-me-ra</a:t>
            </a:r>
            <a:r>
              <a:rPr dirty="0" sz="10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sa-ryeo-go</a:t>
            </a:r>
            <a:r>
              <a:rPr dirty="0" sz="10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ha-neun-de,</a:t>
            </a:r>
            <a:r>
              <a:rPr dirty="0" sz="10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mwo-ga</a:t>
            </a:r>
            <a:r>
              <a:rPr dirty="0" sz="10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camera.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good?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울려고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[chin-gu-ga</a:t>
            </a:r>
            <a:r>
              <a:rPr dirty="0" sz="1000" spc="3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ul-lyeo-go</a:t>
            </a:r>
            <a:r>
              <a:rPr dirty="0" sz="1000" spc="3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cry.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cry.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5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이사하려고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[chin-gu-ga</a:t>
            </a:r>
            <a:r>
              <a:rPr dirty="0" sz="1000" spc="4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i-sa-ha-ryeo-go</a:t>
            </a:r>
            <a:r>
              <a:rPr dirty="0" sz="1000" spc="4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move.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move.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move.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6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아이스크림이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녹으려고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[a-i-seu-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keu-ri-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</a:t>
            </a:r>
            <a:r>
              <a:rPr dirty="0" sz="1000" spc="4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no-geu-ryeo-go</a:t>
            </a:r>
            <a:r>
              <a:rPr dirty="0" sz="1000" spc="4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ice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cream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melt.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83400" cy="88601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another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exciting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lesson!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35400"/>
              </a:lnSpc>
              <a:spcBef>
                <a:spcPts val="20"/>
              </a:spcBef>
            </a:pPr>
            <a:r>
              <a:rPr dirty="0" sz="1600" b="1">
                <a:solidFill>
                  <a:srgbClr val="EC008C"/>
                </a:solidFill>
                <a:latin typeface="Noto Sans Mono CJK HK"/>
                <a:cs typeface="Noto Sans Mono CJK HK"/>
              </a:rPr>
              <a:t>-다가</a:t>
            </a:r>
            <a:r>
              <a:rPr dirty="0" sz="1600" spc="-45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[-da-ga].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gradual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transition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another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situation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another.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like: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bike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fell.”</a:t>
            </a:r>
            <a:endParaRPr sz="1000">
              <a:latin typeface="UKIJ CJK"/>
              <a:cs typeface="UKIJ CJK"/>
            </a:endParaRPr>
          </a:p>
          <a:p>
            <a:pPr marL="153035" marR="385762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cleaning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room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found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this.”</a:t>
            </a:r>
            <a:r>
              <a:rPr dirty="0" sz="10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“She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fell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asleep.”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endParaRPr sz="1000">
              <a:latin typeface="UKIJ CJK"/>
              <a:cs typeface="UKIJ CJK"/>
            </a:endParaRPr>
          </a:p>
          <a:p>
            <a:pPr marL="153035" marR="2380615">
              <a:lnSpc>
                <a:spcPct val="325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“She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room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suddenly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idea.”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Mono CJK HK"/>
                <a:cs typeface="Noto Sans Mono CJK HK"/>
              </a:rPr>
              <a:t>-다가</a:t>
            </a:r>
            <a:r>
              <a:rPr dirty="0" sz="1600" spc="-45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[-da-ga]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verb.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verbs.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stem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dirty="0" sz="1600" spc="-25" b="1">
                <a:solidFill>
                  <a:srgbClr val="EC008C"/>
                </a:solidFill>
                <a:latin typeface="Noto Sans Mono CJK HK"/>
                <a:cs typeface="Noto Sans Mono CJK HK"/>
              </a:rPr>
              <a:t>다가</a:t>
            </a:r>
            <a:endParaRPr sz="1600">
              <a:latin typeface="Noto Sans Mono CJK HK"/>
              <a:cs typeface="Noto Sans Mono CJK H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Noto Sans Mono CJK HK"/>
              <a:cs typeface="Noto Sans Mono CJK HK"/>
            </a:endParaRPr>
          </a:p>
          <a:p>
            <a:pPr marL="153035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 marR="515874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go)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가다가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eat)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먹다가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놀다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play)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놀다가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자다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(=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sleep)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자다가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전화하다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(=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전화하다가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53035" marR="2489835">
              <a:lnSpc>
                <a:spcPts val="2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뛰다가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멈추다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[ttwi-da-ga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meom-chu-da]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running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then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stop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전화를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하다가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jeo-nwa-reul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ha-da-ga]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5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270482"/>
            <a:ext cx="6350000" cy="805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전화를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하다가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잠이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들다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jeo-nwa-reul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ha-da-ga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ja-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deu-reo-sseo-yo.]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fall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asleep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친구를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만났어요.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ji-be</a:t>
            </a:r>
            <a:r>
              <a:rPr dirty="0" sz="1000" spc="2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o-da-ga</a:t>
            </a:r>
            <a:r>
              <a:rPr dirty="0" sz="1000" spc="2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chin-gu-reul</a:t>
            </a:r>
            <a:r>
              <a:rPr dirty="0" sz="10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man-na-sseo-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home,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friend.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home,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bumped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friend.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텔레비전을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잠이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[tel-le-bi-jeo-neul</a:t>
            </a:r>
            <a:r>
              <a:rPr dirty="0" sz="10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bo-da-ga</a:t>
            </a:r>
            <a:r>
              <a:rPr dirty="0" sz="10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ja-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</a:t>
            </a:r>
            <a:r>
              <a:rPr dirty="0" sz="10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watching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television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fell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asleep.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fell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asleep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watching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TV.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여행을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감기에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걸렸어요.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[yeo-haeng-eul</a:t>
            </a:r>
            <a:r>
              <a:rPr dirty="0" sz="1000" spc="3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ha-da-ga</a:t>
            </a:r>
            <a:r>
              <a:rPr dirty="0" sz="1000" spc="3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gam-gi-e</a:t>
            </a:r>
            <a:r>
              <a:rPr dirty="0" sz="1000" spc="3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geol-lyeo-sseo-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traveling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caught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cold.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caught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traveling.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서울에서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살다가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제주도로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이사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갔어요.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[seo-u-re-seo</a:t>
            </a:r>
            <a:r>
              <a:rPr dirty="0" sz="10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sal-da-ga</a:t>
            </a:r>
            <a:r>
              <a:rPr dirty="0" sz="10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je-ju-do-ro</a:t>
            </a:r>
            <a:r>
              <a:rPr dirty="0" sz="10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i-sa</a:t>
            </a:r>
            <a:r>
              <a:rPr dirty="0" sz="10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living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Seoul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Jeju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Island.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[mwo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ha-da-ga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6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집에서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공부하다가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나왔어요.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ji-be-seo</a:t>
            </a:r>
            <a:r>
              <a:rPr dirty="0" sz="1000" spc="3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gong-bu-ha-da-ga</a:t>
            </a:r>
            <a:r>
              <a:rPr dirty="0" sz="1000" spc="4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na-wa-sseo-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home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outside.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outside.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383766"/>
            <a:ext cx="2973070" cy="474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밥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전화를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받았어요.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[bap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da-ga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jeon-hwa-reul</a:t>
            </a:r>
            <a:r>
              <a:rPr dirty="0" sz="10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ba-da-sseo-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received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call.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received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call.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8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있다가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들어왔어요.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[ba-kke</a:t>
            </a:r>
            <a:r>
              <a:rPr dirty="0" sz="1000" spc="3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da-ga</a:t>
            </a:r>
            <a:r>
              <a:rPr dirty="0" sz="1000" spc="3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deu-reo-wa-sseo-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outside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inside.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outside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inside.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9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어디에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있다가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[eo-di-e</a:t>
            </a:r>
            <a:r>
              <a:rPr dirty="0" sz="1000" spc="2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da-ga</a:t>
            </a:r>
            <a:r>
              <a:rPr dirty="0" sz="1000" spc="2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dirty="0" sz="10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now?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been?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24790" indent="-212090">
              <a:lnSpc>
                <a:spcPct val="100000"/>
              </a:lnSpc>
              <a:buAutoNum type="arabicPeriod" startAt="10"/>
              <a:tabLst>
                <a:tab pos="22479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일하다가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잠깐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쉬고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[il-ha-da-ga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jam-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kkan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swi-go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short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break.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short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work.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24980" cy="87909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TalkToMeInKorean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(이)라고</a:t>
            </a:r>
            <a:r>
              <a:rPr dirty="0" sz="1600" spc="17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[-(i)-ra-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go].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000">
              <a:latin typeface="UKIJ CJK"/>
              <a:cs typeface="UKIJ CJK"/>
            </a:endParaRPr>
          </a:p>
          <a:p>
            <a:pPr marL="153035" marR="50165">
              <a:lnSpc>
                <a:spcPct val="1458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alone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speaking,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말하다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[ma-ra-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speak),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이야기하다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[i-ya-gi-ha-da]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talk),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대답하다</a:t>
            </a:r>
            <a:r>
              <a:rPr dirty="0" sz="1400" spc="1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[dae-da-pa-ha]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answer)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하다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[ha-da],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say”.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[-ra-go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mal-ha-da]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대답하다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[-ra-go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dae-da-pa-da]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answer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above,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quote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“(say)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be”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Construction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Nouns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ending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with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last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consonant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90" b="1">
                <a:solidFill>
                  <a:srgbClr val="EC008C"/>
                </a:solidFill>
                <a:latin typeface="Noto Sans CJK HK"/>
                <a:cs typeface="Noto Sans CJK HK"/>
              </a:rPr>
              <a:t>이라고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Nouns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ending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with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vowel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05" b="1">
                <a:solidFill>
                  <a:srgbClr val="EC008C"/>
                </a:solidFill>
                <a:latin typeface="Noto Sans CJK HK"/>
                <a:cs typeface="Noto Sans CJK HK"/>
              </a:rPr>
              <a:t>라고</a:t>
            </a:r>
            <a:endParaRPr sz="16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 marR="417195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[ha-neul]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(sky)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이라고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하늘이라고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나무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[na-mu]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(tree)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라고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나무라고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sky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하늘이라고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sky,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“sky”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이거라고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“this”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with</a:t>
            </a:r>
            <a:r>
              <a:rPr dirty="0" sz="1400" spc="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other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endParaRPr sz="1400">
              <a:latin typeface="Noto Sans CJK HK"/>
              <a:cs typeface="Noto Sans CJK HK"/>
            </a:endParaRPr>
          </a:p>
          <a:p>
            <a:pPr marL="153035" marR="72390">
              <a:lnSpc>
                <a:spcPts val="2000"/>
              </a:lnSpc>
              <a:spcBef>
                <a:spcPts val="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이야기하다,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대답하다,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etc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verb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originally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do”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takes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say”.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310106"/>
            <a:ext cx="6651625" cy="775843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이거라고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[i-geo-ra-go</a:t>
            </a:r>
            <a:r>
              <a:rPr dirty="0" sz="1000" spc="4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ma-ra-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[hak-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saeng-i-ra-go</a:t>
            </a:r>
            <a:r>
              <a:rPr dirty="0" sz="1000" spc="45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ma-ra-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he/she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student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“감사합니다”라고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[gam-sa-ham-ni-da-ra-go</a:t>
            </a:r>
            <a:r>
              <a:rPr dirty="0" sz="1000" spc="4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ma-ra-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“감사합니다”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above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respectively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substituted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with:</a:t>
            </a:r>
            <a:endParaRPr sz="1000">
              <a:latin typeface="UKIJ CJK"/>
              <a:cs typeface="UKIJ CJK"/>
            </a:endParaRPr>
          </a:p>
          <a:p>
            <a:pPr marL="109220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이거라고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endParaRPr sz="1000">
              <a:latin typeface="UKIJ CJK"/>
              <a:cs typeface="UKIJ CJK"/>
            </a:endParaRPr>
          </a:p>
          <a:p>
            <a:pPr marL="109220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endParaRPr sz="1000">
              <a:latin typeface="UKIJ CJK"/>
              <a:cs typeface="UKIJ CJK"/>
            </a:endParaRPr>
          </a:p>
          <a:p>
            <a:pPr marL="109220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“감사합니다”라고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Stating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Here’s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interesting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markers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play.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closely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말하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다,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explained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he/she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(student)</a:t>
            </a:r>
            <a:endParaRPr sz="1000">
              <a:latin typeface="UKIJ CJK"/>
              <a:cs typeface="UKIJ CJK"/>
            </a:endParaRPr>
          </a:p>
          <a:p>
            <a:pPr marL="12700" marR="184340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(student)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(student)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공짜라고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free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charge</a:t>
            </a:r>
            <a:endParaRPr sz="1000">
              <a:latin typeface="UKIJ CJK"/>
              <a:cs typeface="UKIJ CJK"/>
            </a:endParaRPr>
          </a:p>
          <a:p>
            <a:pPr marL="12700" marR="298577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책이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공짜라고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free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charge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책은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공짜라고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free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charge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21805" cy="90633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10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ways:</a:t>
            </a: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책은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공짜”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-라고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that.</a:t>
            </a: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“이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책은”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specification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existing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phrase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“공짜라고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하다”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32258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이거라고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[i-geo-ra-go</a:t>
            </a:r>
            <a:r>
              <a:rPr dirty="0" sz="1000" spc="48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He/She/They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2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사람이라고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dirty="0" sz="10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sa-ra-mi-ra-go</a:t>
            </a:r>
            <a:r>
              <a:rPr dirty="0" sz="10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He/She/They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he/she/they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3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뭐라고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말했어요?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[mwo-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ra-go</a:t>
            </a:r>
            <a:r>
              <a:rPr dirty="0" sz="1000" spc="4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ma-rae-sseo-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say?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them?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뭐라고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일등이라고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dirty="0" sz="1000" spc="3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il-deung-i-ra-go</a:t>
            </a:r>
            <a:r>
              <a:rPr dirty="0" sz="1000" spc="3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winner.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5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여기가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TTMIK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사무실이라고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[yeo-gi-ga</a:t>
            </a:r>
            <a:r>
              <a:rPr dirty="0" sz="10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TTMIK</a:t>
            </a:r>
            <a:r>
              <a:rPr dirty="0" sz="10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sa-mu-si-ri-ra-go</a:t>
            </a:r>
            <a:r>
              <a:rPr dirty="0" sz="1000" spc="2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TalkToMeInKorean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office.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6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“(person’s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name)”(이)라고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(person’s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name)-i-ra-go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name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(person’s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name).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80340" marR="5080">
              <a:lnSpc>
                <a:spcPct val="166700"/>
              </a:lnSpc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-라고,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-라는,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-다고,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-다는.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introduce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lessons.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tuned!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24980" cy="726820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ts val="2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-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second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“Sentence</a:t>
            </a:r>
            <a:r>
              <a:rPr dirty="0" sz="1600" spc="-3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20" b="1">
                <a:solidFill>
                  <a:srgbClr val="25408F"/>
                </a:solidFill>
                <a:latin typeface="Arial"/>
                <a:cs typeface="Arial"/>
              </a:rPr>
              <a:t>Building</a:t>
            </a:r>
            <a:r>
              <a:rPr dirty="0" sz="1600" spc="-3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25408F"/>
                </a:solidFill>
                <a:latin typeface="Arial"/>
                <a:cs typeface="Arial"/>
              </a:rPr>
              <a:t>Drill”</a:t>
            </a:r>
            <a:r>
              <a:rPr dirty="0" sz="1000" spc="-6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focus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grammatical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comfortably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flexibly.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UKIJ CJK"/>
              <a:cs typeface="UKIJ CJK"/>
            </a:endParaRPr>
          </a:p>
          <a:p>
            <a:pPr marL="153035" marR="7937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end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possible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Ko-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rean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이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중에서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아무거나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골라도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돼요?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dirty="0" sz="1000" spc="2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jung-e-seo</a:t>
            </a:r>
            <a:r>
              <a:rPr dirty="0" sz="1000" spc="2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a-mu-geo-na</a:t>
            </a:r>
            <a:r>
              <a:rPr dirty="0" sz="1000" spc="2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gol-la-do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Among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these,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pick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just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any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one?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620"/>
              </a:spcBef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어제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너무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피곤해서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집에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가자마자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아무것도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못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하고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바로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잠들었어요.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neo-mu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pi-go-nae-seo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ji-be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ga-ja-ma-ja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a-mu-geot-do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mot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ha-go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ba-ro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jam-deu-reo-sseo-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Noto Sans CJK HK"/>
                <a:cs typeface="Noto Sans CJK HK"/>
              </a:rPr>
              <a:t>Yesterday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9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was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tired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as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soon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as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9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got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home,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70" b="1">
                <a:solidFill>
                  <a:srgbClr val="231F20"/>
                </a:solidFill>
                <a:latin typeface="Noto Sans CJK HK"/>
                <a:cs typeface="Noto Sans CJK HK"/>
              </a:rPr>
              <a:t>couldn’t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anything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819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dirty="0" sz="1400" spc="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just</a:t>
            </a:r>
            <a:r>
              <a:rPr dirty="0" sz="1400" spc="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fell</a:t>
            </a:r>
            <a:r>
              <a:rPr dirty="0" sz="1400" spc="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asleep</a:t>
            </a:r>
            <a:r>
              <a:rPr dirty="0" sz="1400" spc="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right</a:t>
            </a:r>
            <a:r>
              <a:rPr dirty="0" sz="1400" spc="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away.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620"/>
              </a:spcBef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#3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날씨가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더워서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사람들이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별로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안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온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것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같아요.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[nal-ssi-ga</a:t>
            </a:r>
            <a:r>
              <a:rPr dirty="0" sz="10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deo-wo-seo</a:t>
            </a:r>
            <a:r>
              <a:rPr dirty="0" sz="10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sa-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ram-deu-ri</a:t>
            </a:r>
            <a:r>
              <a:rPr dirty="0" sz="10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byeol-lo</a:t>
            </a:r>
            <a:r>
              <a:rPr dirty="0" sz="10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dirty="0" sz="10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think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many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people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came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because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weather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hot.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17349" y="8137918"/>
            <a:ext cx="6717030" cy="77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17359" cy="17481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algn="just"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everybody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2nd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5.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introduce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suffix</a:t>
            </a:r>
            <a:endParaRPr sz="1000">
              <a:latin typeface="UKIJ CJK"/>
              <a:cs typeface="UKIJ CJK"/>
            </a:endParaRPr>
          </a:p>
          <a:p>
            <a:pPr algn="just" marL="153035" marR="55244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[-si-]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“politer”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“more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formal”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situations.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this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“honorific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suffix”,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probably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seen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them,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such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안녕하세요,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안녕히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가세요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17349" y="2437765"/>
            <a:ext cx="12979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What</a:t>
            </a:r>
            <a:r>
              <a:rPr dirty="0" sz="1600" spc="1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is</a:t>
            </a:r>
            <a:r>
              <a:rPr dirty="0" sz="1600" spc="1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-시-</a:t>
            </a:r>
            <a:r>
              <a:rPr dirty="0" sz="1600" spc="-50" b="1">
                <a:solidFill>
                  <a:srgbClr val="EC008C"/>
                </a:solidFill>
                <a:latin typeface="Noto Sans CJK HK"/>
                <a:cs typeface="Noto Sans CJK HK"/>
              </a:rPr>
              <a:t>?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17349" y="3021965"/>
            <a:ext cx="672210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“suffix”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never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own.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makes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“honor-</a:t>
            </a:r>
            <a:endParaRPr sz="1000">
              <a:latin typeface="UKIJ CJK"/>
              <a:cs typeface="UKIJ CJK"/>
            </a:endParaRPr>
          </a:p>
          <a:p>
            <a:pPr algn="just" marL="12700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ific”,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speaker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respect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about.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speaker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respect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him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herself,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respect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person,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too,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suffix,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-시-</a:t>
            </a:r>
            <a:r>
              <a:rPr dirty="0" sz="1000" spc="-5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7349" y="4279265"/>
            <a:ext cx="15157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How</a:t>
            </a:r>
            <a:r>
              <a:rPr dirty="0" sz="1600" spc="8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is</a:t>
            </a:r>
            <a:r>
              <a:rPr dirty="0" sz="1600" spc="8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it</a:t>
            </a:r>
            <a:r>
              <a:rPr dirty="0" sz="1600" spc="8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0" b="1">
                <a:solidFill>
                  <a:srgbClr val="EC008C"/>
                </a:solidFill>
                <a:latin typeface="Noto Sans CJK HK"/>
                <a:cs typeface="Noto Sans CJK HK"/>
              </a:rPr>
              <a:t>used?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7349" y="4863465"/>
            <a:ext cx="6583045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endings.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PLAIN</a:t>
            </a:r>
            <a:endParaRPr sz="1400">
              <a:latin typeface="Noto Sans CJK HK"/>
              <a:cs typeface="Noto Sans CJK HK"/>
            </a:endParaRPr>
          </a:p>
          <a:p>
            <a:pPr marL="12700" marR="4302125">
              <a:lnSpc>
                <a:spcPts val="2000"/>
              </a:lnSpc>
              <a:spcBef>
                <a:spcPts val="1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아/어/여요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았/었/였어요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HONORIFIC</a:t>
            </a:r>
            <a:endParaRPr sz="1400">
              <a:latin typeface="Noto Sans CJK HK"/>
              <a:cs typeface="Noto Sans CJK HK"/>
            </a:endParaRPr>
          </a:p>
          <a:p>
            <a:pPr marL="12700" marR="4006850">
              <a:lnSpc>
                <a:spcPts val="2000"/>
              </a:lnSpc>
              <a:spcBef>
                <a:spcPts val="1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어요</a:t>
            </a:r>
            <a:r>
              <a:rPr dirty="0" sz="10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었어요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consonant,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으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[eu]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front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시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pronunciation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easier.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7349" y="8724265"/>
            <a:ext cx="8382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35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270482"/>
            <a:ext cx="3823970" cy="652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골라도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pick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one?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230759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these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endParaRPr sz="1000">
              <a:latin typeface="UKIJ CJK"/>
              <a:cs typeface="UKIJ CJK"/>
            </a:endParaRPr>
          </a:p>
          <a:p>
            <a:pPr marL="12700" marR="144970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people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friends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고르세요.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Choose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these.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좋아요?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What’s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favorite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these.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하나만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고르세요.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Pick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these.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 marR="160147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고르세요.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Pick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anything.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anything.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fine.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Anyone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 marR="91376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골라도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pick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anything?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사도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anything?</a:t>
            </a:r>
            <a:endParaRPr sz="1000">
              <a:latin typeface="UKIJ CJK"/>
              <a:cs typeface="UKIJ CJK"/>
            </a:endParaRPr>
          </a:p>
          <a:p>
            <a:pPr marL="12700" marR="31369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입어도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wear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whatever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want?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써도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write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anything?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44500" y="8306282"/>
            <a:ext cx="6642100" cy="77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269990" cy="85363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17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피곤해서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가자마자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잠들었어요.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tired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home,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fell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asleep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right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away.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74930" marR="427418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피곤해요.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tired.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이상해요.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strange.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비싸요.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expensive.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웃겨요.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funny.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74930" marR="31673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피곤해서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갔어요.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tired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went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home.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피곤해서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갔어요.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tired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go.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피곤해서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일찍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잤어요.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tired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went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early.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가자마자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잠들었어요.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home,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fell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asleep.</a:t>
            </a:r>
            <a:endParaRPr sz="1000">
              <a:latin typeface="UKIJ CJK"/>
              <a:cs typeface="UKIJ CJK"/>
            </a:endParaRPr>
          </a:p>
          <a:p>
            <a:pPr marL="74930" marR="12369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도착하자마자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나왔어요.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arrived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home,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outside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again.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소식을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듣자마자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전화를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news,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called.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79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전화를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받자마자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나왔어요.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out.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74930" marR="3408679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anything.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먹었어요.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anything.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만났어요.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anybody.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갔어요.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5.</a:t>
            </a:r>
            <a:endParaRPr sz="1000">
              <a:latin typeface="UKIJ CJK"/>
              <a:cs typeface="UKIJ CJK"/>
            </a:endParaRPr>
          </a:p>
          <a:p>
            <a:pPr marL="74930" marR="157607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잠들었어요.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fell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asleep.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보고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나왔어요.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out.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돌아왔어요.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back.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33540" cy="84061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6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더워서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별로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hot.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04139" marR="438848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더워요.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hot.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추워요.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cold.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good.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흐려요.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cloudy.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더워서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marL="104139" marR="263588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바빠서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사람들이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busy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come.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늦어서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사람들이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돌아갔어요.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late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back.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비싸서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샀어요.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04139" marR="344106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별로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came.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별로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예뻐요.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pretty.</a:t>
            </a:r>
            <a:endParaRPr sz="1000">
              <a:latin typeface="UKIJ CJK"/>
              <a:cs typeface="UKIJ CJK"/>
            </a:endParaRPr>
          </a:p>
          <a:p>
            <a:pPr marL="104139" marR="369633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별로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마음에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들어요.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particularly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별로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어려워요.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difficult.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marL="104139" marR="255905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사람들이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벌써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도착한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arrived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here.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친구들이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friends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27520" cy="89236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53035" marR="82550">
              <a:lnSpc>
                <a:spcPct val="166700"/>
              </a:lnSpc>
              <a:spcBef>
                <a:spcPts val="153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5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10,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[-(i)ra-go]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along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with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conversations.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[hak-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saeng-i-ra-go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mal-ha-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student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최고라고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[choe-go-ra-go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 marR="74930">
              <a:lnSpc>
                <a:spcPct val="148800"/>
              </a:lnSpc>
              <a:spcBef>
                <a:spcPts val="5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This is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word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AFTER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(이)라고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 part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FINISHES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sentence.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dirty="0" sz="1400" spc="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if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want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say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another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after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-(이)라고,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need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change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verb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into</a:t>
            </a:r>
            <a:r>
              <a:rPr dirty="0" sz="1400" spc="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adjective</a:t>
            </a:r>
            <a:r>
              <a:rPr dirty="0" sz="1400" spc="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form.</a:t>
            </a:r>
            <a:endParaRPr sz="1400">
              <a:latin typeface="Noto Sans CJK HK"/>
              <a:cs typeface="Noto Sans CJK HK"/>
            </a:endParaRPr>
          </a:p>
          <a:p>
            <a:pPr marL="153035" marR="4334510">
              <a:lnSpc>
                <a:spcPct val="166700"/>
              </a:lnSpc>
              <a:spcBef>
                <a:spcPts val="19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말하는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최고라고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최고라고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Check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14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adjective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</a:pP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Shortened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form</a:t>
            </a:r>
            <a:endParaRPr sz="1400">
              <a:latin typeface="Noto Sans CJK HK"/>
              <a:cs typeface="Noto Sans CJK HK"/>
            </a:endParaRPr>
          </a:p>
          <a:p>
            <a:pPr algn="just" marL="153035" marR="5080">
              <a:lnSpc>
                <a:spcPct val="158300"/>
              </a:lnSpc>
              <a:spcBef>
                <a:spcPts val="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best”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friend”,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plus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-는,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(이)라고</a:t>
            </a:r>
            <a:r>
              <a:rPr dirty="0" sz="1600" spc="17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하는</a:t>
            </a:r>
            <a:r>
              <a:rPr dirty="0" sz="1600" spc="-3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together.</a:t>
            </a:r>
            <a:endParaRPr sz="1000">
              <a:latin typeface="UKIJ CJK"/>
              <a:cs typeface="UKIJ CJK"/>
            </a:endParaRPr>
          </a:p>
          <a:p>
            <a:pPr marL="153035" marR="351790">
              <a:lnSpc>
                <a:spcPts val="4000"/>
              </a:lnSpc>
              <a:spcBef>
                <a:spcPts val="4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lengthy,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shortened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-(이)라는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[-(i)ra-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neun].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2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학생이라고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(they)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student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학생이라는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책이라고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(they)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270482"/>
            <a:ext cx="4851400" cy="811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책이라는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6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Usages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-(이)라는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when: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01600" marR="481330" indent="-89535">
              <a:lnSpc>
                <a:spcPct val="166700"/>
              </a:lnSpc>
              <a:buAutoNum type="arabicParenR"/>
              <a:tabLst>
                <a:tab pos="101600" algn="l"/>
                <a:tab pos="16510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	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abstract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concept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innate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characteristics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LOVE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LOVE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is...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사랑은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사랑이라는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것은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...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231F20"/>
              </a:buClr>
              <a:buFont typeface="UKIJ CJK"/>
              <a:buAutoNum type="arabicParenR"/>
            </a:pPr>
            <a:endParaRPr sz="1000">
              <a:latin typeface="UKIJ CJK"/>
              <a:cs typeface="UKIJ CJK"/>
            </a:endParaRPr>
          </a:p>
          <a:p>
            <a:pPr marL="101600" marR="601345" indent="-89535">
              <a:lnSpc>
                <a:spcPct val="166700"/>
              </a:lnSpc>
              <a:buAutoNum type="arabicParenR"/>
              <a:tabLst>
                <a:tab pos="101600" algn="l"/>
                <a:tab pos="16510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	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introduce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described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doctor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의사라는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사람은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5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endParaRPr sz="1000">
              <a:latin typeface="UKIJ CJK"/>
              <a:cs typeface="UKIJ CJK"/>
            </a:endParaRPr>
          </a:p>
          <a:p>
            <a:pPr marL="1016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Hyunwoo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현우라는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사람은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5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여기에,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“스쿨푸드”라는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식당이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[yeo-gi-e</a:t>
            </a:r>
            <a:r>
              <a:rPr dirty="0" sz="1000" spc="2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seu-kul-pu-deu-ra-neun</a:t>
            </a:r>
            <a:r>
              <a:rPr dirty="0" sz="1000" spc="2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30">
                <a:solidFill>
                  <a:srgbClr val="231F20"/>
                </a:solidFill>
                <a:latin typeface="UKIJ CJK"/>
                <a:cs typeface="UKIJ CJK"/>
              </a:rPr>
              <a:t>sik-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dang-i</a:t>
            </a:r>
            <a:r>
              <a:rPr dirty="0" sz="1000" spc="2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Here,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restaurant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“School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Food”.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진석진이라는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선생님이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jin-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seok-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jin-i-ra-neun</a:t>
            </a:r>
            <a:r>
              <a:rPr dirty="0" sz="10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seon-saeng-nim-i</a:t>
            </a:r>
            <a:r>
              <a:rPr dirty="0" sz="10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teacher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진석진.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1833245" indent="142240">
              <a:lnSpc>
                <a:spcPct val="166700"/>
              </a:lnSpc>
              <a:buAutoNum type="arabicPeriod" startAt="3"/>
              <a:tabLst>
                <a:tab pos="154940" algn="l"/>
              </a:tabLst>
            </a:pP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TalkToMeInKorean이라는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웹사이트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알아요?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[TalkToMeInKorean-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i-ra-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dirty="0" sz="10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wep-sa-i-teu</a:t>
            </a:r>
            <a:r>
              <a:rPr dirty="0" sz="10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a-ra-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website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“TalkToMeInKorean”?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공부라는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것은,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재미없으면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[gong-bu-ra-neun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geo-seun,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jae-mi-eop-seu-myeon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(something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interesting.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알렉스라는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il,</a:t>
            </a:r>
            <a:r>
              <a:rPr dirty="0" sz="10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lek-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seu-ra-neun</a:t>
            </a:r>
            <a:r>
              <a:rPr dirty="0" sz="10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chin-gu-ga</a:t>
            </a:r>
            <a:r>
              <a:rPr dirty="0" sz="10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dirty="0" sz="10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Tommorow,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Alex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24345" cy="88900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53035" marR="29209">
              <a:lnSpc>
                <a:spcPct val="138900"/>
              </a:lnSpc>
              <a:spcBef>
                <a:spcPts val="172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designed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vocabulary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by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learning/understanding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building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blocks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words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letters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necessarily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Chinese characters,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한자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[han-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ja].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based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characters,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mean-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ings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modern-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goal,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under-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stand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formed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keywords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expand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vocabulary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r>
              <a:rPr dirty="0" sz="1200" spc="4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certainly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memorize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Hanja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characters,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feel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free!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260"/>
              </a:spcBef>
            </a:pPr>
            <a:r>
              <a:rPr dirty="0" sz="1400" spc="-225" b="1">
                <a:solidFill>
                  <a:srgbClr val="231F20"/>
                </a:solidFill>
                <a:latin typeface="Noto Sans CJK HK"/>
                <a:cs typeface="Noto Sans CJK HK"/>
              </a:rPr>
              <a:t>Today’s</a:t>
            </a:r>
            <a:r>
              <a:rPr dirty="0" sz="1400" spc="1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keyword</a:t>
            </a:r>
            <a:r>
              <a:rPr dirty="0" sz="1400" spc="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3000" spc="50" b="1">
                <a:solidFill>
                  <a:srgbClr val="EC008C"/>
                </a:solidFill>
                <a:latin typeface="Noto Sans Mono CJK HK"/>
                <a:cs typeface="Noto Sans Mono CJK HK"/>
              </a:rPr>
              <a:t>회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character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2400" spc="-75">
                <a:solidFill>
                  <a:srgbClr val="231F20"/>
                </a:solidFill>
                <a:latin typeface="cwTeXHeiBold"/>
                <a:cs typeface="cwTeXHeiBold"/>
              </a:rPr>
              <a:t>會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-315" b="1">
                <a:solidFill>
                  <a:srgbClr val="00AEEF"/>
                </a:solidFill>
                <a:latin typeface="Noto Sans CJK HK"/>
                <a:cs typeface="Noto Sans CJK HK"/>
              </a:rPr>
              <a:t>“to</a:t>
            </a:r>
            <a:r>
              <a:rPr dirty="0" sz="1600" spc="19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50" b="1">
                <a:solidFill>
                  <a:srgbClr val="00AEEF"/>
                </a:solidFill>
                <a:latin typeface="Noto Sans CJK HK"/>
                <a:cs typeface="Noto Sans CJK HK"/>
              </a:rPr>
              <a:t>gather”</a:t>
            </a:r>
            <a:r>
              <a:rPr dirty="0" sz="1600" spc="5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-85" b="1">
                <a:solidFill>
                  <a:srgbClr val="231F20"/>
                </a:solidFill>
                <a:latin typeface="Noto Sans CJK HK"/>
                <a:cs typeface="Noto Sans CJK HK"/>
              </a:rPr>
              <a:t>“gathering”</a:t>
            </a:r>
            <a:r>
              <a:rPr dirty="0" sz="1200" spc="-85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85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회사</a:t>
            </a:r>
            <a:r>
              <a:rPr dirty="0" sz="3000" spc="-77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會社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[hoe-sa]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= 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company</a:t>
            </a:r>
            <a:endParaRPr sz="1400">
              <a:latin typeface="Noto Sans CJK HK"/>
              <a:cs typeface="Noto Sans CJK HK"/>
            </a:endParaRPr>
          </a:p>
          <a:p>
            <a:pPr marL="153035" marR="178435">
              <a:lnSpc>
                <a:spcPct val="113900"/>
              </a:lnSpc>
              <a:spcBef>
                <a:spcPts val="9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회사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(company)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(member)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회사원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35">
                <a:solidFill>
                  <a:srgbClr val="231F20"/>
                </a:solidFill>
                <a:latin typeface="cwTeXHeiBold"/>
                <a:cs typeface="cwTeXHeiBold"/>
              </a:rPr>
              <a:t>會社員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[hoe-sa-won]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employee,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worker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7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의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discuss)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회의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會議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[hoe-ui]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meeting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ct val="113900"/>
              </a:lnSpc>
              <a:spcBef>
                <a:spcPts val="9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회의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(meeting)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실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(house,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residence)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회의실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35">
                <a:solidFill>
                  <a:srgbClr val="231F20"/>
                </a:solidFill>
                <a:latin typeface="cwTeXHeiBold"/>
                <a:cs typeface="cwTeXHeiBold"/>
              </a:rPr>
              <a:t>會議室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[hoe-ui-sil]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meeting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room,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conference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room</a:t>
            </a:r>
            <a:endParaRPr sz="1400">
              <a:latin typeface="Noto Sans CJK HK"/>
              <a:cs typeface="Noto Sans CJK HK"/>
            </a:endParaRPr>
          </a:p>
          <a:p>
            <a:pPr marL="153035" marR="167005">
              <a:lnSpc>
                <a:spcPct val="113900"/>
              </a:lnSpc>
              <a:spcBef>
                <a:spcPts val="12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(food,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eat)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회식</a:t>
            </a:r>
            <a:r>
              <a:rPr dirty="0" sz="3000" spc="-7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會食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[hoe-sik]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get-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together</a:t>
            </a:r>
            <a:r>
              <a:rPr dirty="0" sz="1400" spc="1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dinner, company</a:t>
            </a:r>
            <a:r>
              <a:rPr dirty="0" sz="1400" spc="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dinner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5555" y="2023770"/>
            <a:ext cx="263525" cy="2667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76859" y="372296"/>
            <a:ext cx="6562090" cy="73196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800">
              <a:latin typeface="Trebuchet MS"/>
              <a:cs typeface="Trebuchet MS"/>
            </a:endParaRPr>
          </a:p>
          <a:p>
            <a:pPr marL="603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계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count,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calculate)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회계</a:t>
            </a:r>
            <a:r>
              <a:rPr dirty="0" sz="3000" spc="-107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會計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[hoe-gyeo]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accounting</a:t>
            </a:r>
            <a:endParaRPr sz="1400">
              <a:latin typeface="Noto Sans CJK HK"/>
              <a:cs typeface="Noto Sans CJK HK"/>
            </a:endParaRPr>
          </a:p>
          <a:p>
            <a:pPr marL="60325" marR="408940">
              <a:lnSpc>
                <a:spcPct val="113900"/>
              </a:lnSpc>
              <a:spcBef>
                <a:spcPts val="9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spend)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회비</a:t>
            </a:r>
            <a:r>
              <a:rPr dirty="0" sz="3000" spc="-7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75">
                <a:solidFill>
                  <a:srgbClr val="231F20"/>
                </a:solidFill>
                <a:latin typeface="cwTeXHeiBold"/>
                <a:cs typeface="cwTeXHeiBold"/>
              </a:rPr>
              <a:t>會</a:t>
            </a:r>
            <a:r>
              <a:rPr dirty="0" sz="2400" spc="-80">
                <a:solidFill>
                  <a:srgbClr val="231F20"/>
                </a:solidFill>
                <a:latin typeface="cwTeXHeiBold"/>
                <a:cs typeface="cwTeXHeiBold"/>
              </a:rPr>
              <a:t></a:t>
            </a:r>
            <a:r>
              <a:rPr dirty="0" sz="2400" spc="-295">
                <a:solidFill>
                  <a:srgbClr val="231F20"/>
                </a:solidFill>
                <a:latin typeface="cwTeXHeiBold"/>
                <a:cs typeface="cwTeXHeiBold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[hoe-bi]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(membership)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fee, (membership)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dues</a:t>
            </a:r>
            <a:endParaRPr sz="1400">
              <a:latin typeface="Noto Sans CJK HK"/>
              <a:cs typeface="Noto Sans CJK HK"/>
            </a:endParaRPr>
          </a:p>
          <a:p>
            <a:pPr marL="60325">
              <a:lnSpc>
                <a:spcPct val="100000"/>
              </a:lnSpc>
              <a:spcBef>
                <a:spcPts val="17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원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(the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number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people)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회원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會員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[hoe-won]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member</a:t>
            </a:r>
            <a:endParaRPr sz="1400">
              <a:latin typeface="Noto Sans CJK HK"/>
              <a:cs typeface="Noto Sans CJK HK"/>
            </a:endParaRPr>
          </a:p>
          <a:p>
            <a:pPr marL="6032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화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word,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회화</a:t>
            </a:r>
            <a:r>
              <a:rPr dirty="0" sz="3000" spc="-7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會話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[hoe-hwo]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conversation</a:t>
            </a:r>
            <a:endParaRPr sz="1400">
              <a:latin typeface="Noto Sans CJK HK"/>
              <a:cs typeface="Noto Sans CJK HK"/>
            </a:endParaRPr>
          </a:p>
          <a:p>
            <a:pPr marL="6032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사회</a:t>
            </a:r>
            <a:r>
              <a:rPr dirty="0" sz="3000" spc="-77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社會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[sa-hoe]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society</a:t>
            </a:r>
            <a:endParaRPr sz="1400">
              <a:latin typeface="Noto Sans CJK HK"/>
              <a:cs typeface="Noto Sans CJK HK"/>
            </a:endParaRPr>
          </a:p>
          <a:p>
            <a:pPr marL="60325" marR="13335">
              <a:lnSpc>
                <a:spcPct val="113900"/>
              </a:lnSpc>
              <a:spcBef>
                <a:spcPts val="9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국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(country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nation)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국회</a:t>
            </a:r>
            <a:r>
              <a:rPr dirty="0" sz="3000" spc="-7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國會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[guk-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hoe]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National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Assem-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bly</a:t>
            </a:r>
            <a:endParaRPr sz="1400">
              <a:latin typeface="Noto Sans CJK HK"/>
              <a:cs typeface="Noto Sans CJK HK"/>
            </a:endParaRPr>
          </a:p>
          <a:p>
            <a:pPr marL="60325">
              <a:lnSpc>
                <a:spcPct val="100000"/>
              </a:lnSpc>
              <a:spcBef>
                <a:spcPts val="17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(big)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대회</a:t>
            </a:r>
            <a:r>
              <a:rPr dirty="0" sz="3000" spc="-106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45">
                <a:solidFill>
                  <a:srgbClr val="231F20"/>
                </a:solidFill>
                <a:latin typeface="cwTeXHeiBold"/>
                <a:cs typeface="cwTeXHeiBold"/>
              </a:rPr>
              <a:t>大會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[dae-hoe]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competition,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tournament</a:t>
            </a:r>
            <a:endParaRPr sz="1400">
              <a:latin typeface="Noto Sans CJK HK"/>
              <a:cs typeface="Noto Sans CJK HK"/>
            </a:endParaRPr>
          </a:p>
          <a:p>
            <a:pPr marL="6032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교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teach)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교회</a:t>
            </a:r>
            <a:r>
              <a:rPr dirty="0" sz="3000" spc="-106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敎會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[gyo-hoe]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church</a:t>
            </a:r>
            <a:endParaRPr sz="1400">
              <a:latin typeface="Noto Sans CJK HK"/>
              <a:cs typeface="Noto Sans CJK HK"/>
            </a:endParaRPr>
          </a:p>
          <a:p>
            <a:pPr marL="6032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(the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same)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호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like)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회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gather)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동호회</a:t>
            </a:r>
            <a:r>
              <a:rPr dirty="0" sz="3000" spc="-107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30">
                <a:solidFill>
                  <a:srgbClr val="231F20"/>
                </a:solidFill>
                <a:latin typeface="cwTeXHeiBold"/>
                <a:cs typeface="cwTeXHeiBold"/>
              </a:rPr>
              <a:t>同好會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[dong-ho-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hoe]</a:t>
            </a:r>
            <a:endParaRPr sz="1200">
              <a:latin typeface="UKIJ CJK"/>
              <a:cs typeface="UKIJ CJK"/>
            </a:endParaRPr>
          </a:p>
          <a:p>
            <a:pPr marL="60325">
              <a:lnSpc>
                <a:spcPct val="100000"/>
              </a:lnSpc>
              <a:spcBef>
                <a:spcPts val="500"/>
              </a:spcBef>
            </a:pP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club,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society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73240" cy="85369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53035" marR="31750">
              <a:lnSpc>
                <a:spcPts val="2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(으)니까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[-(eu)ni-kka].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그래서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-아/어/여서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link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reason/result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relationship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be-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tween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them.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ending,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-(으)니까,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-(으)니까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reason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another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or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basis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judgement.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50" b="1">
                <a:solidFill>
                  <a:srgbClr val="25408F"/>
                </a:solidFill>
                <a:latin typeface="Arial"/>
                <a:cs typeface="Arial"/>
              </a:rPr>
              <a:t>Construction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dirty="0" sz="1400" spc="11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#1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Stem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(으)니까</a:t>
            </a:r>
            <a:r>
              <a:rPr dirty="0" sz="1600" spc="7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#2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Noto Sans CJK HK"/>
              <a:cs typeface="Noto Sans CJK HK"/>
            </a:endParaRPr>
          </a:p>
          <a:p>
            <a:pPr algn="just"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(Verb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#1)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-(으)니까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reason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basis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judgement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#2.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</a:pPr>
            <a:r>
              <a:rPr dirty="0" sz="1600" spc="-25" b="1">
                <a:solidFill>
                  <a:srgbClr val="00AEEF"/>
                </a:solidFill>
                <a:latin typeface="Noto Sans CJK HK"/>
                <a:cs typeface="Noto Sans CJK HK"/>
              </a:rPr>
              <a:t>Difference</a:t>
            </a:r>
            <a:r>
              <a:rPr dirty="0" sz="1600" spc="9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40" b="1">
                <a:solidFill>
                  <a:srgbClr val="00AEEF"/>
                </a:solidFill>
                <a:latin typeface="Noto Sans CJK HK"/>
                <a:cs typeface="Noto Sans CJK HK"/>
              </a:rPr>
              <a:t>between</a:t>
            </a:r>
            <a:r>
              <a:rPr dirty="0" sz="1600" spc="9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05" b="1">
                <a:solidFill>
                  <a:srgbClr val="EC008C"/>
                </a:solidFill>
                <a:latin typeface="Noto Sans CJK HK"/>
                <a:cs typeface="Noto Sans CJK HK"/>
              </a:rPr>
              <a:t>아/어/여서</a:t>
            </a:r>
            <a:r>
              <a:rPr dirty="0" sz="1600" spc="10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and</a:t>
            </a:r>
            <a:r>
              <a:rPr dirty="0" sz="1600" spc="10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55" b="1">
                <a:solidFill>
                  <a:srgbClr val="EC008C"/>
                </a:solidFill>
                <a:latin typeface="Noto Sans CJK HK"/>
                <a:cs typeface="Noto Sans CJK HK"/>
              </a:rPr>
              <a:t>(으)니까</a:t>
            </a:r>
            <a:endParaRPr sz="1600">
              <a:latin typeface="Noto Sans CJK HK"/>
              <a:cs typeface="Noto Sans CJK HK"/>
            </a:endParaRPr>
          </a:p>
          <a:p>
            <a:pPr marL="153035" marR="5080">
              <a:lnSpc>
                <a:spcPts val="2000"/>
              </a:lnSpc>
              <a:spcBef>
                <a:spcPts val="80"/>
              </a:spcBef>
            </a:pP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structures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reason/result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cause/effect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relationship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-아/어/여서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imperative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“Let’s”.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바쁘니까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(O)</a:t>
            </a: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busy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later.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바빠서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80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-아/어/여서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imperative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2)</a:t>
            </a: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피곤하니까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우리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(O)</a:t>
            </a: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tired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피곤해서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우리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800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-아/어/여서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“Let’s”.</a:t>
            </a:r>
            <a:endParaRPr sz="1000">
              <a:latin typeface="UKIJ CJK"/>
              <a:cs typeface="UKIJ CJK"/>
            </a:endParaRPr>
          </a:p>
          <a:p>
            <a:pPr algn="just" marL="153035" marR="19621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(우리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translated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ways.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translated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“let’s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watch”,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entire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exist.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“we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watching”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“we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watch”,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whole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can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“We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tired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tomorrow.”)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270482"/>
            <a:ext cx="6706870" cy="805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greetings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own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feelings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situations,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-(으)니까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아/어/여서.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와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줘서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고마워요.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(O)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Thank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coming.</a:t>
            </a:r>
            <a:endParaRPr sz="1000">
              <a:latin typeface="UKIJ CJK"/>
              <a:cs typeface="UKIJ CJK"/>
            </a:endParaRPr>
          </a:p>
          <a:p>
            <a:pPr marL="12700" marR="5354320">
              <a:lnSpc>
                <a:spcPct val="3333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와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주니까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고마워요.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(X)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아파서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(O)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sick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아프니까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6985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Sometimes,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-(으)니까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mark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simply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answering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question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providing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50">
                <a:solidFill>
                  <a:srgbClr val="231F20"/>
                </a:solidFill>
                <a:latin typeface="UKIJ CJK"/>
                <a:cs typeface="UKIJ CJK"/>
              </a:rPr>
              <a:t>a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basis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judgement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action.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Q.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샀어요?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Why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A.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맛있으니까.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delicious.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(반말/casual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language)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맛있으니까요.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(존댓말/polite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formal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language)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아까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봤으니까.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(Because)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saw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earlier.</a:t>
            </a:r>
            <a:endParaRPr sz="1000">
              <a:latin typeface="UKIJ CJK"/>
              <a:cs typeface="UKIJ CJK"/>
            </a:endParaRPr>
          </a:p>
          <a:p>
            <a:pPr marL="12700" marR="34290">
              <a:lnSpc>
                <a:spcPct val="166700"/>
              </a:lnSpc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존댓말,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요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봤으니까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understood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simple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parts.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(아까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봤으니까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괜찮아요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괜찬아요,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아까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봤으니까.)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더우니까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에어컨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켤까요?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hot,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airconditioner?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137785" cy="707770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00">
              <a:latin typeface="Trebuchet MS"/>
              <a:cs typeface="Trebuchet MS"/>
            </a:endParaRPr>
          </a:p>
          <a:p>
            <a:pPr marL="178435" indent="-96520">
              <a:lnSpc>
                <a:spcPct val="100000"/>
              </a:lnSpc>
              <a:buChar char="-"/>
              <a:tabLst>
                <a:tab pos="17843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더워서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에어컨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켤까요?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178435" indent="-96520">
              <a:lnSpc>
                <a:spcPct val="100000"/>
              </a:lnSpc>
              <a:buChar char="-"/>
              <a:tabLst>
                <a:tab pos="17843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더워서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에어컨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켰어요.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(O)</a:t>
            </a:r>
            <a:endParaRPr sz="10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turned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airconditioner.)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24154" indent="-142240">
              <a:lnSpc>
                <a:spcPct val="100000"/>
              </a:lnSpc>
              <a:buAutoNum type="arabicPeriod" startAt="2"/>
              <a:tabLst>
                <a:tab pos="224154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바쁘니까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전화해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busy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later.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AutoNum type="arabicPeriod" startAt="2"/>
            </a:pPr>
            <a:endParaRPr sz="1000">
              <a:latin typeface="UKIJ CJK"/>
              <a:cs typeface="UKIJ CJK"/>
            </a:endParaRPr>
          </a:p>
          <a:p>
            <a:pPr lvl="1" marL="178435" indent="-96520">
              <a:lnSpc>
                <a:spcPct val="100000"/>
              </a:lnSpc>
              <a:spcBef>
                <a:spcPts val="5"/>
              </a:spcBef>
              <a:buChar char="-"/>
              <a:tabLst>
                <a:tab pos="17843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바빠서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lvl="1" marL="178435" indent="-96520">
              <a:lnSpc>
                <a:spcPct val="100000"/>
              </a:lnSpc>
              <a:buChar char="-"/>
              <a:tabLst>
                <a:tab pos="17843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바쁘니까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전화할게요.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(O)</a:t>
            </a:r>
            <a:endParaRPr sz="10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busy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call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later.)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24154" indent="-142240">
              <a:lnSpc>
                <a:spcPct val="100000"/>
              </a:lnSpc>
              <a:buAutoNum type="arabicPeriod" startAt="3"/>
              <a:tabLst>
                <a:tab pos="224154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냉장고에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불고기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있으니까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먹어.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bulgogi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refrigerator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AutoNum type="arabicPeriod" startAt="3"/>
            </a:pPr>
            <a:endParaRPr sz="1000">
              <a:latin typeface="UKIJ CJK"/>
              <a:cs typeface="UKIJ CJK"/>
            </a:endParaRPr>
          </a:p>
          <a:p>
            <a:pPr lvl="1" marL="178435" indent="-96520">
              <a:lnSpc>
                <a:spcPct val="100000"/>
              </a:lnSpc>
              <a:buChar char="-"/>
              <a:tabLst>
                <a:tab pos="17843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냉장고에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불고기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있어서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먹어.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lvl="1" marL="178435" indent="-96520">
              <a:lnSpc>
                <a:spcPct val="100000"/>
              </a:lnSpc>
              <a:spcBef>
                <a:spcPts val="5"/>
              </a:spcBef>
              <a:buChar char="-"/>
              <a:tabLst>
                <a:tab pos="17843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냉장고에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불고기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있어서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먹었어요.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(O)</a:t>
            </a:r>
            <a:endParaRPr sz="10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bugogi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refrigerator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24154" indent="-142240">
              <a:lnSpc>
                <a:spcPct val="100000"/>
              </a:lnSpc>
              <a:buAutoNum type="arabicPeriod" startAt="4"/>
              <a:tabLst>
                <a:tab pos="224154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일요일이니까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하세요.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Sunday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AutoNum type="arabicPeriod" startAt="4"/>
            </a:pPr>
            <a:endParaRPr sz="1000">
              <a:latin typeface="UKIJ CJK"/>
              <a:cs typeface="UKIJ CJK"/>
            </a:endParaRPr>
          </a:p>
          <a:p>
            <a:pPr lvl="1" marL="178435" indent="-96520">
              <a:lnSpc>
                <a:spcPct val="100000"/>
              </a:lnSpc>
              <a:buChar char="-"/>
              <a:tabLst>
                <a:tab pos="17843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일요일이어서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하세요.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lvl="1" marL="178435" indent="-96520">
              <a:lnSpc>
                <a:spcPct val="100000"/>
              </a:lnSpc>
              <a:buChar char="-"/>
              <a:tabLst>
                <a:tab pos="178435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일요일이어서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(O)</a:t>
            </a:r>
            <a:endParaRPr sz="10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Sunday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work.)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270482"/>
            <a:ext cx="4337050" cy="678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[bo-da]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 tense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[plain]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-아요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[bwa-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-어요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보셔요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[bo-syeo-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[plain]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았-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-어요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봤어요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[bwa-sseo-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었-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-어요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보셨어요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[bo-syeo-sseo-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[plain]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[bol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보실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[bo-sil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웃다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[ut-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laugh,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smile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 tense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[plain]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-어요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웃어요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[u-seo-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-으시-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-어요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웃으셔요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[u-seo-syeo-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000" spc="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[plain]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었-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-어요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웃었어요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[u-seo-sseo-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-으시-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었-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-어요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웃으셨어요</a:t>
            </a:r>
            <a:r>
              <a:rPr dirty="0" sz="10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[u-seu-syeo-sseo-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[plain]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을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웃을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[u-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seul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-으시-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웃으실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[u-seu-sil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44500" y="8623782"/>
            <a:ext cx="24371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00AEEF"/>
                </a:solidFill>
                <a:latin typeface="Noto Sans CJK HK"/>
                <a:cs typeface="Noto Sans CJK HK"/>
              </a:rPr>
              <a:t>Honorific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35" b="1">
                <a:solidFill>
                  <a:srgbClr val="00AEEF"/>
                </a:solidFill>
                <a:latin typeface="Noto Sans CJK HK"/>
                <a:cs typeface="Noto Sans CJK HK"/>
              </a:rPr>
              <a:t>subject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50" b="1">
                <a:solidFill>
                  <a:srgbClr val="00AEEF"/>
                </a:solidFill>
                <a:latin typeface="Noto Sans CJK HK"/>
                <a:cs typeface="Noto Sans CJK HK"/>
              </a:rPr>
              <a:t>marker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4500" y="9207982"/>
            <a:ext cx="64947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markers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are.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[i]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[ga]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“WHO”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17995" cy="87909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dirty="0" sz="1400" spc="11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(이)라도</a:t>
            </a:r>
            <a:r>
              <a:rPr dirty="0" sz="1600" spc="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used?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attached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nouns,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adverbs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particles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meanings: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80365" indent="-227329">
              <a:lnSpc>
                <a:spcPct val="100000"/>
              </a:lnSpc>
              <a:buAutoNum type="arabicParenR"/>
              <a:tabLst>
                <a:tab pos="380365" algn="l"/>
              </a:tabLst>
            </a:pP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suggested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best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out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of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all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choices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231F20"/>
              </a:buClr>
              <a:buFont typeface="Noto Sans CJK HK"/>
              <a:buAutoNum type="arabicParenR"/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이거라도,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저라도,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커피라도,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etc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UKIJ CJK"/>
              <a:cs typeface="UKIJ CJK"/>
            </a:endParaRPr>
          </a:p>
          <a:p>
            <a:pPr marL="153035" marR="366395">
              <a:lnSpc>
                <a:spcPct val="148800"/>
              </a:lnSpc>
            </a:pP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after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아무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(any),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누구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(who),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어디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(where),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언제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(when),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어느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(which),</a:t>
            </a:r>
            <a:endParaRPr sz="1400">
              <a:latin typeface="Noto Sans CJK HK"/>
              <a:cs typeface="Noto Sans CJK HK"/>
            </a:endParaRPr>
          </a:p>
          <a:p>
            <a:pPr marL="380365" indent="-227329">
              <a:lnSpc>
                <a:spcPct val="100000"/>
              </a:lnSpc>
              <a:spcBef>
                <a:spcPts val="819"/>
              </a:spcBef>
              <a:buAutoNum type="arabicParenR" startAt="2"/>
              <a:tabLst>
                <a:tab pos="380365" algn="l"/>
              </a:tabLst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any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choice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fine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231F20"/>
              </a:buClr>
              <a:buFont typeface="Noto Sans CJK HK"/>
              <a:buAutoNum type="arabicParenR" startAt="2"/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언제라도,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누구라도,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etc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48800"/>
              </a:lnSpc>
            </a:pP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it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after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certain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adverbs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describing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number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quantity,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endParaRPr sz="1400">
              <a:latin typeface="Noto Sans CJK HK"/>
              <a:cs typeface="Noto Sans CJK HK"/>
            </a:endParaRPr>
          </a:p>
          <a:p>
            <a:pPr marL="153035" marR="517525" indent="227329">
              <a:lnSpc>
                <a:spcPct val="148800"/>
              </a:lnSpc>
              <a:buAutoNum type="arabicParenR" startAt="3"/>
              <a:tabLst>
                <a:tab pos="380365" algn="l"/>
              </a:tabLst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speaker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wants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emphasize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number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quantity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add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the meaning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of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15" b="1">
                <a:solidFill>
                  <a:srgbClr val="231F20"/>
                </a:solidFill>
                <a:latin typeface="Noto Sans CJK HK"/>
                <a:cs typeface="Noto Sans CJK HK"/>
              </a:rPr>
              <a:t>“even”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231F20"/>
              </a:buClr>
              <a:buFont typeface="Noto Sans CJK HK"/>
              <a:buAutoNum type="arabicParenR" startAt="3"/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하루라도,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잠시라도,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1달러라도,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etc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80365" indent="-227329">
              <a:lnSpc>
                <a:spcPct val="100000"/>
              </a:lnSpc>
              <a:buAutoNum type="arabicParenR" startAt="4"/>
              <a:tabLst>
                <a:tab pos="380365" algn="l"/>
              </a:tabLst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speaker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showing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some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suspicion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about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certain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possibility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231F20"/>
              </a:buClr>
              <a:buFont typeface="Noto Sans CJK HK"/>
              <a:buAutoNum type="arabicParenR" startAt="4"/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혹시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감기라도,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문제라도,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etc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**</a:t>
            </a:r>
            <a:r>
              <a:rPr dirty="0" sz="1600" spc="5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00AEEF"/>
                </a:solidFill>
                <a:latin typeface="Noto Sans CJK HK"/>
                <a:cs typeface="Noto Sans CJK HK"/>
              </a:rPr>
              <a:t>Construction</a:t>
            </a:r>
            <a:r>
              <a:rPr dirty="0" sz="1600" spc="5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is</a:t>
            </a:r>
            <a:r>
              <a:rPr dirty="0" sz="1600" spc="5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very</a:t>
            </a:r>
            <a:r>
              <a:rPr dirty="0" sz="1600" spc="5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simple:</a:t>
            </a:r>
            <a:endParaRPr sz="1600">
              <a:latin typeface="Noto Sans CJK HK"/>
              <a:cs typeface="Noto Sans CJK HK"/>
            </a:endParaRPr>
          </a:p>
          <a:p>
            <a:pPr lvl="1" marL="197485" marR="4491990" indent="-45085">
              <a:lnSpc>
                <a:spcPts val="2000"/>
              </a:lnSpc>
              <a:spcBef>
                <a:spcPts val="80"/>
              </a:spcBef>
              <a:buChar char="-"/>
              <a:tabLst>
                <a:tab pos="197485" algn="l"/>
                <a:tab pos="24892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	Words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라도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(Ex: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라도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이거라도)</a:t>
            </a:r>
            <a:endParaRPr sz="1000">
              <a:latin typeface="UKIJ CJK"/>
              <a:cs typeface="UKIJ CJK"/>
            </a:endParaRPr>
          </a:p>
          <a:p>
            <a:pPr lvl="1" marL="197485" marR="3855085" indent="-45085">
              <a:lnSpc>
                <a:spcPts val="2000"/>
              </a:lnSpc>
              <a:buChar char="-"/>
              <a:tabLst>
                <a:tab pos="197485" algn="l"/>
                <a:tab pos="24892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	Words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이라도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(Ex: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물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이라도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물이라도)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79590" cy="87452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32258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그거라도</a:t>
            </a:r>
            <a:r>
              <a:rPr dirty="0" sz="10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dirty="0" sz="10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[geu-geo-ra-do</a:t>
            </a:r>
            <a:r>
              <a:rPr dirty="0" sz="10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“그거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one)”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choice,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anyway.)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(if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better/else).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과자라도</a:t>
            </a:r>
            <a:r>
              <a:rPr dirty="0" sz="10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먹을래요?</a:t>
            </a:r>
            <a:r>
              <a:rPr dirty="0" sz="10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[haem-beo-geo-ra-do</a:t>
            </a:r>
            <a:r>
              <a:rPr dirty="0" sz="10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meo-geul-lae-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proper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food,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suggesting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snack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least.)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food,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snack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least)?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3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영화라도</a:t>
            </a:r>
            <a:r>
              <a:rPr dirty="0" sz="10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볼래요?</a:t>
            </a:r>
            <a:r>
              <a:rPr dirty="0" sz="10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dirty="0" sz="10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yeong-hwa-ra-do</a:t>
            </a:r>
            <a:r>
              <a:rPr dirty="0" sz="10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bol-lae-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together,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suggest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anyway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nothing.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excited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just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볼래요?)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Maybe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tomorrow?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tomorrow?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4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이렇게라도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해야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[i-reo-ke-ra-do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hae-ya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 marR="26670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imply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them,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is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least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either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trouble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solve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situation.)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least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least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prevent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further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trouble.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else...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언제라도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eon-ja-ra-do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gal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imply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“when”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difference.)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anytime.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6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뭐라도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마셔요.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[mwo-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ra-do</a:t>
            </a:r>
            <a:r>
              <a:rPr dirty="0" sz="10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ma-syeo-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 marR="3810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“something”,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telling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least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think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nothing.)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(since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uncomfortable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drinking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anything).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32270" cy="32677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00">
              <a:latin typeface="Trebuchet MS"/>
              <a:cs typeface="Trebuchet MS"/>
            </a:endParaRPr>
          </a:p>
          <a:p>
            <a:pPr marL="224154" indent="-142240">
              <a:lnSpc>
                <a:spcPct val="100000"/>
              </a:lnSpc>
              <a:buAutoNum type="arabicPeriod" startAt="7"/>
              <a:tabLst>
                <a:tab pos="224154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하루라도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빨리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끝내야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[ha-ru-ra-do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ppal-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kkeut-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nae-ya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finish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quickly.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difference.</a:t>
            </a:r>
            <a:endParaRPr sz="10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(하루라도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빨리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understood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fixed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possible”.)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24154" indent="-142240">
              <a:lnSpc>
                <a:spcPct val="100000"/>
              </a:lnSpc>
              <a:buAutoNum type="arabicPeriod" startAt="8"/>
              <a:tabLst>
                <a:tab pos="224154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사고라도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났어요?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[sa-go-ra-do</a:t>
            </a:r>
            <a:r>
              <a:rPr dirty="0" sz="10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81915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(사고가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나다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accident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happens”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here,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-라고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사고,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imply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con-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crete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evidence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fact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suspicion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happened,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meaning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accident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what?”)</a:t>
            </a:r>
            <a:endParaRPr sz="10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accident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what?</a:t>
            </a:r>
            <a:endParaRPr sz="10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chance,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accident?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30695" cy="89484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narrative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endParaRPr sz="1200">
              <a:latin typeface="UKIJ CJK"/>
              <a:cs typeface="UKIJ CJK"/>
            </a:endParaRPr>
          </a:p>
          <a:p>
            <a:pPr marL="153035" marR="48895">
              <a:lnSpc>
                <a:spcPts val="2500"/>
              </a:lnSpc>
              <a:spcBef>
                <a:spcPts val="260"/>
              </a:spcBef>
            </a:pP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-(ㄴ/는)다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older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close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terms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describing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hap-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pening.</a:t>
            </a:r>
            <a:endParaRPr sz="1200">
              <a:latin typeface="UKIJ CJK"/>
              <a:cs typeface="UKIJ CJK"/>
            </a:endParaRPr>
          </a:p>
          <a:p>
            <a:pPr marL="153035" marR="5080">
              <a:lnSpc>
                <a:spcPct val="151000"/>
              </a:lnSpc>
              <a:spcBef>
                <a:spcPts val="19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0" b="1">
                <a:solidFill>
                  <a:srgbClr val="EC008C"/>
                </a:solidFill>
                <a:latin typeface="Noto Sans CJK HK"/>
                <a:cs typeface="Noto Sans CJK HK"/>
              </a:rPr>
              <a:t>(ㄴ/는)다</a:t>
            </a:r>
            <a:r>
              <a:rPr dirty="0" sz="1600" spc="1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writing,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distinction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formal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(존댓말)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casual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(반말).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Construction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verbs:</a:t>
            </a:r>
            <a:endParaRPr sz="1200">
              <a:latin typeface="UKIJ CJK"/>
              <a:cs typeface="UKIJ CJK"/>
            </a:endParaRPr>
          </a:p>
          <a:p>
            <a:pPr marL="206375" marR="3747770" indent="-53975">
              <a:lnSpc>
                <a:spcPct val="173600"/>
              </a:lnSpc>
              <a:buChar char="-"/>
              <a:tabLst>
                <a:tab pos="206375" algn="l"/>
                <a:tab pos="26733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	Verb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ㄴ다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자다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sleep)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잔다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  <a:buClr>
                <a:srgbClr val="231F20"/>
              </a:buClr>
              <a:buFont typeface="UKIJ CJK"/>
              <a:buChar char="-"/>
            </a:pPr>
            <a:endParaRPr sz="1200">
              <a:latin typeface="UKIJ CJK"/>
              <a:cs typeface="UKIJ CJK"/>
            </a:endParaRPr>
          </a:p>
          <a:p>
            <a:pPr marL="206375" marR="3136265" indent="-53975">
              <a:lnSpc>
                <a:spcPct val="173600"/>
              </a:lnSpc>
              <a:buChar char="-"/>
              <a:tabLst>
                <a:tab pos="206375" algn="l"/>
                <a:tab pos="26733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	Verb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는다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굽다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bake)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굽는다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206375" marR="2371090" indent="-53975">
              <a:lnSpc>
                <a:spcPct val="173600"/>
              </a:lnSpc>
            </a:pP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*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ㄹ,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ㄴ다.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팔다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sell)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파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ㄴ다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판다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200" spc="-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verbs:</a:t>
            </a:r>
            <a:endParaRPr sz="1200">
              <a:latin typeface="UKIJ CJK"/>
              <a:cs typeface="UKIJ CJK"/>
            </a:endParaRPr>
          </a:p>
          <a:p>
            <a:pPr marL="206375" marR="5199380" indent="-53975">
              <a:lnSpc>
                <a:spcPct val="173600"/>
              </a:lnSpc>
            </a:pP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dirty="0" sz="12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algn="just" marL="153035" marR="94615">
              <a:lnSpc>
                <a:spcPct val="173600"/>
              </a:lnSpc>
            </a:pPr>
            <a:r>
              <a:rPr dirty="0" sz="1200" spc="-14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case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away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narrative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actually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verb’s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dictionary form.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75780" cy="90379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있다/없다:</a:t>
            </a:r>
            <a:endParaRPr sz="1200">
              <a:latin typeface="UKIJ CJK"/>
              <a:cs typeface="UKIJ CJK"/>
            </a:endParaRPr>
          </a:p>
          <a:p>
            <a:pPr marL="295275" indent="-114935">
              <a:lnSpc>
                <a:spcPct val="100000"/>
              </a:lnSpc>
              <a:spcBef>
                <a:spcPts val="1060"/>
              </a:spcBef>
              <a:buChar char="-"/>
              <a:tabLst>
                <a:tab pos="29527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있다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conjugated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therefore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narrative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tense.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Usage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Type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1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(In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speaking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55" b="1">
                <a:solidFill>
                  <a:srgbClr val="231F20"/>
                </a:solidFill>
                <a:latin typeface="Noto Sans CJK HK"/>
                <a:cs typeface="Noto Sans CJK HK"/>
              </a:rPr>
              <a:t>&amp;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writing)</a:t>
            </a:r>
            <a:endParaRPr sz="1400">
              <a:latin typeface="Noto Sans CJK HK"/>
              <a:cs typeface="Noto Sans CJK HK"/>
            </a:endParaRPr>
          </a:p>
          <a:p>
            <a:pPr marL="295275" indent="-114935">
              <a:lnSpc>
                <a:spcPct val="100000"/>
              </a:lnSpc>
              <a:spcBef>
                <a:spcPts val="1019"/>
              </a:spcBef>
              <a:buChar char="-"/>
              <a:tabLst>
                <a:tab pos="29527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older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you.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-(ㄴ/는)다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when: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1)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reaction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impression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situation.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좋다!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good!</a:t>
            </a:r>
            <a:endParaRPr sz="1200">
              <a:latin typeface="UKIJ CJK"/>
              <a:cs typeface="UKIJ CJK"/>
            </a:endParaRPr>
          </a:p>
          <a:p>
            <a:pPr marL="180340" marR="9715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반말,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“이거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좋아”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좋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stronger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nuance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saw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shows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reaction better.)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강아지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있다!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there!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puppy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here!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반말,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“여기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강아지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있어!”,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강아지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있다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generally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shows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surprise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excitement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better.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저기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기차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지나간다.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passing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by.</a:t>
            </a:r>
            <a:endParaRPr sz="1200">
              <a:latin typeface="UKIJ CJK"/>
              <a:cs typeface="UKIJ CJK"/>
            </a:endParaRPr>
          </a:p>
          <a:p>
            <a:pPr marL="180340" marR="1181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반말,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“저기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기차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지나가”,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저기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기차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지나간다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generally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more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surprise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discovery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fact.)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전화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온다.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ringing.</a:t>
            </a:r>
            <a:endParaRPr sz="1200">
              <a:latin typeface="UKIJ CJK"/>
              <a:cs typeface="UKIJ CJK"/>
            </a:endParaRPr>
          </a:p>
          <a:p>
            <a:pPr marL="180340" marR="2349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반말,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전화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와.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describing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situation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ac-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tion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happening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narrative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form.)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689090" cy="8943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2)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situation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regular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activity.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algn="just" marL="8191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간다.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leaving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(before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you).</a:t>
            </a:r>
            <a:endParaRPr sz="1200">
              <a:latin typeface="UKIJ CJK"/>
              <a:cs typeface="UKIJ CJK"/>
            </a:endParaRPr>
          </a:p>
          <a:p>
            <a:pPr algn="just" marL="81915" marR="4889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반말,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갈게,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describing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current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situation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narrative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“Hey,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leaving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now,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reaction.”)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81915" marR="895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그러면,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다음에는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너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초대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한다.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that(If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that’s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case),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won’t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in-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vite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(and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rule).</a:t>
            </a:r>
            <a:endParaRPr sz="1200">
              <a:latin typeface="UKIJ CJK"/>
              <a:cs typeface="UKIJ CJK"/>
            </a:endParaRPr>
          </a:p>
          <a:p>
            <a:pPr marL="8191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반말,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그러면,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다음에는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너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초대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할게.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그러면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다음에는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너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초대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거야.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future,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rule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habit,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너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초대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한다.)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Usage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Type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2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(Only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dirty="0" sz="1400" spc="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writing)</a:t>
            </a:r>
            <a:endParaRPr sz="1400">
              <a:latin typeface="Noto Sans CJK HK"/>
              <a:cs typeface="Noto Sans CJK HK"/>
            </a:endParaRPr>
          </a:p>
          <a:p>
            <a:pPr marL="81915" marR="137795">
              <a:lnSpc>
                <a:spcPct val="173600"/>
              </a:lnSpc>
              <a:spcBef>
                <a:spcPts val="24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-(ㄴ/는)다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writing,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distinction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formal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casual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lan-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guage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disappears.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fact,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describing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there-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-(ㄴ/는)다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personal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journals,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recipes,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narration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scripts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for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documentary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films,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etc,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wherever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neutral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narrative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voice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required.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81915" marR="120014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경은은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오늘도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아침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8시에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일어난다.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일어나서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일은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핸드폰을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것이다.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documentary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film)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(Kyeong-eun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gets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8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usual.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does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after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gets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checking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cellphone.)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81915" marR="28994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학교에서는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500명의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학생들이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배운다.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(In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school,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500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students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260975" cy="70897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04139" marR="3738879" indent="170180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날씨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좋다!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[o-neul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nal-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ssi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jo-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ta]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today!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74320" indent="-170180">
              <a:lnSpc>
                <a:spcPct val="100000"/>
              </a:lnSpc>
              <a:buAutoNum type="arabicPeriod" startAt="2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전화가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어?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된다!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jeon-hwa-ga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dwae-yo.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eo?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da-si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doen-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da!]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working.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Huh?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again!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74320" indent="-17018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저기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친구들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온다.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jeo-gi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nae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chin-gu-deul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friends.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74320" indent="-170180">
              <a:lnSpc>
                <a:spcPct val="100000"/>
              </a:lnSpc>
              <a:buAutoNum type="arabicPeriod" startAt="4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나는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기다린다?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[geu-reom</a:t>
            </a:r>
            <a:r>
              <a:rPr dirty="0" sz="1200" spc="3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dirty="0" sz="1200" spc="3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yeo-gi-seo</a:t>
            </a:r>
            <a:r>
              <a:rPr dirty="0" sz="1200" spc="3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gi-da-rin-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da?]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wait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here,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okay?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74320" indent="-170180">
              <a:lnSpc>
                <a:spcPct val="100000"/>
              </a:lnSpc>
              <a:buAutoNum type="arabicPeriod" startAt="5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잘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싶으면,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매일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공부해야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한다.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[han-gu-geo-reul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jal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ha-go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si-peu-myeon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mae-il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gong-bu-hae-ya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han-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speak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everyday.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86575" cy="89865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  <a:p>
            <a:pPr marL="153035" marR="81915">
              <a:lnSpc>
                <a:spcPts val="2500"/>
              </a:lnSpc>
              <a:spcBef>
                <a:spcPts val="179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75" b="1">
                <a:solidFill>
                  <a:srgbClr val="EC008C"/>
                </a:solidFill>
                <a:latin typeface="Noto Sans CJK HK"/>
                <a:cs typeface="Noto Sans CJK HK"/>
              </a:rPr>
              <a:t>(ㄴ/는)다는</a:t>
            </a:r>
            <a:r>
              <a:rPr dirty="0" sz="1600" spc="3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55" b="1">
                <a:solidFill>
                  <a:srgbClr val="EC008C"/>
                </a:solidFill>
                <a:latin typeface="Noto Sans CJK HK"/>
                <a:cs typeface="Noto Sans CJK HK"/>
              </a:rPr>
              <a:t>(ㄴ/는)다고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Before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explain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however,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idea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briefly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pre-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viously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UKIJ CJK"/>
              <a:cs typeface="UKIJ CJK"/>
            </a:endParaRPr>
          </a:p>
          <a:p>
            <a:pPr marL="153035" marR="5080">
              <a:lnSpc>
                <a:spcPct val="148800"/>
              </a:lnSpc>
            </a:pP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Level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5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Lesson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10: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(이)라고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related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speaking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communi- cation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NOUN,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“NOUN”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쓰다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write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NOUN,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write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“NOUN”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Level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5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Lesson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12: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(이)라는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200">
              <a:latin typeface="UKIJ CJK"/>
              <a:cs typeface="UKIJ CJK"/>
            </a:endParaRPr>
          </a:p>
          <a:p>
            <a:pPr marL="153035" marR="43942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-(이)라는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NOUN,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who’s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-(이)라는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곳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that’s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Level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5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Lesson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16: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(ㄴ/는)다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go)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간다.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Hey,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go.)</a:t>
            </a:r>
            <a:endParaRPr sz="1200">
              <a:latin typeface="UKIJ CJK"/>
              <a:cs typeface="UKIJ CJK"/>
            </a:endParaRPr>
          </a:p>
          <a:p>
            <a:pPr marL="153035" marR="228473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eat)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먹는다.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Hey,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this.)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전화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온다.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Hey,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ringing.)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153035" marR="2451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COMBINATION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ㄴ/는)다.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66890" cy="90379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  <a:p>
            <a:pPr marL="180340" marR="80010">
              <a:lnSpc>
                <a:spcPct val="173600"/>
              </a:lnSpc>
              <a:spcBef>
                <a:spcPts val="193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“NOUN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VERB”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“(they)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(something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NOUN”.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“(they)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VERB”,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“라”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“다”.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tabLst>
                <a:tab pos="1733550" algn="l"/>
              </a:tabLst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NOUN</a:t>
            </a:r>
            <a:r>
              <a:rPr dirty="0" sz="1600" spc="24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204" b="1">
                <a:solidFill>
                  <a:srgbClr val="00AEEF"/>
                </a:solidFill>
                <a:latin typeface="Noto Sans CJK HK"/>
                <a:cs typeface="Noto Sans CJK HK"/>
              </a:rPr>
              <a:t>+</a:t>
            </a:r>
            <a:r>
              <a:rPr dirty="0" sz="1600" spc="24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50" b="1">
                <a:solidFill>
                  <a:srgbClr val="00AEEF"/>
                </a:solidFill>
                <a:latin typeface="Noto Sans CJK HK"/>
                <a:cs typeface="Noto Sans CJK HK"/>
              </a:rPr>
              <a:t>-</a:t>
            </a:r>
            <a:r>
              <a:rPr dirty="0" sz="1600" spc="105" b="1">
                <a:solidFill>
                  <a:srgbClr val="00AEEF"/>
                </a:solidFill>
                <a:latin typeface="Noto Sans CJK HK"/>
                <a:cs typeface="Noto Sans CJK HK"/>
              </a:rPr>
              <a:t>라고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	→</a:t>
            </a:r>
            <a:r>
              <a:rPr dirty="0" sz="1600" spc="13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VERB</a:t>
            </a:r>
            <a:r>
              <a:rPr dirty="0" sz="1600" spc="13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204" b="1">
                <a:solidFill>
                  <a:srgbClr val="00AEEF"/>
                </a:solidFill>
                <a:latin typeface="Noto Sans CJK HK"/>
                <a:cs typeface="Noto Sans CJK HK"/>
              </a:rPr>
              <a:t>+</a:t>
            </a:r>
            <a:r>
              <a:rPr dirty="0" sz="1600" spc="13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50" b="1">
                <a:solidFill>
                  <a:srgbClr val="00AEEF"/>
                </a:solidFill>
                <a:latin typeface="Noto Sans CJK HK"/>
                <a:cs typeface="Noto Sans CJK HK"/>
              </a:rPr>
              <a:t>-</a:t>
            </a:r>
            <a:r>
              <a:rPr dirty="0" sz="1600" spc="105" b="1">
                <a:solidFill>
                  <a:srgbClr val="00AEEF"/>
                </a:solidFill>
                <a:latin typeface="Noto Sans CJK HK"/>
                <a:cs typeface="Noto Sans CJK HK"/>
              </a:rPr>
              <a:t>다고</a:t>
            </a:r>
            <a:endParaRPr sz="16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-다고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narrative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form,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>
              <a:latin typeface="UKIJ CJK"/>
              <a:cs typeface="UKIJ CJK"/>
            </a:endParaRPr>
          </a:p>
          <a:p>
            <a:pPr marL="180340" marR="2426335">
              <a:lnSpc>
                <a:spcPct val="1302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2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(이)라고</a:t>
            </a:r>
            <a:r>
              <a:rPr dirty="0" sz="1600" spc="8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말하다/하다/쓰다/적다/부르다/etc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75" b="1">
                <a:solidFill>
                  <a:srgbClr val="EC008C"/>
                </a:solidFill>
                <a:latin typeface="Noto Sans CJK HK"/>
                <a:cs typeface="Noto Sans CJK HK"/>
              </a:rPr>
              <a:t>(ㄴ/는)다고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말하다/하다/쓰다/적다/부르다/etc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(*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쓰다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적다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부르다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call)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</a:pP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say)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간다고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go)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본다고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something)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Decriptive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endParaRPr sz="1200">
              <a:latin typeface="UKIJ CJK"/>
              <a:cs typeface="UKIJ CJK"/>
            </a:endParaRPr>
          </a:p>
          <a:p>
            <a:pPr marL="180340" marR="274193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좋다고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good)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크다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크다고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big)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46528" y="1487322"/>
            <a:ext cx="4796790" cy="782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듣다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hear)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endParaRPr sz="1200">
              <a:latin typeface="UKIJ CJK"/>
              <a:cs typeface="UKIJ CJK"/>
            </a:endParaRPr>
          </a:p>
          <a:p>
            <a:pPr marL="1270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온다고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듣다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something/someone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coming)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먹는다고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듣다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something)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200" spc="-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endParaRPr sz="1200">
              <a:latin typeface="UKIJ CJK"/>
              <a:cs typeface="UKIJ CJK"/>
            </a:endParaRPr>
          </a:p>
          <a:p>
            <a:pPr marL="12700" marR="29972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비싸다고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듣다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expensive)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맛있다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맛있다고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듣다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delicious)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-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40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r>
              <a:rPr dirty="0" sz="1600" spc="-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(of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-(이)라고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(ㄴ/는)다고)</a:t>
            </a:r>
            <a:endParaRPr sz="1200">
              <a:latin typeface="UKIJ CJK"/>
              <a:cs typeface="UKIJ CJK"/>
            </a:endParaRPr>
          </a:p>
          <a:p>
            <a:pPr marL="182880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288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[mwo-ra-go</a:t>
            </a:r>
            <a:r>
              <a:rPr dirty="0" sz="1200" spc="3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say?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288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전화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온다고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jeon-hwa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on-da-go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phone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ringing.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2880" indent="-170180">
              <a:lnSpc>
                <a:spcPct val="100000"/>
              </a:lnSpc>
              <a:buAutoNum type="arabicPeriod" startAt="3"/>
              <a:tabLst>
                <a:tab pos="18288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온다고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sa-ra-mi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nae-il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on-da-go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2880" indent="-170180">
              <a:lnSpc>
                <a:spcPct val="100000"/>
              </a:lnSpc>
              <a:buAutoNum type="arabicPeriod" startAt="4"/>
              <a:tabLst>
                <a:tab pos="18288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언제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온다고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sa-ra-mi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eon-je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on-da-go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56400" cy="90773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2039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“WHO”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verb.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4139" marR="495363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누가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(Who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it?)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04139" marR="23558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markers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께서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[kke-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seo].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께서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to,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respect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toward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lowering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against.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A께서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04139" marR="5080">
              <a:lnSpc>
                <a:spcPct val="1667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times,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itself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accordingly.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example,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선생님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“님”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casual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situations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markers.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But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4139" marR="3815079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친구분께서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(adding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분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[bun])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사장이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사장님께서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(adding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님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[nim])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현우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씨가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현우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님께서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(changing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씨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[ssi]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님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[nim])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04139" marR="10985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everyday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conversations,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somewhat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close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께서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keeping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-시-</a:t>
            </a:r>
            <a:r>
              <a:rPr dirty="0" sz="1000" spc="-5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246379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46379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현우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씨,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언제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Hyunwoo,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 marL="246379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46379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선생님이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주셨어요.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teacher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gave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000">
              <a:latin typeface="UKIJ CJK"/>
              <a:cs typeface="UKIJ CJK"/>
            </a:endParaRPr>
          </a:p>
          <a:p>
            <a:pPr marL="246379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46379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아빠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오셨어요.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father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Irregular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exampls</a:t>
            </a:r>
            <a:endParaRPr sz="1000">
              <a:latin typeface="UKIJ CJK"/>
              <a:cs typeface="UKIJ CJK"/>
            </a:endParaRPr>
          </a:p>
          <a:p>
            <a:pPr marL="246379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46379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듣다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[deut-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listen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들으시다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[deu-reu-si-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46379" indent="-142240">
              <a:lnSpc>
                <a:spcPct val="100000"/>
              </a:lnSpc>
              <a:buAutoNum type="arabicPeriod" startAt="2"/>
              <a:tabLst>
                <a:tab pos="246379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팔다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[pal-da]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sell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698365" cy="91630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148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come?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5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sa-ra-mi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i-geo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mwo-ra-go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was?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6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한국은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겨울에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정말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춥다고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[han-gu-geun</a:t>
            </a:r>
            <a:r>
              <a:rPr dirty="0" sz="1200" spc="3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gyeo-u-re</a:t>
            </a:r>
            <a:r>
              <a:rPr dirty="0" sz="1200" spc="3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jeong-mal</a:t>
            </a:r>
            <a:r>
              <a:rPr dirty="0" sz="1200" spc="3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chup-da-go</a:t>
            </a:r>
            <a:r>
              <a:rPr dirty="0" sz="1200" spc="3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winter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7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써야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[yeo-gi-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e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mwo-ra-go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sseo-ya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81915" marR="2529205" indent="170180">
              <a:lnSpc>
                <a:spcPct val="173600"/>
              </a:lnSpc>
              <a:spcBef>
                <a:spcPts val="5"/>
              </a:spcBef>
              <a:buAutoNum type="arabicPeriod" startAt="8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TTMIK이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좋다고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쓰세요.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[TTMIK-i</a:t>
            </a:r>
            <a:r>
              <a:rPr dirty="0" sz="1200" spc="3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jo-ta-go</a:t>
            </a:r>
            <a:r>
              <a:rPr dirty="0" sz="1200" spc="3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sseu-se-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TTMIK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9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간다고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jeo-do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gan-da-go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rae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Please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go,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too.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35915" indent="-254000">
              <a:lnSpc>
                <a:spcPct val="100000"/>
              </a:lnSpc>
              <a:buAutoNum type="arabicPeriod" startAt="10"/>
              <a:tabLst>
                <a:tab pos="33591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재미있다고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dirty="0" sz="1200" spc="3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jae-mi-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3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fun.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200" spc="-13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Bonus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Sample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(using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-(ㄴ/는)다는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nouns)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372860" cy="670940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434340" indent="-254000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43434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TTMIK이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재미있다는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이야기를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[TTMIK-i</a:t>
            </a:r>
            <a:r>
              <a:rPr dirty="0" sz="1200" spc="3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jae-mi-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da-neun</a:t>
            </a:r>
            <a:r>
              <a:rPr dirty="0" sz="1200" spc="3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i-ya-gi-reul</a:t>
            </a:r>
            <a:r>
              <a:rPr dirty="0" sz="1200" spc="3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story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that)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(was)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TTMIK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fun.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434340" indent="-254000">
              <a:lnSpc>
                <a:spcPct val="100000"/>
              </a:lnSpc>
              <a:buAutoNum type="arabicPeriod" startAt="12"/>
              <a:tabLst>
                <a:tab pos="43434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간다는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메시지를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남겼어요.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jeo-do</a:t>
            </a:r>
            <a:r>
              <a:rPr dirty="0" sz="1200" spc="2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gan-da-neun</a:t>
            </a:r>
            <a:r>
              <a:rPr dirty="0" sz="1200" spc="2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me-si-ji-reul</a:t>
            </a:r>
            <a:r>
              <a:rPr dirty="0" sz="1200" spc="2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nam-gyeo-sseo-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left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message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too.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434340" indent="-254000">
              <a:lnSpc>
                <a:spcPct val="100000"/>
              </a:lnSpc>
              <a:buAutoNum type="arabicPeriod" startAt="13"/>
              <a:tabLst>
                <a:tab pos="43434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공부한다는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내용이에요.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[han-gu-geo-reul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gong-bu-han-da-neun</a:t>
            </a:r>
            <a:r>
              <a:rPr dirty="0" sz="1200" spc="165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nae-yong-i-e-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story/content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434340" indent="-254000">
              <a:lnSpc>
                <a:spcPct val="100000"/>
              </a:lnSpc>
              <a:buAutoNum type="arabicPeriod" startAt="14"/>
              <a:tabLst>
                <a:tab pos="43434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경은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씨가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제주도에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간다는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이야기를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[gyeong-eun</a:t>
            </a:r>
            <a:r>
              <a:rPr dirty="0" sz="1200" spc="3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ssi-ga</a:t>
            </a:r>
            <a:r>
              <a:rPr dirty="0" sz="1200" spc="3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je-ju-do-e</a:t>
            </a:r>
            <a:r>
              <a:rPr dirty="0" sz="1200" spc="3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gan-da-neun</a:t>
            </a:r>
            <a:r>
              <a:rPr dirty="0" sz="1200" spc="3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i-ya-gi-reul</a:t>
            </a:r>
            <a:r>
              <a:rPr dirty="0" sz="1200" spc="3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story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that)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(was)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Gyeong-eun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Jeju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Island.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434340" indent="-254000">
              <a:lnSpc>
                <a:spcPct val="100000"/>
              </a:lnSpc>
              <a:buAutoNum type="arabicPeriod" startAt="15"/>
              <a:tabLst>
                <a:tab pos="43434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간다는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dirty="0" sz="1200" spc="2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gan-da-neun</a:t>
            </a:r>
            <a:r>
              <a:rPr dirty="0" sz="12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sa-ra-mi</a:t>
            </a:r>
            <a:r>
              <a:rPr dirty="0" sz="1200" spc="2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go.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72275" cy="86690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51000"/>
              </a:lnSpc>
              <a:spcBef>
                <a:spcPts val="121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75" b="1">
                <a:solidFill>
                  <a:srgbClr val="EC008C"/>
                </a:solidFill>
                <a:latin typeface="Noto Sans CJK HK"/>
                <a:cs typeface="Noto Sans CJK HK"/>
              </a:rPr>
              <a:t>(으)ㄴ/는지</a:t>
            </a:r>
            <a:r>
              <a:rPr dirty="0" sz="1600" spc="2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knowing,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guessing,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in-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forming,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thinking,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etc,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expressing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“whether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not”.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153035" marR="2413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누구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(who),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어디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(where),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(how),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(why),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언제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(where),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(what)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얼마나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(how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adverb/adjective)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mark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question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inside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a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compound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sentence.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55" b="1">
                <a:solidFill>
                  <a:srgbClr val="25408F"/>
                </a:solidFill>
                <a:latin typeface="Arial"/>
                <a:cs typeface="Arial"/>
              </a:rPr>
              <a:t>Conjugation: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1600">
              <a:latin typeface="Arial"/>
              <a:cs typeface="Arial"/>
            </a:endParaRPr>
          </a:p>
          <a:p>
            <a:pPr marL="382270" indent="-229235">
              <a:lnSpc>
                <a:spcPct val="100000"/>
              </a:lnSpc>
              <a:buAutoNum type="arabicParenBoth"/>
              <a:tabLst>
                <a:tab pos="38227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endParaRPr sz="1200">
              <a:latin typeface="UKIJ CJK"/>
              <a:cs typeface="UKIJ CJK"/>
            </a:endParaRPr>
          </a:p>
          <a:p>
            <a:pPr lvl="1" marL="267970" indent="-114935">
              <a:lnSpc>
                <a:spcPct val="100000"/>
              </a:lnSpc>
              <a:spcBef>
                <a:spcPts val="1060"/>
              </a:spcBef>
              <a:buChar char="-"/>
              <a:tabLst>
                <a:tab pos="26797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는지</a:t>
            </a:r>
            <a:endParaRPr sz="12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520"/>
              </a:spcBef>
              <a:buClr>
                <a:srgbClr val="231F20"/>
              </a:buClr>
              <a:buFont typeface="UKIJ CJK"/>
              <a:buChar char="-"/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200">
              <a:latin typeface="UKIJ CJK"/>
              <a:cs typeface="UKIJ CJK"/>
            </a:endParaRPr>
          </a:p>
          <a:p>
            <a:pPr marL="153035" marR="559689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먹는지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사는지</a:t>
            </a:r>
            <a:endParaRPr sz="1200">
              <a:latin typeface="UKIJ CJK"/>
              <a:cs typeface="UKIJ CJK"/>
            </a:endParaRPr>
          </a:p>
          <a:p>
            <a:pPr lvl="1" marL="153035" marR="1891664" indent="114935">
              <a:lnSpc>
                <a:spcPct val="347200"/>
              </a:lnSpc>
              <a:buChar char="-"/>
              <a:tabLst>
                <a:tab pos="26797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ㄹ,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는지 Ex)</a:t>
            </a:r>
            <a:endParaRPr sz="1200">
              <a:latin typeface="UKIJ CJK"/>
              <a:cs typeface="UKIJ CJK"/>
            </a:endParaRPr>
          </a:p>
          <a:p>
            <a:pPr marL="153035" marR="559689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놀다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노는지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풀다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푸는지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(2)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ㄴ지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included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category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well.)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488815" cy="90379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200">
              <a:latin typeface="UKIJ CJK"/>
              <a:cs typeface="UKIJ CJK"/>
            </a:endParaRPr>
          </a:p>
          <a:p>
            <a:pPr marL="180340" marR="313372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크다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큰지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예쁜지</a:t>
            </a:r>
            <a:endParaRPr sz="1200">
              <a:latin typeface="UKIJ CJK"/>
              <a:cs typeface="UKIJ CJK"/>
            </a:endParaRPr>
          </a:p>
          <a:p>
            <a:pPr marL="180340" marR="1056640">
              <a:lnSpc>
                <a:spcPct val="347200"/>
              </a:lnSpc>
            </a:pP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은지 Ex)</a:t>
            </a:r>
            <a:endParaRPr sz="1200">
              <a:latin typeface="UKIJ CJK"/>
              <a:cs typeface="UKIJ CJK"/>
            </a:endParaRPr>
          </a:p>
          <a:p>
            <a:pPr marL="180340" marR="328612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작다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작은지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좁다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좁은지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980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(1)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뭐예요?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mwo-ye-yo?]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this?)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알아요?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[a-ra-yo?]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know)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is?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뭔지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알아요?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뭐이다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뭐이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-ㄴ지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뭐인지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뭔지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뭔지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알아요?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(2)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좋아요?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[mwo-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ga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jo-a-yo?]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good?)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몰라요.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[mol-la-yo.]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know.)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좋은지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몰라요.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좋다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-은지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좋은지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좋은지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몰라요.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048885" cy="8943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(3)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문제가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있다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[mun-je-ga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problem.)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물어보세요.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[mu-reo-bo-se-yo.]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Ask.)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(them)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whether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problem.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문제가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있는지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물어보세요.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문제가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있다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문제가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-는지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문제가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있는지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문제가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있는지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물어보세요.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252095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누구인지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아세요?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sa-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ram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nu-gu-in-ji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is?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2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괜찮은지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gwaen-cha-neun-ji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싶은지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[mwo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sa-go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si-peun-ji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mal-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buy.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81915" marR="1807210" indent="170180">
              <a:lnSpc>
                <a:spcPct val="173600"/>
              </a:lnSpc>
              <a:buAutoNum type="arabicPeriod" startAt="4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우리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만날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있는지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알고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싶어요.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[nae-il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nal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neun-ji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al-go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si-peo-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whether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not.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5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걱정하는지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몰라요?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12255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14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geok-jeong-ha-neun-ji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mol-la-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worry?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51955" cy="89865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algn="just" marL="153035" marR="5080">
              <a:lnSpc>
                <a:spcPts val="2500"/>
              </a:lnSpc>
              <a:spcBef>
                <a:spcPts val="179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-200" b="1">
                <a:solidFill>
                  <a:srgbClr val="EC008C"/>
                </a:solidFill>
                <a:latin typeface="Noto Sans CJK HK"/>
                <a:cs typeface="Noto Sans CJK HK"/>
              </a:rPr>
              <a:t>“Verb</a:t>
            </a:r>
            <a:r>
              <a:rPr dirty="0" sz="1600" spc="1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204" b="1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dirty="0" sz="1600" spc="1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(으)라고</a:t>
            </a:r>
            <a:r>
              <a:rPr dirty="0" sz="1600" spc="1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204" b="1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dirty="0" sz="1600" spc="1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95" b="1">
                <a:solidFill>
                  <a:srgbClr val="EC008C"/>
                </a:solidFill>
                <a:latin typeface="Noto Sans CJK HK"/>
                <a:cs typeface="Noto Sans CJK HK"/>
              </a:rPr>
              <a:t>Verb”</a:t>
            </a:r>
            <a:r>
              <a:rPr dirty="0" sz="1200" spc="-95">
                <a:solidFill>
                  <a:srgbClr val="231F20"/>
                </a:solidFill>
                <a:latin typeface="UKIJ CJK"/>
                <a:cs typeface="UKIJ CJK"/>
              </a:rPr>
              <a:t>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-(으)라고,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-ㄴ/은/는다고,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etc.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for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quoting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(으)라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고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quoted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imperative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statement.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endParaRPr sz="1600">
              <a:latin typeface="Noto Sans CJK HK"/>
              <a:cs typeface="Noto Sans CJK HK"/>
            </a:endParaRPr>
          </a:p>
          <a:p>
            <a:pPr marL="153035" marR="1720214">
              <a:lnSpc>
                <a:spcPts val="2500"/>
              </a:lnSpc>
              <a:spcBef>
                <a:spcPts val="1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-라고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하다/말하다/쓰다/듣다/etc.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보라고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하다/말하다/쓰다/듣다/etc.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UKIJ CJK"/>
              <a:cs typeface="UKIJ CJK"/>
            </a:endParaRPr>
          </a:p>
          <a:p>
            <a:pPr marL="153035" marR="8642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-(으)라고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하다/말하다/쓰다/듣다/etc.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먹으라고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하다/말하다/쓰다/듣다/etc.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see)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보라고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eat)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먹으라고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앉다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sit)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앉으라고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조용히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하라고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말해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jo-yong-hi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ha-ra-go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mal-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Please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them/him/her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quiet.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64979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350520" indent="-1701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걱정하지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[geok-jeong-ha-ji</a:t>
            </a:r>
            <a:r>
              <a:rPr dirty="0" sz="1200" spc="3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mal-la-go</a:t>
            </a:r>
            <a:r>
              <a:rPr dirty="0" sz="1200" spc="3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worry.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worry.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3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누가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[nu-ga</a:t>
            </a:r>
            <a:r>
              <a:rPr dirty="0" sz="1200" spc="3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ga-ra-go</a:t>
            </a:r>
            <a:r>
              <a:rPr dirty="0" sz="1200" spc="3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you/her/him/them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go?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4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어디로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[eo-di-ro</a:t>
            </a:r>
            <a:r>
              <a:rPr dirty="0" sz="1200" spc="3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o-ra-go</a:t>
            </a:r>
            <a:r>
              <a:rPr dirty="0" sz="1200" spc="3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come?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come?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효진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씨한테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[hyo-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jin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ssi-han-te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ju-ra-go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Hyojin.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Hyojin.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57365" cy="85578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53035" marR="53340">
              <a:lnSpc>
                <a:spcPct val="166700"/>
              </a:lnSpc>
              <a:spcBef>
                <a:spcPts val="153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focus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grammatical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dirty="0" sz="10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dirty="0" sz="10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0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0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comfortably</a:t>
            </a:r>
            <a:r>
              <a:rPr dirty="0" sz="10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flexibly.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11176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end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possible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Ko-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rean</a:t>
            </a:r>
            <a:r>
              <a:rPr dirty="0" sz="10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지금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효진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씨가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바빠서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못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간다고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하는데,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저라도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갈까요?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dirty="0" sz="10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hyo-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jin</a:t>
            </a:r>
            <a:r>
              <a:rPr dirty="0" sz="10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ssi-ga</a:t>
            </a:r>
            <a:r>
              <a:rPr dirty="0" sz="10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ba-ppa-seo</a:t>
            </a:r>
            <a:r>
              <a:rPr dirty="0" sz="10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mot</a:t>
            </a:r>
            <a:r>
              <a:rPr dirty="0" sz="10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gan-da-go</a:t>
            </a:r>
            <a:r>
              <a:rPr dirty="0" sz="10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ha-neun-de,</a:t>
            </a:r>
            <a:r>
              <a:rPr dirty="0" sz="10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jeo-ra-do</a:t>
            </a:r>
            <a:r>
              <a:rPr dirty="0" sz="10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gal-kka-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 marR="167640">
              <a:lnSpc>
                <a:spcPct val="148800"/>
              </a:lnSpc>
              <a:spcBef>
                <a:spcPts val="80"/>
              </a:spcBef>
            </a:pP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-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Hyojin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says</a:t>
            </a:r>
            <a:r>
              <a:rPr dirty="0" sz="1400" spc="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she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4" b="1">
                <a:solidFill>
                  <a:srgbClr val="231F20"/>
                </a:solidFill>
                <a:latin typeface="Noto Sans CJK HK"/>
                <a:cs typeface="Noto Sans CJK HK"/>
              </a:rPr>
              <a:t>can’t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go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because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70" b="1">
                <a:solidFill>
                  <a:srgbClr val="231F20"/>
                </a:solidFill>
                <a:latin typeface="Noto Sans CJK HK"/>
                <a:cs typeface="Noto Sans CJK HK"/>
              </a:rPr>
              <a:t>she’s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busy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Noto Sans CJK HK"/>
                <a:cs typeface="Noto Sans CJK HK"/>
              </a:rPr>
              <a:t>now,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if</a:t>
            </a:r>
            <a:r>
              <a:rPr dirty="0" sz="1400" spc="9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45" b="1">
                <a:solidFill>
                  <a:srgbClr val="231F20"/>
                </a:solidFill>
                <a:latin typeface="Noto Sans CJK HK"/>
                <a:cs typeface="Noto Sans CJK HK"/>
              </a:rPr>
              <a:t>don’t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mind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me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going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instead,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shall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go?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620"/>
              </a:spcBef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어제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친구랑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영화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보려고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했는데,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영화관에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사람이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너무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많아서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영화를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못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봤어요.</a:t>
            </a:r>
            <a:endParaRPr sz="1400">
              <a:latin typeface="Noto Sans CJK HK"/>
              <a:cs typeface="Noto Sans CJK HK"/>
            </a:endParaRPr>
          </a:p>
          <a:p>
            <a:pPr marL="153035" marR="81280">
              <a:lnSpc>
                <a:spcPts val="2000"/>
              </a:lnSpc>
              <a:spcBef>
                <a:spcPts val="1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dirty="0" sz="10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chin-gu-rang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yeog-hwa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bo-ryeo-go</a:t>
            </a:r>
            <a:r>
              <a:rPr dirty="0" sz="10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neun-de,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yeong-hwa-gwan-e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sa-ra-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neo-mu</a:t>
            </a:r>
            <a:r>
              <a:rPr dirty="0" sz="10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ma-na-seo</a:t>
            </a:r>
            <a:r>
              <a:rPr dirty="0" sz="10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yeong- hwa-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reul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mot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bwa-sseo-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 marR="240029">
              <a:lnSpc>
                <a:spcPts val="2500"/>
              </a:lnSpc>
              <a:spcBef>
                <a:spcPts val="100"/>
              </a:spcBef>
            </a:pP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was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going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Noto Sans CJK HK"/>
                <a:cs typeface="Noto Sans CJK HK"/>
              </a:rPr>
              <a:t>watch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movie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with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friend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60" b="1">
                <a:solidFill>
                  <a:srgbClr val="231F20"/>
                </a:solidFill>
                <a:latin typeface="Noto Sans CJK HK"/>
                <a:cs typeface="Noto Sans CJK HK"/>
              </a:rPr>
              <a:t>yesterday,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there</a:t>
            </a:r>
            <a:r>
              <a:rPr dirty="0" sz="1400" spc="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were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too many</a:t>
            </a:r>
            <a:r>
              <a:rPr dirty="0" sz="1400" spc="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people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we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70" b="1">
                <a:solidFill>
                  <a:srgbClr val="231F20"/>
                </a:solidFill>
                <a:latin typeface="Noto Sans CJK HK"/>
                <a:cs typeface="Noto Sans CJK HK"/>
              </a:rPr>
              <a:t>couldn’t</a:t>
            </a:r>
            <a:r>
              <a:rPr dirty="0" sz="1400" spc="9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Noto Sans CJK HK"/>
                <a:cs typeface="Noto Sans CJK HK"/>
              </a:rPr>
              <a:t>watch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movie.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400"/>
              </a:spcBef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#3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그거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비밀이니까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아직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아무한테도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말하지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마세요.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[geu-geo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bi-mi-ri-ni-kka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a-jik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a-mu-han-te-do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ra-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dirty="0" sz="1000" spc="2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ma-se-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-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20" b="1">
                <a:solidFill>
                  <a:srgbClr val="231F20"/>
                </a:solidFill>
                <a:latin typeface="Noto Sans CJK HK"/>
                <a:cs typeface="Noto Sans CJK HK"/>
              </a:rPr>
              <a:t>It’s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dirty="0" sz="1400" spc="9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secret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45" b="1">
                <a:solidFill>
                  <a:srgbClr val="231F20"/>
                </a:solidFill>
                <a:latin typeface="Noto Sans CJK HK"/>
                <a:cs typeface="Noto Sans CJK HK"/>
              </a:rPr>
              <a:t>don’t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tell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anyone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yet.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12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80530" cy="44996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dirty="0" sz="1600" spc="7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30" b="1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지금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효진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씨가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바빠서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못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간다고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하는데,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저라도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갈까요?</a:t>
            </a:r>
            <a:endParaRPr sz="14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Hyojin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she’s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busy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instead,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go?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80340" marR="328231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간다고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(somewhere)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먹는다고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(something)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한다고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했다고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저라도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갈까요?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instead,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mind?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지금이라도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갈까요?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late,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least?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공원에라도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갈까요?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park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(even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to)?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5125644"/>
            <a:ext cx="6698615" cy="419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dirty="0" sz="1600" spc="7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30" b="1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어제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친구랑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영화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보려고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했는데,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영화관에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사람이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너무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많아서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영화를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못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봤어요.</a:t>
            </a:r>
            <a:endParaRPr sz="1400">
              <a:latin typeface="Noto Sans CJK HK"/>
              <a:cs typeface="Noto Sans CJK HK"/>
            </a:endParaRPr>
          </a:p>
          <a:p>
            <a:pPr marL="12700" marR="5080">
              <a:lnSpc>
                <a:spcPts val="2000"/>
              </a:lnSpc>
              <a:spcBef>
                <a:spcPts val="1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yesterday,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movie.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492759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친구랑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보려고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to)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yesterday.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이야기하려고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endParaRPr sz="1000">
              <a:latin typeface="UKIJ CJK"/>
              <a:cs typeface="UKIJ CJK"/>
            </a:endParaRPr>
          </a:p>
          <a:p>
            <a:pPr marL="12700" marR="304609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이야기하려고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tomorrow.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혼자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보려고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wanted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myself.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25284" cy="89408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파시다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[pa-si-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[meok-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드시다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[deu-si-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4"/>
              <a:tabLst>
                <a:tab pos="32258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마시다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[ma-si-da]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[honorific]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드시다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[deu-si-da]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50">
                <a:solidFill>
                  <a:srgbClr val="231F20"/>
                </a:solidFill>
                <a:latin typeface="UKIJ CJK"/>
                <a:cs typeface="UKIJ CJK"/>
              </a:rPr>
              <a:t>(**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먹다)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Fixed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(noun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하시다)</a:t>
            </a:r>
            <a:endParaRPr sz="1000">
              <a:latin typeface="UKIJ CJK"/>
              <a:cs typeface="UKIJ CJK"/>
            </a:endParaRPr>
          </a:p>
          <a:p>
            <a:pPr marL="180340" marR="508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situations.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하시다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utmost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hon-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orific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polite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[mal]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speech,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story,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[mal-sseum]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말씀하시다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[mal-sseum-ha-si-da]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[meok-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식사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[sik-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sa]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meal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식사하시다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[sik-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sa-ha-si-da]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meal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30" b="1">
                <a:solidFill>
                  <a:srgbClr val="EC008C"/>
                </a:solidFill>
                <a:latin typeface="Noto Sans CJK HK"/>
                <a:cs typeface="Noto Sans CJK HK"/>
              </a:rPr>
              <a:t>셔요</a:t>
            </a:r>
            <a:r>
              <a:rPr dirty="0" sz="1600" spc="12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0" b="1">
                <a:solidFill>
                  <a:srgbClr val="EC008C"/>
                </a:solidFill>
                <a:latin typeface="Noto Sans CJK HK"/>
                <a:cs typeface="Noto Sans CJK HK"/>
              </a:rPr>
              <a:t>becoming</a:t>
            </a:r>
            <a:r>
              <a:rPr dirty="0" sz="1600" spc="12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05" b="1">
                <a:solidFill>
                  <a:srgbClr val="EC008C"/>
                </a:solidFill>
                <a:latin typeface="Noto Sans CJK HK"/>
                <a:cs typeface="Noto Sans CJK HK"/>
              </a:rPr>
              <a:t>세요</a:t>
            </a:r>
            <a:endParaRPr sz="1600">
              <a:latin typeface="Noto Sans CJK HK"/>
              <a:cs typeface="Noto Sans CJK HK"/>
            </a:endParaRPr>
          </a:p>
          <a:p>
            <a:pPr marL="180340" marR="128905">
              <a:lnSpc>
                <a:spcPts val="2000"/>
              </a:lnSpc>
              <a:spcBef>
                <a:spcPts val="80"/>
              </a:spcBef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Originally,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-아/어/여요,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ending,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becomes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-셔요.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time,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started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pronouncing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writing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-세요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easier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pronounce.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only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found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imperative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 tense: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가셔요?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어디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가세요?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(어디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가셔요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correct,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어디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가세요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commonly.)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Imperative: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하지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마셔요.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하지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(하지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correct,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하지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commonly.)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892800" cy="16783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74930" marR="5080">
              <a:lnSpc>
                <a:spcPct val="166700"/>
              </a:lnSpc>
              <a:spcBef>
                <a:spcPts val="9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많아서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영화를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봤어요.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movie.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바빠서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휴가를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갔어요.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I’ve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been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busy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vacation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긴장해서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잊어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버렸어요.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nervous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forgot.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오늘은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회의가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너무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많아서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일을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meetings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work.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39725" y="2304415"/>
            <a:ext cx="6642100" cy="501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dirty="0" sz="1600" spc="7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30" b="1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그거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비밀이니까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아직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아무한테도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말하지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마세요.</a:t>
            </a: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secret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anyone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291909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비밀이니까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말하지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secret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anyone.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중요하니까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잊어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버리지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important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forget.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무거우니까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혼자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들지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heavy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lift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alone.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뜨거우니까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손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대지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hot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dirty="0" sz="10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3388360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아무한테도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말하지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anyone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yet.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가지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anywhere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yet.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사지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yet.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만나지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anybody</a:t>
            </a:r>
            <a:r>
              <a:rPr dirty="0" sz="10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49415" cy="8630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73600"/>
              </a:lnSpc>
              <a:spcBef>
                <a:spcPts val="122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17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23,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contractions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briefly.</a:t>
            </a:r>
            <a:endParaRPr sz="1200">
              <a:latin typeface="UKIJ CJK"/>
              <a:cs typeface="UKIJ CJK"/>
            </a:endParaRPr>
          </a:p>
          <a:p>
            <a:pPr marL="153035" marR="6391910">
              <a:lnSpc>
                <a:spcPct val="347200"/>
              </a:lnSpc>
            </a:pP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Ex)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(1)</a:t>
            </a:r>
            <a:endParaRPr sz="1200">
              <a:latin typeface="UKIJ CJK"/>
              <a:cs typeface="UKIJ CJK"/>
            </a:endParaRPr>
          </a:p>
          <a:p>
            <a:pPr marL="153035" marR="517525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이것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이거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이건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(2)</a:t>
            </a:r>
            <a:endParaRPr sz="1200">
              <a:latin typeface="UKIJ CJK"/>
              <a:cs typeface="UKIJ CJK"/>
            </a:endParaRPr>
          </a:p>
          <a:p>
            <a:pPr marL="153035" marR="514667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저것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저거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저거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저건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(3)</a:t>
            </a:r>
            <a:endParaRPr sz="1200">
              <a:latin typeface="UKIJ CJK"/>
              <a:cs typeface="UKIJ CJK"/>
            </a:endParaRPr>
          </a:p>
          <a:p>
            <a:pPr marL="153035" marR="3465829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이렇게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하면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이러면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this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저렇게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하면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저러면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(4)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해요?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어떡해요?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(deal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situation)?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UKIJ CJK"/>
              <a:cs typeface="UKIJ CJK"/>
            </a:endParaRPr>
          </a:p>
          <a:p>
            <a:pPr marL="153035" marR="66040">
              <a:lnSpc>
                <a:spcPct val="151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object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5" b="1">
                <a:solidFill>
                  <a:srgbClr val="231F20"/>
                </a:solidFill>
                <a:latin typeface="Noto Sans CJK HK"/>
                <a:cs typeface="Noto Sans CJK HK"/>
              </a:rPr>
              <a:t>marker</a:t>
            </a:r>
            <a:r>
              <a:rPr dirty="0" sz="1400" spc="1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dirty="0" sz="1600" spc="-20" b="1">
                <a:solidFill>
                  <a:srgbClr val="EC008C"/>
                </a:solidFill>
                <a:latin typeface="Noto Sans Mono CJK HK"/>
                <a:cs typeface="Noto Sans Mono CJK HK"/>
              </a:rPr>
              <a:t>를</a:t>
            </a:r>
            <a:r>
              <a:rPr dirty="0" sz="1600" spc="-3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with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everyday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53035" marR="2959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을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를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markers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을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after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를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vowel.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95134" cy="90379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73600"/>
              </a:lnSpc>
              <a:spcBef>
                <a:spcPts val="193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everyday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spoken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(and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written)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vowel,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를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changed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attached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previous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(Therefore,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을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stays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same.)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350520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(honorific)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를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Mono CJK HK"/>
                <a:cs typeface="Noto Sans Mono CJK HK"/>
              </a:rPr>
              <a:t>저를</a:t>
            </a:r>
            <a:r>
              <a:rPr dirty="0" sz="1400" spc="-280" b="1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(me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marker)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50" b="1">
                <a:solidFill>
                  <a:srgbClr val="231F20"/>
                </a:solidFill>
                <a:latin typeface="Noto Sans Mono CJK HK"/>
                <a:cs typeface="Noto Sans Mono CJK HK"/>
              </a:rPr>
              <a:t>절</a:t>
            </a:r>
            <a:endParaRPr sz="1400">
              <a:latin typeface="Noto Sans Mono CJK HK"/>
              <a:cs typeface="Noto Sans Mono CJK HK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200">
              <a:latin typeface="Noto Sans Mono CJK HK"/>
              <a:cs typeface="Noto Sans Mono CJK HK"/>
            </a:endParaRPr>
          </a:p>
          <a:p>
            <a:pPr marL="350520" indent="-1701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+를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Mono CJK HK"/>
                <a:cs typeface="Noto Sans Mono CJK HK"/>
              </a:rPr>
              <a:t>이거를</a:t>
            </a:r>
            <a:r>
              <a:rPr dirty="0" sz="1400" spc="-210" b="1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marker)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65" b="1">
                <a:solidFill>
                  <a:srgbClr val="231F20"/>
                </a:solidFill>
                <a:latin typeface="Noto Sans Mono CJK HK"/>
                <a:cs typeface="Noto Sans Mono CJK HK"/>
              </a:rPr>
              <a:t>이걸</a:t>
            </a:r>
            <a:endParaRPr sz="1400">
              <a:latin typeface="Noto Sans Mono CJK HK"/>
              <a:cs typeface="Noto Sans Mono CJK HK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200">
              <a:latin typeface="Noto Sans Mono CJK HK"/>
              <a:cs typeface="Noto Sans Mono CJK HK"/>
            </a:endParaRPr>
          </a:p>
          <a:p>
            <a:pPr marL="350520" indent="-170180">
              <a:lnSpc>
                <a:spcPct val="100000"/>
              </a:lnSpc>
              <a:buAutoNum type="arabicPeriod" startAt="3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를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Mono CJK HK"/>
                <a:cs typeface="Noto Sans Mono CJK HK"/>
              </a:rPr>
              <a:t>여기를</a:t>
            </a:r>
            <a:r>
              <a:rPr dirty="0" sz="1400" spc="-210" b="1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marker)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75" b="1">
                <a:solidFill>
                  <a:srgbClr val="231F20"/>
                </a:solidFill>
                <a:latin typeface="Noto Sans Mono CJK HK"/>
                <a:cs typeface="Noto Sans Mono CJK HK"/>
              </a:rPr>
              <a:t>여길</a:t>
            </a:r>
            <a:endParaRPr sz="1400">
              <a:latin typeface="Noto Sans Mono CJK HK"/>
              <a:cs typeface="Noto Sans Mono CJK HK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200">
              <a:latin typeface="Noto Sans Mono CJK HK"/>
              <a:cs typeface="Noto Sans Mono CJK HK"/>
            </a:endParaRPr>
          </a:p>
          <a:p>
            <a:pPr marL="350520" indent="-170180">
              <a:lnSpc>
                <a:spcPct val="100000"/>
              </a:lnSpc>
              <a:buAutoNum type="arabicPeriod" startAt="4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를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Mono CJK HK"/>
                <a:cs typeface="Noto Sans Mono CJK HK"/>
              </a:rPr>
              <a:t>뭐를</a:t>
            </a:r>
            <a:r>
              <a:rPr dirty="0" sz="1400" spc="-280" b="1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(what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marker)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50" b="1">
                <a:solidFill>
                  <a:srgbClr val="231F20"/>
                </a:solidFill>
                <a:latin typeface="Noto Sans Mono CJK HK"/>
                <a:cs typeface="Noto Sans Mono CJK HK"/>
              </a:rPr>
              <a:t>뭘</a:t>
            </a:r>
            <a:endParaRPr sz="1400">
              <a:latin typeface="Noto Sans Mono CJK HK"/>
              <a:cs typeface="Noto Sans Mono CJK HK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Noto Sans Mono CJK HK"/>
              <a:cs typeface="Noto Sans Mono CJK HK"/>
            </a:endParaRPr>
          </a:p>
          <a:p>
            <a:pPr marL="180340" marR="13970">
              <a:lnSpc>
                <a:spcPct val="173600"/>
              </a:lnSpc>
            </a:pPr>
            <a:r>
              <a:rPr dirty="0" sz="1200" spc="-13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above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contain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frequently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daily basis.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habitually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shortened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quite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often.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for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frequently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above,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우유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(milk),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머리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(head),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etc,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it’s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entirely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speaker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whether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shorten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(for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example,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우율,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머릴,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etc)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not.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cases,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however,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우율,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머릴,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etc,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everyday,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spoken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350520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누가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절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불렀어요?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6403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[nu-ga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jeol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bul-leo-sseo-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called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2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알았어요?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[yeo-gil</a:t>
            </a:r>
            <a:r>
              <a:rPr dirty="0" sz="1200" spc="3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eo-tteo-ke</a:t>
            </a:r>
            <a:r>
              <a:rPr dirty="0" sz="1200" spc="3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a-ra-sseo-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find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place?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81915" marR="1338580" indent="170180">
              <a:lnSpc>
                <a:spcPct val="173600"/>
              </a:lnSpc>
              <a:buAutoNum type="arabicPeriod" startAt="3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기다리고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있어요?</a:t>
            </a:r>
            <a:r>
              <a:rPr dirty="0" sz="12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[mwol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gi-da-ri-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waiting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for?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4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누구한테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줘야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[i-geol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nu-gu-han-te</a:t>
            </a:r>
            <a:r>
              <a:rPr dirty="0" sz="1200" spc="2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jwo-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ya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Whom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to?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눌러야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[eo-dil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nul-leo-ya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press?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13550" cy="91211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 marL="153035" marR="18415">
              <a:lnSpc>
                <a:spcPct val="138900"/>
              </a:lnSpc>
              <a:spcBef>
                <a:spcPts val="172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designed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vocabulary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by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learning/understanding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building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blocks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words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letters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necessarily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Chinese characters,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한자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[han-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ja].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based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characters,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mean-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ings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modern-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goal,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under-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stand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formed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keywords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expand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vocabulary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r>
              <a:rPr dirty="0" sz="1200" spc="4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certainly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memorize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Hanja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characters,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feel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free!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260"/>
              </a:spcBef>
            </a:pPr>
            <a:r>
              <a:rPr dirty="0" sz="1400" spc="-225" b="1">
                <a:solidFill>
                  <a:srgbClr val="231F20"/>
                </a:solidFill>
                <a:latin typeface="Noto Sans CJK HK"/>
                <a:cs typeface="Noto Sans CJK HK"/>
              </a:rPr>
              <a:t>Today’s</a:t>
            </a:r>
            <a:r>
              <a:rPr dirty="0" sz="1400" spc="1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keyword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10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3000" spc="40" b="1">
                <a:solidFill>
                  <a:srgbClr val="EC008C"/>
                </a:solidFill>
                <a:latin typeface="Noto Sans Mono CJK HK"/>
                <a:cs typeface="Noto Sans Mono CJK HK"/>
              </a:rPr>
              <a:t>식</a:t>
            </a:r>
            <a:r>
              <a:rPr dirty="0" sz="1400" spc="40" b="1">
                <a:solidFill>
                  <a:srgbClr val="231F20"/>
                </a:solidFill>
                <a:latin typeface="Noto Sans CJK HK"/>
                <a:cs typeface="Noto Sans CJK HK"/>
              </a:rPr>
              <a:t>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0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character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2400" spc="-75">
                <a:solidFill>
                  <a:srgbClr val="231F20"/>
                </a:solidFill>
                <a:latin typeface="cwTeXHeiBold"/>
                <a:cs typeface="cwTeXHeiBold"/>
              </a:rPr>
              <a:t>食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 word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식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-300" b="1">
                <a:solidFill>
                  <a:srgbClr val="00AEEF"/>
                </a:solidFill>
                <a:latin typeface="Noto Sans CJK HK"/>
                <a:cs typeface="Noto Sans CJK HK"/>
              </a:rPr>
              <a:t>“food”</a:t>
            </a:r>
            <a:r>
              <a:rPr dirty="0" sz="1600" spc="5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-315" b="1">
                <a:solidFill>
                  <a:srgbClr val="00AEEF"/>
                </a:solidFill>
                <a:latin typeface="Noto Sans CJK HK"/>
                <a:cs typeface="Noto Sans CJK HK"/>
              </a:rPr>
              <a:t>“to</a:t>
            </a:r>
            <a:r>
              <a:rPr dirty="0" sz="1600" spc="19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eat”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job)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식사</a:t>
            </a:r>
            <a:r>
              <a:rPr dirty="0" sz="3000" spc="-107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食事</a:t>
            </a:r>
            <a:r>
              <a:rPr dirty="0" sz="1200" spc="-35">
                <a:solidFill>
                  <a:srgbClr val="231F20"/>
                </a:solidFill>
                <a:latin typeface="UKIJ CJK"/>
                <a:cs typeface="UKIJ CJK"/>
              </a:rPr>
              <a:t>[sik-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sa]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meal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당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(house)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식당</a:t>
            </a:r>
            <a:r>
              <a:rPr dirty="0" sz="3000" spc="-106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食堂</a:t>
            </a:r>
            <a:r>
              <a:rPr dirty="0" sz="1200" spc="-35">
                <a:solidFill>
                  <a:srgbClr val="231F20"/>
                </a:solidFill>
                <a:latin typeface="UKIJ CJK"/>
                <a:cs typeface="UKIJ CJK"/>
              </a:rPr>
              <a:t>[sik-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dang]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restaurant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품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(thing,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stuff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item)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식품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食品</a:t>
            </a:r>
            <a:r>
              <a:rPr dirty="0" sz="1200" spc="-35">
                <a:solidFill>
                  <a:srgbClr val="231F20"/>
                </a:solidFill>
                <a:latin typeface="UKIJ CJK"/>
                <a:cs typeface="UKIJ CJK"/>
              </a:rPr>
              <a:t>[sik-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pum]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food</a:t>
            </a:r>
            <a:r>
              <a:rPr dirty="0" sz="1400" spc="1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product,</a:t>
            </a:r>
            <a:r>
              <a:rPr dirty="0" sz="1400" spc="1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groceries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탁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(table)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식탁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cwTeXHeiBold"/>
                <a:cs typeface="cwTeXHeiBold"/>
              </a:rPr>
              <a:t>食卓</a:t>
            </a:r>
            <a:r>
              <a:rPr dirty="0" sz="1200" spc="-35">
                <a:solidFill>
                  <a:srgbClr val="231F20"/>
                </a:solidFill>
                <a:latin typeface="UKIJ CJK"/>
                <a:cs typeface="UKIJ CJK"/>
              </a:rPr>
              <a:t>[sik-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tak]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(dining)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table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음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(drink)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음식</a:t>
            </a:r>
            <a:r>
              <a:rPr dirty="0" sz="3000" spc="-66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飮食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[eum-sik]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food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음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(drink)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점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(store)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음식점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65">
                <a:solidFill>
                  <a:srgbClr val="231F20"/>
                </a:solidFill>
                <a:latin typeface="cwTeXHeiBold"/>
                <a:cs typeface="cwTeXHeiBold"/>
              </a:rPr>
              <a:t>飮食店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[eum-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sik-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jeom]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restaurant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간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(gap,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space)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간식</a:t>
            </a:r>
            <a:r>
              <a:rPr dirty="0" sz="3000" spc="-107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間食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[gan-sik]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snack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685915" cy="401192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1800">
              <a:latin typeface="Trebuchet MS"/>
              <a:cs typeface="Trebuchet MS"/>
            </a:endParaRPr>
          </a:p>
          <a:p>
            <a:pPr algn="just" marL="6032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분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(powder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flour)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(food)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분식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粉食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[bun-sik]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flour-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based</a:t>
            </a:r>
            <a:r>
              <a:rPr dirty="0" sz="1400" spc="1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food</a:t>
            </a:r>
            <a:endParaRPr sz="1400">
              <a:latin typeface="Noto Sans CJK HK"/>
              <a:cs typeface="Noto Sans CJK HK"/>
            </a:endParaRPr>
          </a:p>
          <a:p>
            <a:pPr algn="just" marL="60325" marR="5080">
              <a:lnSpc>
                <a:spcPct val="1389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UKIJ CJK"/>
                <a:cs typeface="UKIJ CJK"/>
              </a:rPr>
              <a:t>(outside,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exterior)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(food)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외식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外食 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[oe-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sik]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65" b="1">
                <a:solidFill>
                  <a:srgbClr val="231F20"/>
                </a:solidFill>
                <a:latin typeface="Noto Sans CJK HK"/>
                <a:cs typeface="Noto Sans CJK HK"/>
              </a:rPr>
              <a:t>eat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Noto Sans CJK HK"/>
                <a:cs typeface="Noto Sans CJK HK"/>
              </a:rPr>
              <a:t>out,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0" b="1">
                <a:solidFill>
                  <a:srgbClr val="231F20"/>
                </a:solidFill>
                <a:latin typeface="Noto Sans CJK HK"/>
                <a:cs typeface="Noto Sans CJK HK"/>
              </a:rPr>
              <a:t>dine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out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UKIJ CJK"/>
                <a:cs typeface="UKIJ CJK"/>
              </a:rPr>
              <a:t>(excessive)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(food)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과식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過食 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[gwa-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sik]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55" b="1">
                <a:solidFill>
                  <a:srgbClr val="231F20"/>
                </a:solidFill>
                <a:latin typeface="Noto Sans CJK HK"/>
                <a:cs typeface="Noto Sans CJK HK"/>
              </a:rPr>
              <a:t>overeating,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5" b="1">
                <a:solidFill>
                  <a:srgbClr val="231F20"/>
                </a:solidFill>
                <a:latin typeface="Noto Sans CJK HK"/>
                <a:cs typeface="Noto Sans CJK HK"/>
              </a:rPr>
              <a:t>excessive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eating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후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 spc="-5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dirty="0" sz="1200" spc="-15">
                <a:solidFill>
                  <a:srgbClr val="231F20"/>
                </a:solidFill>
                <a:latin typeface="UKIJ CJK"/>
                <a:cs typeface="UKIJ CJK"/>
              </a:rPr>
              <a:t>after)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(food)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후식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後食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[hu-sik]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dessert</a:t>
            </a:r>
            <a:endParaRPr sz="1400">
              <a:latin typeface="Noto Sans CJK HK"/>
              <a:cs typeface="Noto Sans CJK HK"/>
            </a:endParaRPr>
          </a:p>
          <a:p>
            <a:pPr algn="just" marL="60325">
              <a:lnSpc>
                <a:spcPct val="100000"/>
              </a:lnSpc>
              <a:spcBef>
                <a:spcPts val="14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시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test)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(food)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3000" spc="220" b="1">
                <a:solidFill>
                  <a:srgbClr val="EC008C"/>
                </a:solidFill>
                <a:latin typeface="Noto Sans Mono CJK HK"/>
                <a:cs typeface="Noto Sans Mono CJK HK"/>
              </a:rPr>
              <a:t>시식</a:t>
            </a:r>
            <a:r>
              <a:rPr dirty="0" sz="3000" spc="-10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2400" spc="-150">
                <a:solidFill>
                  <a:srgbClr val="231F20"/>
                </a:solidFill>
                <a:latin typeface="cwTeXHeiBold"/>
                <a:cs typeface="cwTeXHeiBold"/>
              </a:rPr>
              <a:t>試食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[si-sik]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sample</a:t>
            </a:r>
            <a:r>
              <a:rPr dirty="0" sz="1400" spc="1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food,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food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sampling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88480" cy="89484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53035" marR="34925">
              <a:lnSpc>
                <a:spcPct val="173600"/>
              </a:lnSpc>
              <a:spcBef>
                <a:spcPts val="122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5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4,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5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8,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explained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-(으)려고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combine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together,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-(으)려고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하나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보다.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this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made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even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shorter: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(으)려고</a:t>
            </a:r>
            <a:r>
              <a:rPr dirty="0" sz="1400" spc="1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하나</a:t>
            </a:r>
            <a:r>
              <a:rPr dirty="0" sz="1400" spc="1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보다</a:t>
            </a:r>
            <a:r>
              <a:rPr dirty="0" sz="1400" spc="1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→</a:t>
            </a:r>
            <a:r>
              <a:rPr dirty="0" sz="1400" spc="2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(으)려나</a:t>
            </a:r>
            <a:r>
              <a:rPr dirty="0" sz="1600" spc="22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90" b="1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endParaRPr sz="16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Meaning:</a:t>
            </a:r>
            <a:endParaRPr sz="1600">
              <a:latin typeface="Noto Sans CJK HK"/>
              <a:cs typeface="Noto Sans CJK HK"/>
            </a:endParaRPr>
          </a:p>
          <a:p>
            <a:pPr marL="153035" marR="5080">
              <a:lnSpc>
                <a:spcPts val="2500"/>
              </a:lnSpc>
              <a:spcBef>
                <a:spcPts val="1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-(으)려나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expressing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assumption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“assume”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“assume”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happen.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similar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meaning,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같다,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generally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stronger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(으)려나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sound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statement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같다.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UKIJ CJK"/>
              <a:cs typeface="UKIJ CJK"/>
            </a:endParaRPr>
          </a:p>
          <a:p>
            <a:pPr marL="153035" marR="52069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making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assumptive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statement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based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saw,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reason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(으)려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weaker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see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else’s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intention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Construction: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-려나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-으려나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600" spc="-35" b="1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닫다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[dat-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close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닫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-으려나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닫으려나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endParaRPr sz="1200">
              <a:latin typeface="UKIJ CJK"/>
              <a:cs typeface="UKIJ CJK"/>
            </a:endParaRPr>
          </a:p>
          <a:p>
            <a:pPr marL="153035" marR="17653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닫으려나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[da-deu-ryeo-na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close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like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close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28155" cy="84029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*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닫을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[da-deul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close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180340" marR="313436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r>
              <a:rPr dirty="0" sz="1200" spc="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걸어가다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[geo-reo-ga-da]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walk</a:t>
            </a:r>
            <a:r>
              <a:rPr dirty="0" sz="1200" spc="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somewhere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걸어가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-려나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걸어가려나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걸어가려나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[geo-reo-ga-ryeo-na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walk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*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걸어갈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[geo-reo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gal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walk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80340" marR="5080">
              <a:lnSpc>
                <a:spcPct val="173600"/>
              </a:lnSpc>
            </a:pPr>
            <a:r>
              <a:rPr dirty="0" sz="1200" spc="-13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cannot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-(으)려나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inten-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tion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“being”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state.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“becoming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adjective”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effort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for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getting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state,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generally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describing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state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definitely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350520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카페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닫으려나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[ka-pe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mu-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neul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da-deu-ryeo-na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[Original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verb: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닫다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close]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close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cafe.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2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시작하려나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si-ja-ka-ryeo-na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[Original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verb: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시작하다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start]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3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들어오려나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[da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ga-chi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deu-reo-o-ryeo-na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[Original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verb: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들어오다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in]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together.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560695" cy="29108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가족하고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여행을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가려나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[ga-jo-ka-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yeo-haeng-eul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ga-ryeo-na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[Original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verb: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go]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she’s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trip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family.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5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추우려나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[nae-il-do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nal-ssi-ga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chu-u-ryeo-na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bwa-yo.]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[Original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verb: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춥다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cold]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again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99580" cy="89674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 marL="153035" marR="55880">
              <a:lnSpc>
                <a:spcPct val="144000"/>
              </a:lnSpc>
              <a:spcBef>
                <a:spcPts val="149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-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30,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Mono CJK HK"/>
                <a:cs typeface="Noto Sans Mono CJK HK"/>
              </a:rPr>
              <a:t>-</a:t>
            </a:r>
            <a:r>
              <a:rPr dirty="0" sz="1400" spc="-20" b="1">
                <a:solidFill>
                  <a:srgbClr val="231F20"/>
                </a:solidFill>
                <a:latin typeface="Noto Sans Mono CJK HK"/>
                <a:cs typeface="Noto Sans Mono CJK HK"/>
              </a:rPr>
              <a:t>지</a:t>
            </a:r>
            <a:r>
              <a:rPr dirty="0" sz="1400" spc="-210" b="1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Mono CJK HK"/>
                <a:cs typeface="Noto Sans Mono CJK HK"/>
              </a:rPr>
              <a:t>마세요</a:t>
            </a:r>
            <a:r>
              <a:rPr dirty="0" sz="1400" spc="-280" b="1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[-ji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ma-se-yo]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Mono CJK HK"/>
                <a:cs typeface="Noto Sans Mono CJK HK"/>
              </a:rPr>
              <a:t>말다</a:t>
            </a:r>
            <a:r>
              <a:rPr dirty="0" sz="1600" spc="-3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[mal-da],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do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intention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Ex)</a:t>
            </a:r>
            <a:endParaRPr sz="1600">
              <a:latin typeface="Arial"/>
              <a:cs typeface="Arial"/>
            </a:endParaRPr>
          </a:p>
          <a:p>
            <a:pPr marL="153035" marR="3594100">
              <a:lnSpc>
                <a:spcPts val="2500"/>
              </a:lnSpc>
              <a:spcBef>
                <a:spcPts val="1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가지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[ga-ji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go.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하지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[ha-ji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방해하지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[bang-hae-ha-ji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interrupt</a:t>
            </a:r>
            <a:r>
              <a:rPr dirty="0" sz="1200" spc="1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53035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말다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“말고”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expres-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sions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one.”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there.”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use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one.”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Construction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nouns,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Mono CJK HK"/>
                <a:cs typeface="Noto Sans Mono CJK HK"/>
              </a:rPr>
              <a:t>말고</a:t>
            </a:r>
            <a:r>
              <a:rPr dirty="0" sz="1600" spc="-3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them.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B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53035" marR="25019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but/and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B”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지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지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[Verb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A]-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[Verb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B]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*Note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[-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go]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그리고,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“and”.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600" spc="-145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r>
              <a:rPr dirty="0" sz="1600" spc="-1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-1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5408F"/>
                </a:solidFill>
                <a:latin typeface="Arial"/>
                <a:cs typeface="Arial"/>
              </a:rPr>
              <a:t>nouns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우유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[u-yu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keo-pi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68159" cy="83521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53035" marR="97790">
              <a:lnSpc>
                <a:spcPct val="166700"/>
              </a:lnSpc>
              <a:spcBef>
                <a:spcPts val="153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3rd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5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TalkToMeInKorean!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lengthy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suffix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시-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(Level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5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2),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light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lesson.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Koreans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somewhat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difficult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be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translated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English.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keyword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수고</a:t>
            </a:r>
            <a:r>
              <a:rPr dirty="0" sz="1600" spc="-8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[su-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go].</a:t>
            </a:r>
            <a:endParaRPr sz="1000">
              <a:latin typeface="UKIJ CJK"/>
              <a:cs typeface="UKIJ CJK"/>
            </a:endParaRPr>
          </a:p>
          <a:p>
            <a:pPr marL="153035" marR="102870">
              <a:lnSpc>
                <a:spcPct val="166700"/>
              </a:lnSpc>
              <a:spcBef>
                <a:spcPts val="1880"/>
              </a:spcBef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Literally,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itself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“trouble”,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“effort”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“hard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work”.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rarely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its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own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inside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fixed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expressions.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everyday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Korean conversations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decided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separate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TalkToMeInKorean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them.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40" b="1">
                <a:solidFill>
                  <a:srgbClr val="25408F"/>
                </a:solidFill>
                <a:latin typeface="Arial"/>
                <a:cs typeface="Arial"/>
              </a:rPr>
              <a:t>Fixed</a:t>
            </a: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expressions</a:t>
            </a:r>
            <a:r>
              <a:rPr dirty="0" sz="1600" spc="-1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25" b="1">
                <a:solidFill>
                  <a:srgbClr val="25408F"/>
                </a:solidFill>
                <a:latin typeface="Arial"/>
                <a:cs typeface="Arial"/>
              </a:rPr>
              <a:t>using</a:t>
            </a:r>
            <a:r>
              <a:rPr dirty="0" sz="1600" spc="6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수고</a:t>
            </a:r>
            <a:endParaRPr sz="1400">
              <a:latin typeface="Noto Sans CJK HK"/>
              <a:cs typeface="Noto Sans CJK HK"/>
            </a:endParaRPr>
          </a:p>
          <a:p>
            <a:pPr marL="294640" indent="-14160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AutoNum type="arabicPeriod"/>
              <a:tabLst>
                <a:tab pos="294640" algn="l"/>
              </a:tabLst>
            </a:pPr>
            <a:r>
              <a:rPr dirty="0" sz="1600" spc="75" b="1">
                <a:solidFill>
                  <a:srgbClr val="EC008C"/>
                </a:solidFill>
                <a:latin typeface="Noto Sans CJK HK"/>
                <a:cs typeface="Noto Sans CJK HK"/>
              </a:rPr>
              <a:t>수고하세요.</a:t>
            </a:r>
            <a:r>
              <a:rPr dirty="0" sz="1600" spc="30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[su-go-ha-se-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 marR="7175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“continue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hard”,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“keep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effort”,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“keep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doing”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“continue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taking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trouble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it”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taken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meanings.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 marR="8318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comment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fact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makinf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effort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either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appreciation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support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leave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see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leave,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수고하세요.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수고하세요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“Good-bye”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“See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you”.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 marR="5080">
              <a:lnSpc>
                <a:spcPct val="166700"/>
              </a:lnSpc>
            </a:pPr>
            <a:r>
              <a:rPr dirty="0" sz="1000" spc="-10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younger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수고해요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[su-go-hae-yo]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수고해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close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friends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with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수고하세요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polite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수고해요.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5"/>
              </a:spcBef>
            </a:pPr>
            <a:r>
              <a:rPr dirty="0" sz="1600" spc="-40" b="1">
                <a:solidFill>
                  <a:srgbClr val="00AEEF"/>
                </a:solidFill>
                <a:latin typeface="Noto Sans CJK HK"/>
                <a:cs typeface="Noto Sans CJK HK"/>
              </a:rPr>
              <a:t>Possible</a:t>
            </a:r>
            <a:r>
              <a:rPr dirty="0" sz="1600" spc="4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situations</a:t>
            </a:r>
            <a:endParaRPr sz="1600">
              <a:latin typeface="Noto Sans CJK HK"/>
              <a:cs typeface="Noto Sans CJK HK"/>
            </a:endParaRPr>
          </a:p>
          <a:p>
            <a:pPr algn="just" lvl="1" marL="153035" marR="6350" indent="96520">
              <a:lnSpc>
                <a:spcPts val="2000"/>
              </a:lnSpc>
              <a:spcBef>
                <a:spcPts val="80"/>
              </a:spcBef>
              <a:buChar char="-"/>
              <a:tabLst>
                <a:tab pos="249554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received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parcel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letter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mailman.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“thanks”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meaning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“Thank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effort.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Keep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up!”.</a:t>
            </a:r>
            <a:endParaRPr sz="1000">
              <a:latin typeface="UKIJ CJK"/>
              <a:cs typeface="UKIJ CJK"/>
            </a:endParaRPr>
          </a:p>
          <a:p>
            <a:pPr algn="just" lvl="1" marL="153035" marR="77470" indent="96520">
              <a:lnSpc>
                <a:spcPts val="2000"/>
              </a:lnSpc>
              <a:buChar char="-"/>
              <a:tabLst>
                <a:tab pos="249554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visit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pass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moment.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walk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away,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“See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again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hard.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Continue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do.”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17349" y="9041765"/>
            <a:ext cx="23564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5" b="1">
                <a:solidFill>
                  <a:srgbClr val="00AEEF"/>
                </a:solidFill>
                <a:latin typeface="Noto Sans CJK HK"/>
                <a:cs typeface="Noto Sans CJK HK"/>
              </a:rPr>
              <a:t>Inappropriate</a:t>
            </a:r>
            <a:r>
              <a:rPr dirty="0" sz="1600" spc="9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00AEEF"/>
                </a:solidFill>
                <a:latin typeface="Noto Sans CJK HK"/>
                <a:cs typeface="Noto Sans CJK HK"/>
              </a:rPr>
              <a:t>situations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94500" cy="87204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milk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coffee.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coffee,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milk.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저거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살게요.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dirty="0" sz="1200" spc="3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3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jeo-geo</a:t>
            </a:r>
            <a:r>
              <a:rPr dirty="0" sz="1200" spc="3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sal-ge-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one.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80340" marR="5080">
              <a:lnSpc>
                <a:spcPct val="173600"/>
              </a:lnSpc>
            </a:pP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*Here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give”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buy”,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sen-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tence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be”,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-이/가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아니고,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opposite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of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be”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(-이다)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말다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아니다.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45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r>
              <a:rPr dirty="0" sz="1600" spc="-1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-1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verbs</a:t>
            </a:r>
            <a:endParaRPr sz="1600">
              <a:latin typeface="Arial"/>
              <a:cs typeface="Arial"/>
            </a:endParaRPr>
          </a:p>
          <a:p>
            <a:pPr marL="350520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걱정하지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그냥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[geok-jeong-ha-ji</a:t>
            </a:r>
            <a:r>
              <a:rPr dirty="0" sz="12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geu-nyang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worry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try.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2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늦지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일찍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오세요.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[neut-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il-jjik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late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early.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350520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전화하지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문자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메시지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jeong-hwa-ha-ji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0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mun-ja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me-si-ji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bo-nae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call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text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message.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010785" cy="60858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기다리지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gi-da-ri-ji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meon-jeo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ga-do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wait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first.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go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without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waiting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3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차가운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물에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넣지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뜨거운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물에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넣으세요.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[cha-ga-un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mu-re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neot-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tteu-geo-un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mu-re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neo-eu-se-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water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water.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4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곳에서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만날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[nae-i-reun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da-reun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go-se-seo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nal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Tomorrow,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place.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5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조금만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기다리세요.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sa-ji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jo-geum-man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gi-da-ri-se-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wait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while.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58000" cy="8630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25</a:t>
            </a:r>
            <a:endParaRPr sz="1800">
              <a:latin typeface="Trebuchet MS"/>
              <a:cs typeface="Trebuchet MS"/>
            </a:endParaRPr>
          </a:p>
          <a:p>
            <a:pPr algn="just" marL="153035" marR="5080">
              <a:lnSpc>
                <a:spcPct val="173600"/>
              </a:lnSpc>
              <a:spcBef>
                <a:spcPts val="122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direct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straightforward,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therefore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“softer”.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expressions.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algn="just" marL="15303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EC008C"/>
                </a:solidFill>
                <a:latin typeface="Noto Sans Mono CJK HK"/>
                <a:cs typeface="Noto Sans Mono CJK HK"/>
              </a:rPr>
              <a:t>-ㄴ/은/는</a:t>
            </a:r>
            <a:r>
              <a:rPr dirty="0" sz="1600" spc="-24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600" spc="90" b="1">
                <a:solidFill>
                  <a:srgbClr val="EC008C"/>
                </a:solidFill>
                <a:latin typeface="Noto Sans Mono CJK HK"/>
                <a:cs typeface="Noto Sans Mono CJK HK"/>
              </a:rPr>
              <a:t>편이다</a:t>
            </a:r>
            <a:endParaRPr sz="1600">
              <a:latin typeface="Noto Sans Mono CJK HK"/>
              <a:cs typeface="Noto Sans Mono CJK HK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n/eu/neun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pyeo-ni-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algn="just" marL="153035" marR="4000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Originally,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편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[pyeon]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“side”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found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“opposite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side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(맞은편)”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“same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side/team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(같은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편)”.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편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“adjective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편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이다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be)”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“rather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adjective”,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“somewhat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adjective”,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“on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adjective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side”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“tend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+adjective”.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40" b="1">
                <a:solidFill>
                  <a:srgbClr val="25408F"/>
                </a:solidFill>
                <a:latin typeface="Arial"/>
                <a:cs typeface="Arial"/>
              </a:rPr>
              <a:t>Let’s</a:t>
            </a:r>
            <a:r>
              <a:rPr dirty="0" sz="1600" spc="-1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25" b="1">
                <a:solidFill>
                  <a:srgbClr val="25408F"/>
                </a:solidFill>
                <a:latin typeface="Arial"/>
                <a:cs typeface="Arial"/>
              </a:rPr>
              <a:t>look</a:t>
            </a:r>
            <a:r>
              <a:rPr dirty="0" sz="1600" spc="-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25408F"/>
                </a:solidFill>
                <a:latin typeface="Arial"/>
                <a:cs typeface="Arial"/>
              </a:rPr>
              <a:t>at</a:t>
            </a:r>
            <a:r>
              <a:rPr dirty="0" sz="1600" spc="-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65" b="1">
                <a:solidFill>
                  <a:srgbClr val="25408F"/>
                </a:solidFill>
                <a:latin typeface="Arial"/>
                <a:cs typeface="Arial"/>
              </a:rPr>
              <a:t>some</a:t>
            </a:r>
            <a:r>
              <a:rPr dirty="0" sz="1600" spc="-10" b="1">
                <a:solidFill>
                  <a:srgbClr val="25408F"/>
                </a:solidFill>
                <a:latin typeface="Arial"/>
                <a:cs typeface="Arial"/>
              </a:rPr>
              <a:t> examples.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Arial"/>
              <a:cs typeface="Arial"/>
            </a:endParaRPr>
          </a:p>
          <a:p>
            <a:pPr marL="153035" marR="9144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straightfowardly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big,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“커요.”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[keo-</a:t>
            </a:r>
            <a:r>
              <a:rPr dirty="0" sz="12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크다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[keu-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da].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-ㄴ/은/는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편이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“큰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편이에요.”,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changes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bigger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side.”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rather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big.”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“It’s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somewhat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big.”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small.”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tends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small.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Construction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verbs: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ㄴ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편이다</a:t>
            </a:r>
            <a:endParaRPr sz="1200">
              <a:latin typeface="UKIJ CJK"/>
              <a:cs typeface="UKIJ CJK"/>
            </a:endParaRPr>
          </a:p>
          <a:p>
            <a:pPr marL="153035" marR="1635760" indent="128714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은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편이다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verbs: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편이다</a:t>
            </a:r>
            <a:endParaRPr sz="1200">
              <a:latin typeface="UKIJ CJK"/>
              <a:cs typeface="UKIJ CJK"/>
            </a:endParaRPr>
          </a:p>
          <a:p>
            <a:pPr marL="11182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-ㄴ/은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편이다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examples: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07505" cy="364045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작다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작아요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small.</a:t>
            </a:r>
            <a:endParaRPr sz="1200">
              <a:latin typeface="UKIJ CJK"/>
              <a:cs typeface="UKIJ CJK"/>
            </a:endParaRPr>
          </a:p>
          <a:p>
            <a:pPr marL="5556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작은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rather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small.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smaller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side.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biggest.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tends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small.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비싸요.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expensive.</a:t>
            </a:r>
            <a:endParaRPr sz="1200">
              <a:latin typeface="UKIJ CJK"/>
              <a:cs typeface="UKIJ CJK"/>
            </a:endParaRPr>
          </a:p>
          <a:p>
            <a:pPr marL="71628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비싼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rather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expensive.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cheapest.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expensive.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피아노를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잘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치다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피아노를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잘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쳐요.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piano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well.</a:t>
            </a:r>
            <a:endParaRPr sz="1200">
              <a:latin typeface="UKIJ CJK"/>
              <a:cs typeface="UKIJ CJK"/>
            </a:endParaRPr>
          </a:p>
          <a:p>
            <a:pPr algn="ctr" marL="31496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피아노를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잘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치는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piano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rather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well.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4706061"/>
            <a:ext cx="6682740" cy="470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dirty="0" sz="1600" spc="-20" b="1">
                <a:solidFill>
                  <a:srgbClr val="EC008C"/>
                </a:solidFill>
                <a:latin typeface="Noto Sans Mono CJK HK"/>
                <a:cs typeface="Noto Sans Mono CJK HK"/>
              </a:rPr>
              <a:t>에</a:t>
            </a:r>
            <a:r>
              <a:rPr dirty="0" sz="1600" spc="-23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Mono CJK HK"/>
                <a:cs typeface="Noto Sans Mono CJK HK"/>
              </a:rPr>
              <a:t>비해서</a:t>
            </a:r>
            <a:r>
              <a:rPr dirty="0" sz="1600" spc="-23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600" spc="-110" b="1">
                <a:solidFill>
                  <a:srgbClr val="EC008C"/>
                </a:solidFill>
                <a:latin typeface="Noto Sans Mono CJK HK"/>
                <a:cs typeface="Noto Sans Mono CJK HK"/>
              </a:rPr>
              <a:t>/</a:t>
            </a:r>
            <a:r>
              <a:rPr dirty="0" sz="1600" spc="-229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600" spc="-10" b="1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dirty="0" sz="1600" spc="-20" b="1">
                <a:solidFill>
                  <a:srgbClr val="EC008C"/>
                </a:solidFill>
                <a:latin typeface="Noto Sans Mono CJK HK"/>
                <a:cs typeface="Noto Sans Mono CJK HK"/>
              </a:rPr>
              <a:t>에</a:t>
            </a:r>
            <a:r>
              <a:rPr dirty="0" sz="1600" spc="-23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600" spc="90" b="1">
                <a:solidFill>
                  <a:srgbClr val="EC008C"/>
                </a:solidFill>
                <a:latin typeface="Noto Sans Mono CJK HK"/>
                <a:cs typeface="Noto Sans Mono CJK HK"/>
              </a:rPr>
              <a:t>비하면</a:t>
            </a:r>
            <a:endParaRPr sz="1600">
              <a:latin typeface="Noto Sans Mono CJK HK"/>
              <a:cs typeface="Noto Sans Mono CJK HK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[-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e</a:t>
            </a:r>
            <a:r>
              <a:rPr dirty="0" sz="1200" spc="1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bi-hae-seo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200" spc="1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e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bi-ha-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myeon]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12700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describe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somewhat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straightforwardly.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 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편이다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compare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one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another.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2700" marR="107314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“than”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-보다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[-bo-da].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“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이것보다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큰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편이에요.”,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“저보다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바쁜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편이에요.”,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etc.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Another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-10" b="1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dirty="0" sz="1600" spc="-20" b="1">
                <a:solidFill>
                  <a:srgbClr val="EC008C"/>
                </a:solidFill>
                <a:latin typeface="Noto Sans Mono CJK HK"/>
                <a:cs typeface="Noto Sans Mono CJK HK"/>
              </a:rPr>
              <a:t>에</a:t>
            </a:r>
            <a:r>
              <a:rPr dirty="0" sz="1600" spc="-24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Mono CJK HK"/>
                <a:cs typeface="Noto Sans Mono CJK HK"/>
              </a:rPr>
              <a:t>비해서</a:t>
            </a:r>
            <a:r>
              <a:rPr dirty="0" sz="1600" spc="-380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[-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bi-hae-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seo].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00">
              <a:latin typeface="UKIJ CJK"/>
              <a:cs typeface="UKIJ CJK"/>
            </a:endParaRPr>
          </a:p>
          <a:p>
            <a:pPr algn="just" marL="12700" marR="4445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letter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비교,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비교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“comparison”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(*Note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never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own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“comparison”).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에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비해서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“compared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(some- thing)”.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293360" cy="389318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25</a:t>
            </a: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2080"/>
              </a:spcBef>
            </a:pPr>
            <a:r>
              <a:rPr dirty="0" sz="1600" spc="-35" b="1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비해서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바쁜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ji-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nan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ju-e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bi-hae-seo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ba-ppeun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pyeo-ni-e-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somewhat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busier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week.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(Similar: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주보다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바쁜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편이에요.)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한국어에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비해서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일본어는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발음이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쉬운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[han-gu-geo-e</a:t>
            </a:r>
            <a:r>
              <a:rPr dirty="0" sz="1200" spc="3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bi-hae-seo</a:t>
            </a:r>
            <a:r>
              <a:rPr dirty="0" sz="1200" spc="3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il-bo-neo-neun</a:t>
            </a:r>
            <a:r>
              <a:rPr dirty="0" sz="1200" spc="3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reu-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mi</a:t>
            </a:r>
            <a:r>
              <a:rPr dirty="0" sz="1200" spc="3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swi-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un</a:t>
            </a:r>
            <a:r>
              <a:rPr dirty="0" sz="1200" spc="3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pyeo-ni-e-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Japanese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tends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easier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pronunciation.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46528" y="5275884"/>
            <a:ext cx="6630034" cy="152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dirty="0" sz="1600" spc="-20" b="1">
                <a:solidFill>
                  <a:srgbClr val="EC008C"/>
                </a:solidFill>
                <a:latin typeface="Noto Sans Mono CJK HK"/>
                <a:cs typeface="Noto Sans Mono CJK HK"/>
              </a:rPr>
              <a:t>에</a:t>
            </a:r>
            <a:r>
              <a:rPr dirty="0" sz="1600" spc="-235" b="1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dirty="0" sz="1600" spc="90" b="1">
                <a:solidFill>
                  <a:srgbClr val="EC008C"/>
                </a:solidFill>
                <a:latin typeface="Noto Sans Mono CJK HK"/>
                <a:cs typeface="Noto Sans Mono CJK HK"/>
              </a:rPr>
              <a:t>비하면</a:t>
            </a:r>
            <a:endParaRPr sz="1600">
              <a:latin typeface="Noto Sans Mono CJK HK"/>
              <a:cs typeface="Noto Sans Mono CJK HK"/>
            </a:endParaRPr>
          </a:p>
          <a:p>
            <a:pPr algn="just" marL="12700" marR="5080">
              <a:lnSpc>
                <a:spcPct val="173600"/>
              </a:lnSpc>
              <a:spcBef>
                <a:spcPts val="24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에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비하면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similar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에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비해서,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-(으)면,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contains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meaning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“IF”.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whereas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에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비해서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“compared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(something)”,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에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비하면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compare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(something).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46528" y="7498384"/>
            <a:ext cx="3549015" cy="152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25408F"/>
                </a:solidFill>
                <a:latin typeface="Arial"/>
                <a:cs typeface="Arial"/>
              </a:rPr>
              <a:t>Sentences: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비하면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잘하는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jeo-e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bi-ha-myeon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jal-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ha-neun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pyeo-ni-e-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compare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129530" cy="5387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25</a:t>
            </a:r>
            <a:endParaRPr sz="1800">
              <a:latin typeface="Trebuchet MS"/>
              <a:cs typeface="Trebuchet MS"/>
            </a:endParaRPr>
          </a:p>
          <a:p>
            <a:pPr marL="274320" indent="-170180">
              <a:lnSpc>
                <a:spcPct val="100000"/>
              </a:lnSpc>
              <a:spcBef>
                <a:spcPts val="1750"/>
              </a:spcBef>
              <a:buAutoNum type="arabicPeriod" startAt="2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비해서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잘하는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jeo-e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bi-hae-seo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jal-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ha-neun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pyeo-ni-e-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me,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74320" indent="-170180">
              <a:lnSpc>
                <a:spcPct val="100000"/>
              </a:lnSpc>
              <a:buAutoNum type="arabicPeriod" startAt="3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곳에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비해서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조용한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[yeo-gi-neun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da-reun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go-se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bi-hae-seo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jo-yong-han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pyeo-ni-e-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places,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quite.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74320" indent="-170180">
              <a:lnSpc>
                <a:spcPct val="100000"/>
              </a:lnSpc>
              <a:buAutoNum type="arabicPeriod" startAt="4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그래도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버스에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비해서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지하철이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빠른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[geu-rae-do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beo-seu-e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bi-hae-seo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ji-ha-cheo-ri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ppa-reun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pyeo-ni-e-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still,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bus,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subway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faster.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74320" indent="-170180">
              <a:lnSpc>
                <a:spcPct val="100000"/>
              </a:lnSpc>
              <a:buAutoNum type="arabicPeriod" startAt="5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자주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편이에요.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jeo-do</a:t>
            </a:r>
            <a:r>
              <a:rPr dirty="0" sz="1200" spc="2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ja-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o-neun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pyeo-ni-e-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quite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frequently,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too.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56730" cy="89484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53035" marR="192405">
              <a:lnSpc>
                <a:spcPct val="145800"/>
              </a:lnSpc>
              <a:spcBef>
                <a:spcPts val="162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“instead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of”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expression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“</a:t>
            </a:r>
            <a:r>
              <a:rPr dirty="0" sz="1600" spc="75" b="1">
                <a:solidFill>
                  <a:srgbClr val="EC008C"/>
                </a:solidFill>
                <a:latin typeface="Noto Sans Mono CJK HK"/>
                <a:cs typeface="Noto Sans Mono CJK HK"/>
              </a:rPr>
              <a:t>대신에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”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[dae-si-ne].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[dae-sin]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“substitu-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tion”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“replacing”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대신하다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[dae-sin-ha-da]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substitute”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replace”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153035" marR="508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“instead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of”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“대신에”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verb.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(With</a:t>
            </a:r>
            <a:r>
              <a:rPr dirty="0" sz="1400" spc="12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nouns)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Noto Sans CJK HK"/>
              <a:cs typeface="Noto Sans CJK HK"/>
            </a:endParaRPr>
          </a:p>
          <a:p>
            <a:pPr marL="323215" indent="-170180">
              <a:lnSpc>
                <a:spcPct val="100000"/>
              </a:lnSpc>
              <a:buAutoNum type="arabicPeriod"/>
              <a:tabLst>
                <a:tab pos="32321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ne]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23215" indent="-170180">
              <a:lnSpc>
                <a:spcPct val="100000"/>
              </a:lnSpc>
              <a:buAutoNum type="arabicPeriod" startAt="2"/>
              <a:tabLst>
                <a:tab pos="32321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저거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dirty="0" sz="1200" spc="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dae-si-ne</a:t>
            </a:r>
            <a:r>
              <a:rPr dirty="0" sz="1200" spc="1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geo]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*Please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difference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English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23215" indent="-170180">
              <a:lnSpc>
                <a:spcPct val="100000"/>
              </a:lnSpc>
              <a:buAutoNum type="arabicPeriod" startAt="3"/>
              <a:tabLst>
                <a:tab pos="32321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ne]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323215" indent="-170180">
              <a:lnSpc>
                <a:spcPct val="100000"/>
              </a:lnSpc>
              <a:buAutoNum type="arabicPeriod" startAt="4"/>
              <a:tabLst>
                <a:tab pos="32321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친구가...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ne]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(subject)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...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53035" marR="5270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“instead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this”,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“instead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of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it”,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“instead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working”,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adjective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609080" cy="90379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modify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대신에.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Construction:</a:t>
            </a:r>
            <a:endParaRPr sz="14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2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200">
              <a:latin typeface="UKIJ CJK"/>
              <a:cs typeface="UKIJ CJK"/>
            </a:endParaRPr>
          </a:p>
          <a:p>
            <a:pPr marL="180340" marR="219011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buying)</a:t>
            </a:r>
            <a:r>
              <a:rPr dirty="0" sz="12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만나다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(=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meet)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만나는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meeting)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Another</a:t>
            </a:r>
            <a:r>
              <a:rPr dirty="0" sz="1600" spc="8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30" b="1">
                <a:solidFill>
                  <a:srgbClr val="00AEEF"/>
                </a:solidFill>
                <a:latin typeface="Noto Sans CJK HK"/>
                <a:cs typeface="Noto Sans CJK HK"/>
              </a:rPr>
              <a:t>meaning</a:t>
            </a:r>
            <a:r>
              <a:rPr dirty="0" sz="1600" spc="8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of</a:t>
            </a:r>
            <a:r>
              <a:rPr dirty="0" sz="1600" spc="20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90" b="1">
                <a:solidFill>
                  <a:srgbClr val="EC008C"/>
                </a:solidFill>
                <a:latin typeface="Noto Sans Mono CJK HK"/>
                <a:cs typeface="Noto Sans Mono CJK HK"/>
              </a:rPr>
              <a:t>대신에</a:t>
            </a:r>
            <a:endParaRPr sz="1600">
              <a:latin typeface="Noto Sans Mono CJK HK"/>
              <a:cs typeface="Noto Sans Mono CJK HK"/>
            </a:endParaRPr>
          </a:p>
          <a:p>
            <a:pPr marL="180340" marR="177800">
              <a:lnSpc>
                <a:spcPct val="159700"/>
              </a:lnSpc>
              <a:spcBef>
                <a:spcPts val="2620"/>
              </a:spcBef>
            </a:pP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“Noun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대신에”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“Verb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는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“instead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of”,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with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-285" b="1">
                <a:solidFill>
                  <a:srgbClr val="231F20"/>
                </a:solidFill>
                <a:latin typeface="Noto Sans CJK HK"/>
                <a:cs typeface="Noto Sans CJK HK"/>
              </a:rPr>
              <a:t>“in</a:t>
            </a:r>
            <a:r>
              <a:rPr dirty="0" sz="1400" spc="16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return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5" b="1">
                <a:solidFill>
                  <a:srgbClr val="231F20"/>
                </a:solidFill>
                <a:latin typeface="Noto Sans CJK HK"/>
                <a:cs typeface="Noto Sans CJK HK"/>
              </a:rPr>
              <a:t>V-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ing”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example,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following:</a:t>
            </a: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return”,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time.</a:t>
            </a: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TV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return/to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it”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later.</a:t>
            </a: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teach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return”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teach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350520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이번에는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도와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줄게요.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다음에는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저를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도와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줘야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[i-beo-ne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do-wa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jul-ge-yo.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dae-si-ne</a:t>
            </a:r>
            <a:r>
              <a:rPr dirty="0" sz="1200" spc="2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da-eu-me-neun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jeo-reul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do-wa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jwo-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ya</a:t>
            </a:r>
            <a:r>
              <a:rPr dirty="0" sz="1200" spc="2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return,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이번에는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도와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주는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대신에,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다음에는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도와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줘야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2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빌려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주는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대신에,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영어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공부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도와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줘야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25284" cy="8943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i-geo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bil-lyeo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ju-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dae-si-ne,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yeong-eo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gong-bu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do-wa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jwo-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ya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return,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English.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252095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컴퓨터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카메라를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샀어요.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[keom-pyu-teo</a:t>
            </a:r>
            <a:r>
              <a:rPr dirty="0" sz="1200" spc="2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dae-si-ne</a:t>
            </a:r>
            <a:r>
              <a:rPr dirty="0" sz="12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ka-me-ra-reul</a:t>
            </a:r>
            <a:r>
              <a:rPr dirty="0" sz="12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camera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computer.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2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여행을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아르바이트를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[yeo-haeng-eul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ga-neun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dae-si-ne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a-reu-ba-i-teu-reul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traveling,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part-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job.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3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일찍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가는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대신에,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일찍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와야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[o-neul</a:t>
            </a:r>
            <a:r>
              <a:rPr dirty="0" sz="12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il-jjik</a:t>
            </a:r>
            <a:r>
              <a:rPr dirty="0" sz="12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ga-neun</a:t>
            </a:r>
            <a:r>
              <a:rPr dirty="0" sz="12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dae-si-ne,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nae-il</a:t>
            </a:r>
            <a:r>
              <a:rPr dirty="0" sz="12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il-jjik</a:t>
            </a:r>
            <a:r>
              <a:rPr dirty="0" sz="1200" spc="1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wa-ya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leaving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early,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early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싶은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있어요?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dae-si-ne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ga-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si-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peun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sa-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ram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anybody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5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아빠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엄마가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[a-ppa</a:t>
            </a:r>
            <a:r>
              <a:rPr dirty="0" sz="1200" spc="2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dae-sin</a:t>
            </a:r>
            <a:r>
              <a:rPr dirty="0" sz="12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eom-ma-ga</a:t>
            </a:r>
            <a:r>
              <a:rPr dirty="0" sz="1200" spc="2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dirty="0" sz="12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father,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mother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81915" marR="5080">
              <a:lnSpc>
                <a:spcPct val="173600"/>
              </a:lnSpc>
            </a:pP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*In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spoken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particle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“-에”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대신.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75780" cy="89916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popular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잖아(요)</a:t>
            </a:r>
            <a:r>
              <a:rPr dirty="0" sz="1600" spc="2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[-ja-na(-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yo)].</a:t>
            </a:r>
            <a:endParaRPr sz="1200">
              <a:latin typeface="UKIJ CJK"/>
              <a:cs typeface="UKIJ CJK"/>
            </a:endParaRPr>
          </a:p>
          <a:p>
            <a:pPr marL="153035" marR="43180">
              <a:lnSpc>
                <a:spcPts val="2500"/>
              </a:lnSpc>
              <a:spcBef>
                <a:spcPts val="1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-잖아(요)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contexts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therefore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meanings,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잖아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요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agree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correcting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person’s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remark.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Meaning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of</a:t>
            </a:r>
            <a:r>
              <a:rPr dirty="0" sz="1400" spc="13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55" b="1">
                <a:solidFill>
                  <a:srgbClr val="EC008C"/>
                </a:solidFill>
                <a:latin typeface="Noto Sans CJK HK"/>
                <a:cs typeface="Noto Sans CJK HK"/>
              </a:rPr>
              <a:t>잖아(요)</a:t>
            </a:r>
            <a:endParaRPr sz="1600">
              <a:latin typeface="Noto Sans CJK HK"/>
              <a:cs typeface="Noto Sans CJK HK"/>
            </a:endParaRPr>
          </a:p>
          <a:p>
            <a:pPr algn="just" marL="153035" marR="36830">
              <a:lnSpc>
                <a:spcPct val="173600"/>
              </a:lnSpc>
              <a:spcBef>
                <a:spcPts val="24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-잖아(요)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originally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지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않아(요)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(Go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21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point.),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Verb”,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indepenent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quite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53035" marR="5715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attach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-잖아(요)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takes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“You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see?”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“No,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true.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fact,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...”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“Come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...”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etc.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correcting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else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insisting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cor-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rect.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-잖아(요)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providing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excuse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reason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for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Construction</a:t>
            </a:r>
            <a:endParaRPr sz="1600">
              <a:latin typeface="Noto Sans CJK HK"/>
              <a:cs typeface="Noto Sans CJK HK"/>
            </a:endParaRPr>
          </a:p>
          <a:p>
            <a:pPr marL="153035" marR="4281170">
              <a:lnSpc>
                <a:spcPts val="2500"/>
              </a:lnSpc>
              <a:spcBef>
                <a:spcPts val="1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-잖아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(Casual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form)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-잖아요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(Formal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form)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-잖습니까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(Most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formal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form)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Past</a:t>
            </a:r>
            <a:r>
              <a:rPr dirty="0" sz="1400" spc="2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Tense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-았/었/였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잖아(요)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Future</a:t>
            </a:r>
            <a:r>
              <a:rPr dirty="0" sz="1400" spc="4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Tense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1270482"/>
            <a:ext cx="6695440" cy="773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older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respect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toward,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inap-</a:t>
            </a:r>
            <a:endParaRPr sz="1000">
              <a:latin typeface="UKIJ CJK"/>
              <a:cs typeface="UKIJ CJK"/>
            </a:endParaRPr>
          </a:p>
          <a:p>
            <a:pPr marL="12700" marR="167005">
              <a:lnSpc>
                <a:spcPct val="166700"/>
              </a:lnSpc>
            </a:pP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propriate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수고하세요.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younger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rude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arrogant.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4305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2"/>
              <a:tabLst>
                <a:tab pos="154305" algn="l"/>
              </a:tabLst>
            </a:pPr>
            <a:r>
              <a:rPr dirty="0" sz="1600" spc="65" b="1">
                <a:solidFill>
                  <a:srgbClr val="EC008C"/>
                </a:solidFill>
                <a:latin typeface="Noto Sans CJK HK"/>
                <a:cs typeface="Noto Sans CJK HK"/>
              </a:rPr>
              <a:t>수고하셨습니다.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[su-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go-ha-syeot-sseum-ni-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  <a:buClr>
                <a:srgbClr val="231F20"/>
              </a:buClr>
              <a:buFont typeface="UKIJ CJK"/>
              <a:buAutoNum type="arabicPeriod" startAt="2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made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effort”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went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trouble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this”.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9334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made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work,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수고하셨습니다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could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“Thank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great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job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did”.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commenting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fact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“Good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work”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“Congratulations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finishing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it”.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dirty="0" sz="1000" spc="-105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younger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you,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수고했어요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[su-go-hae-sseo-yo]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수고했어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close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friends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oldest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member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group,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수고하셨습니다.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40" b="1">
                <a:solidFill>
                  <a:srgbClr val="00AEEF"/>
                </a:solidFill>
                <a:latin typeface="Noto Sans CJK HK"/>
                <a:cs typeface="Noto Sans CJK HK"/>
              </a:rPr>
              <a:t>Possible</a:t>
            </a:r>
            <a:r>
              <a:rPr dirty="0" sz="1600" spc="4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situations</a:t>
            </a:r>
            <a:endParaRPr sz="1600">
              <a:latin typeface="Noto Sans CJK HK"/>
              <a:cs typeface="Noto Sans CJK HK"/>
            </a:endParaRPr>
          </a:p>
          <a:p>
            <a:pPr lvl="1" marL="12700" marR="86360" indent="96520">
              <a:lnSpc>
                <a:spcPts val="2000"/>
              </a:lnSpc>
              <a:spcBef>
                <a:spcPts val="80"/>
              </a:spcBef>
              <a:buChar char="-"/>
              <a:tabLst>
                <a:tab pos="10922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group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task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project.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finished.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casually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celebrate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fact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lightly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hard.</a:t>
            </a:r>
            <a:endParaRPr sz="1000">
              <a:latin typeface="UKIJ CJK"/>
              <a:cs typeface="UKIJ CJK"/>
            </a:endParaRPr>
          </a:p>
          <a:p>
            <a:pPr lvl="1" marL="12700" marR="19685" indent="96520">
              <a:lnSpc>
                <a:spcPts val="2000"/>
              </a:lnSpc>
              <a:buChar char="-"/>
              <a:tabLst>
                <a:tab pos="109220" algn="l"/>
              </a:tabLst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became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aware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effort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now.”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gesture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acknowledgement.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UKIJ CJK"/>
              <a:cs typeface="UKIJ CJK"/>
            </a:endParaRPr>
          </a:p>
          <a:p>
            <a:pPr marL="12700" marR="275590">
              <a:lnSpc>
                <a:spcPct val="1354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수고</a:t>
            </a:r>
            <a:r>
              <a:rPr dirty="0" sz="1600" spc="26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80" b="1">
                <a:solidFill>
                  <a:srgbClr val="EC008C"/>
                </a:solidFill>
                <a:latin typeface="Noto Sans CJK HK"/>
                <a:cs typeface="Noto Sans CJK HK"/>
              </a:rPr>
              <a:t>많으셨습니다.</a:t>
            </a:r>
            <a:r>
              <a:rPr dirty="0" sz="1600" spc="254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[su-go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ma-neu-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syeot-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sseum-ni-da]</a:t>
            </a:r>
            <a:r>
              <a:rPr dirty="0" sz="1000" spc="3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수고</a:t>
            </a:r>
            <a:r>
              <a:rPr dirty="0" sz="1600" spc="26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75" b="1">
                <a:solidFill>
                  <a:srgbClr val="EC008C"/>
                </a:solidFill>
                <a:latin typeface="Noto Sans CJK HK"/>
                <a:cs typeface="Noto Sans CJK HK"/>
              </a:rPr>
              <a:t>많았어요.</a:t>
            </a:r>
            <a:r>
              <a:rPr dirty="0" sz="1600" spc="254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[su-go</a:t>
            </a:r>
            <a:r>
              <a:rPr dirty="0" sz="10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na-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sseo-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“your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effort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been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lot”.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algn="just" marL="12700" marR="76835">
              <a:lnSpc>
                <a:spcPct val="1667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situations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similar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수고하셨습니다,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많으셨습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니다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specifically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appreciate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effort.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finishing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task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group,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50">
                <a:solidFill>
                  <a:srgbClr val="231F20"/>
                </a:solidFill>
                <a:latin typeface="UKIJ CJK"/>
                <a:cs typeface="UKIJ CJK"/>
              </a:rPr>
              <a:t>수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고하셨습니다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together,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individually,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수고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많으셨습니다.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961765" cy="90379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잖아(요)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400" spc="-45" b="1">
                <a:solidFill>
                  <a:srgbClr val="231F20"/>
                </a:solidFill>
                <a:latin typeface="Noto Sans CJK HK"/>
                <a:cs typeface="Noto Sans CJK HK"/>
              </a:rPr>
              <a:t>Examples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comparisons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with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dirty="0" sz="1400" spc="114" b="1">
                <a:solidFill>
                  <a:srgbClr val="231F20"/>
                </a:solidFill>
                <a:latin typeface="Noto Sans CJK HK"/>
                <a:cs typeface="Noto Sans CJK HK"/>
              </a:rPr>
              <a:t>지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않아(요)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Noto Sans CJK HK"/>
              <a:cs typeface="Noto Sans CJK HK"/>
            </a:endParaRPr>
          </a:p>
          <a:p>
            <a:pPr marL="350520" indent="-170180">
              <a:lnSpc>
                <a:spcPct val="100000"/>
              </a:lnSpc>
              <a:buAutoNum type="arabicPeriod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춥다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[chup-da]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231F20"/>
              </a:buClr>
              <a:buFont typeface="UKIJ CJK"/>
              <a:buAutoNum type="arabicPeriod"/>
            </a:pPr>
            <a:endParaRPr sz="1200">
              <a:latin typeface="UKIJ CJK"/>
              <a:cs typeface="UKIJ CJK"/>
            </a:endParaRPr>
          </a:p>
          <a:p>
            <a:pPr marL="180340" marR="95567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추워요.</a:t>
            </a:r>
            <a:r>
              <a:rPr dirty="0" sz="12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[chu-wo-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stem: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춥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[chup]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-잖아(요)</a:t>
            </a:r>
            <a:r>
              <a:rPr dirty="0" sz="1200" spc="1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form: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춥잖아요.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[chup-ja-na-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cold.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see?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cold.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true.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cold!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지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않아(요)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form: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춥지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[chup-ji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cold.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2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[ha-da]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80340" marR="13722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r>
              <a:rPr dirty="0" sz="1200" spc="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stem: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[ha]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-잖아(요)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form: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하잖아요.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[ha-ja-na-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that’s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correct.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do.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break.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107179" cy="86258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않아(요)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form: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[ha-ja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252095" indent="-17018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말했잖아요.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dirty="0" sz="1200" spc="4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raet-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yesterday!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(Don’t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remember?)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on.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(already).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2"/>
              <a:tabLst>
                <a:tab pos="252095" algn="l"/>
              </a:tabLst>
            </a:pP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귀엽잖아요.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[gwi-yeop-ja-na-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cute!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see?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cute!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Isn’t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obvious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why?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cute!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3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어차피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시간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있잖아요.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[eo-cha-pi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nae-il-do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si-gan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tomorrow,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too,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anyway.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break.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tomorrow?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not?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tomorrow,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right?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일요일이잖아요.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[o-neul</a:t>
            </a:r>
            <a:r>
              <a:rPr dirty="0" sz="1200" spc="135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i-ryo-i-ri-ja-na-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on.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Sunday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today.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Sunday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today!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640" cy="188213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60325">
              <a:lnSpc>
                <a:spcPct val="100000"/>
              </a:lnSpc>
              <a:spcBef>
                <a:spcPts val="165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5.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알잖아.</a:t>
            </a:r>
            <a:endParaRPr sz="1200">
              <a:latin typeface="UKIJ CJK"/>
              <a:cs typeface="UKIJ CJK"/>
            </a:endParaRPr>
          </a:p>
          <a:p>
            <a:pPr marL="6032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[al-ja-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na.]</a:t>
            </a:r>
            <a:endParaRPr sz="1200">
              <a:latin typeface="UKIJ CJK"/>
              <a:cs typeface="UKIJ CJK"/>
            </a:endParaRPr>
          </a:p>
          <a:p>
            <a:pPr marL="6032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know.</a:t>
            </a:r>
            <a:endParaRPr sz="1200">
              <a:latin typeface="UKIJ CJK"/>
              <a:cs typeface="UKIJ CJK"/>
            </a:endParaRPr>
          </a:p>
          <a:p>
            <a:pPr marL="6032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exactly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about).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15455" cy="89865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 algn="just" marL="153035" marR="73025">
              <a:lnSpc>
                <a:spcPct val="164500"/>
              </a:lnSpc>
              <a:spcBef>
                <a:spcPts val="95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(으)ㄹ</a:t>
            </a:r>
            <a:r>
              <a:rPr dirty="0" sz="1600" spc="16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수밖에</a:t>
            </a:r>
            <a:r>
              <a:rPr dirty="0" sz="1600" spc="15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없다</a:t>
            </a:r>
            <a:r>
              <a:rPr dirty="0" sz="1600" spc="2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[-(eu)l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eop-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da].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combination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points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pre-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vious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lessons.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17,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endParaRPr sz="1200">
              <a:latin typeface="UKIJ CJK"/>
              <a:cs typeface="UKIJ CJK"/>
            </a:endParaRPr>
          </a:p>
          <a:p>
            <a:pPr algn="just" marL="153035" marR="104139">
              <a:lnSpc>
                <a:spcPts val="2460"/>
              </a:lnSpc>
              <a:spcBef>
                <a:spcPts val="24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18,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sen-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tences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“only”.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-(으)ㄹ</a:t>
            </a:r>
            <a:r>
              <a:rPr dirty="0" sz="1400" spc="21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수</a:t>
            </a:r>
            <a:r>
              <a:rPr dirty="0" sz="1400" spc="21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없다</a:t>
            </a:r>
            <a:r>
              <a:rPr dirty="0" sz="1400" spc="1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[-(eu)l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eop-da]</a:t>
            </a:r>
            <a:r>
              <a:rPr dirty="0" sz="1200" spc="1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endParaRPr sz="1200">
              <a:latin typeface="UKIJ CJK"/>
              <a:cs typeface="UKIJ CJK"/>
            </a:endParaRPr>
          </a:p>
          <a:p>
            <a:pPr marL="153035" marR="2740660">
              <a:lnSpc>
                <a:spcPct val="170600"/>
              </a:lnSpc>
              <a:spcBef>
                <a:spcPts val="5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[hal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[bol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밖에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(lit.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1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this.)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4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3명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[se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myeong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wa-sseo-yo.]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came.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53035" marR="4191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points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together,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[ba-kke]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goes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[su]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밖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에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[su]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“way”,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“idea”,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“method”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“solution”.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endParaRPr sz="1200">
              <a:latin typeface="UKIJ CJK"/>
              <a:cs typeface="UKIJ CJK"/>
            </a:endParaRPr>
          </a:p>
          <a:p>
            <a:pPr marL="153035" marR="5080">
              <a:lnSpc>
                <a:spcPct val="161600"/>
              </a:lnSpc>
              <a:spcBef>
                <a:spcPts val="1975"/>
              </a:spcBef>
            </a:pP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(으)ㄹ</a:t>
            </a:r>
            <a:r>
              <a:rPr dirty="0" sz="1600" spc="1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수밖에</a:t>
            </a:r>
            <a:r>
              <a:rPr dirty="0" sz="1600" spc="1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없다</a:t>
            </a:r>
            <a:r>
              <a:rPr dirty="0" sz="1600" spc="1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“other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nothing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else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do”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or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“outside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options,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none”.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naturally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translated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“can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only”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choice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to”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살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3469004" cy="30054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choice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2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포기하다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포기할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choice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50520" indent="-170180">
              <a:lnSpc>
                <a:spcPct val="100000"/>
              </a:lnSpc>
              <a:buAutoNum type="arabicPeriod" startAt="3"/>
              <a:tabLst>
                <a:tab pos="3505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좋아하다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좋아할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like,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500" y="4071066"/>
            <a:ext cx="6601459" cy="536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(으)ㄹ</a:t>
            </a:r>
            <a:r>
              <a:rPr dirty="0" sz="1600" spc="1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수밖에</a:t>
            </a:r>
            <a:r>
              <a:rPr dirty="0" sz="1600" spc="1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없다</a:t>
            </a:r>
            <a:r>
              <a:rPr dirty="0" sz="1600" spc="1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natural”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obviously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expected”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state.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20" b="1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8288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어렵다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어려울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obviously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expected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difficult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82880" indent="-170180">
              <a:lnSpc>
                <a:spcPct val="100000"/>
              </a:lnSpc>
              <a:buAutoNum type="arabicPeriod" startAt="2"/>
              <a:tabLst>
                <a:tab pos="18288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obviously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2880" indent="-170180">
              <a:lnSpc>
                <a:spcPct val="100000"/>
              </a:lnSpc>
              <a:buAutoNum type="arabicPeriod" startAt="3"/>
              <a:tabLst>
                <a:tab pos="18288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시끄럽다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시끄러울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없다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bound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noisy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18288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술을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마셔서,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피곤할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dirty="0" sz="1200" spc="1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su-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reul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ma-ni</a:t>
            </a:r>
            <a:r>
              <a:rPr dirty="0" sz="1200" spc="1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ma-syeo-seo,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o-neul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pi-gon-hal</a:t>
            </a:r>
            <a:r>
              <a:rPr dirty="0" sz="1200" spc="1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-25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drank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yesterday,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he’s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bound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tired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today.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474460" cy="79965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1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drank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yesterday,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tired.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2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미안하지만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이렇게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994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[mi-an-ha-ji-man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i-reo-ke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-3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12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sorry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choice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way.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3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99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[geu-reol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-3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12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bound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way.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expected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way.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helped.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이야기할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99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[tto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i-ya-gi-hal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-3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2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12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choice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(about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again.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5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걱정이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수밖에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99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[geok-jeong-i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doel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-30">
                <a:solidFill>
                  <a:srgbClr val="231F20"/>
                </a:solidFill>
                <a:latin typeface="BM HANNA Air"/>
                <a:cs typeface="BM HANNA Air"/>
              </a:rPr>
              <a:t>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135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course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worried.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5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obviously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11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worried.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UKIJ CJK"/>
              <a:cs typeface="UKIJ CJK"/>
            </a:endParaRPr>
          </a:p>
          <a:p>
            <a:pPr marL="81915" marR="5080">
              <a:lnSpc>
                <a:spcPct val="148800"/>
              </a:lnSpc>
            </a:pP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5" b="1">
                <a:solidFill>
                  <a:srgbClr val="231F20"/>
                </a:solidFill>
                <a:latin typeface="Noto Sans CJK HK"/>
                <a:cs typeface="Noto Sans CJK HK"/>
              </a:rPr>
              <a:t>replace</a:t>
            </a:r>
            <a:r>
              <a:rPr dirty="0" sz="1400" spc="1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-(으)ㄹ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수밖에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없어요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30" b="1">
                <a:solidFill>
                  <a:srgbClr val="231F20"/>
                </a:solidFill>
                <a:latin typeface="Noto Sans CJK HK"/>
                <a:cs typeface="Noto Sans CJK HK"/>
              </a:rPr>
              <a:t>with</a:t>
            </a:r>
            <a:r>
              <a:rPr dirty="0" sz="1400" spc="1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안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-(으)ㄹ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수가</a:t>
            </a:r>
            <a:r>
              <a:rPr dirty="0" sz="1400" spc="14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없어요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dirty="0" sz="1400" spc="13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Noto Sans CJK HK"/>
                <a:cs typeface="Noto Sans CJK HK"/>
              </a:rPr>
              <a:t>most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cases.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70700" cy="89484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53035" marR="1386840">
              <a:lnSpc>
                <a:spcPct val="173600"/>
              </a:lnSpc>
              <a:spcBef>
                <a:spcPts val="122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UKIJ CJK"/>
                <a:cs typeface="UKIJ CJK"/>
              </a:rPr>
              <a:t>TalkToMeInKorean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following: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1)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2)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fun.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3)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studied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years.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forms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“quoting”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someone.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153035" marR="383286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5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10: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-라고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Verb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5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12: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-라는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5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16: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-(ㄴ/는)다고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-(ㄴ/는)다는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53035" marR="19177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-라고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and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sentence,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it’s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simple.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Past</a:t>
            </a:r>
            <a:r>
              <a:rPr dirty="0" sz="1400" spc="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5" b="1">
                <a:solidFill>
                  <a:srgbClr val="231F20"/>
                </a:solidFill>
                <a:latin typeface="Noto Sans CJK HK"/>
                <a:cs typeface="Noto Sans CJK HK"/>
              </a:rPr>
              <a:t>Tense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8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Quoting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00" b="1">
                <a:solidFill>
                  <a:srgbClr val="EC008C"/>
                </a:solidFill>
                <a:latin typeface="Noto Sans CJK HK"/>
                <a:cs typeface="Noto Sans CJK HK"/>
              </a:rPr>
              <a:t>았/었/였</a:t>
            </a:r>
            <a:r>
              <a:rPr dirty="0" sz="1600" spc="18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204" b="1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dirty="0" sz="1600" spc="18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30" b="1">
                <a:solidFill>
                  <a:srgbClr val="EC008C"/>
                </a:solidFill>
                <a:latin typeface="Noto Sans CJK HK"/>
                <a:cs typeface="Noto Sans CJK HK"/>
              </a:rPr>
              <a:t>다고</a:t>
            </a:r>
            <a:r>
              <a:rPr dirty="0" sz="1600" spc="18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(+</a:t>
            </a:r>
            <a:r>
              <a:rPr dirty="0" sz="1400" spc="15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하다/말하다/이야기하다/듣다/etc)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200">
              <a:latin typeface="UKIJ CJK"/>
              <a:cs typeface="UKIJ CJK"/>
            </a:endParaRPr>
          </a:p>
          <a:p>
            <a:pPr marL="153035" marR="554291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했다고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먹었다고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샀다고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살다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살았다고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봤다고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했다고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5902960" cy="87204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봤다고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듣다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marL="180340" marR="211836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했다고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말했어요.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봤다고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Future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55" b="1">
                <a:solidFill>
                  <a:srgbClr val="231F20"/>
                </a:solidFill>
                <a:latin typeface="Noto Sans CJK HK"/>
                <a:cs typeface="Noto Sans CJK HK"/>
              </a:rPr>
              <a:t>Tense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dirty="0" sz="1400" spc="8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Quoting</a:t>
            </a:r>
            <a:endParaRPr sz="14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60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(으)ㄹ</a:t>
            </a:r>
            <a:r>
              <a:rPr dirty="0" sz="1600" spc="19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거</a:t>
            </a:r>
            <a:r>
              <a:rPr dirty="0" sz="1600" spc="19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204" b="1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dirty="0" sz="1600" spc="19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30" b="1">
                <a:solidFill>
                  <a:srgbClr val="EC008C"/>
                </a:solidFill>
                <a:latin typeface="Noto Sans CJK HK"/>
                <a:cs typeface="Noto Sans CJK HK"/>
              </a:rPr>
              <a:t>라고</a:t>
            </a:r>
            <a:r>
              <a:rPr dirty="0" sz="1600" spc="12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400" spc="70" b="1">
                <a:solidFill>
                  <a:srgbClr val="231F20"/>
                </a:solidFill>
                <a:latin typeface="Noto Sans CJK HK"/>
                <a:cs typeface="Noto Sans CJK HK"/>
              </a:rPr>
              <a:t>(+</a:t>
            </a:r>
            <a:r>
              <a:rPr dirty="0" sz="1400" spc="16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55" b="1">
                <a:solidFill>
                  <a:srgbClr val="231F20"/>
                </a:solidFill>
                <a:latin typeface="Noto Sans CJK HK"/>
                <a:cs typeface="Noto Sans CJK HK"/>
              </a:rPr>
              <a:t>하다/말하다/이야기하다/듣다/etc)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4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200">
              <a:latin typeface="UKIJ CJK"/>
              <a:cs typeface="UKIJ CJK"/>
            </a:endParaRPr>
          </a:p>
          <a:p>
            <a:pPr marL="180340" marR="434213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거라고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먹을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거라고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살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거라고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살다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살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거라고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UKIJ CJK"/>
              <a:cs typeface="UKIJ CJK"/>
            </a:endParaRPr>
          </a:p>
          <a:p>
            <a:pPr marL="180340" marR="257365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듣다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말했어요.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[o-neul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bi-ga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dirty="0" sz="1200" spc="2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geo-ra-go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today.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889500" cy="8943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rebuchet MS"/>
              <a:cs typeface="Trebuchet MS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sa-ra-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meun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nae-il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da-si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geo-ra-go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again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3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친구들이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도와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[chin-gu-deu-ri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do-wa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jul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geo-ra-go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friends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4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생일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파티를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[saeng-il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pa-ti-reul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geo-ra-go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birthday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party.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5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이사했다고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들었어요.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[i-sa-haet-da-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4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deu-reo-sseo-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moved.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봤다고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geu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yeong-hwa</a:t>
            </a:r>
            <a:r>
              <a:rPr dirty="0" sz="1200" spc="2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bwat-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229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yesterday?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7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친구들한테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했어요?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dirty="0" sz="1200" spc="2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chin-gu-deu-ran-te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yeong-hwa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bol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geo-ra-go</a:t>
            </a:r>
            <a:r>
              <a:rPr dirty="0" sz="1200" spc="2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hae-sseo-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friends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movie?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252095" indent="-170180">
              <a:lnSpc>
                <a:spcPct val="100000"/>
              </a:lnSpc>
              <a:buAutoNum type="arabicPeriod" startAt="8"/>
              <a:tabLst>
                <a:tab pos="252095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[nae-il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da-si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geo-ra-go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rae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4950460" cy="3507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195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Please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again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274320" indent="-170180">
              <a:lnSpc>
                <a:spcPct val="100000"/>
              </a:lnSpc>
              <a:buAutoNum type="arabicPeriod" startAt="9"/>
              <a:tabLst>
                <a:tab pos="27432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끝날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거라고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했잖아요.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[da-eum</a:t>
            </a:r>
            <a:r>
              <a:rPr dirty="0" sz="12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ju-e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kkeun-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nal</a:t>
            </a:r>
            <a:r>
              <a:rPr dirty="0" sz="12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geo-ra-go</a:t>
            </a:r>
            <a:r>
              <a:rPr dirty="0" sz="1200" spc="2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ja-na-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week,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you?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358140" indent="-254000">
              <a:lnSpc>
                <a:spcPct val="100000"/>
              </a:lnSpc>
              <a:buAutoNum type="arabicPeriod" startAt="10"/>
              <a:tabLst>
                <a:tab pos="358140" algn="l"/>
              </a:tabLst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지갑을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잃어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버렸다고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들었는데,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찾았어요?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ji-ga-beul</a:t>
            </a:r>
            <a:r>
              <a:rPr dirty="0" sz="1200" spc="2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i-reo</a:t>
            </a:r>
            <a:r>
              <a:rPr dirty="0" sz="1200" spc="2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beo-ryeot-da-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2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neun-de,</a:t>
            </a:r>
            <a:r>
              <a:rPr dirty="0" sz="1200" spc="2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cha-ja-sseo-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lost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wallet.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find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it?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88480" cy="89236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53035" marR="73660">
              <a:lnSpc>
                <a:spcPct val="166700"/>
              </a:lnSpc>
              <a:spcBef>
                <a:spcPts val="153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55">
                <a:solidFill>
                  <a:srgbClr val="231F20"/>
                </a:solidFill>
                <a:latin typeface="UKIJ CJK"/>
                <a:cs typeface="UKIJ CJK"/>
              </a:rPr>
              <a:t>...”,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assume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45">
                <a:solidFill>
                  <a:srgbClr val="231F20"/>
                </a:solidFill>
                <a:latin typeface="UKIJ CJK"/>
                <a:cs typeface="UKIJ CJK"/>
              </a:rPr>
              <a:t>...”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suppose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learned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것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[-geot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gat-da]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Today’s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key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somewhat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similar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meaning,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stronger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nuance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assume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based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this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fact”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suppose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…”.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50" b="1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dirty="0" sz="1600" spc="130" b="1">
                <a:solidFill>
                  <a:srgbClr val="EC008C"/>
                </a:solidFill>
                <a:latin typeface="Noto Sans CJK HK"/>
                <a:cs typeface="Noto Sans CJK HK"/>
              </a:rPr>
              <a:t>나</a:t>
            </a:r>
            <a:r>
              <a:rPr dirty="0" sz="1600" spc="17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114" b="1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[-na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dirty="0" sz="10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400" spc="180" b="1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40" b="1">
                <a:solidFill>
                  <a:srgbClr val="231F20"/>
                </a:solidFill>
                <a:latin typeface="Noto Sans CJK HK"/>
                <a:cs typeface="Noto Sans CJK HK"/>
              </a:rPr>
              <a:t>assume,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suppose,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dirty="0" sz="1400" spc="15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Noto Sans CJK HK"/>
                <a:cs typeface="Noto Sans CJK HK"/>
              </a:rPr>
              <a:t>guess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UKIJ CJK"/>
                <a:cs typeface="UKIJ CJK"/>
              </a:rPr>
              <a:t>yourself.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yourself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referring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third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person,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making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assumptions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why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how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done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4773295">
              <a:lnSpc>
                <a:spcPct val="1667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0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dirty="0" sz="10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coffee.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never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heard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dirty="0" sz="10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dirty="0" sz="10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verbs.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descriptive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introduce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55" b="1">
                <a:solidFill>
                  <a:srgbClr val="25408F"/>
                </a:solidFill>
                <a:latin typeface="Arial"/>
                <a:cs typeface="Arial"/>
              </a:rPr>
              <a:t>Conjugation: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dirty="0" sz="1000" spc="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[-na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-았/었/였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[-at/eot/yeot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-na</a:t>
            </a:r>
            <a:r>
              <a:rPr dirty="0" sz="1000" spc="12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</a:t>
            </a:r>
            <a:r>
              <a:rPr dirty="0" sz="10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dirty="0" sz="1000" spc="6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하나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[ha-na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guess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145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dirty="0" sz="10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하나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→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했나</a:t>
            </a:r>
            <a:r>
              <a:rPr dirty="0" sz="10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UKIJ CJK"/>
                <a:cs typeface="UKIJ CJK"/>
              </a:rPr>
              <a:t>봐요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(For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tense,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0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cover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dirty="0" sz="10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UKIJ CJK"/>
                <a:cs typeface="UKIJ CJK"/>
              </a:rPr>
              <a:t>lesson.)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706234" cy="8630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Sentence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Building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Drill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algn="just" marL="153035" marR="147955">
              <a:lnSpc>
                <a:spcPct val="173600"/>
              </a:lnSpc>
              <a:spcBef>
                <a:spcPts val="122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focus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grammatical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far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comfortably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and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dirty="0" sz="1200" spc="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flexibly.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UKIJ CJK"/>
              <a:cs typeface="UKIJ CJK"/>
            </a:endParaRPr>
          </a:p>
          <a:p>
            <a:pPr algn="just" marL="153035" marR="5080">
              <a:lnSpc>
                <a:spcPct val="173600"/>
              </a:lnSpc>
              <a:spcBef>
                <a:spcPts val="5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so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possible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dirty="0" sz="1200" spc="4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벌써</a:t>
            </a:r>
            <a:r>
              <a:rPr dirty="0" sz="1400" spc="19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10시니까,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오늘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가지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말고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내일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가요.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[beol-sseo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yeol-si-ni-kka,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o-neul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ga-ji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mal-go</a:t>
            </a:r>
            <a:r>
              <a:rPr dirty="0" sz="1200" spc="2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nae-il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6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10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o’clock,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(instead).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제가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이거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도와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주는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50" b="1">
                <a:solidFill>
                  <a:srgbClr val="231F20"/>
                </a:solidFill>
                <a:latin typeface="Noto Sans CJK HK"/>
                <a:cs typeface="Noto Sans CJK HK"/>
              </a:rPr>
              <a:t>대신에,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다음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번에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제가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부탁이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있으면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들어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줘야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돼요.</a:t>
            </a:r>
            <a:endParaRPr sz="1400">
              <a:latin typeface="Noto Sans CJK HK"/>
              <a:cs typeface="Noto Sans CJK HK"/>
            </a:endParaRPr>
          </a:p>
          <a:p>
            <a:pPr marL="153035" marR="135255">
              <a:lnSpc>
                <a:spcPts val="2500"/>
              </a:lnSpc>
              <a:spcBef>
                <a:spcPts val="22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3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i-geo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do-wa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ju-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dae-si-ne,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da-eum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beo-ne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bu-ta-gi</a:t>
            </a:r>
            <a:r>
              <a:rPr dirty="0" sz="1200" spc="21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i-sseu-myeon</a:t>
            </a:r>
            <a:r>
              <a:rPr dirty="0" sz="1200" spc="21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deu-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reo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jwo-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ya</a:t>
            </a:r>
            <a:r>
              <a:rPr dirty="0" sz="1200" spc="254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marL="153035" marR="64769">
              <a:lnSpc>
                <a:spcPts val="2500"/>
              </a:lnSpc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return,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favor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next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time.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dirty="0" sz="1600" spc="-10" b="1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dirty="0" sz="1600" spc="40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45" b="1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dirty="0" sz="1600" spc="45" b="1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dirty="0" sz="1600" spc="-25" b="1">
                <a:solidFill>
                  <a:srgbClr val="EC008C"/>
                </a:solidFill>
                <a:latin typeface="Noto Sans CJK HK"/>
                <a:cs typeface="Noto Sans CJK HK"/>
              </a:rPr>
              <a:t>#3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지금은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다른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사람이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없으니까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저라도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갈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수</a:t>
            </a:r>
            <a:r>
              <a:rPr dirty="0" sz="1400" spc="17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밖에</a:t>
            </a:r>
            <a:r>
              <a:rPr dirty="0" sz="1400" spc="17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30" b="1">
                <a:solidFill>
                  <a:srgbClr val="231F20"/>
                </a:solidFill>
                <a:latin typeface="Noto Sans CJK HK"/>
                <a:cs typeface="Noto Sans CJK HK"/>
              </a:rPr>
              <a:t>없어요.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dirty="0" sz="1200" spc="-1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ji-geu-meun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da-reun</a:t>
            </a:r>
            <a:r>
              <a:rPr dirty="0" sz="1200" spc="1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sa-ra-mi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eop-seu-ni-kka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jeo-ra-do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gal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ba-kke</a:t>
            </a:r>
            <a:r>
              <a:rPr dirty="0" sz="1200" spc="1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200">
              <a:latin typeface="UKIJ CJK"/>
              <a:cs typeface="UKIJ CJK"/>
            </a:endParaRPr>
          </a:p>
          <a:p>
            <a:pPr algn="just" marL="153035" marR="56515">
              <a:lnSpc>
                <a:spcPct val="173600"/>
              </a:lnSpc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else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there’s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(even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I’m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it).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809740" cy="88773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Sentence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Building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Drill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5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dirty="0" sz="1600" spc="7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30" b="1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780"/>
              </a:spcBef>
            </a:pP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벌써</a:t>
            </a:r>
            <a:r>
              <a:rPr dirty="0" sz="1400" spc="195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b="1">
                <a:solidFill>
                  <a:srgbClr val="231F20"/>
                </a:solidFill>
                <a:latin typeface="Noto Sans CJK HK"/>
                <a:cs typeface="Noto Sans CJK HK"/>
              </a:rPr>
              <a:t>10시니까,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오늘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가지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말고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100" b="1">
                <a:solidFill>
                  <a:srgbClr val="231F20"/>
                </a:solidFill>
                <a:latin typeface="Noto Sans CJK HK"/>
                <a:cs typeface="Noto Sans CJK HK"/>
              </a:rPr>
              <a:t>내일</a:t>
            </a:r>
            <a:r>
              <a:rPr dirty="0" sz="1400" spc="200" b="1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dirty="0" sz="1400" spc="-25" b="1">
                <a:solidFill>
                  <a:srgbClr val="231F20"/>
                </a:solidFill>
                <a:latin typeface="Noto Sans CJK HK"/>
                <a:cs typeface="Noto Sans CJK HK"/>
              </a:rPr>
              <a:t>가요.</a:t>
            </a:r>
            <a:endParaRPr sz="14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1019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10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o’clock,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(instead).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200">
              <a:latin typeface="UKIJ CJK"/>
              <a:cs typeface="UKIJ CJK"/>
            </a:endParaRPr>
          </a:p>
          <a:p>
            <a:pPr marL="180340" marR="356362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벌써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1시예요.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o’clock.</a:t>
            </a:r>
            <a:r>
              <a:rPr dirty="0" sz="1200" spc="5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벌써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2시니까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o’clock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dirty="0" sz="1200" spc="2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3시예요.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o’clock.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4시니까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four</a:t>
            </a:r>
            <a:r>
              <a:rPr dirty="0" sz="1200" spc="4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o’clock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가요.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Don’t(Let’s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not)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200">
              <a:latin typeface="UKIJ CJK"/>
              <a:cs typeface="UKIJ CJK"/>
            </a:endParaRPr>
          </a:p>
          <a:p>
            <a:pPr marL="180340" marR="1784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혼자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가요.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Don’t(Let’s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not)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alone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(with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me/them).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사지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저거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사요.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Don’t(Let’s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not)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one.</a:t>
            </a: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가지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말고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갈까요?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(instead)?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2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5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dirty="0" sz="1600" spc="7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30" b="1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98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도와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주는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대신에,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번에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부탁이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들어</a:t>
            </a:r>
            <a:r>
              <a:rPr dirty="0" sz="1200" spc="10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줘야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681470" cy="70383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Sentence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Building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Drill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81915" marR="111760">
              <a:lnSpc>
                <a:spcPct val="173600"/>
              </a:lnSpc>
              <a:spcBef>
                <a:spcPts val="1190"/>
              </a:spcBef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helping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return,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5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favor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next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time.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dirty="0" sz="1200" spc="9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보는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watching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return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letting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가는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대신에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instead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번에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부탁이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favor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ask)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번에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저를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만나면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3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번에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오면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부탁이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favor</a:t>
            </a:r>
            <a:r>
              <a:rPr dirty="0" sz="1200" spc="6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ask).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부탁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하나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들어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Please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favor.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부탁이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있는데,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들어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줘야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favor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you),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endParaRPr sz="1200">
              <a:latin typeface="UKIJ CJK"/>
              <a:cs typeface="UKIJ CJK"/>
            </a:endParaRPr>
          </a:p>
          <a:p>
            <a:pPr marL="81915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favor.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46528" y="8040522"/>
            <a:ext cx="6642100" cy="1475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600" spc="-150" b="1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55" b="1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95" b="1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00" b="1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70" b="1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14" b="1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dirty="0" sz="1600" spc="5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dirty="0" sz="1600" spc="10" b="1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600" spc="50" b="1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dirty="0" sz="1600" b="1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dirty="0" sz="1600" spc="70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30" b="1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dirty="0" sz="1600" spc="75" b="1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dirty="0" sz="1600" spc="-10" b="1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859" y="372296"/>
            <a:ext cx="6624955" cy="60477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200" spc="-25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200" spc="-1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dirty="0" sz="1200" spc="-5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200" spc="-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r>
              <a:rPr dirty="0" sz="1800" spc="-2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Sentence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Building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31F20"/>
                </a:solidFill>
                <a:latin typeface="Trebuchet MS"/>
                <a:cs typeface="Trebuchet MS"/>
              </a:rPr>
              <a:t>Drill</a:t>
            </a:r>
            <a:r>
              <a:rPr dirty="0" sz="1800" spc="-3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195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지금은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다른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없으니까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저라도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10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200">
              <a:latin typeface="UKIJ CJK"/>
              <a:cs typeface="UKIJ CJK"/>
            </a:endParaRPr>
          </a:p>
          <a:p>
            <a:pPr marL="104139" marR="24765">
              <a:lnSpc>
                <a:spcPct val="173600"/>
              </a:lnSpc>
            </a:pP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else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there’s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5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(even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I’m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it).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다른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endParaRPr sz="1200">
              <a:latin typeface="UKIJ CJK"/>
              <a:cs typeface="UKIJ CJK"/>
            </a:endParaRPr>
          </a:p>
          <a:p>
            <a:pPr marL="104139" marR="2185035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지금은</a:t>
            </a:r>
            <a:r>
              <a:rPr dirty="0" sz="1200" spc="6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다른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7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UKIJ CJK"/>
                <a:cs typeface="UKIJ CJK"/>
              </a:rPr>
              <a:t>now.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지금은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다른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없으니까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else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now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지금은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없으니까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go.,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go.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저라도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endParaRPr sz="12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endParaRPr sz="1200">
              <a:latin typeface="UKIJ CJK"/>
              <a:cs typeface="UKIJ CJK"/>
            </a:endParaRPr>
          </a:p>
          <a:p>
            <a:pPr marL="104139" marR="5080">
              <a:lnSpc>
                <a:spcPct val="173600"/>
              </a:lnSpc>
            </a:pP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저라도,</a:t>
            </a:r>
            <a:r>
              <a:rPr dirty="0" sz="1200" spc="7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혼자라도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17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dirty="0" sz="1200" spc="8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and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alone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choice,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choice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dirty="0" sz="1200" spc="85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dirty="0" sz="1200" spc="9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UKIJ CJK"/>
                <a:cs typeface="UKIJ CJK"/>
              </a:rPr>
              <a:t>go </a:t>
            </a:r>
            <a:r>
              <a:rPr dirty="0" sz="1200" spc="-1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 h="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20"/>
              <a:t> </a:t>
            </a:r>
            <a:r>
              <a:rPr dirty="0"/>
              <a:t>along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MP3</a:t>
            </a:r>
            <a:r>
              <a:rPr dirty="0" spc="-20"/>
              <a:t> </a:t>
            </a:r>
            <a:r>
              <a:rPr dirty="0"/>
              <a:t>audio</a:t>
            </a:r>
            <a:r>
              <a:rPr dirty="0" spc="-15"/>
              <a:t> </a:t>
            </a: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 spc="-10"/>
              <a:t>TalkToMeInKorean.com.</a:t>
            </a:r>
          </a:p>
          <a:p>
            <a:pPr marL="12700" marR="5080">
              <a:lnSpc>
                <a:spcPct val="120300"/>
              </a:lnSpc>
            </a:pPr>
            <a:r>
              <a:rPr dirty="0"/>
              <a:t>Please</a:t>
            </a:r>
            <a:r>
              <a:rPr dirty="0" spc="-20"/>
              <a:t> </a:t>
            </a:r>
            <a:r>
              <a:rPr dirty="0"/>
              <a:t>feel</a:t>
            </a:r>
            <a:r>
              <a:rPr dirty="0" spc="-20"/>
              <a:t> </a:t>
            </a:r>
            <a:r>
              <a:rPr dirty="0"/>
              <a:t>free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-30"/>
              <a:t> </a:t>
            </a:r>
            <a:r>
              <a:rPr dirty="0" spc="-25"/>
              <a:t>TalkToMeInKorean’s</a:t>
            </a:r>
            <a:r>
              <a:rPr dirty="0" spc="-15"/>
              <a:t> </a:t>
            </a:r>
            <a:r>
              <a:rPr dirty="0"/>
              <a:t>free</a:t>
            </a:r>
            <a:r>
              <a:rPr dirty="0" spc="-15"/>
              <a:t> </a:t>
            </a:r>
            <a:r>
              <a:rPr dirty="0"/>
              <a:t>Korean</a:t>
            </a:r>
            <a:r>
              <a:rPr dirty="0" spc="-20"/>
              <a:t> </a:t>
            </a:r>
            <a:r>
              <a:rPr dirty="0"/>
              <a:t>lessons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PDF</a:t>
            </a:r>
            <a:r>
              <a:rPr dirty="0" spc="-15"/>
              <a:t> </a:t>
            </a:r>
            <a:r>
              <a:rPr dirty="0" spc="-10"/>
              <a:t>files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anybody</a:t>
            </a:r>
            <a:r>
              <a:rPr dirty="0" spc="-15"/>
              <a:t> </a:t>
            </a:r>
            <a:r>
              <a:rPr dirty="0" spc="-25"/>
              <a:t>who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studying</a:t>
            </a:r>
            <a:r>
              <a:rPr dirty="0" spc="-25"/>
              <a:t> </a:t>
            </a:r>
            <a:r>
              <a:rPr dirty="0"/>
              <a:t>Korean.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you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any</a:t>
            </a:r>
            <a:r>
              <a:rPr dirty="0" spc="-30"/>
              <a:t> </a:t>
            </a:r>
            <a:r>
              <a:rPr dirty="0"/>
              <a:t>questions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25"/>
              <a:t> </a:t>
            </a:r>
            <a:r>
              <a:rPr dirty="0"/>
              <a:t>visit</a:t>
            </a:r>
            <a:r>
              <a:rPr dirty="0" spc="-35"/>
              <a:t> </a:t>
            </a:r>
            <a:r>
              <a:rPr dirty="0" spc="-10"/>
              <a:t>TalkToMeInKorean.com.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2024-03-12T17:55:46Z</dcterms:created>
  <dcterms:modified xsi:type="dcterms:W3CDTF">2024-03-12T17:55:46Z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2011-03-24T00:00:00Z</vt:filetime>
  </property>
  <property fmtid="{D5CDD505-2E9C-101B-9397-08002B2CF9AE}" pid="3" name="Creator">
    <vt:lpwstr>Adobe InDesign CS4 (6.0)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3-Heights(TM) PDF Security Shell 4.8.25.2 (http://www.pdf-tools.com)</vt:lpwstr>
  </property>
</Properties>
</file>