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8" r:id="rId5"/>
    <p:sldId id="265" r:id="rId6"/>
    <p:sldId id="267" r:id="rId7"/>
    <p:sldId id="266" r:id="rId8"/>
    <p:sldId id="269" r:id="rId9"/>
    <p:sldId id="270" r:id="rId10"/>
    <p:sldId id="276" r:id="rId11"/>
    <p:sldId id="271" r:id="rId12"/>
    <p:sldId id="261" r:id="rId13"/>
    <p:sldId id="272" r:id="rId14"/>
    <p:sldId id="273" r:id="rId15"/>
    <p:sldId id="277" r:id="rId16"/>
    <p:sldId id="279" r:id="rId17"/>
    <p:sldId id="28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2. End To End Machine Learning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Experimenting with Attribute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insights after exploring data</a:t>
            </a:r>
          </a:p>
          <a:p>
            <a:r>
              <a:rPr lang="en-US" dirty="0" smtClean="0"/>
              <a:t>Try out various attribute combinations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84" t="47670" r="7167" b="26699"/>
          <a:stretch/>
        </p:blipFill>
        <p:spPr>
          <a:xfrm>
            <a:off x="838200" y="2354432"/>
            <a:ext cx="11328400" cy="1941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040" y="4549779"/>
            <a:ext cx="7574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room_per_household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total_rooms</a:t>
            </a:r>
            <a:r>
              <a:rPr lang="en-US" sz="2000" dirty="0" smtClean="0">
                <a:latin typeface="Consolas" panose="020B0609020204030204" pitchFamily="49" charset="0"/>
              </a:rPr>
              <a:t> / households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bedrooms_per_room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total_bedrooms</a:t>
            </a:r>
            <a:r>
              <a:rPr lang="en-US" sz="2000" dirty="0" smtClean="0">
                <a:latin typeface="Consolas" panose="020B0609020204030204" pitchFamily="49" charset="0"/>
              </a:rPr>
              <a:t> / </a:t>
            </a:r>
            <a:r>
              <a:rPr lang="en-US" sz="2000" dirty="0" err="1" smtClean="0">
                <a:latin typeface="Consolas" panose="020B0609020204030204" pitchFamily="49" charset="0"/>
              </a:rPr>
              <a:t>total_rooms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p</a:t>
            </a:r>
            <a:r>
              <a:rPr lang="en-US" sz="2000" dirty="0" err="1" smtClean="0">
                <a:latin typeface="Consolas" panose="020B0609020204030204" pitchFamily="49" charset="0"/>
              </a:rPr>
              <a:t>opulation_per_household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polulation</a:t>
            </a:r>
            <a:r>
              <a:rPr lang="en-US" sz="2000" dirty="0" smtClean="0">
                <a:latin typeface="Consolas" panose="020B0609020204030204" pitchFamily="49" charset="0"/>
              </a:rPr>
              <a:t> / households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2040" y="588264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 Check correlations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3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4877131"/>
            <a:ext cx="5088253" cy="1095406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687" t="54422" r="17221" b="20060"/>
          <a:stretch/>
        </p:blipFill>
        <p:spPr>
          <a:xfrm>
            <a:off x="5110804" y="1898828"/>
            <a:ext cx="6831540" cy="1335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495" t="54509" r="16705" b="20180"/>
          <a:stretch/>
        </p:blipFill>
        <p:spPr>
          <a:xfrm>
            <a:off x="5110804" y="3614023"/>
            <a:ext cx="6900474" cy="1324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4448" y="1458308"/>
            <a:ext cx="341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set </a:t>
            </a:r>
            <a:r>
              <a:rPr lang="en-US" dirty="0" err="1" smtClean="0"/>
              <a:t>NaN</a:t>
            </a:r>
            <a:r>
              <a:rPr lang="en-US" dirty="0" smtClean="0"/>
              <a:t> to median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5445" y="2261282"/>
            <a:ext cx="40407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Handling missing values: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Get rid of the samples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rid of the whole attribute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the missing values to some values (zero, mean, median,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8656320" y="3326675"/>
            <a:ext cx="409303" cy="20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Text and Categorical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904" t="32778" r="5379" b="47200"/>
          <a:stretch/>
        </p:blipFill>
        <p:spPr>
          <a:xfrm>
            <a:off x="5246913" y="1280160"/>
            <a:ext cx="6152607" cy="1585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" y="1280160"/>
            <a:ext cx="455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Convert text labels to numbers: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5097" y="1933303"/>
            <a:ext cx="4606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Label Encoding: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One Hot Encoding: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74257"/>
              </p:ext>
            </p:extLst>
          </p:nvPr>
        </p:nvGraphicFramePr>
        <p:xfrm>
          <a:off x="1274355" y="2461380"/>
          <a:ext cx="107696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Low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Medium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14196"/>
              </p:ext>
            </p:extLst>
          </p:nvPr>
        </p:nvGraphicFramePr>
        <p:xfrm>
          <a:off x="3193143" y="2461380"/>
          <a:ext cx="107696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573382" y="2954563"/>
            <a:ext cx="383178" cy="1261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3047"/>
              </p:ext>
            </p:extLst>
          </p:nvPr>
        </p:nvGraphicFramePr>
        <p:xfrm>
          <a:off x="1274355" y="4540559"/>
          <a:ext cx="107696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Dog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Horse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94314"/>
              </p:ext>
            </p:extLst>
          </p:nvPr>
        </p:nvGraphicFramePr>
        <p:xfrm>
          <a:off x="3193143" y="4540559"/>
          <a:ext cx="994956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1652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  <a:gridCol w="331652">
                  <a:extLst>
                    <a:ext uri="{9D8B030D-6E8A-4147-A177-3AD203B41FA5}">
                      <a16:colId xmlns:a16="http://schemas.microsoft.com/office/drawing/2014/main" val="3522927088"/>
                    </a:ext>
                  </a:extLst>
                </a:gridCol>
                <a:gridCol w="331652">
                  <a:extLst>
                    <a:ext uri="{9D8B030D-6E8A-4147-A177-3AD203B41FA5}">
                      <a16:colId xmlns:a16="http://schemas.microsoft.com/office/drawing/2014/main" val="7138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573382" y="5033742"/>
            <a:ext cx="383178" cy="1261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68008"/>
              </p:ext>
            </p:extLst>
          </p:nvPr>
        </p:nvGraphicFramePr>
        <p:xfrm>
          <a:off x="7183957" y="4057575"/>
          <a:ext cx="297688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95376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3522927088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713810989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4213071372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228678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9807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68492" y="1597550"/>
            <a:ext cx="1207810" cy="126763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8185150" y="3317063"/>
            <a:ext cx="885702" cy="2656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08475" y="3235346"/>
            <a:ext cx="1689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One Hot Encoding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793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5373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Min-</a:t>
            </a:r>
            <a:r>
              <a:rPr lang="en-US" dirty="0"/>
              <a:t>m</a:t>
            </a:r>
            <a:r>
              <a:rPr lang="en-US" dirty="0" smtClean="0"/>
              <a:t>ax Scaling: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389" y="2747554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Scaling: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6103" y="1796931"/>
                <a:ext cx="228120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03" y="1796931"/>
                <a:ext cx="228120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6435" y="3348444"/>
                <a:ext cx="1336766" cy="511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5" y="3348444"/>
                <a:ext cx="1336766" cy="511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97616" y="4091617"/>
                <a:ext cx="36381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6" y="4091617"/>
                <a:ext cx="36381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313" y="812800"/>
            <a:ext cx="3629025" cy="2524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496" y="3604251"/>
            <a:ext cx="3571875" cy="2524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694" y="3604251"/>
            <a:ext cx="3571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5913119"/>
            <a:ext cx="5088253" cy="364217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Transformation Pipelines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73622"/>
              </p:ext>
            </p:extLst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1107"/>
              </p:ext>
            </p:extLst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45298"/>
              </p:ext>
            </p:extLst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22664"/>
              </p:ext>
            </p:extLst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513115" r="-21645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513115" r="-192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603226" r="-21645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603226" r="-192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714754" r="-216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714754" r="-192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513115" r="-21975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513115" r="-18519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603226" r="-21975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603226" r="-18519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714754" r="-2197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714754" r="-1851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513115" r="-218072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513115" r="-18072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603226" r="-218072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603226" r="-180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714754" r="-21807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714754" r="-180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5313930" y="3070229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>
            <a:off x="7422662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9616334" y="3070229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66880"/>
              </p:ext>
            </p:extLst>
          </p:nvPr>
        </p:nvGraphicFramePr>
        <p:xfrm>
          <a:off x="3418122" y="5194526"/>
          <a:ext cx="1895808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665433415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67869"/>
                  </p:ext>
                </p:extLst>
              </p:nvPr>
            </p:nvGraphicFramePr>
            <p:xfrm>
              <a:off x="5519814" y="5194526"/>
              <a:ext cx="189580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7395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67869"/>
                  </p:ext>
                </p:extLst>
              </p:nvPr>
            </p:nvGraphicFramePr>
            <p:xfrm>
              <a:off x="5519814" y="5194526"/>
              <a:ext cx="189580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7395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6410" t="-206452" r="-219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6410" t="-206452" r="-19231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45302"/>
                  </p:ext>
                </p:extLst>
              </p:nvPr>
            </p:nvGraphicFramePr>
            <p:xfrm>
              <a:off x="7635586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45302"/>
                  </p:ext>
                </p:extLst>
              </p:nvPr>
            </p:nvGraphicFramePr>
            <p:xfrm>
              <a:off x="7635586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3205198" y="5756680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1316" y="5756240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15622" y="5756240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623374" y="5766452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819114" y="955427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Data Cleaning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77895" y="934683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One Hot Encoding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9449983" y="952190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Scaling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00502" y="4306251"/>
            <a:ext cx="0" cy="175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172690" y="4306251"/>
            <a:ext cx="0" cy="175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363200" y="4888405"/>
            <a:ext cx="5080" cy="28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02240" y="4817275"/>
            <a:ext cx="197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use same mean, </a:t>
            </a:r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Transformation Pipelines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73622"/>
              </p:ext>
            </p:extLst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1107"/>
              </p:ext>
            </p:extLst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45298"/>
              </p:ext>
            </p:extLst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24" t="-513115" r="-218072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024" t="-513115" r="-18072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24" t="-603226" r="-218072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024" t="-603226" r="-180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24" t="-714754" r="-21807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024" t="-714754" r="-180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7" idx="3"/>
          </p:cNvCxnSpPr>
          <p:nvPr/>
        </p:nvCxnSpPr>
        <p:spPr>
          <a:xfrm>
            <a:off x="3205198" y="3070229"/>
            <a:ext cx="3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1"/>
            <a:endCxn id="23" idx="1"/>
          </p:cNvCxnSpPr>
          <p:nvPr/>
        </p:nvCxnSpPr>
        <p:spPr>
          <a:xfrm>
            <a:off x="9544594" y="3070229"/>
            <a:ext cx="28466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363200" y="4888405"/>
            <a:ext cx="5080" cy="28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02240" y="4817275"/>
            <a:ext cx="197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use same mean, </a:t>
            </a:r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 rot="5400000">
            <a:off x="3956512" y="2343064"/>
            <a:ext cx="803398" cy="1454331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 rot="5400000">
            <a:off x="5435624" y="2366216"/>
            <a:ext cx="803398" cy="14109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an 39"/>
          <p:cNvSpPr/>
          <p:nvPr/>
        </p:nvSpPr>
        <p:spPr>
          <a:xfrm rot="5400000">
            <a:off x="7040898" y="2286458"/>
            <a:ext cx="803398" cy="156754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8367695" y="2591397"/>
            <a:ext cx="803398" cy="95766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651635" y="291634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Add Attributes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81678" y="2916340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Data Cleaning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99711" y="2930981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One Hot Encoding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70833" y="2930981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Scaling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 rot="5400000">
            <a:off x="5935826" y="65019"/>
            <a:ext cx="1207116" cy="6010420"/>
          </a:xfrm>
          <a:prstGeom prst="can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67" idx="3"/>
          </p:cNvCxnSpPr>
          <p:nvPr/>
        </p:nvCxnSpPr>
        <p:spPr>
          <a:xfrm>
            <a:off x="3208587" y="5772587"/>
            <a:ext cx="3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7" idx="1"/>
          </p:cNvCxnSpPr>
          <p:nvPr/>
        </p:nvCxnSpPr>
        <p:spPr>
          <a:xfrm>
            <a:off x="9547983" y="5772587"/>
            <a:ext cx="28466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n 53"/>
          <p:cNvSpPr/>
          <p:nvPr/>
        </p:nvSpPr>
        <p:spPr>
          <a:xfrm rot="5400000">
            <a:off x="3959901" y="5045422"/>
            <a:ext cx="803398" cy="1454331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an 54"/>
          <p:cNvSpPr/>
          <p:nvPr/>
        </p:nvSpPr>
        <p:spPr>
          <a:xfrm rot="5400000">
            <a:off x="5439013" y="5068574"/>
            <a:ext cx="803398" cy="14109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an 56"/>
          <p:cNvSpPr/>
          <p:nvPr/>
        </p:nvSpPr>
        <p:spPr>
          <a:xfrm rot="5400000">
            <a:off x="7044287" y="4988816"/>
            <a:ext cx="803398" cy="156754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n 57"/>
          <p:cNvSpPr/>
          <p:nvPr/>
        </p:nvSpPr>
        <p:spPr>
          <a:xfrm rot="5400000">
            <a:off x="8371084" y="5293755"/>
            <a:ext cx="803398" cy="95766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655024" y="5618698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Add Attributes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85067" y="5618698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Data Cleaning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03100" y="5633339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One Hot Encoding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74222" y="5633339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Scaling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 rot="5400000">
            <a:off x="5939215" y="2767377"/>
            <a:ext cx="1207116" cy="6010420"/>
          </a:xfrm>
          <a:prstGeom prst="can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1296" y="958849"/>
            <a:ext cx="5088253" cy="3435733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6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1" y="978264"/>
            <a:ext cx="5088253" cy="1173161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Look at the big picture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62" y="680969"/>
            <a:ext cx="4991073" cy="36947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2267" y="680969"/>
            <a:ext cx="57084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What is the problem?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To predict a district’s median housing price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What is the current solution looks like?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Estimation manually by experts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Costly and time-consuming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The error rate is about 15%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is the objective?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Building a model better than the experts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algorithms to select?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Labeled training example  supervised learning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Predict a value of price, not categories of “cheap,” “medium,” or “expensive”  regression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Small enough to fit in memory  batch learning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performance measure to use?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Root Mean Square Error or Mean Absolute Error?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How much effort to spend?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59" y="5822436"/>
            <a:ext cx="3118936" cy="5486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59" y="5056718"/>
            <a:ext cx="2959864" cy="5486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47188" y="4587855"/>
            <a:ext cx="260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Performance </a:t>
            </a:r>
            <a:r>
              <a:rPr lang="en-US" dirty="0"/>
              <a:t>measure </a:t>
            </a:r>
          </a:p>
        </p:txBody>
      </p:sp>
    </p:spTree>
    <p:extLst>
      <p:ext uri="{BB962C8B-B14F-4D97-AF65-F5344CB8AC3E}">
        <p14:creationId xmlns:p14="http://schemas.microsoft.com/office/powerpoint/2010/main" val="3364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3228974"/>
            <a:ext cx="5088253" cy="280579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Test Set  - Stratified Split</a:t>
            </a:r>
            <a:endParaRPr lang="en-US" dirty="0"/>
          </a:p>
        </p:txBody>
      </p:sp>
      <p:sp>
        <p:nvSpPr>
          <p:cNvPr id="9" name="직사각형 25"/>
          <p:cNvSpPr/>
          <p:nvPr/>
        </p:nvSpPr>
        <p:spPr>
          <a:xfrm>
            <a:off x="1453854" y="2289649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83"/>
          <p:cNvCxnSpPr/>
          <p:nvPr/>
        </p:nvCxnSpPr>
        <p:spPr>
          <a:xfrm>
            <a:off x="2931550" y="3362567"/>
            <a:ext cx="10216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42717" y="254253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87002" y="27123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72748" y="300408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82496" y="329582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20791" y="358756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6331" y="387930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12074" y="41710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85133" y="416342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73048" y="242062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5435" y="378352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058748" y="285060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1671797" y="3271889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103974" y="4123146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2544856" y="3422108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2568682" y="303783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25"/>
          <p:cNvSpPr/>
          <p:nvPr/>
        </p:nvSpPr>
        <p:spPr>
          <a:xfrm>
            <a:off x="3953152" y="2289649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08739" y="251893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86300" y="27123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72046" y="300408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81794" y="329582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42110" y="276008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53796" y="3564005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07771" y="243658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08283" y="305634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235179" y="337639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53286" y="309158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783349" y="3856093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359556" y="3888036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610726" y="416635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967834" y="414673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4052339" y="4084693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53152" y="3788619"/>
            <a:ext cx="1449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25"/>
          <p:cNvSpPr/>
          <p:nvPr/>
        </p:nvSpPr>
        <p:spPr>
          <a:xfrm>
            <a:off x="7007958" y="1054861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163545" y="128415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41106" y="147756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126852" y="176930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836600" y="206104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8602" y="232921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62577" y="120179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163089" y="182155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89985" y="214160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838155" y="2621305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414362" y="2653248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8022640" y="2911946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7107145" y="2849905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007958" y="2553831"/>
            <a:ext cx="1449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25"/>
          <p:cNvSpPr/>
          <p:nvPr/>
        </p:nvSpPr>
        <p:spPr>
          <a:xfrm>
            <a:off x="7007958" y="3901450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496916" y="437188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08092" y="470338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7665532" y="5778155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7007958" y="5400420"/>
            <a:ext cx="1449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83"/>
          <p:cNvCxnSpPr>
            <a:stCxn id="41" idx="3"/>
            <a:endCxn id="77" idx="1"/>
          </p:cNvCxnSpPr>
          <p:nvPr/>
        </p:nvCxnSpPr>
        <p:spPr>
          <a:xfrm flipV="1">
            <a:off x="5402432" y="2115851"/>
            <a:ext cx="1605526" cy="12347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83"/>
          <p:cNvCxnSpPr>
            <a:stCxn id="41" idx="3"/>
            <a:endCxn id="94" idx="1"/>
          </p:cNvCxnSpPr>
          <p:nvPr/>
        </p:nvCxnSpPr>
        <p:spPr>
          <a:xfrm>
            <a:off x="5402432" y="3350639"/>
            <a:ext cx="1605526" cy="161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453854" y="1898373"/>
            <a:ext cx="14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941759" y="1893243"/>
            <a:ext cx="1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Strata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007958" y="714132"/>
            <a:ext cx="1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007958" y="3562243"/>
            <a:ext cx="1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593928" y="5547362"/>
            <a:ext cx="576920" cy="602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173048" y="4897295"/>
            <a:ext cx="576920" cy="124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373788" y="6149528"/>
            <a:ext cx="1610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311445" y="2141979"/>
            <a:ext cx="576920" cy="602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9890565" y="1491912"/>
            <a:ext cx="576920" cy="124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091305" y="2744145"/>
            <a:ext cx="1610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311445" y="5022569"/>
            <a:ext cx="576920" cy="602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890565" y="4372502"/>
            <a:ext cx="576920" cy="124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9091305" y="5624735"/>
            <a:ext cx="1610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7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4055331"/>
            <a:ext cx="5088253" cy="560212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Correlations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88" t="42329" r="29664" b="14149"/>
          <a:stretch/>
        </p:blipFill>
        <p:spPr>
          <a:xfrm>
            <a:off x="662940" y="2773009"/>
            <a:ext cx="4353560" cy="2044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" y="1241139"/>
            <a:ext cx="595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/>
              <a:t>Standard correlation coefficient (Pearson’s r):</a:t>
            </a:r>
          </a:p>
          <a:p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662940" y="16433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measure of the 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linear correlation between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two variables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and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It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has a value between +1 and −1, where 1 is total positive linear correlation, 0 is no linear correlation, and −1 is total negative linear correlation.</a:t>
            </a:r>
            <a:endParaRPr lang="en-US" sz="1400" dirty="0"/>
          </a:p>
        </p:txBody>
      </p:sp>
      <p:pic>
        <p:nvPicPr>
          <p:cNvPr id="3074" name="Picture 2" descr="https://upload.wikimedia.org/wikipedia/commons/3/34/Correlation_coeffic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40" y="343684"/>
            <a:ext cx="5259440" cy="29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d/d4/Correlation_examples2.svg/506px-Correlation_examples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3688598"/>
            <a:ext cx="5586056" cy="25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1779</Words>
  <Application>Microsoft Office PowerPoint</Application>
  <PresentationFormat>Widescreen</PresentationFormat>
  <Paragraphs>592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Consolas</vt:lpstr>
      <vt:lpstr>Wingdings</vt:lpstr>
      <vt:lpstr>Office Theme</vt:lpstr>
      <vt:lpstr>Chapter 2. End To End Machine Learning Project</vt:lpstr>
      <vt:lpstr>Machine Learning Workflow</vt:lpstr>
      <vt:lpstr>Machine Learning Workflow</vt:lpstr>
      <vt:lpstr>Machine Learning Workflow</vt:lpstr>
      <vt:lpstr>Look at the big picture</vt:lpstr>
      <vt:lpstr>Machine Learning Workflow</vt:lpstr>
      <vt:lpstr>Create a Test Set  - Stratified Split</vt:lpstr>
      <vt:lpstr>Machine Learning Workflow</vt:lpstr>
      <vt:lpstr>Looking for Correlations </vt:lpstr>
      <vt:lpstr>Experimenting with Attribute Combinations</vt:lpstr>
      <vt:lpstr>Machine Learning Workflow</vt:lpstr>
      <vt:lpstr>Data Cleaning</vt:lpstr>
      <vt:lpstr>Handling Text and Categorical Attributes</vt:lpstr>
      <vt:lpstr>Feature Scaling</vt:lpstr>
      <vt:lpstr>Machine Learning Workflow</vt:lpstr>
      <vt:lpstr>Transformation Pipelines</vt:lpstr>
      <vt:lpstr>Transformation Pipelines</vt:lpstr>
      <vt:lpstr>Machine Learning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95</cp:revision>
  <dcterms:created xsi:type="dcterms:W3CDTF">2018-01-01T15:52:30Z</dcterms:created>
  <dcterms:modified xsi:type="dcterms:W3CDTF">2018-01-08T11:59:57Z</dcterms:modified>
</cp:coreProperties>
</file>