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  <p:sldId id="268" r:id="rId5"/>
    <p:sldId id="265" r:id="rId6"/>
    <p:sldId id="26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87" r:id="rId15"/>
    <p:sldId id="266" r:id="rId16"/>
    <p:sldId id="269" r:id="rId17"/>
    <p:sldId id="270" r:id="rId18"/>
    <p:sldId id="276" r:id="rId19"/>
    <p:sldId id="271" r:id="rId20"/>
    <p:sldId id="261" r:id="rId21"/>
    <p:sldId id="272" r:id="rId22"/>
    <p:sldId id="273" r:id="rId23"/>
    <p:sldId id="277" r:id="rId24"/>
    <p:sldId id="281" r:id="rId25"/>
    <p:sldId id="280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749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0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4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0"/>
            <a:ext cx="10515600" cy="812800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267"/>
            <a:ext cx="10515600" cy="55470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0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9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3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920" y="115729"/>
            <a:ext cx="10515600" cy="666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22372"/>
            <a:ext cx="10515600" cy="53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5573-A93D-45D1-B33D-0CD5FBB2667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000602" y="6574051"/>
            <a:ext cx="3180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eservoir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maging with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eismic &amp;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 technology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직선 연결선 10"/>
          <p:cNvCxnSpPr/>
          <p:nvPr userDrawn="1"/>
        </p:nvCxnSpPr>
        <p:spPr>
          <a:xfrm flipH="1">
            <a:off x="0" y="6686550"/>
            <a:ext cx="891801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11"/>
          <p:cNvSpPr/>
          <p:nvPr userDrawn="1"/>
        </p:nvSpPr>
        <p:spPr>
          <a:xfrm>
            <a:off x="8948320" y="6614103"/>
            <a:ext cx="96000" cy="157216"/>
          </a:xfrm>
          <a:prstGeom prst="rect">
            <a:avLst/>
          </a:prstGeom>
          <a:solidFill>
            <a:srgbClr val="0E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63112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81876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Chapter 2. End To End Machine Learning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Preprocessing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9344" y="1804828"/>
          <a:ext cx="1330356" cy="41192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20528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93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1874842" y="1385087"/>
          <a:ext cx="1330356" cy="33702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1874842" y="5194526"/>
          <a:ext cx="1330356" cy="11234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20528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93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418122" y="1385087"/>
          <a:ext cx="1895808" cy="33702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739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2505688447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A/B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519814" y="1385087"/>
              <a:ext cx="1902848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475712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050399"/>
                  </p:ext>
                </p:extLst>
              </p:nvPr>
            </p:nvGraphicFramePr>
            <p:xfrm>
              <a:off x="5519814" y="1385087"/>
              <a:ext cx="1902848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475712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063" t="-513115" r="-216456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692" t="-513115" r="-19231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063" t="-603226" r="-216456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692" t="-603226" r="-19231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063" t="-714754" r="-2164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692" t="-714754" r="-1923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/>
          <p:cNvCxnSpPr>
            <a:stCxn id="4" idx="3"/>
            <a:endCxn id="18" idx="1"/>
          </p:cNvCxnSpPr>
          <p:nvPr/>
        </p:nvCxnSpPr>
        <p:spPr>
          <a:xfrm flipV="1">
            <a:off x="1539700" y="3070229"/>
            <a:ext cx="335142" cy="79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3205198" y="3070229"/>
            <a:ext cx="21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21" idx="1"/>
          </p:cNvCxnSpPr>
          <p:nvPr/>
        </p:nvCxnSpPr>
        <p:spPr>
          <a:xfrm>
            <a:off x="5313930" y="3070229"/>
            <a:ext cx="205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3"/>
            <a:endCxn id="19" idx="1"/>
          </p:cNvCxnSpPr>
          <p:nvPr/>
        </p:nvCxnSpPr>
        <p:spPr>
          <a:xfrm>
            <a:off x="1539700" y="3864446"/>
            <a:ext cx="335142" cy="189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010221" y="953805"/>
            <a:ext cx="1394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/>
              <a:t>Create a Test Set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86844" y="952190"/>
            <a:ext cx="1249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/>
              <a:t>Add Attributes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4819114" y="955427"/>
            <a:ext cx="11955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/>
              <a:t>Data Cleaning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48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Preprocessing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9344" y="1804828"/>
          <a:ext cx="1330356" cy="41192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20528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93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1874842" y="1385087"/>
          <a:ext cx="1330356" cy="33702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1874842" y="5194526"/>
          <a:ext cx="1330356" cy="11234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20528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93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418122" y="1385087"/>
          <a:ext cx="1895808" cy="33702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739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2505688447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A/B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519814" y="1385087"/>
              <a:ext cx="1902848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475712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050399"/>
                  </p:ext>
                </p:extLst>
              </p:nvPr>
            </p:nvGraphicFramePr>
            <p:xfrm>
              <a:off x="5519814" y="1385087"/>
              <a:ext cx="1902848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475712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063" t="-513115" r="-216456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692" t="-513115" r="-19231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063" t="-603226" r="-216456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692" t="-603226" r="-19231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063" t="-714754" r="-2164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692" t="-714754" r="-1923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635586" y="1385087"/>
              <a:ext cx="1980748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3308731"/>
                  </p:ext>
                </p:extLst>
              </p:nvPr>
            </p:nvGraphicFramePr>
            <p:xfrm>
              <a:off x="7635586" y="1385087"/>
              <a:ext cx="1980748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7407" t="-513115" r="-219753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642" t="-513115" r="-18519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7407" t="-603226" r="-219753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642" t="-603226" r="-18519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7407" t="-714754" r="-21975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642" t="-714754" r="-1851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/>
          <p:cNvCxnSpPr>
            <a:stCxn id="4" idx="3"/>
            <a:endCxn id="18" idx="1"/>
          </p:cNvCxnSpPr>
          <p:nvPr/>
        </p:nvCxnSpPr>
        <p:spPr>
          <a:xfrm flipV="1">
            <a:off x="1539700" y="3070229"/>
            <a:ext cx="335142" cy="79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3205198" y="3070229"/>
            <a:ext cx="21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21" idx="1"/>
          </p:cNvCxnSpPr>
          <p:nvPr/>
        </p:nvCxnSpPr>
        <p:spPr>
          <a:xfrm>
            <a:off x="5313930" y="3070229"/>
            <a:ext cx="205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3"/>
            <a:endCxn id="22" idx="1"/>
          </p:cNvCxnSpPr>
          <p:nvPr/>
        </p:nvCxnSpPr>
        <p:spPr>
          <a:xfrm>
            <a:off x="7422662" y="3070229"/>
            <a:ext cx="21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3"/>
            <a:endCxn id="19" idx="1"/>
          </p:cNvCxnSpPr>
          <p:nvPr/>
        </p:nvCxnSpPr>
        <p:spPr>
          <a:xfrm>
            <a:off x="1539700" y="3864446"/>
            <a:ext cx="335142" cy="189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010221" y="953805"/>
            <a:ext cx="1394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/>
              <a:t>Create a Test Set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86844" y="952190"/>
            <a:ext cx="1249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/>
              <a:t>Add Attributes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4819114" y="955427"/>
            <a:ext cx="11955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/>
              <a:t>Data Cleaning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777895" y="934683"/>
            <a:ext cx="1502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/>
              <a:t>One Hot Encoding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55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Preprocessing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9344" y="1804828"/>
          <a:ext cx="1330356" cy="41192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20528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93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1874842" y="1385087"/>
          <a:ext cx="1330356" cy="33702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1874842" y="5194526"/>
          <a:ext cx="1330356" cy="11234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20528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93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418122" y="1385087"/>
          <a:ext cx="1895808" cy="33702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739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2505688447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A/B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519814" y="1385087"/>
              <a:ext cx="1902848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475712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050399"/>
                  </p:ext>
                </p:extLst>
              </p:nvPr>
            </p:nvGraphicFramePr>
            <p:xfrm>
              <a:off x="5519814" y="1385087"/>
              <a:ext cx="1902848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475712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063" t="-513115" r="-216456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692" t="-513115" r="-19231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063" t="-603226" r="-216456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692" t="-603226" r="-19231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063" t="-714754" r="-2164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692" t="-714754" r="-1923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635586" y="1385087"/>
              <a:ext cx="1980748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3308731"/>
                  </p:ext>
                </p:extLst>
              </p:nvPr>
            </p:nvGraphicFramePr>
            <p:xfrm>
              <a:off x="7635586" y="1385087"/>
              <a:ext cx="1980748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7407" t="-513115" r="-219753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642" t="-513115" r="-18519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7407" t="-603226" r="-219753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642" t="-603226" r="-18519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7407" t="-714754" r="-21975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642" t="-714754" r="-1851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829258" y="1389044"/>
              <a:ext cx="2019576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504894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5010054"/>
                  </p:ext>
                </p:extLst>
              </p:nvPr>
            </p:nvGraphicFramePr>
            <p:xfrm>
              <a:off x="9829258" y="1389044"/>
              <a:ext cx="2019576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504894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024" t="-513115" r="-218072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6024" t="-513115" r="-18072" b="-3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024" t="-603226" r="-218072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6024" t="-603226" r="-18072" b="-2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024" t="-714754" r="-218072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6024" t="-714754" r="-18072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/>
          <p:cNvCxnSpPr>
            <a:stCxn id="4" idx="3"/>
            <a:endCxn id="18" idx="1"/>
          </p:cNvCxnSpPr>
          <p:nvPr/>
        </p:nvCxnSpPr>
        <p:spPr>
          <a:xfrm flipV="1">
            <a:off x="1539700" y="3070229"/>
            <a:ext cx="335142" cy="79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3205198" y="3070229"/>
            <a:ext cx="21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21" idx="1"/>
          </p:cNvCxnSpPr>
          <p:nvPr/>
        </p:nvCxnSpPr>
        <p:spPr>
          <a:xfrm>
            <a:off x="5313930" y="3070229"/>
            <a:ext cx="205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3"/>
            <a:endCxn id="22" idx="1"/>
          </p:cNvCxnSpPr>
          <p:nvPr/>
        </p:nvCxnSpPr>
        <p:spPr>
          <a:xfrm>
            <a:off x="7422662" y="3070229"/>
            <a:ext cx="21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3"/>
            <a:endCxn id="23" idx="1"/>
          </p:cNvCxnSpPr>
          <p:nvPr/>
        </p:nvCxnSpPr>
        <p:spPr>
          <a:xfrm>
            <a:off x="9616334" y="3070229"/>
            <a:ext cx="212924" cy="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3"/>
            <a:endCxn id="19" idx="1"/>
          </p:cNvCxnSpPr>
          <p:nvPr/>
        </p:nvCxnSpPr>
        <p:spPr>
          <a:xfrm>
            <a:off x="1539700" y="3864446"/>
            <a:ext cx="335142" cy="189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010221" y="953805"/>
            <a:ext cx="1394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/>
              <a:t>Create a Test Set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86844" y="952190"/>
            <a:ext cx="1249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/>
              <a:t>Add Attributes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4819114" y="955427"/>
            <a:ext cx="11955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/>
              <a:t>Data Cleaning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777895" y="934683"/>
            <a:ext cx="1502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/>
              <a:t>One Hot Encoding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9449983" y="952190"/>
            <a:ext cx="689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/>
              <a:t>Scaling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23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Preprocessing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9344" y="1804828"/>
          <a:ext cx="1330356" cy="41192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20528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93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1874842" y="1385087"/>
          <a:ext cx="1330356" cy="33702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1874842" y="5194526"/>
          <a:ext cx="1330356" cy="11234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20528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93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418122" y="1385087"/>
          <a:ext cx="1895808" cy="33702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739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2505688447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A/B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519814" y="1385087"/>
              <a:ext cx="1902848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475712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050399"/>
                  </p:ext>
                </p:extLst>
              </p:nvPr>
            </p:nvGraphicFramePr>
            <p:xfrm>
              <a:off x="5519814" y="1385087"/>
              <a:ext cx="1902848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475712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063" t="-513115" r="-216456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692" t="-513115" r="-19231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063" t="-603226" r="-216456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692" t="-603226" r="-19231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063" t="-714754" r="-2164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692" t="-714754" r="-1923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635586" y="1385087"/>
              <a:ext cx="1980748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3308731"/>
                  </p:ext>
                </p:extLst>
              </p:nvPr>
            </p:nvGraphicFramePr>
            <p:xfrm>
              <a:off x="7635586" y="1385087"/>
              <a:ext cx="1980748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7407" t="-513115" r="-219753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642" t="-513115" r="-18519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7407" t="-603226" r="-219753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642" t="-603226" r="-18519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7407" t="-714754" r="-21975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642" t="-714754" r="-1851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829258" y="1389044"/>
              <a:ext cx="2019576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504894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5010054"/>
                  </p:ext>
                </p:extLst>
              </p:nvPr>
            </p:nvGraphicFramePr>
            <p:xfrm>
              <a:off x="9829258" y="1389044"/>
              <a:ext cx="2019576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504894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024" t="-513115" r="-218072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6024" t="-513115" r="-18072" b="-3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024" t="-603226" r="-218072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6024" t="-603226" r="-18072" b="-2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024" t="-714754" r="-218072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6024" t="-714754" r="-18072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/>
          <p:cNvCxnSpPr>
            <a:stCxn id="4" idx="3"/>
            <a:endCxn id="18" idx="1"/>
          </p:cNvCxnSpPr>
          <p:nvPr/>
        </p:nvCxnSpPr>
        <p:spPr>
          <a:xfrm flipV="1">
            <a:off x="1539700" y="3070229"/>
            <a:ext cx="335142" cy="79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3205198" y="3070229"/>
            <a:ext cx="21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21" idx="1"/>
          </p:cNvCxnSpPr>
          <p:nvPr/>
        </p:nvCxnSpPr>
        <p:spPr>
          <a:xfrm>
            <a:off x="5313930" y="3070229"/>
            <a:ext cx="205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3"/>
            <a:endCxn id="22" idx="1"/>
          </p:cNvCxnSpPr>
          <p:nvPr/>
        </p:nvCxnSpPr>
        <p:spPr>
          <a:xfrm>
            <a:off x="7422662" y="3070229"/>
            <a:ext cx="21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3"/>
            <a:endCxn id="23" idx="1"/>
          </p:cNvCxnSpPr>
          <p:nvPr/>
        </p:nvCxnSpPr>
        <p:spPr>
          <a:xfrm>
            <a:off x="9616334" y="3070229"/>
            <a:ext cx="212924" cy="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3418122" y="5194526"/>
          <a:ext cx="1895808" cy="11234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4739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3665433415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A/B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20528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93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519814" y="5194526"/>
              <a:ext cx="1895808" cy="112342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{21E4AEA4-8DFA-4A89-87EB-49C32662AFE0}</a:tableStyleId>
                  </a:tblPr>
                  <a:tblGrid>
                    <a:gridCol w="473952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73952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73952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73952">
                      <a:extLst>
                        <a:ext uri="{9D8B030D-6E8A-4147-A177-3AD203B41FA5}">
                          <a16:colId xmlns:a16="http://schemas.microsoft.com/office/drawing/2014/main" val="3665433415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220528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8393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967869"/>
                  </p:ext>
                </p:extLst>
              </p:nvPr>
            </p:nvGraphicFramePr>
            <p:xfrm>
              <a:off x="5519814" y="5194526"/>
              <a:ext cx="1895808" cy="112342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{21E4AEA4-8DFA-4A89-87EB-49C32662AFE0}</a:tableStyleId>
                  </a:tblPr>
                  <a:tblGrid>
                    <a:gridCol w="473952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73952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73952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73952">
                      <a:extLst>
                        <a:ext uri="{9D8B030D-6E8A-4147-A177-3AD203B41FA5}">
                          <a16:colId xmlns:a16="http://schemas.microsoft.com/office/drawing/2014/main" val="3665433415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220528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6410" t="-206452" r="-21923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6410" t="-206452" r="-19231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393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635586" y="5194526"/>
              <a:ext cx="1980748" cy="112342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{21E4AEA4-8DFA-4A89-87EB-49C32662AFE0}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9421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0953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665433415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220528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8393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845302"/>
                  </p:ext>
                </p:extLst>
              </p:nvPr>
            </p:nvGraphicFramePr>
            <p:xfrm>
              <a:off x="7635586" y="5194526"/>
              <a:ext cx="1980748" cy="112342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{21E4AEA4-8DFA-4A89-87EB-49C32662AFE0}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9421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0953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665433415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220528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6098" t="-206452" r="-21585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8642" t="-206452" r="-18519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393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829258" y="5194526"/>
              <a:ext cx="1980748" cy="112342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{21E4AEA4-8DFA-4A89-87EB-49C32662AFE0}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9421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0953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665433415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220528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8393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5898556"/>
                  </p:ext>
                </p:extLst>
              </p:nvPr>
            </p:nvGraphicFramePr>
            <p:xfrm>
              <a:off x="9829258" y="5194526"/>
              <a:ext cx="1980748" cy="112342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{21E4AEA4-8DFA-4A89-87EB-49C32662AFE0}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9421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0953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665433415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220528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6098" t="-206452" r="-21585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8642" t="-206452" r="-18519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393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3205198" y="5756680"/>
            <a:ext cx="21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331316" y="5756240"/>
            <a:ext cx="205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415622" y="5756240"/>
            <a:ext cx="21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623374" y="5766452"/>
            <a:ext cx="212924" cy="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3"/>
            <a:endCxn id="19" idx="1"/>
          </p:cNvCxnSpPr>
          <p:nvPr/>
        </p:nvCxnSpPr>
        <p:spPr>
          <a:xfrm>
            <a:off x="1539700" y="3864446"/>
            <a:ext cx="335142" cy="189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010221" y="953805"/>
            <a:ext cx="1394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/>
              <a:t>Create a Test Set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86844" y="952190"/>
            <a:ext cx="1249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/>
              <a:t>Add Attributes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4819114" y="955427"/>
            <a:ext cx="11955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/>
              <a:t>Data Cleaning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777895" y="934683"/>
            <a:ext cx="1502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/>
              <a:t>One Hot Encoding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9449983" y="952190"/>
            <a:ext cx="689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/>
              <a:t>Scaling</a:t>
            </a:r>
            <a:endParaRPr lang="en-US" sz="14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200502" y="4306251"/>
            <a:ext cx="0" cy="1759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7172690" y="4306251"/>
            <a:ext cx="0" cy="1759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0363200" y="4888405"/>
            <a:ext cx="5080" cy="280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302240" y="4817275"/>
            <a:ext cx="1976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use same mean, </a:t>
            </a:r>
            <a:r>
              <a:rPr lang="en-US" sz="1600" dirty="0" err="1" smtClean="0">
                <a:solidFill>
                  <a:srgbClr val="FF0000"/>
                </a:solidFill>
              </a:rPr>
              <a:t>std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6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31521" y="2162175"/>
            <a:ext cx="5088253" cy="4171400"/>
          </a:xfrm>
          <a:prstGeom prst="rect">
            <a:avLst/>
          </a:prstGeom>
          <a:solidFill>
            <a:schemeClr val="accent3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10515600" cy="812800"/>
          </a:xfrm>
        </p:spPr>
        <p:txBody>
          <a:bodyPr/>
          <a:lstStyle/>
          <a:p>
            <a:r>
              <a:rPr lang="en-US" dirty="0" smtClean="0"/>
              <a:t>Machine Learning Workflow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22" y="97826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Look at the big picture.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Frame the Problem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a Performance Measure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the Assumptions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Get the data.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the Workspace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the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Take a Quick Look at the Data Structure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Discover and visualize the data to gain insights.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Visualizing Geographical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Looking for Correlations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Experimenting with Attribute Combinations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Prepare the data for Machine Learning algorithms.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Handling Text and Categorical Attributes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 Transformers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Scaling</a:t>
            </a:r>
          </a:p>
          <a:p>
            <a:pPr marL="685800" lvl="1" indent="-228600" fontAlgn="base">
              <a:buFont typeface="Arial" panose="020B0604020202020204" pitchFamily="34" charset="0"/>
              <a:buChar char="•"/>
            </a:pPr>
            <a:r>
              <a:rPr lang="en-US" dirty="0" smtClean="0"/>
              <a:t>Transformation Pipelines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1099" y="97826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Select </a:t>
            </a:r>
            <a:r>
              <a:rPr lang="en-US" dirty="0"/>
              <a:t>a model and train it.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and Evaluating on the Training Set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Evaluation Using </a:t>
            </a:r>
            <a:r>
              <a:rPr lang="en-US" dirty="0" smtClean="0"/>
              <a:t>Cross-Validation</a:t>
            </a:r>
            <a:endParaRPr lang="en-US" dirty="0"/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Fine-tune </a:t>
            </a:r>
            <a:r>
              <a:rPr lang="en-US" dirty="0"/>
              <a:t>your model.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Grid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Randomized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Ensemble Methods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the Best Models and Their Errors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 Your System on the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Present your solution.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Launch, monitor, and maintain your system.</a:t>
            </a:r>
          </a:p>
          <a:p>
            <a:pPr marL="685800" lvl="1" indent="-228600" fontAlgn="base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731522" y="978263"/>
            <a:ext cx="5088252" cy="118391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30152" y="978263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이해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24299" y="2151425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자료 준비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25443" y="978263"/>
            <a:ext cx="5088253" cy="3416320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18221" y="958850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머신러닝 적용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1521" y="3228974"/>
            <a:ext cx="5088253" cy="280579"/>
          </a:xfrm>
          <a:prstGeom prst="rect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2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Test Set  - Stratified Split</a:t>
            </a:r>
            <a:endParaRPr lang="en-US" dirty="0"/>
          </a:p>
        </p:txBody>
      </p:sp>
      <p:sp>
        <p:nvSpPr>
          <p:cNvPr id="9" name="직사각형 25"/>
          <p:cNvSpPr/>
          <p:nvPr/>
        </p:nvSpPr>
        <p:spPr>
          <a:xfrm>
            <a:off x="1453854" y="2289649"/>
            <a:ext cx="1449280" cy="21219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83"/>
          <p:cNvCxnSpPr/>
          <p:nvPr/>
        </p:nvCxnSpPr>
        <p:spPr>
          <a:xfrm>
            <a:off x="2931550" y="3362567"/>
            <a:ext cx="102160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842717" y="2542530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387002" y="271234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572748" y="300408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82496" y="329582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20791" y="358756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26331" y="387930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712074" y="417104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85133" y="4163423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173048" y="242062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15435" y="3783529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2058748" y="2850604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1671797" y="3271889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2103974" y="4123146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2544856" y="3422108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2568682" y="3037834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직사각형 25"/>
          <p:cNvSpPr/>
          <p:nvPr/>
        </p:nvSpPr>
        <p:spPr>
          <a:xfrm>
            <a:off x="3953152" y="2289649"/>
            <a:ext cx="1449280" cy="21219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108739" y="251893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886300" y="271234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072046" y="300408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81794" y="329582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42110" y="2760080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053796" y="3564005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707771" y="2436581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108283" y="3056347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235179" y="3376391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453286" y="3091588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783349" y="3856093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359556" y="3888036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610726" y="4166354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967834" y="4146734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4052339" y="4084693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3953152" y="3788619"/>
            <a:ext cx="1449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25"/>
          <p:cNvSpPr/>
          <p:nvPr/>
        </p:nvSpPr>
        <p:spPr>
          <a:xfrm>
            <a:off x="7007958" y="1054861"/>
            <a:ext cx="1449280" cy="21219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7163545" y="1284150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941106" y="1477560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126852" y="1769300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836600" y="2061040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108602" y="2329217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762577" y="1201793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163089" y="1821559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289985" y="2141603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838155" y="2621305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7414362" y="2653248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8022640" y="2911946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7107145" y="2849905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>
            <a:off x="7007958" y="2553831"/>
            <a:ext cx="1449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직사각형 25"/>
          <p:cNvSpPr/>
          <p:nvPr/>
        </p:nvSpPr>
        <p:spPr>
          <a:xfrm>
            <a:off x="7007958" y="3901450"/>
            <a:ext cx="1449280" cy="21219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7496916" y="4371881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508092" y="4703389"/>
            <a:ext cx="148046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y 106"/>
          <p:cNvSpPr/>
          <p:nvPr/>
        </p:nvSpPr>
        <p:spPr>
          <a:xfrm>
            <a:off x="7665532" y="5778155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7007958" y="5400420"/>
            <a:ext cx="1449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83"/>
          <p:cNvCxnSpPr>
            <a:stCxn id="41" idx="3"/>
            <a:endCxn id="77" idx="1"/>
          </p:cNvCxnSpPr>
          <p:nvPr/>
        </p:nvCxnSpPr>
        <p:spPr>
          <a:xfrm flipV="1">
            <a:off x="5402432" y="2115851"/>
            <a:ext cx="1605526" cy="12347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83"/>
          <p:cNvCxnSpPr>
            <a:stCxn id="41" idx="3"/>
            <a:endCxn id="94" idx="1"/>
          </p:cNvCxnSpPr>
          <p:nvPr/>
        </p:nvCxnSpPr>
        <p:spPr>
          <a:xfrm>
            <a:off x="5402432" y="3350639"/>
            <a:ext cx="1605526" cy="16118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453854" y="1898373"/>
            <a:ext cx="146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941759" y="1893243"/>
            <a:ext cx="146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Strata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007958" y="714132"/>
            <a:ext cx="146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Training Set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007958" y="3562243"/>
            <a:ext cx="146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Set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1593928" y="5547362"/>
            <a:ext cx="576920" cy="6021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173048" y="4897295"/>
            <a:ext cx="576920" cy="124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1373788" y="6149528"/>
            <a:ext cx="16104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9311445" y="2141979"/>
            <a:ext cx="576920" cy="6021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9890565" y="1491912"/>
            <a:ext cx="576920" cy="124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9091305" y="2744145"/>
            <a:ext cx="16104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9311445" y="5022569"/>
            <a:ext cx="576920" cy="6021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9890565" y="4372502"/>
            <a:ext cx="576920" cy="124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9091305" y="5624735"/>
            <a:ext cx="16104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47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31521" y="2162175"/>
            <a:ext cx="5088253" cy="4171400"/>
          </a:xfrm>
          <a:prstGeom prst="rect">
            <a:avLst/>
          </a:prstGeom>
          <a:solidFill>
            <a:schemeClr val="accent3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10515600" cy="812800"/>
          </a:xfrm>
        </p:spPr>
        <p:txBody>
          <a:bodyPr/>
          <a:lstStyle/>
          <a:p>
            <a:r>
              <a:rPr lang="en-US" dirty="0" smtClean="0"/>
              <a:t>Machine Learning Workflow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22" y="97826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Look at the big picture.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Frame the Problem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a Performance Measure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the Assumptions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Get the data.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the Workspace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the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Take a Quick Look at the Data Structure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Discover and visualize the data to gain insights.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Visualizing Geographical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Looking for Correlations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Experimenting with Attribute Combinations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Prepare the data for Machine Learning algorithms.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Handling Text and Categorical Attributes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 Transformers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Scaling</a:t>
            </a:r>
          </a:p>
          <a:p>
            <a:pPr marL="685800" lvl="1" indent="-228600" fontAlgn="base">
              <a:buFont typeface="Arial" panose="020B0604020202020204" pitchFamily="34" charset="0"/>
              <a:buChar char="•"/>
            </a:pPr>
            <a:r>
              <a:rPr lang="en-US" dirty="0" smtClean="0"/>
              <a:t>Transformation Pipelines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1099" y="97826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Select </a:t>
            </a:r>
            <a:r>
              <a:rPr lang="en-US" dirty="0"/>
              <a:t>a model and train it.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and Evaluating on the Training Set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Evaluation Using </a:t>
            </a:r>
            <a:r>
              <a:rPr lang="en-US" dirty="0" smtClean="0"/>
              <a:t>Cross-Validation</a:t>
            </a:r>
            <a:endParaRPr lang="en-US" dirty="0"/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Fine-tune </a:t>
            </a:r>
            <a:r>
              <a:rPr lang="en-US" dirty="0"/>
              <a:t>your model.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Grid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Randomized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Ensemble Methods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the Best Models and Their Errors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 Your System on the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Present your solution.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Launch, monitor, and maintain your system.</a:t>
            </a:r>
          </a:p>
          <a:p>
            <a:pPr marL="685800" lvl="1" indent="-228600" fontAlgn="base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731522" y="978263"/>
            <a:ext cx="5088252" cy="118391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30152" y="978263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이해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24299" y="2151425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자료 준비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25443" y="978263"/>
            <a:ext cx="5088253" cy="3416320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18221" y="958850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머신러닝 적용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1521" y="4055331"/>
            <a:ext cx="5088253" cy="560212"/>
          </a:xfrm>
          <a:prstGeom prst="rect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Correlations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588" t="42329" r="29664" b="14149"/>
          <a:stretch/>
        </p:blipFill>
        <p:spPr>
          <a:xfrm>
            <a:off x="662940" y="2773009"/>
            <a:ext cx="4353560" cy="2044409"/>
          </a:xfrm>
          <a:prstGeom prst="rect">
            <a:avLst/>
          </a:prstGeom>
        </p:spPr>
      </p:pic>
      <p:pic>
        <p:nvPicPr>
          <p:cNvPr id="3074" name="Picture 2" descr="https://upload.wikimedia.org/wikipedia/commons/3/34/Correlation_coeffic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140" y="2120421"/>
            <a:ext cx="5259440" cy="290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5300" y="1241139"/>
            <a:ext cx="595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 smtClean="0"/>
              <a:t>Standard correlation coefficient (Pearson’s r):</a:t>
            </a:r>
          </a:p>
          <a:p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662940" y="16433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A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measure of the 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linear correlation between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two variables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X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 and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Y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endParaRPr lang="en-US" sz="14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It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has a value between +1 and −1, where 1 is total positive linear correlation, 0 is no linear correlation, and −1 is total negative linear correlation.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965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Experimenting with Attribute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 insights after exploring data</a:t>
            </a:r>
          </a:p>
          <a:p>
            <a:r>
              <a:rPr lang="en-US" dirty="0" smtClean="0"/>
              <a:t>Try out various attribute combinations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584" t="47670" r="7167" b="26699"/>
          <a:stretch/>
        </p:blipFill>
        <p:spPr>
          <a:xfrm>
            <a:off x="838200" y="2354432"/>
            <a:ext cx="11328400" cy="19410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2040" y="4549779"/>
            <a:ext cx="7574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room_per_household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total_rooms</a:t>
            </a:r>
            <a:r>
              <a:rPr lang="en-US" sz="2000" dirty="0" smtClean="0">
                <a:latin typeface="Consolas" panose="020B0609020204030204" pitchFamily="49" charset="0"/>
              </a:rPr>
              <a:t> / households</a:t>
            </a:r>
          </a:p>
          <a:p>
            <a:r>
              <a:rPr lang="en-US" sz="2000" dirty="0" err="1" smtClean="0">
                <a:latin typeface="Consolas" panose="020B0609020204030204" pitchFamily="49" charset="0"/>
              </a:rPr>
              <a:t>bedrooms_per_room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total_bedrooms</a:t>
            </a:r>
            <a:r>
              <a:rPr lang="en-US" sz="2000" dirty="0" smtClean="0">
                <a:latin typeface="Consolas" panose="020B0609020204030204" pitchFamily="49" charset="0"/>
              </a:rPr>
              <a:t> / </a:t>
            </a:r>
            <a:r>
              <a:rPr lang="en-US" sz="2000" dirty="0" err="1" smtClean="0">
                <a:latin typeface="Consolas" panose="020B0609020204030204" pitchFamily="49" charset="0"/>
              </a:rPr>
              <a:t>total_rooms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p</a:t>
            </a:r>
            <a:r>
              <a:rPr lang="en-US" sz="2000" dirty="0" err="1" smtClean="0">
                <a:latin typeface="Consolas" panose="020B0609020204030204" pitchFamily="49" charset="0"/>
              </a:rPr>
              <a:t>opulation_per_household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polulation</a:t>
            </a:r>
            <a:r>
              <a:rPr lang="en-US" sz="2000" dirty="0" smtClean="0">
                <a:latin typeface="Consolas" panose="020B0609020204030204" pitchFamily="49" charset="0"/>
              </a:rPr>
              <a:t> / households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2040" y="588264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Wingdings" panose="05000000000000000000" pitchFamily="2" charset="2"/>
              </a:rPr>
              <a:t> Check correlations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739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31521" y="2162175"/>
            <a:ext cx="5088253" cy="4171400"/>
          </a:xfrm>
          <a:prstGeom prst="rect">
            <a:avLst/>
          </a:prstGeom>
          <a:solidFill>
            <a:schemeClr val="accent3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10515600" cy="812800"/>
          </a:xfrm>
        </p:spPr>
        <p:txBody>
          <a:bodyPr/>
          <a:lstStyle/>
          <a:p>
            <a:r>
              <a:rPr lang="en-US" dirty="0" smtClean="0"/>
              <a:t>Machine Learning Workflow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22" y="97826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Look at the big picture.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Frame the Problem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a Performance Measure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the Assumptions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Get the data.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the Workspace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the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Take a Quick Look at the Data Structure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Discover and visualize the data to gain insights.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Visualizing Geographical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Looking for Correlations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Experimenting with Attribute Combinations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Prepare the data for Machine Learning algorithms.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Handling Text and Categorical Attributes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 Transformers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Scaling</a:t>
            </a:r>
          </a:p>
          <a:p>
            <a:pPr marL="685800" lvl="1" indent="-228600" fontAlgn="base">
              <a:buFont typeface="Arial" panose="020B0604020202020204" pitchFamily="34" charset="0"/>
              <a:buChar char="•"/>
            </a:pPr>
            <a:r>
              <a:rPr lang="en-US" dirty="0" smtClean="0"/>
              <a:t>Transformation Pipelines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1099" y="97826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Select </a:t>
            </a:r>
            <a:r>
              <a:rPr lang="en-US" dirty="0"/>
              <a:t>a model and train it.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and Evaluating on the Training Set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Evaluation Using </a:t>
            </a:r>
            <a:r>
              <a:rPr lang="en-US" dirty="0" smtClean="0"/>
              <a:t>Cross-Validation</a:t>
            </a:r>
            <a:endParaRPr lang="en-US" dirty="0"/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Fine-tune </a:t>
            </a:r>
            <a:r>
              <a:rPr lang="en-US" dirty="0"/>
              <a:t>your model.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Grid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Randomized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Ensemble Methods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the Best Models and Their Errors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 Your System on the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Present your solution.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Launch, monitor, and maintain your system.</a:t>
            </a:r>
          </a:p>
          <a:p>
            <a:pPr marL="685800" lvl="1" indent="-228600" fontAlgn="base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731522" y="978263"/>
            <a:ext cx="5088252" cy="118391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30152" y="978263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이해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24299" y="2151425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자료 준비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25443" y="978263"/>
            <a:ext cx="5088253" cy="3416320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18221" y="958850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머신러닝 적용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1521" y="4877131"/>
            <a:ext cx="5088253" cy="1095406"/>
          </a:xfrm>
          <a:prstGeom prst="rect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10515600" cy="812800"/>
          </a:xfrm>
        </p:spPr>
        <p:txBody>
          <a:bodyPr/>
          <a:lstStyle/>
          <a:p>
            <a:r>
              <a:rPr lang="en-US" dirty="0" smtClean="0"/>
              <a:t>Machine Learning Workflow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22" y="97826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Look at the big picture.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Frame the Problem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a Performance Measure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the Assumptions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Get the data.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the Workspace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the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Take a Quick Look at the Data Structure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Discover and visualize the data to gain insights.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Visualizing Geographical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Looking for Correlations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Experimenting with Attribute Combinations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Prepare the data for Machine Learning algorithms.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Handling Text and Categorical Attributes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 Transformers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Scaling</a:t>
            </a:r>
          </a:p>
          <a:p>
            <a:pPr marL="685800" lvl="1" indent="-228600" fontAlgn="base">
              <a:buFont typeface="Arial" panose="020B0604020202020204" pitchFamily="34" charset="0"/>
              <a:buChar char="•"/>
            </a:pPr>
            <a:r>
              <a:rPr lang="en-US" dirty="0" smtClean="0"/>
              <a:t>Transformation Pipelines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1099" y="97826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Select </a:t>
            </a:r>
            <a:r>
              <a:rPr lang="en-US" dirty="0"/>
              <a:t>a model and train it.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and Evaluating on the Training Set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Evaluation Using </a:t>
            </a:r>
            <a:r>
              <a:rPr lang="en-US" dirty="0" smtClean="0"/>
              <a:t>Cross-Validation</a:t>
            </a:r>
            <a:endParaRPr lang="en-US" dirty="0"/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Fine-tune </a:t>
            </a:r>
            <a:r>
              <a:rPr lang="en-US" dirty="0"/>
              <a:t>your model.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Grid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Randomized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Ensemble Methods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the Best Models and Their Errors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 Your System on the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Present your solution.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Launch, monitor, and maintain your system.</a:t>
            </a:r>
          </a:p>
          <a:p>
            <a:pPr marL="685800" lvl="1" indent="-228600" fontAlgn="base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36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687" t="54422" r="17221" b="20060"/>
          <a:stretch/>
        </p:blipFill>
        <p:spPr>
          <a:xfrm>
            <a:off x="5110804" y="1898828"/>
            <a:ext cx="6831540" cy="13350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2495" t="54509" r="16705" b="20180"/>
          <a:stretch/>
        </p:blipFill>
        <p:spPr>
          <a:xfrm>
            <a:off x="5110804" y="3614023"/>
            <a:ext cx="6900474" cy="13241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14448" y="1458308"/>
            <a:ext cx="341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Example: set </a:t>
            </a:r>
            <a:r>
              <a:rPr lang="en-US" dirty="0" err="1" smtClean="0"/>
              <a:t>NaN</a:t>
            </a:r>
            <a:r>
              <a:rPr lang="en-US" dirty="0" smtClean="0"/>
              <a:t> to median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5445" y="2261282"/>
            <a:ext cx="40407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Handling missing values: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Get rid of the samples</a:t>
            </a:r>
          </a:p>
          <a:p>
            <a:pPr marL="342900" indent="-342900">
              <a:buAutoNum type="arabicPeriod"/>
            </a:pPr>
            <a:r>
              <a:rPr lang="en-US" dirty="0" smtClean="0"/>
              <a:t>Get rid of the whole attribute</a:t>
            </a:r>
          </a:p>
          <a:p>
            <a:pPr marL="342900" indent="-342900">
              <a:buAutoNum type="arabicPeriod"/>
            </a:pPr>
            <a:r>
              <a:rPr lang="en-US" dirty="0" smtClean="0"/>
              <a:t>Set the missing values to some values (zero, mean, median,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8656320" y="3326675"/>
            <a:ext cx="409303" cy="200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1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Text and Categorical Attributes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2904" t="32778" r="5379" b="47200"/>
          <a:stretch/>
        </p:blipFill>
        <p:spPr>
          <a:xfrm>
            <a:off x="5246913" y="1280160"/>
            <a:ext cx="6152607" cy="15850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6720" y="1280160"/>
            <a:ext cx="4554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Convert text labels to numbers: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5097" y="1933303"/>
            <a:ext cx="4606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Label Encoding: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One Hot Encoding: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974257"/>
              </p:ext>
            </p:extLst>
          </p:nvPr>
        </p:nvGraphicFramePr>
        <p:xfrm>
          <a:off x="1274355" y="2461380"/>
          <a:ext cx="107696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1214033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Low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13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Medium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30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021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14196"/>
              </p:ext>
            </p:extLst>
          </p:nvPr>
        </p:nvGraphicFramePr>
        <p:xfrm>
          <a:off x="3193143" y="2461380"/>
          <a:ext cx="107696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1214033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13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30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02144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2573382" y="2954563"/>
            <a:ext cx="383178" cy="1261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83047"/>
              </p:ext>
            </p:extLst>
          </p:nvPr>
        </p:nvGraphicFramePr>
        <p:xfrm>
          <a:off x="1274355" y="4540559"/>
          <a:ext cx="107696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1214033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Cat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13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Dog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30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Horse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0214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394314"/>
              </p:ext>
            </p:extLst>
          </p:nvPr>
        </p:nvGraphicFramePr>
        <p:xfrm>
          <a:off x="3193143" y="4540559"/>
          <a:ext cx="994956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31652">
                  <a:extLst>
                    <a:ext uri="{9D8B030D-6E8A-4147-A177-3AD203B41FA5}">
                      <a16:colId xmlns:a16="http://schemas.microsoft.com/office/drawing/2014/main" val="1214033097"/>
                    </a:ext>
                  </a:extLst>
                </a:gridCol>
                <a:gridCol w="331652">
                  <a:extLst>
                    <a:ext uri="{9D8B030D-6E8A-4147-A177-3AD203B41FA5}">
                      <a16:colId xmlns:a16="http://schemas.microsoft.com/office/drawing/2014/main" val="3522927088"/>
                    </a:ext>
                  </a:extLst>
                </a:gridCol>
                <a:gridCol w="331652">
                  <a:extLst>
                    <a:ext uri="{9D8B030D-6E8A-4147-A177-3AD203B41FA5}">
                      <a16:colId xmlns:a16="http://schemas.microsoft.com/office/drawing/2014/main" val="713810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13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30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02144"/>
                  </a:ext>
                </a:extLst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2573382" y="5033742"/>
            <a:ext cx="383178" cy="1261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68008"/>
              </p:ext>
            </p:extLst>
          </p:nvPr>
        </p:nvGraphicFramePr>
        <p:xfrm>
          <a:off x="7183957" y="4057575"/>
          <a:ext cx="2976880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95376">
                  <a:extLst>
                    <a:ext uri="{9D8B030D-6E8A-4147-A177-3AD203B41FA5}">
                      <a16:colId xmlns:a16="http://schemas.microsoft.com/office/drawing/2014/main" val="1214033097"/>
                    </a:ext>
                  </a:extLst>
                </a:gridCol>
                <a:gridCol w="595376">
                  <a:extLst>
                    <a:ext uri="{9D8B030D-6E8A-4147-A177-3AD203B41FA5}">
                      <a16:colId xmlns:a16="http://schemas.microsoft.com/office/drawing/2014/main" val="3522927088"/>
                    </a:ext>
                  </a:extLst>
                </a:gridCol>
                <a:gridCol w="595376">
                  <a:extLst>
                    <a:ext uri="{9D8B030D-6E8A-4147-A177-3AD203B41FA5}">
                      <a16:colId xmlns:a16="http://schemas.microsoft.com/office/drawing/2014/main" val="713810989"/>
                    </a:ext>
                  </a:extLst>
                </a:gridCol>
                <a:gridCol w="595376">
                  <a:extLst>
                    <a:ext uri="{9D8B030D-6E8A-4147-A177-3AD203B41FA5}">
                      <a16:colId xmlns:a16="http://schemas.microsoft.com/office/drawing/2014/main" val="4213071372"/>
                    </a:ext>
                  </a:extLst>
                </a:gridCol>
                <a:gridCol w="595376">
                  <a:extLst>
                    <a:ext uri="{9D8B030D-6E8A-4147-A177-3AD203B41FA5}">
                      <a16:colId xmlns:a16="http://schemas.microsoft.com/office/drawing/2014/main" val="2286787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13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30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0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9807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8068492" y="1597550"/>
            <a:ext cx="1207810" cy="1267631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8185150" y="3317063"/>
            <a:ext cx="885702" cy="2656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08475" y="3235346"/>
            <a:ext cx="1689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One Hot Encoding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793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Scaling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6389" y="1053737"/>
            <a:ext cx="357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Min-</a:t>
            </a:r>
            <a:r>
              <a:rPr lang="en-US" dirty="0"/>
              <a:t>m</a:t>
            </a:r>
            <a:r>
              <a:rPr lang="en-US" dirty="0" smtClean="0"/>
              <a:t>ax Scaling: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6389" y="2747554"/>
            <a:ext cx="357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 Scaling: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76103" y="1796931"/>
                <a:ext cx="228120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103" y="1796931"/>
                <a:ext cx="2281202" cy="576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06435" y="3348444"/>
                <a:ext cx="1336766" cy="511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435" y="3348444"/>
                <a:ext cx="1336766" cy="511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97616" y="4091617"/>
                <a:ext cx="36381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𝑠𝑡𝑎𝑛𝑑𝑎𝑟𝑑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𝑑𝑒𝑣𝑖𝑎𝑡𝑖𝑜𝑛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16" y="4091617"/>
                <a:ext cx="363817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313" y="812800"/>
            <a:ext cx="3629025" cy="25241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496" y="3604251"/>
            <a:ext cx="3571875" cy="25241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4694" y="3604251"/>
            <a:ext cx="35718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31521" y="2162175"/>
            <a:ext cx="5088253" cy="4171400"/>
          </a:xfrm>
          <a:prstGeom prst="rect">
            <a:avLst/>
          </a:prstGeom>
          <a:solidFill>
            <a:schemeClr val="accent3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10515600" cy="812800"/>
          </a:xfrm>
        </p:spPr>
        <p:txBody>
          <a:bodyPr/>
          <a:lstStyle/>
          <a:p>
            <a:r>
              <a:rPr lang="en-US" dirty="0" smtClean="0"/>
              <a:t>Machine Learning Workflow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22" y="97826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Look at the big picture.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Frame the Problem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a Performance Measure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the Assumptions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Get the data.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the Workspace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the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Take a Quick Look at the Data Structure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Discover and visualize the data to gain insights.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Visualizing Geographical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Looking for Correlations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Experimenting with Attribute Combinations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Prepare the data for Machine Learning algorithms.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Handling Text and Categorical Attributes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 Transformers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Scaling</a:t>
            </a:r>
          </a:p>
          <a:p>
            <a:pPr marL="685800" lvl="1" indent="-228600" fontAlgn="base">
              <a:buFont typeface="Arial" panose="020B0604020202020204" pitchFamily="34" charset="0"/>
              <a:buChar char="•"/>
            </a:pPr>
            <a:r>
              <a:rPr lang="en-US" dirty="0" smtClean="0"/>
              <a:t>Transformation Pipelines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1099" y="97826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Select </a:t>
            </a:r>
            <a:r>
              <a:rPr lang="en-US" dirty="0"/>
              <a:t>a model and train it.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and Evaluating on the Training Set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Evaluation Using </a:t>
            </a:r>
            <a:r>
              <a:rPr lang="en-US" dirty="0" smtClean="0"/>
              <a:t>Cross-Validation</a:t>
            </a:r>
            <a:endParaRPr lang="en-US" dirty="0"/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Fine-tune </a:t>
            </a:r>
            <a:r>
              <a:rPr lang="en-US" dirty="0"/>
              <a:t>your model.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Grid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Randomized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Ensemble Methods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the Best Models and Their Errors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 Your System on the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Present your solution.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Launch, monitor, and maintain your system.</a:t>
            </a:r>
          </a:p>
          <a:p>
            <a:pPr marL="685800" lvl="1" indent="-228600" fontAlgn="base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731522" y="978263"/>
            <a:ext cx="5088252" cy="118391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30152" y="978263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이해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24299" y="2151425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자료 준비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25443" y="978263"/>
            <a:ext cx="5088253" cy="3416320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18221" y="958850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머신러닝 적용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1521" y="5913119"/>
            <a:ext cx="5088253" cy="364217"/>
          </a:xfrm>
          <a:prstGeom prst="rect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Transformation Pipelines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073622"/>
              </p:ext>
            </p:extLst>
          </p:nvPr>
        </p:nvGraphicFramePr>
        <p:xfrm>
          <a:off x="209344" y="1804828"/>
          <a:ext cx="1330356" cy="41192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20528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93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1107"/>
              </p:ext>
            </p:extLst>
          </p:nvPr>
        </p:nvGraphicFramePr>
        <p:xfrm>
          <a:off x="1874842" y="1385087"/>
          <a:ext cx="1330356" cy="33702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45298"/>
              </p:ext>
            </p:extLst>
          </p:nvPr>
        </p:nvGraphicFramePr>
        <p:xfrm>
          <a:off x="1874842" y="5194526"/>
          <a:ext cx="1330356" cy="11234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20528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93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22664"/>
              </p:ext>
            </p:extLst>
          </p:nvPr>
        </p:nvGraphicFramePr>
        <p:xfrm>
          <a:off x="3418122" y="1385087"/>
          <a:ext cx="1895808" cy="33702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739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2505688447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A/B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050399"/>
                  </p:ext>
                </p:extLst>
              </p:nvPr>
            </p:nvGraphicFramePr>
            <p:xfrm>
              <a:off x="5519814" y="1385087"/>
              <a:ext cx="1902848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475712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050399"/>
                  </p:ext>
                </p:extLst>
              </p:nvPr>
            </p:nvGraphicFramePr>
            <p:xfrm>
              <a:off x="5519814" y="1385087"/>
              <a:ext cx="1902848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475712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75712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063" t="-513115" r="-216456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692" t="-513115" r="-19231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063" t="-603226" r="-216456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692" t="-603226" r="-19231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063" t="-714754" r="-2164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692" t="-714754" r="-1923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3308731"/>
                  </p:ext>
                </p:extLst>
              </p:nvPr>
            </p:nvGraphicFramePr>
            <p:xfrm>
              <a:off x="7635586" y="1385087"/>
              <a:ext cx="1980748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3308731"/>
                  </p:ext>
                </p:extLst>
              </p:nvPr>
            </p:nvGraphicFramePr>
            <p:xfrm>
              <a:off x="7635586" y="1385087"/>
              <a:ext cx="1980748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7407" t="-513115" r="-219753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642" t="-513115" r="-18519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7407" t="-603226" r="-219753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642" t="-603226" r="-18519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7407" t="-714754" r="-21975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642" t="-714754" r="-1851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5010054"/>
                  </p:ext>
                </p:extLst>
              </p:nvPr>
            </p:nvGraphicFramePr>
            <p:xfrm>
              <a:off x="9829258" y="1389044"/>
              <a:ext cx="2019576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504894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5010054"/>
                  </p:ext>
                </p:extLst>
              </p:nvPr>
            </p:nvGraphicFramePr>
            <p:xfrm>
              <a:off x="9829258" y="1389044"/>
              <a:ext cx="2019576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504894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024" t="-513115" r="-218072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6024" t="-513115" r="-18072" b="-3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024" t="-603226" r="-218072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6024" t="-603226" r="-18072" b="-2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024" t="-714754" r="-218072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6024" t="-714754" r="-18072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/>
          <p:cNvCxnSpPr>
            <a:stCxn id="4" idx="3"/>
            <a:endCxn id="18" idx="1"/>
          </p:cNvCxnSpPr>
          <p:nvPr/>
        </p:nvCxnSpPr>
        <p:spPr>
          <a:xfrm flipV="1">
            <a:off x="1539700" y="3070229"/>
            <a:ext cx="335142" cy="79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3205198" y="3070229"/>
            <a:ext cx="21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21" idx="1"/>
          </p:cNvCxnSpPr>
          <p:nvPr/>
        </p:nvCxnSpPr>
        <p:spPr>
          <a:xfrm>
            <a:off x="5313930" y="3070229"/>
            <a:ext cx="205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3"/>
            <a:endCxn id="22" idx="1"/>
          </p:cNvCxnSpPr>
          <p:nvPr/>
        </p:nvCxnSpPr>
        <p:spPr>
          <a:xfrm>
            <a:off x="7422662" y="3070229"/>
            <a:ext cx="21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3"/>
            <a:endCxn id="23" idx="1"/>
          </p:cNvCxnSpPr>
          <p:nvPr/>
        </p:nvCxnSpPr>
        <p:spPr>
          <a:xfrm>
            <a:off x="9616334" y="3070229"/>
            <a:ext cx="212924" cy="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66880"/>
              </p:ext>
            </p:extLst>
          </p:nvPr>
        </p:nvGraphicFramePr>
        <p:xfrm>
          <a:off x="3418122" y="5194526"/>
          <a:ext cx="1895808" cy="11234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4739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3665433415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A/B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20528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93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967869"/>
                  </p:ext>
                </p:extLst>
              </p:nvPr>
            </p:nvGraphicFramePr>
            <p:xfrm>
              <a:off x="5519814" y="5194526"/>
              <a:ext cx="1895808" cy="112342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{21E4AEA4-8DFA-4A89-87EB-49C32662AFE0}</a:tableStyleId>
                  </a:tblPr>
                  <a:tblGrid>
                    <a:gridCol w="473952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73952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73952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73952">
                      <a:extLst>
                        <a:ext uri="{9D8B030D-6E8A-4147-A177-3AD203B41FA5}">
                          <a16:colId xmlns:a16="http://schemas.microsoft.com/office/drawing/2014/main" val="3665433415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220528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8393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967869"/>
                  </p:ext>
                </p:extLst>
              </p:nvPr>
            </p:nvGraphicFramePr>
            <p:xfrm>
              <a:off x="5519814" y="5194526"/>
              <a:ext cx="1895808" cy="112342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{21E4AEA4-8DFA-4A89-87EB-49C32662AFE0}</a:tableStyleId>
                  </a:tblPr>
                  <a:tblGrid>
                    <a:gridCol w="473952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73952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73952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73952">
                      <a:extLst>
                        <a:ext uri="{9D8B030D-6E8A-4147-A177-3AD203B41FA5}">
                          <a16:colId xmlns:a16="http://schemas.microsoft.com/office/drawing/2014/main" val="3665433415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low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220528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6410" t="-206452" r="-21923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high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6410" t="-206452" r="-19231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393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845302"/>
                  </p:ext>
                </p:extLst>
              </p:nvPr>
            </p:nvGraphicFramePr>
            <p:xfrm>
              <a:off x="7635586" y="5194526"/>
              <a:ext cx="1980748" cy="112342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{21E4AEA4-8DFA-4A89-87EB-49C32662AFE0}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9421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0953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665433415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220528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8393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845302"/>
                  </p:ext>
                </p:extLst>
              </p:nvPr>
            </p:nvGraphicFramePr>
            <p:xfrm>
              <a:off x="7635586" y="5194526"/>
              <a:ext cx="1980748" cy="112342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{21E4AEA4-8DFA-4A89-87EB-49C32662AFE0}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9421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0953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665433415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220528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6098" t="-206452" r="-21585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8642" t="-206452" r="-18519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393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5898556"/>
                  </p:ext>
                </p:extLst>
              </p:nvPr>
            </p:nvGraphicFramePr>
            <p:xfrm>
              <a:off x="9829258" y="5194526"/>
              <a:ext cx="1980748" cy="112342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{21E4AEA4-8DFA-4A89-87EB-49C32662AFE0}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9421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0953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665433415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220528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8393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5898556"/>
                  </p:ext>
                </p:extLst>
              </p:nvPr>
            </p:nvGraphicFramePr>
            <p:xfrm>
              <a:off x="9829258" y="5194526"/>
              <a:ext cx="1980748" cy="112342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{21E4AEA4-8DFA-4A89-87EB-49C32662AFE0}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9421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0953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665433415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220528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6098" t="-206452" r="-21585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8642" t="-206452" r="-18519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393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3205198" y="5756680"/>
            <a:ext cx="21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331316" y="5756240"/>
            <a:ext cx="205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415622" y="5756240"/>
            <a:ext cx="21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623374" y="5766452"/>
            <a:ext cx="212924" cy="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3"/>
            <a:endCxn id="19" idx="1"/>
          </p:cNvCxnSpPr>
          <p:nvPr/>
        </p:nvCxnSpPr>
        <p:spPr>
          <a:xfrm>
            <a:off x="1539700" y="3864446"/>
            <a:ext cx="335142" cy="189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010221" y="953805"/>
            <a:ext cx="1394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/>
              <a:t>Create a Test Set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86844" y="952190"/>
            <a:ext cx="1249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/>
              <a:t>Add Attributes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4819114" y="955427"/>
            <a:ext cx="11955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/>
              <a:t>Data Cleaning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777895" y="934683"/>
            <a:ext cx="1502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/>
              <a:t>One Hot Encoding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9449983" y="952190"/>
            <a:ext cx="689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/>
              <a:t>Scaling</a:t>
            </a:r>
            <a:endParaRPr lang="en-US" sz="14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200502" y="4306251"/>
            <a:ext cx="0" cy="1759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7172690" y="4306251"/>
            <a:ext cx="0" cy="1759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0363200" y="4888405"/>
            <a:ext cx="5080" cy="280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302240" y="4817275"/>
            <a:ext cx="1976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use same mean, </a:t>
            </a:r>
            <a:r>
              <a:rPr lang="en-US" sz="1600" dirty="0" err="1" smtClean="0">
                <a:solidFill>
                  <a:srgbClr val="FF0000"/>
                </a:solidFill>
              </a:rPr>
              <a:t>std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Transformation Pipelines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073622"/>
              </p:ext>
            </p:extLst>
          </p:nvPr>
        </p:nvGraphicFramePr>
        <p:xfrm>
          <a:off x="209344" y="1804828"/>
          <a:ext cx="1330356" cy="41192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20528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93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1107"/>
              </p:ext>
            </p:extLst>
          </p:nvPr>
        </p:nvGraphicFramePr>
        <p:xfrm>
          <a:off x="1874842" y="1385087"/>
          <a:ext cx="1330356" cy="33702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45298"/>
              </p:ext>
            </p:extLst>
          </p:nvPr>
        </p:nvGraphicFramePr>
        <p:xfrm>
          <a:off x="1874842" y="5194526"/>
          <a:ext cx="1330356" cy="11234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20528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93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5010054"/>
                  </p:ext>
                </p:extLst>
              </p:nvPr>
            </p:nvGraphicFramePr>
            <p:xfrm>
              <a:off x="9829258" y="1389044"/>
              <a:ext cx="2019576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504894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5010054"/>
                  </p:ext>
                </p:extLst>
              </p:nvPr>
            </p:nvGraphicFramePr>
            <p:xfrm>
              <a:off x="9829258" y="1389044"/>
              <a:ext cx="2019576" cy="337028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504894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504894">
                      <a:extLst>
                        <a:ext uri="{9D8B030D-6E8A-4147-A177-3AD203B41FA5}">
                          <a16:colId xmlns:a16="http://schemas.microsoft.com/office/drawing/2014/main" val="2505688447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930681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2756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39025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247369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024" t="-513115" r="-218072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6024" t="-513115" r="-18072" b="-3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82012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024" t="-603226" r="-218072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6024" t="-603226" r="-18072" b="-2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860616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024" t="-714754" r="-218072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6024" t="-714754" r="-18072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437925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86003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/>
          <p:cNvCxnSpPr>
            <a:stCxn id="4" idx="3"/>
            <a:endCxn id="18" idx="1"/>
          </p:cNvCxnSpPr>
          <p:nvPr/>
        </p:nvCxnSpPr>
        <p:spPr>
          <a:xfrm flipV="1">
            <a:off x="1539700" y="3070229"/>
            <a:ext cx="335142" cy="79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7" idx="3"/>
          </p:cNvCxnSpPr>
          <p:nvPr/>
        </p:nvCxnSpPr>
        <p:spPr>
          <a:xfrm>
            <a:off x="3205198" y="3070229"/>
            <a:ext cx="328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1"/>
            <a:endCxn id="23" idx="1"/>
          </p:cNvCxnSpPr>
          <p:nvPr/>
        </p:nvCxnSpPr>
        <p:spPr>
          <a:xfrm>
            <a:off x="9544594" y="3070229"/>
            <a:ext cx="284664" cy="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5898556"/>
                  </p:ext>
                </p:extLst>
              </p:nvPr>
            </p:nvGraphicFramePr>
            <p:xfrm>
              <a:off x="9829258" y="5194526"/>
              <a:ext cx="1980748" cy="112342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{21E4AEA4-8DFA-4A89-87EB-49C32662AFE0}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9421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0953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665433415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220528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8393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5898556"/>
                  </p:ext>
                </p:extLst>
              </p:nvPr>
            </p:nvGraphicFramePr>
            <p:xfrm>
              <a:off x="9829258" y="5194526"/>
              <a:ext cx="1980748" cy="112342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{21E4AEA4-8DFA-4A89-87EB-49C32662AFE0}</a:tableStyleId>
                  </a:tblPr>
                  <a:tblGrid>
                    <a:gridCol w="495187">
                      <a:extLst>
                        <a:ext uri="{9D8B030D-6E8A-4147-A177-3AD203B41FA5}">
                          <a16:colId xmlns:a16="http://schemas.microsoft.com/office/drawing/2014/main" val="2932049012"/>
                        </a:ext>
                      </a:extLst>
                    </a:gridCol>
                    <a:gridCol w="499421">
                      <a:extLst>
                        <a:ext uri="{9D8B030D-6E8A-4147-A177-3AD203B41FA5}">
                          <a16:colId xmlns:a16="http://schemas.microsoft.com/office/drawing/2014/main" val="1307790138"/>
                        </a:ext>
                      </a:extLst>
                    </a:gridCol>
                    <a:gridCol w="490953">
                      <a:extLst>
                        <a:ext uri="{9D8B030D-6E8A-4147-A177-3AD203B41FA5}">
                          <a16:colId xmlns:a16="http://schemas.microsoft.com/office/drawing/2014/main" val="3052752974"/>
                        </a:ext>
                      </a:extLst>
                    </a:gridCol>
                    <a:gridCol w="495187">
                      <a:extLst>
                        <a:ext uri="{9D8B030D-6E8A-4147-A177-3AD203B41FA5}">
                          <a16:colId xmlns:a16="http://schemas.microsoft.com/office/drawing/2014/main" val="3665433415"/>
                        </a:ext>
                      </a:extLst>
                    </a:gridCol>
                  </a:tblGrid>
                  <a:tr h="374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A/B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7250967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[1, 0]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220528"/>
                      </a:ext>
                    </a:extLst>
                  </a:tr>
                  <a:tr h="374476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6098" t="-206452" r="-21585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[0, 1]</a:t>
                          </a:r>
                          <a:endParaRPr 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642" t="-206452" r="-18519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393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2" name="Straight Arrow Connector 51"/>
          <p:cNvCxnSpPr>
            <a:stCxn id="4" idx="3"/>
            <a:endCxn id="19" idx="1"/>
          </p:cNvCxnSpPr>
          <p:nvPr/>
        </p:nvCxnSpPr>
        <p:spPr>
          <a:xfrm>
            <a:off x="1539700" y="3864446"/>
            <a:ext cx="335142" cy="189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010221" y="953805"/>
            <a:ext cx="1394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/>
              <a:t>Create a Test Set</a:t>
            </a:r>
          </a:p>
        </p:txBody>
      </p:sp>
      <p:sp>
        <p:nvSpPr>
          <p:cNvPr id="37" name="Can 36"/>
          <p:cNvSpPr/>
          <p:nvPr/>
        </p:nvSpPr>
        <p:spPr>
          <a:xfrm rot="5400000">
            <a:off x="3956512" y="2343064"/>
            <a:ext cx="803398" cy="1454331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6B6A74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an 37"/>
          <p:cNvSpPr/>
          <p:nvPr/>
        </p:nvSpPr>
        <p:spPr>
          <a:xfrm rot="5400000">
            <a:off x="5435624" y="2366216"/>
            <a:ext cx="803398" cy="1410900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6B6A74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an 39"/>
          <p:cNvSpPr/>
          <p:nvPr/>
        </p:nvSpPr>
        <p:spPr>
          <a:xfrm rot="5400000">
            <a:off x="7040898" y="2286458"/>
            <a:ext cx="803398" cy="1567544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6B6A74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an 40"/>
          <p:cNvSpPr/>
          <p:nvPr/>
        </p:nvSpPr>
        <p:spPr>
          <a:xfrm rot="5400000">
            <a:off x="8367695" y="2591397"/>
            <a:ext cx="803398" cy="957668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6B6A74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651635" y="2916340"/>
            <a:ext cx="1249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>
                <a:solidFill>
                  <a:schemeClr val="bg1"/>
                </a:solidFill>
              </a:rPr>
              <a:t>Add Attributes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81678" y="2916340"/>
            <a:ext cx="11955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>
                <a:solidFill>
                  <a:schemeClr val="bg1"/>
                </a:solidFill>
              </a:rPr>
              <a:t>Data Cleaning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599711" y="2930981"/>
            <a:ext cx="1502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>
                <a:solidFill>
                  <a:schemeClr val="bg1"/>
                </a:solidFill>
              </a:rPr>
              <a:t>One Hot Encoding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370833" y="2930981"/>
            <a:ext cx="689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>
                <a:solidFill>
                  <a:schemeClr val="bg1"/>
                </a:solidFill>
              </a:rPr>
              <a:t>Scaling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 rot="5400000">
            <a:off x="5935826" y="65019"/>
            <a:ext cx="1207116" cy="6010420"/>
          </a:xfrm>
          <a:prstGeom prst="can">
            <a:avLst/>
          </a:prstGeom>
          <a:solidFill>
            <a:schemeClr val="accent3">
              <a:lumMod val="40000"/>
              <a:lumOff val="60000"/>
              <a:alpha val="29000"/>
            </a:schemeClr>
          </a:solidFill>
          <a:ln>
            <a:solidFill>
              <a:srgbClr val="6B6A74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67" idx="3"/>
          </p:cNvCxnSpPr>
          <p:nvPr/>
        </p:nvCxnSpPr>
        <p:spPr>
          <a:xfrm>
            <a:off x="3208587" y="5772587"/>
            <a:ext cx="328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7" idx="1"/>
          </p:cNvCxnSpPr>
          <p:nvPr/>
        </p:nvCxnSpPr>
        <p:spPr>
          <a:xfrm>
            <a:off x="9547983" y="5772587"/>
            <a:ext cx="284664" cy="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n 53"/>
          <p:cNvSpPr/>
          <p:nvPr/>
        </p:nvSpPr>
        <p:spPr>
          <a:xfrm rot="5400000">
            <a:off x="3959901" y="5045422"/>
            <a:ext cx="803398" cy="1454331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6B6A74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Can 54"/>
          <p:cNvSpPr/>
          <p:nvPr/>
        </p:nvSpPr>
        <p:spPr>
          <a:xfrm rot="5400000">
            <a:off x="5439013" y="5068574"/>
            <a:ext cx="803398" cy="1410900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6B6A74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Can 56"/>
          <p:cNvSpPr/>
          <p:nvPr/>
        </p:nvSpPr>
        <p:spPr>
          <a:xfrm rot="5400000">
            <a:off x="7044287" y="4988816"/>
            <a:ext cx="803398" cy="1567544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6B6A74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Can 57"/>
          <p:cNvSpPr/>
          <p:nvPr/>
        </p:nvSpPr>
        <p:spPr>
          <a:xfrm rot="5400000">
            <a:off x="8371084" y="5293755"/>
            <a:ext cx="803398" cy="957668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6B6A74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655024" y="5618698"/>
            <a:ext cx="1249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>
                <a:solidFill>
                  <a:schemeClr val="bg1"/>
                </a:solidFill>
              </a:rPr>
              <a:t>Add Attributes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185067" y="5618698"/>
            <a:ext cx="11955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>
                <a:solidFill>
                  <a:schemeClr val="bg1"/>
                </a:solidFill>
              </a:rPr>
              <a:t>Data Cleaning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603100" y="5633339"/>
            <a:ext cx="1502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>
                <a:solidFill>
                  <a:schemeClr val="bg1"/>
                </a:solidFill>
              </a:rPr>
              <a:t>One Hot Encoding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374222" y="5633339"/>
            <a:ext cx="689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>
                <a:solidFill>
                  <a:schemeClr val="bg1"/>
                </a:solidFill>
              </a:rPr>
              <a:t>Scaling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7" name="Can 66"/>
          <p:cNvSpPr/>
          <p:nvPr/>
        </p:nvSpPr>
        <p:spPr>
          <a:xfrm rot="5400000">
            <a:off x="5939215" y="2767377"/>
            <a:ext cx="1207116" cy="6010420"/>
          </a:xfrm>
          <a:prstGeom prst="can">
            <a:avLst/>
          </a:prstGeom>
          <a:solidFill>
            <a:schemeClr val="accent3">
              <a:lumMod val="40000"/>
              <a:lumOff val="60000"/>
              <a:alpha val="29000"/>
            </a:schemeClr>
          </a:solidFill>
          <a:ln>
            <a:solidFill>
              <a:srgbClr val="6B6A74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31521" y="2162175"/>
            <a:ext cx="5088253" cy="4171400"/>
          </a:xfrm>
          <a:prstGeom prst="rect">
            <a:avLst/>
          </a:prstGeom>
          <a:solidFill>
            <a:schemeClr val="accent3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10515600" cy="812800"/>
          </a:xfrm>
        </p:spPr>
        <p:txBody>
          <a:bodyPr/>
          <a:lstStyle/>
          <a:p>
            <a:r>
              <a:rPr lang="en-US" dirty="0" smtClean="0"/>
              <a:t>Machine Learning Workflow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22" y="97826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Look at the big picture.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Frame the Problem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a Performance Measure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the Assumptions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Get the data.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the Workspace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the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Take a Quick Look at the Data Structure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Discover and visualize the data to gain insights.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Visualizing Geographical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Looking for Correlations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Experimenting with Attribute Combinations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Prepare the data for Machine Learning algorithms.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Handling Text and Categorical Attributes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 Transformers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Scaling</a:t>
            </a:r>
          </a:p>
          <a:p>
            <a:pPr marL="685800" lvl="1" indent="-228600" fontAlgn="base">
              <a:buFont typeface="Arial" panose="020B0604020202020204" pitchFamily="34" charset="0"/>
              <a:buChar char="•"/>
            </a:pPr>
            <a:r>
              <a:rPr lang="en-US" dirty="0" smtClean="0"/>
              <a:t>Transformation Pipelines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1099" y="97826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Select </a:t>
            </a:r>
            <a:r>
              <a:rPr lang="en-US" dirty="0"/>
              <a:t>a model and train it.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and Evaluating on the Training Set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Evaluation Using </a:t>
            </a:r>
            <a:r>
              <a:rPr lang="en-US" dirty="0" smtClean="0"/>
              <a:t>Cross-Validation</a:t>
            </a:r>
            <a:endParaRPr lang="en-US" dirty="0"/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Fine-tune </a:t>
            </a:r>
            <a:r>
              <a:rPr lang="en-US" dirty="0"/>
              <a:t>your model.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Grid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Randomized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Ensemble Methods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the Best Models and Their Errors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 Your System on the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Present your solution.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Launch, monitor, and maintain your system.</a:t>
            </a:r>
          </a:p>
          <a:p>
            <a:pPr marL="685800" lvl="1" indent="-228600" fontAlgn="base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731522" y="978263"/>
            <a:ext cx="5088252" cy="118391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30152" y="978263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이해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24299" y="2151425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자료 준비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25443" y="978263"/>
            <a:ext cx="5088253" cy="3416320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18221" y="958850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머신러닝 적용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31296" y="958849"/>
            <a:ext cx="5088253" cy="3435733"/>
          </a:xfrm>
          <a:prstGeom prst="rect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10515600" cy="812800"/>
          </a:xfrm>
        </p:spPr>
        <p:txBody>
          <a:bodyPr/>
          <a:lstStyle/>
          <a:p>
            <a:r>
              <a:rPr lang="en-US" dirty="0" smtClean="0"/>
              <a:t>Machine Learning Workflow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22" y="97826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Look at the big picture.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Frame the Problem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a Performance Measure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the Assumptions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Get the data.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the Workspace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the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Take a Quick Look at the Data Structure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Discover and visualize the data to gain insights.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Visualizing Geographical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Looking for Correlations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Experimenting with Attribute Combinations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Prepare the data for Machine Learning algorithms.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Handling Text and Categorical Attributes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 Transformers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Scaling</a:t>
            </a:r>
          </a:p>
          <a:p>
            <a:pPr marL="685800" lvl="1" indent="-228600" fontAlgn="base">
              <a:buFont typeface="Arial" panose="020B0604020202020204" pitchFamily="34" charset="0"/>
              <a:buChar char="•"/>
            </a:pPr>
            <a:r>
              <a:rPr lang="en-US" dirty="0" smtClean="0"/>
              <a:t>Transformation Pipelines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1099" y="97826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Select </a:t>
            </a:r>
            <a:r>
              <a:rPr lang="en-US" dirty="0"/>
              <a:t>a model and train it.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and Evaluating on the Training Set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Evaluation Using </a:t>
            </a:r>
            <a:r>
              <a:rPr lang="en-US" dirty="0" smtClean="0"/>
              <a:t>Cross-Validation</a:t>
            </a:r>
            <a:endParaRPr lang="en-US" dirty="0"/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Fine-tune </a:t>
            </a:r>
            <a:r>
              <a:rPr lang="en-US" dirty="0"/>
              <a:t>your model.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Grid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Randomized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Ensemble Methods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the Best Models and Their Errors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 Your System on the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Present your solution.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Launch, monitor, and maintain your system.</a:t>
            </a:r>
          </a:p>
          <a:p>
            <a:pPr marL="685800" lvl="1" indent="-228600" fontAlgn="base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731522" y="978263"/>
            <a:ext cx="5088252" cy="118391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30152" y="978263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이해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521" y="2162175"/>
            <a:ext cx="5088253" cy="4171400"/>
          </a:xfrm>
          <a:prstGeom prst="rect">
            <a:avLst/>
          </a:prstGeom>
          <a:solidFill>
            <a:schemeClr val="accent3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24299" y="2151425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자료 준비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25443" y="978263"/>
            <a:ext cx="5088253" cy="3416320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18221" y="958850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머신러닝 적용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10515600" cy="812800"/>
          </a:xfrm>
        </p:spPr>
        <p:txBody>
          <a:bodyPr/>
          <a:lstStyle/>
          <a:p>
            <a:r>
              <a:rPr lang="en-US" dirty="0" smtClean="0"/>
              <a:t>Machine Learning Workflow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22" y="97826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Look at the big picture.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Frame the Problem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a Performance Measure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the Assumptions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Get the data.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the Workspace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the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Take a Quick Look at the Data Structure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Discover and visualize the data to gain insights.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Visualizing Geographical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Looking for Correlations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Experimenting with Attribute Combinations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Prepare the data for Machine Learning algorithms.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Handling Text and Categorical Attributes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 Transformers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Scaling</a:t>
            </a:r>
          </a:p>
          <a:p>
            <a:pPr marL="685800" lvl="1" indent="-228600" fontAlgn="base">
              <a:buFont typeface="Arial" panose="020B0604020202020204" pitchFamily="34" charset="0"/>
              <a:buChar char="•"/>
            </a:pPr>
            <a:r>
              <a:rPr lang="en-US" dirty="0" smtClean="0"/>
              <a:t>Transformation Pipelines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1099" y="97826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Select </a:t>
            </a:r>
            <a:r>
              <a:rPr lang="en-US" dirty="0"/>
              <a:t>a model and train it.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and Evaluating on the Training Set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Evaluation Using </a:t>
            </a:r>
            <a:r>
              <a:rPr lang="en-US" dirty="0" smtClean="0"/>
              <a:t>Cross-Validation</a:t>
            </a:r>
            <a:endParaRPr lang="en-US" dirty="0"/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Fine-tune </a:t>
            </a:r>
            <a:r>
              <a:rPr lang="en-US" dirty="0"/>
              <a:t>your model.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Grid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Randomized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Ensemble Methods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the Best Models and Their Errors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 Your System on the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Present your solution.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Launch, monitor, and maintain your system.</a:t>
            </a:r>
          </a:p>
          <a:p>
            <a:pPr marL="685800" lvl="1" indent="-228600" fontAlgn="base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731522" y="978263"/>
            <a:ext cx="5088252" cy="118391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30152" y="978263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이해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521" y="2162175"/>
            <a:ext cx="5088253" cy="4171400"/>
          </a:xfrm>
          <a:prstGeom prst="rect">
            <a:avLst/>
          </a:prstGeom>
          <a:solidFill>
            <a:schemeClr val="accent3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24299" y="2151425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자료 준비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25443" y="978263"/>
            <a:ext cx="5088253" cy="3416320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18221" y="958850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머신러닝 적용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1" y="978264"/>
            <a:ext cx="5088253" cy="1173161"/>
          </a:xfrm>
          <a:prstGeom prst="rect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3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10515600" cy="812800"/>
          </a:xfrm>
        </p:spPr>
        <p:txBody>
          <a:bodyPr/>
          <a:lstStyle/>
          <a:p>
            <a:r>
              <a:rPr lang="en-US" dirty="0" smtClean="0"/>
              <a:t>Look at the big picture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562" y="680969"/>
            <a:ext cx="4991073" cy="36947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02267" y="680969"/>
            <a:ext cx="570841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What is the problem?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To predict a district’s median housing price</a:t>
            </a:r>
          </a:p>
          <a:p>
            <a:pPr lvl="1"/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What is the current solution looks like?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Estimation manually by experts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Costly and time-consuming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The error rate is about 15%</a:t>
            </a:r>
          </a:p>
          <a:p>
            <a:pPr lvl="1"/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What is the objective?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Building a model better than the experts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What algorithms to select?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Labeled training example  supervised learning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Predict a value of price, not categories of “cheap,” “medium,” or “expensive”  regression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Small enough to fit in memory  batch learning</a:t>
            </a:r>
          </a:p>
          <a:p>
            <a:pPr lvl="1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What performance measure to use?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Root Mean Square Error or Mean Absolute Error?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How much effort to spend?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59" y="5822436"/>
            <a:ext cx="3118936" cy="5486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59" y="5056718"/>
            <a:ext cx="2959864" cy="54864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947188" y="4587855"/>
            <a:ext cx="2600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Performance </a:t>
            </a:r>
            <a:r>
              <a:rPr lang="en-US" dirty="0"/>
              <a:t>measure </a:t>
            </a:r>
          </a:p>
        </p:txBody>
      </p:sp>
    </p:spTree>
    <p:extLst>
      <p:ext uri="{BB962C8B-B14F-4D97-AF65-F5344CB8AC3E}">
        <p14:creationId xmlns:p14="http://schemas.microsoft.com/office/powerpoint/2010/main" val="3364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31521" y="2162175"/>
            <a:ext cx="5088253" cy="4171400"/>
          </a:xfrm>
          <a:prstGeom prst="rect">
            <a:avLst/>
          </a:prstGeom>
          <a:solidFill>
            <a:schemeClr val="accent3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10515600" cy="812800"/>
          </a:xfrm>
        </p:spPr>
        <p:txBody>
          <a:bodyPr/>
          <a:lstStyle/>
          <a:p>
            <a:r>
              <a:rPr lang="en-US" dirty="0" smtClean="0"/>
              <a:t>Machine Learning Workflow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22" y="97826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Look at the big picture.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Frame the Problem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a Performance Measure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the Assumptions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Get the data.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the Workspace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the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Take a Quick Look at the Data Structure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Discover and visualize the data to gain insights.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Visualizing Geographical Data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Looking for Correlations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Experimenting with Attribute Combinations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Prepare the data for Machine Learning algorithms.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Handling Text and Categorical Attributes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 Transformers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Scaling</a:t>
            </a:r>
          </a:p>
          <a:p>
            <a:pPr marL="685800" lvl="1" indent="-228600" fontAlgn="base">
              <a:buFont typeface="Arial" panose="020B0604020202020204" pitchFamily="34" charset="0"/>
              <a:buChar char="•"/>
            </a:pPr>
            <a:r>
              <a:rPr lang="en-US" dirty="0" smtClean="0"/>
              <a:t>Transformation Pipelines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1099" y="97826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Select </a:t>
            </a:r>
            <a:r>
              <a:rPr lang="en-US" dirty="0"/>
              <a:t>a model and train it.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and Evaluating on the Training Set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Evaluation Using </a:t>
            </a:r>
            <a:r>
              <a:rPr lang="en-US" dirty="0" smtClean="0"/>
              <a:t>Cross-Validation</a:t>
            </a:r>
            <a:endParaRPr lang="en-US" dirty="0"/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Fine-tune </a:t>
            </a:r>
            <a:r>
              <a:rPr lang="en-US" dirty="0"/>
              <a:t>your model.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Grid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Randomized Search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Ensemble Methods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the Best Models and Their Errors</a:t>
            </a:r>
          </a:p>
          <a:p>
            <a:pPr marL="685800" lvl="1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 Your System on the Test Set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Present your solution.</a:t>
            </a:r>
          </a:p>
          <a:p>
            <a:pPr marL="228600" indent="-228600" fontAlgn="base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/>
              <a:t>Launch, monitor, and maintain your system.</a:t>
            </a:r>
          </a:p>
          <a:p>
            <a:pPr marL="685800" lvl="1" indent="-228600" fontAlgn="base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731522" y="978263"/>
            <a:ext cx="5088252" cy="118391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30152" y="978263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이해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24299" y="2151425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자료 준비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25443" y="978263"/>
            <a:ext cx="5088253" cy="3416320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18221" y="958850"/>
            <a:ext cx="1895475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머신러닝 적용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1521" y="2151425"/>
            <a:ext cx="5088253" cy="3812495"/>
          </a:xfrm>
          <a:prstGeom prst="rect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2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Data Preprocessing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9344" y="1804828"/>
          <a:ext cx="1330356" cy="41192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20528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9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4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Preprocessing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9344" y="1804828"/>
          <a:ext cx="1330356" cy="41192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20528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93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1874842" y="1385087"/>
          <a:ext cx="1330356" cy="33702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1874842" y="5194526"/>
          <a:ext cx="1330356" cy="11234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20528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9300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>
            <a:stCxn id="4" idx="3"/>
            <a:endCxn id="18" idx="1"/>
          </p:cNvCxnSpPr>
          <p:nvPr/>
        </p:nvCxnSpPr>
        <p:spPr>
          <a:xfrm flipV="1">
            <a:off x="1539700" y="3070229"/>
            <a:ext cx="335142" cy="79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3"/>
            <a:endCxn id="19" idx="1"/>
          </p:cNvCxnSpPr>
          <p:nvPr/>
        </p:nvCxnSpPr>
        <p:spPr>
          <a:xfrm>
            <a:off x="1539700" y="3864446"/>
            <a:ext cx="335142" cy="189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010221" y="953805"/>
            <a:ext cx="1394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/>
              <a:t>Create a Test Set</a:t>
            </a:r>
          </a:p>
        </p:txBody>
      </p:sp>
    </p:spTree>
    <p:extLst>
      <p:ext uri="{BB962C8B-B14F-4D97-AF65-F5344CB8AC3E}">
        <p14:creationId xmlns:p14="http://schemas.microsoft.com/office/powerpoint/2010/main" val="23305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Preprocessing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9344" y="1804828"/>
          <a:ext cx="1330356" cy="41192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20528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93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1874842" y="1385087"/>
          <a:ext cx="1330356" cy="33702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1874842" y="5194526"/>
          <a:ext cx="1330356" cy="11234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4434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434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20528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93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418122" y="1385087"/>
          <a:ext cx="1895808" cy="33702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73952">
                  <a:extLst>
                    <a:ext uri="{9D8B030D-6E8A-4147-A177-3AD203B41FA5}">
                      <a16:colId xmlns:a16="http://schemas.microsoft.com/office/drawing/2014/main" val="2932049012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1307790138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3052752974"/>
                    </a:ext>
                  </a:extLst>
                </a:gridCol>
                <a:gridCol w="473952">
                  <a:extLst>
                    <a:ext uri="{9D8B030D-6E8A-4147-A177-3AD203B41FA5}">
                      <a16:colId xmlns:a16="http://schemas.microsoft.com/office/drawing/2014/main" val="2505688447"/>
                    </a:ext>
                  </a:extLst>
                </a:gridCol>
              </a:tblGrid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A/B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25096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30681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56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25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47369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20127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60616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NaN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3792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60034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>
            <a:stCxn id="4" idx="3"/>
            <a:endCxn id="18" idx="1"/>
          </p:cNvCxnSpPr>
          <p:nvPr/>
        </p:nvCxnSpPr>
        <p:spPr>
          <a:xfrm flipV="1">
            <a:off x="1539700" y="3070229"/>
            <a:ext cx="335142" cy="79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3205198" y="3070229"/>
            <a:ext cx="21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3"/>
            <a:endCxn id="19" idx="1"/>
          </p:cNvCxnSpPr>
          <p:nvPr/>
        </p:nvCxnSpPr>
        <p:spPr>
          <a:xfrm>
            <a:off x="1539700" y="3864446"/>
            <a:ext cx="335142" cy="189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010221" y="953805"/>
            <a:ext cx="1394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/>
              <a:t>Create a Test Set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86844" y="952190"/>
            <a:ext cx="1249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1400" dirty="0" smtClean="0"/>
              <a:t>Add Attributes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74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5041</TotalTime>
  <Words>2641</Words>
  <Application>Microsoft Office PowerPoint</Application>
  <PresentationFormat>Widescreen</PresentationFormat>
  <Paragraphs>1176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Cambria Math</vt:lpstr>
      <vt:lpstr>Consolas</vt:lpstr>
      <vt:lpstr>Wingdings</vt:lpstr>
      <vt:lpstr>Office Theme</vt:lpstr>
      <vt:lpstr>Chapter 2. End To End Machine Learning Project</vt:lpstr>
      <vt:lpstr>Machine Learning Workflow</vt:lpstr>
      <vt:lpstr>Machine Learning Workflow</vt:lpstr>
      <vt:lpstr>Machine Learning Workflow</vt:lpstr>
      <vt:lpstr>Look at the big picture</vt:lpstr>
      <vt:lpstr>Machine Learning Workflow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Machine Learning Workflow</vt:lpstr>
      <vt:lpstr>Create a Test Set  - Stratified Split</vt:lpstr>
      <vt:lpstr>Machine Learning Workflow</vt:lpstr>
      <vt:lpstr>Looking for Correlations </vt:lpstr>
      <vt:lpstr>Experimenting with Attribute Combinations</vt:lpstr>
      <vt:lpstr>Machine Learning Workflow</vt:lpstr>
      <vt:lpstr>Data Cleaning</vt:lpstr>
      <vt:lpstr>Handling Text and Categorical Attributes</vt:lpstr>
      <vt:lpstr>Feature Scaling</vt:lpstr>
      <vt:lpstr>Machine Learning Workflow</vt:lpstr>
      <vt:lpstr>Transformation Pipelines</vt:lpstr>
      <vt:lpstr>Transformation Pipelines</vt:lpstr>
      <vt:lpstr>Machine Learning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Daeung</dc:creator>
  <cp:lastModifiedBy>Daeung</cp:lastModifiedBy>
  <cp:revision>100</cp:revision>
  <dcterms:created xsi:type="dcterms:W3CDTF">2018-01-01T15:52:30Z</dcterms:created>
  <dcterms:modified xsi:type="dcterms:W3CDTF">2018-01-09T00:55:23Z</dcterms:modified>
</cp:coreProperties>
</file>