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80" r:id="rId4"/>
    <p:sldId id="268" r:id="rId5"/>
    <p:sldId id="257" r:id="rId6"/>
    <p:sldId id="258" r:id="rId7"/>
    <p:sldId id="259" r:id="rId8"/>
    <p:sldId id="260" r:id="rId9"/>
    <p:sldId id="269" r:id="rId10"/>
    <p:sldId id="270" r:id="rId11"/>
    <p:sldId id="261" r:id="rId12"/>
    <p:sldId id="262" r:id="rId13"/>
    <p:sldId id="271" r:id="rId14"/>
    <p:sldId id="264" r:id="rId15"/>
    <p:sldId id="272" r:id="rId16"/>
    <p:sldId id="265" r:id="rId17"/>
    <p:sldId id="266" r:id="rId18"/>
    <p:sldId id="273" r:id="rId19"/>
    <p:sldId id="275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Ubuntu Mono" panose="020B0509030602030204" pitchFamily="49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342D-C57A-4D59-9272-F1A47A7E84E9}" type="datetimeFigureOut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9050-C3A1-4669-9F9E-A3665DF09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4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19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09050-C3A1-4669-9F9E-A3665DF09B0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0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EE03-2BC4-4202-A414-6DB487F35ECF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0D1C-C0AE-4F80-988F-5054751AB218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2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5B35-8D2C-4D86-9E99-C75B443DD27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5E8-25F2-4CE9-B05A-B069E40674EA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D82-E12A-411B-B790-A3C4738536FD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0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79FC-0389-47E4-B712-D44D4588F2C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4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85859-4424-4470-BF65-E9EADE7F09DD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668C-66A4-4D04-9C9E-A97CE698348B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9007-90E5-4607-A2AE-D79937B8E851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4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61C6-E62A-4844-8B7E-CD5FDD7796BB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5A63-BC17-4B4A-854C-85F268CAFCD2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2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FC4E-EB33-47BB-BAAA-ABF047554858}" type="datetime1">
              <a:rPr lang="ko-KR" altLang="en-US" smtClean="0"/>
              <a:t>2017-02-16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25A4-ACAF-42E4-A765-CDD0F5B07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kyubyong" TargetMode="External"/><Relationship Id="rId7" Type="http://schemas.openxmlformats.org/officeDocument/2006/relationships/image" Target="../media/image2.jpeg"/><Relationship Id="rId2" Type="http://schemas.openxmlformats.org/officeDocument/2006/relationships/hyperlink" Target="mailto:kyubyong.park@kakaobrain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Kyubyong/up_and_running_with_tensorflow" TargetMode="External"/><Relationship Id="rId4" Type="http://schemas.openxmlformats.org/officeDocument/2006/relationships/hyperlink" Target="https://www.tensorflow.org/get_started/basic_usa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050634" y="3325265"/>
            <a:ext cx="14782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Kyubyong Park</a:t>
            </a:r>
            <a:endParaRPr lang="ko-KR" altLang="ko-K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680310" y="204958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and Running with TensorFlow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 txBox="1">
            <a:spLocks noChangeArrowheads="1"/>
          </p:cNvSpPr>
          <p:nvPr/>
        </p:nvSpPr>
        <p:spPr bwMode="auto">
          <a:xfrm>
            <a:off x="8321864" y="3776553"/>
            <a:ext cx="2419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kyubyong.park@kakaobrain.com</a:t>
            </a:r>
            <a:endParaRPr lang="en-US" altLang="ko-KR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www.github.com/kyubyong</a:t>
            </a:r>
            <a:endParaRPr lang="en-US" altLang="ko-KR" sz="1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endParaRPr lang="ko-KR" altLang="ko-K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"/>
          <p:cNvSpPr txBox="1">
            <a:spLocks noChangeArrowheads="1"/>
          </p:cNvSpPr>
          <p:nvPr/>
        </p:nvSpPr>
        <p:spPr bwMode="auto">
          <a:xfrm>
            <a:off x="1281671" y="4905853"/>
            <a:ext cx="806137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This file is for the hands-on session </a:t>
            </a:r>
            <a:r>
              <a:rPr lang="en-US" altLang="ko-KR" sz="1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and Running with TensorFlow</a:t>
            </a:r>
            <a:endParaRPr lang="en-US" altLang="ko-KR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in the first Deep Learning Conference held in Seoul on Feb. 17, 2017.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Most of the slides were adapted from the TensorFlow official web site: 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https://www.tensorflow.org/get_started/basic_usage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Explanations on each slide will be paired with brief demonstrations and exercises.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All materials are available at my github repository: </a:t>
            </a:r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https://github.com/Kyubyong/up_and_running_with_tensorflow</a:t>
            </a:r>
            <a:endParaRPr lang="en-US" altLang="ko-KR" sz="1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endParaRPr lang="ko-KR" altLang="ko-K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231" y="4298700"/>
            <a:ext cx="1452573" cy="3714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99" y="4187042"/>
            <a:ext cx="936573" cy="9365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66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0249" y="861105"/>
            <a:ext cx="9144000" cy="5381566"/>
          </a:xfrm>
          <a:solidFill>
            <a:schemeClr val="tx1"/>
          </a:solidFill>
        </p:spPr>
        <p:txBody>
          <a:bodyPr anchor="t" anchorCtr="0">
            <a:noAutofit/>
          </a:bodyPr>
          <a:lstStyle/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import tensorflow as tf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 = tf.zeros([3, 5])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Let’s peek at x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print(x)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Tensor(“zeros:0”, shape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=(3, 5),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dtype=float32)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Get shape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print(x.get_shape().as_list())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[3, 5] 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Python list</a:t>
            </a:r>
            <a:r>
              <a:rPr lang="en-US" altLang="ko-KR" sz="1800" i="1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i="1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shp = tf.shape(x) 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Tensor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Get rank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print(x.get_shape().ndims)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2 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Python scalar</a:t>
            </a:r>
            <a:b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rnk = tf.rank(x) </a:t>
            </a:r>
            <a:r>
              <a:rPr lang="en-US" altLang="ko-KR" sz="1800" i="1">
                <a:solidFill>
                  <a:srgbClr val="00B050"/>
                </a:solidFill>
                <a:latin typeface="Ubuntu Mono" panose="020B0509030602030204" pitchFamily="49" charset="0"/>
              </a:rPr>
              <a:t># Tensor</a:t>
            </a: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 i="1" smtClean="0">
                <a:solidFill>
                  <a:srgbClr val="00B050"/>
                </a:solidFill>
                <a:latin typeface="Ubuntu Mono" panose="020B0509030602030204" pitchFamily="49" charset="0"/>
              </a:rPr>
              <a:t># Get data type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print(x.dtype)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tf.float32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58928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 Arrays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793072" y="73225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NumPy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164332" y="122954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is the fundamental package for scientific computing with Python. (www.numpy.org)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164332" y="1756225"/>
            <a:ext cx="10255355" cy="111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has very similar APIs with TensorFlow’s.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   e.g. np.reshape() == tf.reshape()</a:t>
            </a:r>
          </a:p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793072" y="267850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 b="1" smtClean="0">
                <a:latin typeface="Arial" panose="020B0604020202020204" pitchFamily="34" charset="0"/>
                <a:cs typeface="Arial" panose="020B0604020202020204" pitchFamily="34" charset="0"/>
              </a:rPr>
              <a:t>Arrays Are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164332" y="3221601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typically used when feeding data in.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164332" y="3732092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returned when fetching the value of tensors.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164332" y="4217093"/>
            <a:ext cx="10255355" cy="54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extensively used particulary in preprocessing and postprocessing.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0818" y="212724"/>
            <a:ext cx="105849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892153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Variable is constructed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kumimoji="0" lang="en-US" altLang="ko-KR" sz="1800" b="0" i="0" u="none" strike="noStrike" cap="none" normalizeH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tf.Variable(&lt;initial-value&gt;)</a:t>
            </a: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033702" y="237600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A Variable is updated by </a:t>
            </a:r>
            <a:r>
              <a:rPr lang="en-US" altLang="ko-KR" sz="1800" smtClean="0">
                <a:solidFill>
                  <a:srgbClr val="00B0F0"/>
                </a:solidFill>
                <a:latin typeface="Arial" panose="020B0604020202020204" pitchFamily="34" charset="0"/>
              </a:rPr>
              <a:t>tf.assign(&lt;current-value&gt;, &lt;new-value&gt;).</a:t>
            </a:r>
            <a:endParaRPr lang="ko-KR" altLang="ko-KR" sz="180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033703" y="393662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Variables must be initialized before you run Ops that use their value.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88734" y="1426876"/>
            <a:ext cx="8614984" cy="7260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a = tf.Variable(3, dtype=tf.int32)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b = tf.Variable(tf.random_normal([3, 2]))</a:t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88734" y="2957491"/>
            <a:ext cx="8614984" cy="55271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update_op = tf.assign(a, a + 2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)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/>
            </a:r>
            <a:b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</a:b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88734" y="4543088"/>
            <a:ext cx="8614984" cy="138684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a = tf.Variable(3, dtype=tf.int32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init = a.initializer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sess.run(init)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print(sess.run(a))</a:t>
            </a:r>
            <a:endParaRPr lang="ko-KR" altLang="en-US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5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0818" y="212724"/>
            <a:ext cx="105849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1033703" y="97646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You typically represent the parameter of a statistical model as a set of Variables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033703" y="147391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During training you update parameters or weights represented as a Variable by running a training graph repeatedly.</a:t>
            </a:r>
          </a:p>
        </p:txBody>
      </p:sp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1033702" y="4130591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You can save and restore variables by </a:t>
            </a:r>
            <a:r>
              <a:rPr lang="en-US" altLang="ko-KR" sz="1800" smtClean="0">
                <a:solidFill>
                  <a:schemeClr val="accent1"/>
                </a:solidFill>
                <a:latin typeface="Arial" panose="020B0604020202020204" pitchFamily="34" charset="0"/>
              </a:rPr>
              <a:t>tf.train.Saver.save</a:t>
            </a:r>
            <a:r>
              <a:rPr lang="en-US" altLang="ko-KR" sz="1800" smtClean="0">
                <a:latin typeface="Arial" panose="020B0604020202020204" pitchFamily="34" charset="0"/>
              </a:rPr>
              <a:t> and </a:t>
            </a:r>
            <a:r>
              <a:rPr lang="en-US" altLang="ko-KR" sz="1800" smtClean="0">
                <a:solidFill>
                  <a:schemeClr val="accent1"/>
                </a:solidFill>
                <a:latin typeface="Arial" panose="020B0604020202020204" pitchFamily="34" charset="0"/>
              </a:rPr>
              <a:t>tf.train.Saver.restore.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88734" y="2331435"/>
            <a:ext cx="8614984" cy="147198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… Definition of Graph …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update_op = …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for step in range(100):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…     sess.run(update_op)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388734" y="4672149"/>
            <a:ext cx="8614984" cy="1674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a = tf.Variable(3, dtype=tf.int32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)</a:t>
            </a:r>
          </a:p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b = tf.Variable(tf.random_normal([3, 2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]))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saver = tf.train.Saver([a, b])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&gt;&gt; saver.save(sess, ‘filename’)</a:t>
            </a:r>
          </a:p>
          <a:p>
            <a:pPr algn="l"/>
            <a:r>
              <a:rPr lang="en-US" altLang="ko-KR" sz="1800">
                <a:solidFill>
                  <a:srgbClr val="00B0F0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saver.restore(sess</a:t>
            </a:r>
            <a:r>
              <a:rPr lang="en-US" altLang="ko-KR" sz="1800">
                <a:solidFill>
                  <a:srgbClr val="00B0F0"/>
                </a:solidFill>
                <a:latin typeface="Ubuntu Mono" panose="020B0509030602030204" pitchFamily="49" charset="0"/>
              </a:rPr>
              <a:t>, ‘filename</a:t>
            </a:r>
            <a:r>
              <a:rPr lang="en-US" altLang="ko-KR" sz="1800" smtClean="0">
                <a:solidFill>
                  <a:srgbClr val="00B0F0"/>
                </a:solidFill>
                <a:latin typeface="Ubuntu Mono" panose="020B0509030602030204" pitchFamily="49" charset="0"/>
              </a:rPr>
              <a:t>’)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1756" y="260850"/>
            <a:ext cx="247978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Placeholders and Feeds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114876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placeholder exists solely to serve as the target of feeds.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033703" y="299442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placeholder is not initialized and contains no data.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033703" y="3464325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placeholder generates an error if it is executed without a feed.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09221" y="1597297"/>
            <a:ext cx="8614984" cy="1221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x_pl0 </a:t>
            </a: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=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tf.placeholder(tf.float32)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Any shape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x_pl1 = tf.placeholder(tf.float32, [])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0-D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x_pl2 = tf.placeholder(tf.int32, [None])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1-D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x_pl3 = tf.placeholder(tf.float64, [None, 3]) </a:t>
            </a:r>
            <a:r>
              <a:rPr lang="en-US" altLang="ko-KR" sz="1800" smtClean="0">
                <a:solidFill>
                  <a:srgbClr val="00B050"/>
                </a:solidFill>
                <a:latin typeface="Ubuntu Mono" panose="020B0509030602030204" pitchFamily="49" charset="0"/>
              </a:rPr>
              <a:t># 2-D</a:t>
            </a:r>
          </a:p>
          <a:p>
            <a:pPr algn="l"/>
            <a:endParaRPr lang="en-US" altLang="ko-KR" sz="1800" smtClean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309221" y="3890269"/>
            <a:ext cx="8614984" cy="113672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 = tf.Session()</a:t>
            </a:r>
          </a:p>
          <a:p>
            <a:pPr algn="l"/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&gt;&gt; sess.run(x_pl0)</a:t>
            </a:r>
          </a:p>
          <a:p>
            <a:pPr algn="l"/>
            <a:r>
              <a:rPr lang="en-US" altLang="ko-KR" sz="1800" smtClean="0">
                <a:solidFill>
                  <a:srgbClr val="FF0000"/>
                </a:solidFill>
                <a:latin typeface="Ubuntu Mono" panose="020B0509030602030204" pitchFamily="49" charset="0"/>
              </a:rPr>
              <a:t>You must feed a value for placeholder</a:t>
            </a:r>
          </a:p>
          <a:p>
            <a:pPr algn="l"/>
            <a:endParaRPr lang="en-US" altLang="ko-KR" sz="1800" smtClean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algn="l"/>
            <a:endParaRPr lang="en-US" altLang="ko-KR" sz="1800" smtClean="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9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81756" y="260850"/>
            <a:ext cx="247978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Placeholders and Feeds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194937"/>
            <a:ext cx="10255355" cy="78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TensorFlow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also provides a feed mechanism for patching a tensor directly into any operation in the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graph.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033703" y="1909958"/>
            <a:ext cx="10255355" cy="143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feed temporarily replaces the output of an operation with a tensor value. You supply feed data as an argument to a run() call. The feed is only used for the run call to which it is passed. The most common use case involves designating specific operations to be "feed" operations by using </a:t>
            </a:r>
            <a:r>
              <a:rPr lang="en-US" altLang="ko-KR" sz="180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tf.placeholder()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to create them: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79891" y="260850"/>
            <a:ext cx="139846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TensorBoard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114876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You can use TensorBoard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123081" y="1584053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visualize your TensorFlow graph,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123081" y="2024595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plot quantitative metrics about the execution of your graph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123081" y="2465137"/>
            <a:ext cx="10255355" cy="54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show additional data like images that pass through it.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59" y="2890154"/>
            <a:ext cx="5698369" cy="304778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971778" y="281476"/>
            <a:ext cx="139846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TensorBoard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194938"/>
            <a:ext cx="10255355" cy="48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Collect Variables or (0-D)Tensors you want to record with </a:t>
            </a:r>
            <a:r>
              <a:rPr lang="en-US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tf.summary.scalar(name, tensor).</a:t>
            </a:r>
            <a:r>
              <a:rPr lang="ko-KR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1033703" y="1748377"/>
            <a:ext cx="10255355" cy="48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Combine all summary Ops with </a:t>
            </a:r>
            <a:r>
              <a:rPr lang="en-US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tf.summary.merge_all</a:t>
            </a:r>
            <a:r>
              <a:rPr lang="en-US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1033703" y="2733117"/>
            <a:ext cx="10486238" cy="5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FileWriter with </a:t>
            </a:r>
            <a:r>
              <a:rPr lang="en-US" altLang="ko-KR" sz="1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tf.summary.FileWriter(logdir, graph</a:t>
            </a:r>
            <a:r>
              <a:rPr lang="en-US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Then an 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file will be generated. 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033703" y="3677563"/>
            <a:ext cx="10486238" cy="5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Fetch the content of merged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summaries. 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363487" y="4111047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summary_content = sess.run(summaries)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033703" y="4643728"/>
            <a:ext cx="10486238" cy="54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Write the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summary content to TensorBoard.</a:t>
            </a:r>
            <a: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ko-KR" sz="1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363487" y="5109402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writer.add_summary(summary_content)</a:t>
            </a: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63487" y="2167329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summaries = tf.summary.merge_all()</a:t>
            </a: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363487" y="3132996"/>
            <a:ext cx="8614984" cy="516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</a:t>
            </a:r>
            <a:r>
              <a:rPr lang="en-US" altLang="ko-KR" sz="1800" smtClean="0">
                <a:solidFill>
                  <a:schemeClr val="bg1"/>
                </a:solidFill>
                <a:latin typeface="Ubuntu Mono" panose="020B0509030602030204" pitchFamily="49" charset="0"/>
              </a:rPr>
              <a:t>writer = tf.summary.FileWriter(‘asset’, tf.get_default_graph())</a:t>
            </a:r>
          </a:p>
        </p:txBody>
      </p:sp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033703" y="5673553"/>
            <a:ext cx="10486238" cy="41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Launch the TensorBoard.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4"/>
          <p:cNvSpPr txBox="1">
            <a:spLocks noChangeArrowheads="1"/>
          </p:cNvSpPr>
          <p:nvPr/>
        </p:nvSpPr>
        <p:spPr bwMode="auto">
          <a:xfrm>
            <a:off x="1363488" y="6080899"/>
            <a:ext cx="4580112" cy="5425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800">
                <a:solidFill>
                  <a:schemeClr val="bg1"/>
                </a:solidFill>
                <a:latin typeface="Ubuntu Mono" panose="020B0509030602030204" pitchFamily="49" charset="0"/>
              </a:rPr>
              <a:t>&gt;&gt; tensorboard –logdir=asset</a:t>
            </a:r>
            <a:endParaRPr lang="ko-KR" altLang="ko-KR" sz="1800">
              <a:solidFill>
                <a:schemeClr val="bg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17996" y="281476"/>
            <a:ext cx="1906035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Linear Regression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194937"/>
            <a:ext cx="10255355" cy="10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In statistics, linear regression is an approach for modeling the relationship between a scalar dependent variable y and one or more explanatory variables (or independent variables) denoted X. (https://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en.wikipedia.org/wiki/Linear_regression)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78" y="2580900"/>
            <a:ext cx="5103744" cy="33638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70955" y="281476"/>
            <a:ext cx="160011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Last Comment</a:t>
            </a:r>
            <a:endParaRPr lang="en-US" altLang="ko-KR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2583489" y="2259238"/>
            <a:ext cx="10255355" cy="109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3600" smtClean="0">
                <a:latin typeface="Arial" panose="020B0604020202020204" pitchFamily="34" charset="0"/>
                <a:cs typeface="Arial" panose="020B0604020202020204" pitchFamily="34" charset="0"/>
              </a:rPr>
              <a:t>              Thank you.</a:t>
            </a:r>
            <a:br>
              <a:rPr lang="en-US" altLang="ko-KR" sz="36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smtClean="0">
                <a:latin typeface="Arial" panose="020B0604020202020204" pitchFamily="34" charset="0"/>
                <a:cs typeface="Arial" panose="020B0604020202020204" pitchFamily="34" charset="0"/>
              </a:rPr>
              <a:t>             + We’re hiring.</a:t>
            </a:r>
            <a:endParaRPr lang="ko-KR" altLang="ko-K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24288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Hurdles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Theories (Back-prop, activation, normalization, …)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203732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Speed of progression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33703" y="26916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Programming skills (Python, NumPy, TensorFlow, Theano, …)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033703" y="336753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Math (statistics, probabilities, linear algebra, …)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033703" y="402584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English (paper reading, lecture listening, …) 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033703" y="473439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Money (GPUs, decent computer environment, …)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9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58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800" smtClean="0">
                <a:latin typeface="Arial" panose="020B0604020202020204" pitchFamily="34" charset="0"/>
              </a:rPr>
              <a:t>Graph, Ops, Tensors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2037328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Handling Arrays and Tensors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33703" y="26916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Variables, TensorFlow Fundamentals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033703" y="336753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Simple Linear Regression with TensorFlow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1033703" y="402584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Regression using Neural networks</a:t>
            </a:r>
            <a:endParaRPr lang="ko-KR" altLang="ko-KR" sz="1800" smtClean="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0983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is a programming system in which you represent computations as </a:t>
            </a: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graphs</a:t>
            </a:r>
            <a:r>
              <a:rPr lang="en-US" altLang="ko-KR" sz="1800" smtClean="0"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33703" y="200755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</a:rPr>
              <a:t>Nodes in the graph are called </a:t>
            </a:r>
            <a:r>
              <a:rPr lang="en-US" altLang="ko-KR" sz="1800" i="1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ko-KR" altLang="ko-KR" sz="1800" i="1" smtClean="0">
                <a:solidFill>
                  <a:srgbClr val="FF0000"/>
                </a:solidFill>
                <a:latin typeface="Arial" panose="020B0604020202020204" pitchFamily="34" charset="0"/>
              </a:rPr>
              <a:t>ps</a:t>
            </a:r>
            <a:r>
              <a:rPr lang="ko-KR" altLang="ko-KR" sz="1800" smtClean="0">
                <a:latin typeface="Arial" panose="020B0604020202020204" pitchFamily="34" charset="0"/>
              </a:rPr>
              <a:t> (short for operations).</a:t>
            </a:r>
            <a:endParaRPr lang="ko-KR" altLang="ko-KR" sz="1800"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33703" y="263586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>
                <a:latin typeface="Arial" panose="020B0604020202020204" pitchFamily="34" charset="0"/>
              </a:rPr>
              <a:t>An op </a:t>
            </a:r>
            <a:r>
              <a:rPr lang="ko-KR" altLang="ko-KR" sz="1800" u="sng">
                <a:latin typeface="Arial" panose="020B0604020202020204" pitchFamily="34" charset="0"/>
              </a:rPr>
              <a:t>takes</a:t>
            </a:r>
            <a:r>
              <a:rPr lang="ko-KR" altLang="ko-KR" sz="1800">
                <a:latin typeface="Arial" panose="020B0604020202020204" pitchFamily="34" charset="0"/>
              </a:rPr>
              <a:t> zero or more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Tensors</a:t>
            </a:r>
            <a:r>
              <a:rPr lang="ko-KR" altLang="ko-KR" sz="1800">
                <a:latin typeface="Arial" panose="020B0604020202020204" pitchFamily="34" charset="0"/>
              </a:rPr>
              <a:t>, performs some computation, and </a:t>
            </a:r>
            <a:r>
              <a:rPr lang="ko-KR" altLang="ko-KR" sz="1800" u="sng">
                <a:latin typeface="Arial" panose="020B0604020202020204" pitchFamily="34" charset="0"/>
              </a:rPr>
              <a:t>produces</a:t>
            </a:r>
            <a:r>
              <a:rPr lang="ko-KR" altLang="ko-KR" sz="1800">
                <a:latin typeface="Arial" panose="020B0604020202020204" pitchFamily="34" charset="0"/>
              </a:rPr>
              <a:t> zero or more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Tensors</a:t>
            </a:r>
            <a:r>
              <a:rPr lang="ko-KR" altLang="ko-KR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033703" y="3412762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>
                <a:latin typeface="Arial" panose="020B0604020202020204" pitchFamily="34" charset="0"/>
              </a:rPr>
              <a:t>In TensorFlow terminology, a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Tensor</a:t>
            </a:r>
            <a:r>
              <a:rPr lang="ko-KR" altLang="ko-KR" sz="1800">
                <a:latin typeface="Arial" panose="020B0604020202020204" pitchFamily="34" charset="0"/>
              </a:rPr>
              <a:t> is a typed multi-dimensional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</a:rPr>
              <a:t>array</a:t>
            </a:r>
            <a:r>
              <a:rPr lang="ko-KR" altLang="ko-KR" sz="1800">
                <a:latin typeface="Arial" panose="020B0604020202020204" pitchFamily="34" charset="0"/>
              </a:rPr>
              <a:t>. For example, you can represent a mini-batch of images as a 4-D array of floating point numbers with dimensions [batch, height, width, channels].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0983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TensorFlow graph is a </a:t>
            </a:r>
            <a:r>
              <a:rPr lang="ko-KR" altLang="ko-KR" sz="1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of computations.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33703" y="200755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To compute anything, a graph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launched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1033703" y="270117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ko-KR" altLang="ko-KR" sz="1800">
                <a:latin typeface="Arial" panose="020B0604020202020204" pitchFamily="34" charset="0"/>
                <a:cs typeface="Arial" panose="020B0604020202020204" pitchFamily="34" charset="0"/>
              </a:rPr>
              <a:t> places the </a:t>
            </a:r>
            <a:r>
              <a:rPr lang="ko-KR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ko-KR" altLang="ko-KR" sz="1800">
                <a:latin typeface="Arial" panose="020B0604020202020204" pitchFamily="34" charset="0"/>
                <a:cs typeface="Arial" panose="020B0604020202020204" pitchFamily="34" charset="0"/>
              </a:rPr>
              <a:t> ops onto Devices, such as CPUs or GPUs, and provides methods to execute them. 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33702" y="3399326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These methods return tensors produced by ops as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ko-KR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ndarray </a:t>
            </a:r>
            <a:r>
              <a:rPr lang="ko-KR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objects in Python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24641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computation graph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TensorFlow programs are usually structured into a </a:t>
            </a: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phase, that assembles a graph, and an </a:t>
            </a:r>
            <a:r>
              <a:rPr lang="en-US" altLang="ko-KR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en-US" altLang="ko-KR" sz="1800">
                <a:latin typeface="Arial" panose="020B0604020202020204" pitchFamily="34" charset="0"/>
                <a:cs typeface="Arial" panose="020B0604020202020204" pitchFamily="34" charset="0"/>
              </a:rPr>
              <a:t> phase that uses a session to execute ops in the graph.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2" y="2320475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</a:rPr>
              <a:t>To fetch the outputs of Ops, execute the graph with a run() call on the Session object and pass in the tensors to retrieve. </a:t>
            </a:r>
            <a:endParaRPr lang="ko-KR" altLang="ko-KR" sz="1800">
              <a:latin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18445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Ops and 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04457" y="1323470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055681" y="1165341"/>
            <a:ext cx="893775" cy="426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055681" y="2306622"/>
            <a:ext cx="893775" cy="3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68812" y="920536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68812" y="2057187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252304" y="1897548"/>
            <a:ext cx="102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35904" y="1584728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07675" y="1240970"/>
            <a:ext cx="407011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def add(a, b):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…     return a + b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print(add(1, 2))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3</a:t>
            </a:r>
            <a:endParaRPr lang="ko-KR" altLang="en-US">
              <a:solidFill>
                <a:schemeClr val="bg1"/>
              </a:solidFill>
              <a:latin typeface="Ubuntu Mono" panose="020B0509030602030204" pitchFamily="49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7675" y="3441763"/>
            <a:ext cx="407011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import tensorflow as tf</a:t>
            </a:r>
          </a:p>
          <a:p>
            <a:r>
              <a:rPr lang="en-US" altLang="ko-KR" i="1" smtClean="0">
                <a:solidFill>
                  <a:srgbClr val="00B050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# Build a graph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a = tf.constant(1)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b = tf.constant(2)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c = tf.add(a, b)</a:t>
            </a:r>
          </a:p>
          <a:p>
            <a:r>
              <a:rPr lang="en-US" altLang="ko-KR" i="1">
                <a:solidFill>
                  <a:srgbClr val="00B050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# Launch the graph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&gt;&gt; with tf.Session() as sess:</a:t>
            </a:r>
          </a:p>
          <a:p>
            <a:r>
              <a:rPr lang="en-US" altLang="ko-KR" smtClean="0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…       print(sess.run(c))</a:t>
            </a:r>
          </a:p>
          <a:p>
            <a:r>
              <a:rPr lang="en-US" altLang="ko-KR">
                <a:solidFill>
                  <a:schemeClr val="bg1"/>
                </a:solidFill>
                <a:latin typeface="Ubuntu Mono" panose="020B0509030602030204" pitchFamily="49" charset="0"/>
                <a:cs typeface="Arial" panose="020B0604020202020204" pitchFamily="34" charset="0"/>
              </a:rPr>
              <a:t>3</a:t>
            </a:r>
            <a:endParaRPr lang="ko-KR" altLang="en-US">
              <a:solidFill>
                <a:schemeClr val="bg1"/>
              </a:solidFill>
              <a:latin typeface="Ubuntu Mono" panose="020B0509030602030204" pitchFamily="49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41642">
            <a:off x="2208038" y="1055614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20151088">
            <a:off x="2007799" y="2196895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  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282905" y="4281175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34129" y="4123046"/>
            <a:ext cx="893775" cy="426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2334129" y="5264327"/>
            <a:ext cx="893775" cy="367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47260" y="3878241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547260" y="5014892"/>
            <a:ext cx="508764" cy="37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4530752" y="4855253"/>
            <a:ext cx="10278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14352" y="4542433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 = 3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rot="1641642">
            <a:off x="2486486" y="4013319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a =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rot="20151088">
            <a:off x="2286247" y="5154600"/>
            <a:ext cx="84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109114" y="3493597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53156" y="4067675"/>
            <a:ext cx="778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9422" y="3654985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109114" y="5019334"/>
            <a:ext cx="1148157" cy="1148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>
            <a:off x="253156" y="5632149"/>
            <a:ext cx="778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422" y="5264327"/>
            <a:ext cx="81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mtClean="0">
                <a:latin typeface="Arial" panose="020B0604020202020204" pitchFamily="34" charset="0"/>
                <a:cs typeface="Arial" panose="020B0604020202020204" pitchFamily="34" charset="0"/>
              </a:rPr>
              <a:t> 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1160" y="2776541"/>
            <a:ext cx="21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  <a:endParaRPr lang="ko-KR" alt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31160" y="5954152"/>
            <a:ext cx="21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TensorFlow</a:t>
            </a:r>
            <a:endParaRPr lang="ko-KR" altLang="en-US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5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2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5" grpId="0" animBg="1"/>
      <p:bldP spid="58" grpId="0"/>
      <p:bldP spid="59" grpId="0"/>
      <p:bldP spid="61" grpId="0"/>
      <p:bldP spid="62" grpId="0"/>
      <p:bldP spid="63" grpId="0"/>
      <p:bldP spid="64" grpId="0" animBg="1"/>
      <p:bldP spid="69" grpId="0"/>
      <p:bldP spid="70" grpId="0" animBg="1"/>
      <p:bldP spid="7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66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139644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TensorFlow programs use a tensor data structure to represent all data -- </a:t>
            </a:r>
            <a:r>
              <a:rPr lang="en-US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tensors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 are passed between operations in the computation graph.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033703" y="2138191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You can think of a TensorFlow tensor as an </a:t>
            </a:r>
            <a:r>
              <a:rPr lang="en-US" altLang="ko-KR" sz="18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n-dimensional array </a:t>
            </a: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or list. A tensor has a type, a rank, and a shape. 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033703" y="2767029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 rank or n-dimension is the number of didmensions of the tensor.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033703" y="3260320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 shape is the size of every dimension.</a:t>
            </a:r>
            <a:endParaRPr lang="ko-KR" altLang="ko-KR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64" y="3780452"/>
            <a:ext cx="8410575" cy="23907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15425" y="200413"/>
            <a:ext cx="9660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Tensors</a:t>
            </a:r>
            <a:endParaRPr lang="ko-KR" altLang="ko-KR" sz="16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1033703" y="958987"/>
            <a:ext cx="10255355" cy="61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285750" lvl="0" indent="-285750" algn="l" eaLnBrk="0" fontAlgn="base" latinLnBrk="0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Arial" panose="020B0604020202020204" pitchFamily="34" charset="0"/>
                <a:cs typeface="Arial" panose="020B0604020202020204" pitchFamily="34" charset="0"/>
              </a:rPr>
              <a:t>Tensors have a data type.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33" y="1471441"/>
            <a:ext cx="6063011" cy="419746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25A4-ACAF-42E4-A765-CDD0F5B0771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6477844" y="6400412"/>
            <a:ext cx="4475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and Running with </a:t>
            </a:r>
            <a:r>
              <a:rPr lang="en-US" altLang="ko-KR" sz="120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Deep Learning Conference</a:t>
            </a:r>
            <a:endParaRPr lang="ko-KR" altLang="ko-KR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1310</Words>
  <Application>Microsoft Office PowerPoint</Application>
  <PresentationFormat>와이드스크린</PresentationFormat>
  <Paragraphs>185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Ubuntu Mono</vt:lpstr>
      <vt:lpstr>Times New Roman</vt:lpstr>
      <vt:lpstr>Arial</vt:lpstr>
      <vt:lpstr>Office 테마</vt:lpstr>
      <vt:lpstr>Up and Running with TensorFlow</vt:lpstr>
      <vt:lpstr>Theories (Back-prop, activation, normalization, …)</vt:lpstr>
      <vt:lpstr>Graph, Ops, Tensors</vt:lpstr>
      <vt:lpstr>TensorFlow is a programming system in which you represent computations as graphs.</vt:lpstr>
      <vt:lpstr>A TensorFlow graph is a description of computations.</vt:lpstr>
      <vt:lpstr>TensorFlow programs are usually structured into a construction phase, that assembles a graph, and an execution phase that uses a session to execute ops in the graph.</vt:lpstr>
      <vt:lpstr>PowerPoint 프레젠테이션</vt:lpstr>
      <vt:lpstr>TensorFlow programs use a tensor data structure to represent all data -- only tensors are passed between operations in the computation graph. </vt:lpstr>
      <vt:lpstr>Tensors have a data type.</vt:lpstr>
      <vt:lpstr>&gt;&gt; import tensorflow as tf &gt;&gt; &gt;&gt; x = tf.zeros([3, 5]) # Let’s peek at x &gt;&gt; print(x) Tensor(“zeros:0”, shape=(3, 5), dtype=float32)  # Get shape &gt;&gt; print(x.get_shape().as_list()) [3, 5] # Python list &gt;&gt; shp = tf.shape(x) # Tensor  # Get rank &gt;&gt; print(x.get_shape().ndims) 2 # Python scalar &gt;&gt; rnk = tf.rank(x) # Tensor  # Get data type &gt;&gt; print(x.dtype) tf.float32    </vt:lpstr>
      <vt:lpstr>PowerPoint 프레젠테이션</vt:lpstr>
      <vt:lpstr>A Variable is constructed by tf.Variable(&lt;initial-value&gt;).</vt:lpstr>
      <vt:lpstr>PowerPoint 프레젠테이션</vt:lpstr>
      <vt:lpstr>PowerPoint 프레젠테이션</vt:lpstr>
      <vt:lpstr>TensorFlow also provides a feed mechanism for patching a tensor directly into any operation in the graph.</vt:lpstr>
      <vt:lpstr>PowerPoint 프레젠테이션</vt:lpstr>
      <vt:lpstr>Collect Variables or (0-D)Tensors you want to record with tf.summary.scalar(name, tensor). </vt:lpstr>
      <vt:lpstr>In statistics, linear regression is an approach for modeling the relationship between a scalar dependent variable y and one or more explanatory variables (or independent variables) denoted X. (https://en.wikipedia.org/wiki/Linear_regression) </vt:lpstr>
      <vt:lpstr>              Thank you.               + We’re hiring.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Kyubyong</dc:creator>
  <cp:lastModifiedBy>Park Kyubyong</cp:lastModifiedBy>
  <cp:revision>88</cp:revision>
  <dcterms:created xsi:type="dcterms:W3CDTF">2017-02-13T04:15:26Z</dcterms:created>
  <dcterms:modified xsi:type="dcterms:W3CDTF">2017-02-16T22:55:41Z</dcterms:modified>
</cp:coreProperties>
</file>