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80" r:id="rId4"/>
    <p:sldId id="268" r:id="rId5"/>
    <p:sldId id="257" r:id="rId6"/>
    <p:sldId id="258" r:id="rId7"/>
    <p:sldId id="259" r:id="rId8"/>
    <p:sldId id="281" r:id="rId9"/>
    <p:sldId id="260" r:id="rId10"/>
    <p:sldId id="269" r:id="rId11"/>
    <p:sldId id="270" r:id="rId12"/>
    <p:sldId id="261" r:id="rId13"/>
    <p:sldId id="282" r:id="rId14"/>
    <p:sldId id="262" r:id="rId15"/>
    <p:sldId id="271" r:id="rId16"/>
    <p:sldId id="283" r:id="rId17"/>
    <p:sldId id="264" r:id="rId18"/>
    <p:sldId id="272" r:id="rId19"/>
    <p:sldId id="265" r:id="rId20"/>
    <p:sldId id="266" r:id="rId21"/>
    <p:sldId id="284" r:id="rId22"/>
    <p:sldId id="273" r:id="rId23"/>
    <p:sldId id="285" r:id="rId24"/>
    <p:sldId id="286" r:id="rId25"/>
    <p:sldId id="275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Ubuntu Mono" panose="020B0509030602030204" pitchFamily="49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342D-C57A-4D59-9272-F1A47A7E84E9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09050-C3A1-4669-9F9E-A3665DF0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4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1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1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EE03-2BC4-4202-A414-6DB487F35ECF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0D1C-C0AE-4F80-988F-5054751AB218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2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5B35-8D2C-4D86-9E99-C75B443DD271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5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5E8-25F2-4CE9-B05A-B069E40674EA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D82-E12A-411B-B790-A3C4738536FD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0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79FC-0389-47E4-B712-D44D4588F2C1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5859-4424-4470-BF65-E9EADE7F09DD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668C-66A4-4D04-9C9E-A97CE698348B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1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9007-90E5-4607-A2AE-D79937B8E851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4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1C6-E62A-4844-8B7E-CD5FDD7796BB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8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A63-BC17-4B4A-854C-85F268CAFCD2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FC4E-EB33-47BB-BAAA-ABF047554858}" type="datetime1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1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kyubyong" TargetMode="External"/><Relationship Id="rId7" Type="http://schemas.openxmlformats.org/officeDocument/2006/relationships/image" Target="../media/image2.jpeg"/><Relationship Id="rId2" Type="http://schemas.openxmlformats.org/officeDocument/2006/relationships/hyperlink" Target="mailto:kyubyong.park@kakaobrain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Kyubyong/up_and_running_with_tensorflow" TargetMode="External"/><Relationship Id="rId4" Type="http://schemas.openxmlformats.org/officeDocument/2006/relationships/hyperlink" Target="https://www.tensorflow.org/get_started/basic_usag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ubyong/tensorflow-exercises%20and%20challenge%20questions%201-1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050634" y="3325265"/>
            <a:ext cx="1478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Kyubyong Park</a:t>
            </a:r>
            <a:endParaRPr lang="ko-KR" altLang="ko-K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680310" y="204958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and Running with TensorFlow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>
            <a:off x="8321864" y="3776553"/>
            <a:ext cx="2419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kyubyong.park@kakaobrain.com</a:t>
            </a:r>
            <a:endParaRPr lang="en-US" altLang="ko-KR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www.github.com/kyubyong</a:t>
            </a:r>
            <a:endParaRPr lang="en-US" altLang="ko-KR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endParaRPr lang="ko-KR" altLang="ko-K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1281671" y="4905853"/>
            <a:ext cx="806137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This file is for the hands-on session </a:t>
            </a:r>
            <a:r>
              <a:rPr lang="en-US" altLang="ko-KR" sz="1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and Running with TensorFlow</a:t>
            </a:r>
            <a:endParaRPr lang="en-US" altLang="ko-KR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in the first Deep Learning Conference held in Seoul on Feb. 17, 2017.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Most of the slides were adapted from the TensorFlow official web site: 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https://www.tensorflow.org/get_started/basic_usage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Explanations on each slide will be paired with brief demonstrations and exercises.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All materials are available at my github repository: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https://github.com/Kyubyong/up_and_running_with_tensorflow</a:t>
            </a:r>
            <a:endParaRPr lang="en-US" altLang="ko-KR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endParaRPr lang="ko-KR" altLang="ko-K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231" y="4298700"/>
            <a:ext cx="1452573" cy="3714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99" y="4187042"/>
            <a:ext cx="936573" cy="93657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9660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958987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Tensors have a data type.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33" y="1471441"/>
            <a:ext cx="6063011" cy="419746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9660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0249" y="861105"/>
            <a:ext cx="9144000" cy="5381566"/>
          </a:xfrm>
          <a:solidFill>
            <a:schemeClr val="tx1"/>
          </a:solidFill>
        </p:spPr>
        <p:txBody>
          <a:bodyPr anchor="t" anchorCtr="0">
            <a:noAutofit/>
          </a:bodyPr>
          <a:lstStyle/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import tensorflow as tf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x = tf.zeros([3, 5])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Let’s peek at x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print(x)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Tensor(“zeros:0”, shape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=(3, 5),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dtype=float32)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Get shape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print(x.get_shape().as_list())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[3, 5] </a:t>
            </a: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Python list</a:t>
            </a:r>
            <a:r>
              <a:rPr lang="en-US" altLang="ko-KR" sz="1800" i="1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i="1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shp = tf.shape(x) </a:t>
            </a: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Tensor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Get rank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print(x.get_shape().ndims)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2 </a:t>
            </a: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Python scalar</a:t>
            </a:r>
            <a:b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rnk = tf.rank(x) </a:t>
            </a:r>
            <a:r>
              <a:rPr lang="en-US" altLang="ko-KR" sz="1800" i="1">
                <a:solidFill>
                  <a:srgbClr val="00B050"/>
                </a:solidFill>
                <a:latin typeface="Ubuntu Mono" panose="020B0509030602030204" pitchFamily="49" charset="0"/>
              </a:rPr>
              <a:t># Tensor</a:t>
            </a: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>
                <a:solidFill>
                  <a:srgbClr val="00B050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Get data type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print(x.dtype)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tf.float32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ko-KR" altLang="en-US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5892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 Arrays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93072" y="732253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NumPy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164332" y="1229543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is the fundamental package for scientific computing with Python. (www.numpy.org)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164332" y="1756225"/>
            <a:ext cx="10255355" cy="111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has very similar APIs with TensorFlow’s.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   e.g. np.reshape() == tf.reshape()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93072" y="2678503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Arrays Are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164332" y="3221601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typically used when feeding data in.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1164332" y="3732092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returned when fetching the value of tensors.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164332" y="4217093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extensively used particulary in preprocessing and postprocessing.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2440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 and Challenges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970443" y="195715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Download files from my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another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github repository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github.com/Kyubyong/tensorflow-exercises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970443" y="129824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Open and check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Demo0. Create Arrays and Tensors.ipynb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970443" y="257853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Challenge questions 1-12 in `</a:t>
            </a:r>
            <a:r>
              <a:rPr lang="en-US" altLang="ko-KR" sz="1800" b="1" smtClean="0"/>
              <a:t>Constants_Sequences_and_Random_Values.ipynb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970443" y="309454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Open and check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Demo1. Slicing and Indexing.ipynb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970443" y="363969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Open and check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Demo2. Math.ipynb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970443" y="4147317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Challenge questions 1, 3, and 13 in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Math Part I.ipynb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970443" y="466932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Challenge questions 7 and 14 in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Math Part II.ipynb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970443" y="517695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Challenge question 9 in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Math Part III.ipynb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970443" y="568704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Challenge questions 5, 10, and 13 in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Tensor Transformation.ipynb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0818" y="212724"/>
            <a:ext cx="105849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892153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Variable is constructed</a:t>
            </a:r>
            <a:r>
              <a:rPr kumimoji="0" lang="en-US" altLang="ko-KR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</a:t>
            </a:r>
            <a:r>
              <a:rPr kumimoji="0" lang="en-US" altLang="ko-KR" sz="1800" b="0" i="0" u="none" strike="noStrike" cap="none" normalizeH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tf.Variable(&lt;initial-value&gt;)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1033702" y="237600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A Variable is updated by </a:t>
            </a:r>
            <a:r>
              <a:rPr lang="en-US" altLang="ko-KR" sz="1800" smtClean="0">
                <a:solidFill>
                  <a:srgbClr val="00B0F0"/>
                </a:solidFill>
                <a:latin typeface="Arial" panose="020B0604020202020204" pitchFamily="34" charset="0"/>
              </a:rPr>
              <a:t>tf.assign(&lt;current-value&gt;, &lt;new-value&gt;).</a:t>
            </a:r>
            <a:endParaRPr lang="ko-KR" altLang="ko-KR" sz="180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1033703" y="393662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Variables must be initialized before you run Ops that use their value.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88734" y="1426876"/>
            <a:ext cx="8614984" cy="7260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a = tf.Variable(3, dtype=tf.int32)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b = tf.Variable(tf.random_normal([3, 2]))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ko-KR" altLang="en-US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88734" y="2957491"/>
            <a:ext cx="8614984" cy="5527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update_op = tf.assign(a, a + 2)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ko-KR" altLang="en-US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88734" y="4543088"/>
            <a:ext cx="8614984" cy="138684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a = tf.Variable(3, dtype=tf.int32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init = a.initializer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 = tf.Session()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&gt;&gt; sess.run(init)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print(sess.run(a))</a:t>
            </a:r>
            <a:endParaRPr lang="ko-KR" altLang="en-US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0818" y="212724"/>
            <a:ext cx="105849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1033703" y="97646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You typically represent the parameter of a statistical model as a set of Variables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033703" y="147391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During training you update parameters or weights represented as a Variable by running a training graph repeatedly.</a:t>
            </a:r>
          </a:p>
        </p:txBody>
      </p:sp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1033702" y="4130591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You can save and restore variables by </a:t>
            </a:r>
            <a:r>
              <a:rPr lang="en-US" altLang="ko-KR" sz="1800" smtClean="0">
                <a:solidFill>
                  <a:schemeClr val="accent1"/>
                </a:solidFill>
                <a:latin typeface="Arial" panose="020B0604020202020204" pitchFamily="34" charset="0"/>
              </a:rPr>
              <a:t>tf.train.Saver.save</a:t>
            </a:r>
            <a:r>
              <a:rPr lang="en-US" altLang="ko-KR" sz="1800" smtClean="0">
                <a:latin typeface="Arial" panose="020B0604020202020204" pitchFamily="34" charset="0"/>
              </a:rPr>
              <a:t> and </a:t>
            </a:r>
            <a:r>
              <a:rPr lang="en-US" altLang="ko-KR" sz="1800" smtClean="0">
                <a:solidFill>
                  <a:schemeClr val="accent1"/>
                </a:solidFill>
                <a:latin typeface="Arial" panose="020B0604020202020204" pitchFamily="34" charset="0"/>
              </a:rPr>
              <a:t>tf.train.Saver.restore.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88734" y="2331435"/>
            <a:ext cx="8614984" cy="147198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… Definition of Graph …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update_op = …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 = tf.Session()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&gt;&gt; for step in range(100):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…     sess.run(update_op)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388734" y="4672149"/>
            <a:ext cx="8614984" cy="1674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a = tf.Variable(3, dtype=tf.int32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)</a:t>
            </a:r>
          </a:p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b = tf.Variable(tf.random_normal([3, 2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]))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&gt;&gt; saver = tf.train.Saver([a, b])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 = tf.Session()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&gt;&gt; saver.save(sess, ‘filename’)</a:t>
            </a:r>
          </a:p>
          <a:p>
            <a:pPr algn="l"/>
            <a:r>
              <a:rPr lang="en-US" altLang="ko-KR" sz="1800">
                <a:solidFill>
                  <a:srgbClr val="00B0F0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saver.restore(sess</a:t>
            </a:r>
            <a:r>
              <a:rPr lang="en-US" altLang="ko-KR" sz="1800">
                <a:solidFill>
                  <a:srgbClr val="00B0F0"/>
                </a:solidFill>
                <a:latin typeface="Ubuntu Mono" panose="020B0509030602030204" pitchFamily="49" charset="0"/>
              </a:rPr>
              <a:t>, ‘filename</a:t>
            </a:r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’)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164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970443" y="268465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Open and challenge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Ch1. Variables.ipynb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1756" y="260850"/>
            <a:ext cx="247978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Placeholders and Feeds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1148767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placeholder exists solely to serve as the target of feeds.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033703" y="2994427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placeholder is not initialized and contains no data.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033703" y="3464325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placeholder generates an error if it is executed without a feed.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09221" y="1597297"/>
            <a:ext cx="8614984" cy="1221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x_pl0 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=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tf.placeholder(tf.float32) 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># Any shape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x_pl1 = tf.placeholder(tf.float32, []) 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># 0-D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x_pl2 = tf.placeholder(tf.int32, [None]) 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># 1-D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x_pl3 = tf.placeholder(tf.float64, [None, 3]) 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># 2-D</a:t>
            </a:r>
          </a:p>
          <a:p>
            <a:pPr algn="l"/>
            <a:endParaRPr lang="en-US" altLang="ko-KR" sz="1800" smtClean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09221" y="3890269"/>
            <a:ext cx="8614984" cy="113672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 = tf.Session()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sess.run(x_pl0)</a:t>
            </a:r>
          </a:p>
          <a:p>
            <a:pPr algn="l"/>
            <a:r>
              <a:rPr lang="en-US" altLang="ko-KR" sz="1800" smtClean="0">
                <a:solidFill>
                  <a:srgbClr val="FF0000"/>
                </a:solidFill>
                <a:latin typeface="Ubuntu Mono" panose="020B0509030602030204" pitchFamily="49" charset="0"/>
              </a:rPr>
              <a:t>You must feed a value for placeholder</a:t>
            </a:r>
          </a:p>
          <a:p>
            <a:pPr algn="l"/>
            <a:endParaRPr lang="en-US" altLang="ko-KR" sz="1800" smtClean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algn="l"/>
            <a:endParaRPr lang="en-US" altLang="ko-KR" sz="1800" smtClean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1756" y="260850"/>
            <a:ext cx="247978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Placeholders and Feeds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194937"/>
            <a:ext cx="10255355" cy="78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TensorFlow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also provides a feed mechanism for patching a tensor directly into any operation in the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graph.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033703" y="1909958"/>
            <a:ext cx="10255355" cy="143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feed temporarily replaces the output of an operation with a tensor value. You supply feed data as an argument to a run() call. The feed is only used for the run call to which it is passed. The most common use case involves designating specific operations to be "feed" operations by using </a:t>
            </a:r>
            <a:r>
              <a:rPr lang="en-US" altLang="ko-KR" sz="180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tf.placeholder()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to create them: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79891" y="260850"/>
            <a:ext cx="139846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TensorBoard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1148767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You can use TensorBoard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123081" y="1584053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visualize your TensorFlow graph,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123081" y="2024595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plot quantitative metrics about the execution of your graph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123081" y="2465137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show additional data like images that pass through it.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59" y="2890154"/>
            <a:ext cx="5698369" cy="304778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24288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Hurdles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Theories (Back-prop, activation, normalization, …)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203732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Speed of progression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33703" y="26916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Programming skills (Python, NumPy, TensorFlow, Theano, …)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033703" y="336753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Math (statistics, probabilities, linear algebra, …)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1033703" y="402584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English (paper reading, lecture listening, …) 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033703" y="473439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Money (GPUs, decent computer environment, …)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9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71778" y="281476"/>
            <a:ext cx="139846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TensorBoard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194938"/>
            <a:ext cx="10255355" cy="48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Collect Variables or (0-D)Tensors you want to record with </a:t>
            </a:r>
            <a:r>
              <a:rPr lang="en-US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tf.summary.scalar(name, tensor).</a:t>
            </a:r>
            <a:r>
              <a:rPr lang="ko-KR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1033703" y="1748377"/>
            <a:ext cx="10255355" cy="48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Combine all summary Ops with </a:t>
            </a:r>
            <a:r>
              <a:rPr lang="en-US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tf.summary.merge_all</a:t>
            </a:r>
            <a:r>
              <a:rPr lang="en-US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1033703" y="2733117"/>
            <a:ext cx="10486238" cy="5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FileWriter with </a:t>
            </a:r>
            <a:r>
              <a:rPr lang="en-US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tf.summary.FileWriter(logdir, graph</a:t>
            </a:r>
            <a:r>
              <a:rPr lang="en-US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Then an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file will be generated. </a:t>
            </a:r>
            <a: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1033703" y="3677563"/>
            <a:ext cx="10486238" cy="5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Fetch the content of merged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summaries. </a:t>
            </a:r>
            <a: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363487" y="4111047"/>
            <a:ext cx="8614984" cy="516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summary_content = sess.run(summaries)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033703" y="4643728"/>
            <a:ext cx="10486238" cy="5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Write the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summary content to TensorBoard.</a:t>
            </a:r>
            <a: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63487" y="5109402"/>
            <a:ext cx="8614984" cy="516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writer.add_summary(summary_content)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63487" y="2167329"/>
            <a:ext cx="8614984" cy="516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summaries = tf.summary.merge_all()</a:t>
            </a: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363487" y="3132996"/>
            <a:ext cx="8614984" cy="516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writer = tf.summary.FileWriter(‘asset’, tf.get_default_graph())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033703" y="5673553"/>
            <a:ext cx="10486238" cy="41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Launch the TensorBoard.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1363488" y="6080899"/>
            <a:ext cx="4580112" cy="5425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tensorboard –logdir=asset</a:t>
            </a:r>
            <a:endParaRPr lang="ko-KR" altLang="ko-KR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164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970443" y="268465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Open and challenge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Ch2. Placeholder.ipynb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17996" y="281476"/>
            <a:ext cx="1906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194937"/>
            <a:ext cx="10255355" cy="109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In statistics, linear regression is an approach for modeling the relationship between a scalar dependent variable y and one or more explanatory variables (or independent variables) denoted X. (https://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en.wikipedia.org/wiki/Linear_regression)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78" y="2580900"/>
            <a:ext cx="5103744" cy="33638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164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970443" y="268465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Open and check `</a:t>
            </a:r>
            <a:r>
              <a:rPr lang="en-US" altLang="ko-KR" sz="1800" b="1">
                <a:latin typeface="Arial" panose="020B0604020202020204" pitchFamily="34" charset="0"/>
                <a:cs typeface="Arial" panose="020B0604020202020204" pitchFamily="34" charset="0"/>
              </a:rPr>
              <a:t>Demo3. Simple </a:t>
            </a:r>
            <a:r>
              <a:rPr lang="en-US" altLang="ko-KR" sz="1800" b="1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Regression.ipynb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970443" y="3409271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Open and challenge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Ch3. Linear Regression.ipynb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00399" y="315982"/>
            <a:ext cx="4630114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Regression using Neural Networks (</a:t>
            </a: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Optional)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970443" y="268465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Open and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altLang="ko-KR" sz="1800" b="1">
                <a:latin typeface="Arial" panose="020B0604020202020204" pitchFamily="34" charset="0"/>
                <a:cs typeface="Arial" panose="020B0604020202020204" pitchFamily="34" charset="0"/>
              </a:rPr>
              <a:t>Demo4. Regression with Neural Networks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70955" y="281476"/>
            <a:ext cx="160011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Comment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583489" y="2259238"/>
            <a:ext cx="10255355" cy="109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3600" smtClean="0">
                <a:latin typeface="Arial" panose="020B0604020202020204" pitchFamily="34" charset="0"/>
                <a:cs typeface="Arial" panose="020B0604020202020204" pitchFamily="34" charset="0"/>
              </a:rPr>
              <a:t>              Thank you.</a:t>
            </a:r>
            <a:br>
              <a:rPr lang="en-US" altLang="ko-KR" sz="36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smtClean="0">
                <a:latin typeface="Arial" panose="020B0604020202020204" pitchFamily="34" charset="0"/>
                <a:cs typeface="Arial" panose="020B0604020202020204" pitchFamily="34" charset="0"/>
              </a:rPr>
              <a:t>             + We’re hiring.</a:t>
            </a:r>
            <a:endParaRPr lang="ko-KR" altLang="ko-KR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9589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800" smtClean="0">
                <a:latin typeface="Arial" panose="020B0604020202020204" pitchFamily="34" charset="0"/>
              </a:rPr>
              <a:t>Graph, Ops, Tensors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203732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Handling Arrays and Tensors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33703" y="26916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Variables, TensorFlow Fundamentals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033703" y="336753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Simple Linear Regression with TensorFlow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1033703" y="402584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Regression using Neural networks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0983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is a programming system in which you represent computations as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graphs</a:t>
            </a:r>
            <a:r>
              <a:rPr lang="en-US" altLang="ko-KR" sz="1800" smtClean="0">
                <a:latin typeface="Arial" panose="020B0604020202020204" pitchFamily="34" charset="0"/>
              </a:rPr>
              <a:t>.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33703" y="200755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</a:rPr>
              <a:t>Nodes in the graph are called </a:t>
            </a:r>
            <a:r>
              <a:rPr lang="en-US" altLang="ko-KR" sz="1800" i="1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ko-KR" altLang="ko-KR" sz="1800" i="1" smtClean="0">
                <a:solidFill>
                  <a:srgbClr val="FF0000"/>
                </a:solidFill>
                <a:latin typeface="Arial" panose="020B0604020202020204" pitchFamily="34" charset="0"/>
              </a:rPr>
              <a:t>ps</a:t>
            </a:r>
            <a:r>
              <a:rPr lang="ko-KR" altLang="ko-KR" sz="1800" smtClean="0">
                <a:latin typeface="Arial" panose="020B0604020202020204" pitchFamily="34" charset="0"/>
              </a:rPr>
              <a:t> (short for operations).</a:t>
            </a:r>
            <a:endParaRPr lang="ko-KR" altLang="ko-KR" sz="1800"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33703" y="263586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>
                <a:latin typeface="Arial" panose="020B0604020202020204" pitchFamily="34" charset="0"/>
              </a:rPr>
              <a:t>An op </a:t>
            </a:r>
            <a:r>
              <a:rPr lang="ko-KR" altLang="ko-KR" sz="1800" u="sng">
                <a:latin typeface="Arial" panose="020B0604020202020204" pitchFamily="34" charset="0"/>
              </a:rPr>
              <a:t>takes</a:t>
            </a:r>
            <a:r>
              <a:rPr lang="ko-KR" altLang="ko-KR" sz="1800">
                <a:latin typeface="Arial" panose="020B0604020202020204" pitchFamily="34" charset="0"/>
              </a:rPr>
              <a:t> zero or more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</a:rPr>
              <a:t>Tensors</a:t>
            </a:r>
            <a:r>
              <a:rPr lang="ko-KR" altLang="ko-KR" sz="1800">
                <a:latin typeface="Arial" panose="020B0604020202020204" pitchFamily="34" charset="0"/>
              </a:rPr>
              <a:t>, performs some computation, and </a:t>
            </a:r>
            <a:r>
              <a:rPr lang="ko-KR" altLang="ko-KR" sz="1800" u="sng">
                <a:latin typeface="Arial" panose="020B0604020202020204" pitchFamily="34" charset="0"/>
              </a:rPr>
              <a:t>produces</a:t>
            </a:r>
            <a:r>
              <a:rPr lang="ko-KR" altLang="ko-KR" sz="1800">
                <a:latin typeface="Arial" panose="020B0604020202020204" pitchFamily="34" charset="0"/>
              </a:rPr>
              <a:t> zero or more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</a:rPr>
              <a:t>Tensors</a:t>
            </a:r>
            <a:r>
              <a:rPr lang="ko-KR" altLang="ko-KR" sz="1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033703" y="341276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>
                <a:latin typeface="Arial" panose="020B0604020202020204" pitchFamily="34" charset="0"/>
              </a:rPr>
              <a:t>In TensorFlow terminology, a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</a:rPr>
              <a:t>Tensor</a:t>
            </a:r>
            <a:r>
              <a:rPr lang="ko-KR" altLang="ko-KR" sz="1800">
                <a:latin typeface="Arial" panose="020B0604020202020204" pitchFamily="34" charset="0"/>
              </a:rPr>
              <a:t> is a typed multi-dimensional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</a:rPr>
              <a:t>array</a:t>
            </a:r>
            <a:r>
              <a:rPr lang="ko-KR" altLang="ko-KR" sz="1800">
                <a:latin typeface="Arial" panose="020B0604020202020204" pitchFamily="34" charset="0"/>
              </a:rPr>
              <a:t>. For example, you can represent a mini-batch of images as a 4-D array of floating point numbers with dimensions [batch, height, width, channels].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0983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TensorFlow graph is a </a:t>
            </a:r>
            <a:r>
              <a:rPr lang="ko-KR" altLang="ko-KR" sz="1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ko-KR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of computations.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33703" y="200755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To compute anything, a graph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ko-KR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launched</a:t>
            </a: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ko-KR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33703" y="270117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ko-KR" altLang="ko-KR" sz="1800">
                <a:latin typeface="Arial" panose="020B0604020202020204" pitchFamily="34" charset="0"/>
                <a:cs typeface="Arial" panose="020B0604020202020204" pitchFamily="34" charset="0"/>
              </a:rPr>
              <a:t> places the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ko-KR" altLang="ko-KR" sz="1800">
                <a:latin typeface="Arial" panose="020B0604020202020204" pitchFamily="34" charset="0"/>
                <a:cs typeface="Arial" panose="020B0604020202020204" pitchFamily="34" charset="0"/>
              </a:rPr>
              <a:t> ops onto Devices, such as CPUs or GPUs, and provides methods to execute them. 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33702" y="3399326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These methods return tensors produced by ops as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ko-KR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ndarray </a:t>
            </a: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objects in Python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8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2464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 graph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TensorFlow programs are usually structured into a </a:t>
            </a:r>
            <a:r>
              <a:rPr lang="en-US" altLang="ko-K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phase, that assembles a graph, and an </a:t>
            </a:r>
            <a:r>
              <a:rPr lang="en-US" altLang="ko-K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phase that uses a session to execute ops in the graph.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2" y="232047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To fetch the outputs of Ops, execute the graph with a run() call on the Session object and pass in the tensors to retrieve. </a:t>
            </a:r>
            <a:endParaRPr lang="ko-KR" altLang="ko-KR" sz="1800"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844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 and Tensors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04457" y="1323470"/>
            <a:ext cx="1148157" cy="1148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55681" y="1165341"/>
            <a:ext cx="893775" cy="426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055681" y="2306622"/>
            <a:ext cx="893775" cy="36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8812" y="920536"/>
            <a:ext cx="508764" cy="37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8812" y="2057187"/>
            <a:ext cx="508764" cy="37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252304" y="1897548"/>
            <a:ext cx="102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35904" y="1584728"/>
            <a:ext cx="8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7675" y="1240970"/>
            <a:ext cx="407011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def add(a, b):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…     return a + b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print(add(1, 2))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3</a:t>
            </a:r>
            <a:endParaRPr lang="ko-KR" altLang="en-US">
              <a:solidFill>
                <a:schemeClr val="bg1"/>
              </a:solidFill>
              <a:latin typeface="Ubuntu Mono" panose="020B0509030602030204" pitchFamily="49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7675" y="3441763"/>
            <a:ext cx="4070111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import tensorflow as tf</a:t>
            </a:r>
          </a:p>
          <a:p>
            <a:r>
              <a:rPr lang="en-US" altLang="ko-KR" i="1" smtClean="0">
                <a:solidFill>
                  <a:srgbClr val="00B050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# Build a graph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a = tf.constant(1)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b = tf.constant(2)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c = tf.add(a, b)</a:t>
            </a:r>
          </a:p>
          <a:p>
            <a:r>
              <a:rPr lang="en-US" altLang="ko-KR" i="1">
                <a:solidFill>
                  <a:srgbClr val="00B050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# Launch the graph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with tf.Session() as sess: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…       print(sess.run(c))</a:t>
            </a:r>
          </a:p>
          <a:p>
            <a:r>
              <a:rPr lang="en-US" altLang="ko-KR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3</a:t>
            </a:r>
            <a:endParaRPr lang="ko-KR" altLang="en-US">
              <a:solidFill>
                <a:schemeClr val="bg1"/>
              </a:solidFill>
              <a:latin typeface="Ubuntu Mono" panose="020B0509030602030204" pitchFamily="49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41642">
            <a:off x="2208038" y="1055614"/>
            <a:ext cx="8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20151088">
            <a:off x="2007799" y="2196895"/>
            <a:ext cx="8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  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282905" y="4281175"/>
            <a:ext cx="1148157" cy="1148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34129" y="4123046"/>
            <a:ext cx="893775" cy="426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334129" y="5264327"/>
            <a:ext cx="893775" cy="36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47260" y="3878241"/>
            <a:ext cx="508764" cy="37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547260" y="5014892"/>
            <a:ext cx="508764" cy="37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530752" y="4855253"/>
            <a:ext cx="102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14352" y="4542433"/>
            <a:ext cx="8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 = 3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rot="1641642">
            <a:off x="2486486" y="4013319"/>
            <a:ext cx="8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 =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151088">
            <a:off x="2286247" y="5154600"/>
            <a:ext cx="8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109114" y="3493597"/>
            <a:ext cx="1148157" cy="1148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53156" y="4067675"/>
            <a:ext cx="778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9422" y="3654985"/>
            <a:ext cx="8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109114" y="5019334"/>
            <a:ext cx="1148157" cy="1148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53156" y="5632149"/>
            <a:ext cx="778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422" y="5264327"/>
            <a:ext cx="8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1160" y="2776541"/>
            <a:ext cx="21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  <a:endParaRPr lang="ko-KR" alt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31160" y="5954152"/>
            <a:ext cx="21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TensorFlow</a:t>
            </a:r>
            <a:endParaRPr lang="ko-KR" alt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5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2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5" grpId="0" animBg="1"/>
      <p:bldP spid="58" grpId="0"/>
      <p:bldP spid="59" grpId="0"/>
      <p:bldP spid="61" grpId="0"/>
      <p:bldP spid="62" grpId="0"/>
      <p:bldP spid="63" grpId="0"/>
      <p:bldP spid="64" grpId="0" animBg="1"/>
      <p:bldP spid="69" grpId="0"/>
      <p:bldP spid="70" grpId="0" animBg="1"/>
      <p:bldP spid="7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164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970443" y="268465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Open and challenge `</a:t>
            </a: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Ch0. Graph.ipynb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9660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TensorFlow programs use a tensor data structure to represent all data -- </a:t>
            </a:r>
            <a:r>
              <a:rPr lang="en-US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tensors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are passed between operations in the computation graph.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33703" y="2138191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You can think of a TensorFlow tensor as an </a:t>
            </a:r>
            <a:r>
              <a:rPr lang="en-US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n-dimensional array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or list. A tensor has a type, a rank, and a shape.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276702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 rank or n-dimension is the number of didmensions of the tensor.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033703" y="326032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 shape is the size of every dimension.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64" y="3780452"/>
            <a:ext cx="8410575" cy="23907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1533</Words>
  <Application>Microsoft Office PowerPoint</Application>
  <PresentationFormat>와이드스크린</PresentationFormat>
  <Paragraphs>219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Ubuntu Mono</vt:lpstr>
      <vt:lpstr>Times New Roman</vt:lpstr>
      <vt:lpstr>Arial</vt:lpstr>
      <vt:lpstr>Office 테마</vt:lpstr>
      <vt:lpstr>Up and Running with TensorFlow</vt:lpstr>
      <vt:lpstr>Theories (Back-prop, activation, normalization, …)</vt:lpstr>
      <vt:lpstr>Graph, Ops, Tensors</vt:lpstr>
      <vt:lpstr>TensorFlow is a programming system in which you represent computations as graphs.</vt:lpstr>
      <vt:lpstr>A TensorFlow graph is a description of computations.</vt:lpstr>
      <vt:lpstr>TensorFlow programs are usually structured into a construction phase, that assembles a graph, and an execution phase that uses a session to execute ops in the graph.</vt:lpstr>
      <vt:lpstr>PowerPoint 프레젠테이션</vt:lpstr>
      <vt:lpstr>Open and challenge `Ch0. Graph.ipynb`.</vt:lpstr>
      <vt:lpstr>TensorFlow programs use a tensor data structure to represent all data -- only tensors are passed between operations in the computation graph. </vt:lpstr>
      <vt:lpstr>Tensors have a data type.</vt:lpstr>
      <vt:lpstr>&gt;&gt; import tensorflow as tf &gt;&gt; &gt;&gt; x = tf.zeros([3, 5]) # Let’s peek at x &gt;&gt; print(x) Tensor(“zeros:0”, shape=(3, 5), dtype=float32)  # Get shape &gt;&gt; print(x.get_shape().as_list()) [3, 5] # Python list &gt;&gt; shp = tf.shape(x) # Tensor  # Get rank &gt;&gt; print(x.get_shape().ndims) 2 # Python scalar &gt;&gt; rnk = tf.rank(x) # Tensor  # Get data type &gt;&gt; print(x.dtype) tf.float32    </vt:lpstr>
      <vt:lpstr>PowerPoint 프레젠테이션</vt:lpstr>
      <vt:lpstr>Download files from my another github repository https://github.com/Kyubyong/tensorflow-exercises.</vt:lpstr>
      <vt:lpstr>A Variable is constructed by tf.Variable(&lt;initial-value&gt;).</vt:lpstr>
      <vt:lpstr>PowerPoint 프레젠테이션</vt:lpstr>
      <vt:lpstr>Open and challenge `Ch1. Variables.ipynb`.</vt:lpstr>
      <vt:lpstr>PowerPoint 프레젠테이션</vt:lpstr>
      <vt:lpstr>TensorFlow also provides a feed mechanism for patching a tensor directly into any operation in the graph.</vt:lpstr>
      <vt:lpstr>PowerPoint 프레젠테이션</vt:lpstr>
      <vt:lpstr>Collect Variables or (0-D)Tensors you want to record with tf.summary.scalar(name, tensor). </vt:lpstr>
      <vt:lpstr>Open and challenge `Ch2. Placeholder.ipynb`.</vt:lpstr>
      <vt:lpstr>In statistics, linear regression is an approach for modeling the relationship between a scalar dependent variable y and one or more explanatory variables (or independent variables) denoted X. (https://en.wikipedia.org/wiki/Linear_regression) </vt:lpstr>
      <vt:lpstr>Open and check `Demo3. Simple Linear Regression.ipynb`.</vt:lpstr>
      <vt:lpstr>Open and check `Demo4. Regression with Neural Networks`.</vt:lpstr>
      <vt:lpstr>              Thank you.               + We’re hiring.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Kyubyong</dc:creator>
  <cp:lastModifiedBy>Park Kyubyong</cp:lastModifiedBy>
  <cp:revision>104</cp:revision>
  <dcterms:created xsi:type="dcterms:W3CDTF">2017-02-13T04:15:26Z</dcterms:created>
  <dcterms:modified xsi:type="dcterms:W3CDTF">2017-02-17T07:14:28Z</dcterms:modified>
</cp:coreProperties>
</file>